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56" r:id="rId2"/>
    <p:sldId id="258" r:id="rId3"/>
    <p:sldId id="257" r:id="rId4"/>
    <p:sldId id="260" r:id="rId5"/>
    <p:sldId id="270" r:id="rId6"/>
    <p:sldId id="259" r:id="rId7"/>
    <p:sldId id="261" r:id="rId8"/>
    <p:sldId id="262" r:id="rId9"/>
    <p:sldId id="263" r:id="rId10"/>
    <p:sldId id="264" r:id="rId11"/>
    <p:sldId id="265" r:id="rId12"/>
    <p:sldId id="266" r:id="rId13"/>
    <p:sldId id="267" r:id="rId14"/>
    <p:sldId id="268" r:id="rId15"/>
    <p:sldId id="272" r:id="rId16"/>
    <p:sldId id="271"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7433" autoAdjust="0"/>
  </p:normalViewPr>
  <p:slideViewPr>
    <p:cSldViewPr snapToGrid="0">
      <p:cViewPr varScale="1">
        <p:scale>
          <a:sx n="65" d="100"/>
          <a:sy n="65" d="100"/>
        </p:scale>
        <p:origin x="81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4BF4C-E106-406F-9EAE-9DCAF4034AC1}" type="datetimeFigureOut">
              <a:rPr lang="ru-RU" smtClean="0"/>
              <a:t>28.12.2016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8163E-992D-4E9B-BEAA-FF970FF77E83}" type="slidenum">
              <a:rPr lang="ru-RU" smtClean="0"/>
              <a:t>‹#›</a:t>
            </a:fld>
            <a:endParaRPr lang="ru-RU"/>
          </a:p>
        </p:txBody>
      </p:sp>
    </p:spTree>
    <p:extLst>
      <p:ext uri="{BB962C8B-B14F-4D97-AF65-F5344CB8AC3E}">
        <p14:creationId xmlns:p14="http://schemas.microsoft.com/office/powerpoint/2010/main" val="359705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Good</a:t>
            </a:r>
            <a:r>
              <a:rPr lang="en-US" baseline="0" dirty="0" smtClean="0"/>
              <a:t> afternoon, my name is Bulyga Artem, I’m a student of group KN-33j, supervised by Mr. Godlevsky and I would like to present you my coursework:</a:t>
            </a:r>
          </a:p>
          <a:p>
            <a:r>
              <a:rPr lang="en-US" baseline="0" dirty="0" smtClean="0"/>
              <a:t>*Topic*</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a:t>
            </a:fld>
            <a:endParaRPr lang="ru-RU"/>
          </a:p>
        </p:txBody>
      </p:sp>
    </p:spTree>
    <p:extLst>
      <p:ext uri="{BB962C8B-B14F-4D97-AF65-F5344CB8AC3E}">
        <p14:creationId xmlns:p14="http://schemas.microsoft.com/office/powerpoint/2010/main" val="27729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look at the use</a:t>
            </a:r>
            <a:r>
              <a:rPr lang="en-US" baseline="0" dirty="0" smtClean="0"/>
              <a:t> case diagram which is a part of functional requirements specification of the software. The main task is to visualize our optimal strategy of SWDP improvement.</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10</a:t>
            </a:fld>
            <a:endParaRPr lang="ru-RU"/>
          </a:p>
        </p:txBody>
      </p:sp>
    </p:spTree>
    <p:extLst>
      <p:ext uri="{BB962C8B-B14F-4D97-AF65-F5344CB8AC3E}">
        <p14:creationId xmlns:p14="http://schemas.microsoft.com/office/powerpoint/2010/main" val="267595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we see</a:t>
            </a:r>
            <a:r>
              <a:rPr lang="en-US" baseline="0" dirty="0" smtClean="0"/>
              <a:t> the IDEF0 diagram for main use case of the problem – visualizing an optimal strategy of SWDP improvement. </a:t>
            </a:r>
          </a:p>
          <a:p>
            <a:r>
              <a:rPr lang="en-US" baseline="0" dirty="0" smtClean="0"/>
              <a:t>*about diagram*</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11</a:t>
            </a:fld>
            <a:endParaRPr lang="ru-RU"/>
          </a:p>
        </p:txBody>
      </p:sp>
    </p:spTree>
    <p:extLst>
      <p:ext uri="{BB962C8B-B14F-4D97-AF65-F5344CB8AC3E}">
        <p14:creationId xmlns:p14="http://schemas.microsoft.com/office/powerpoint/2010/main" val="140337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we can see the ontology</a:t>
            </a:r>
            <a:r>
              <a:rPr lang="en-US" baseline="0" dirty="0" smtClean="0"/>
              <a:t> for our domain. Category consists of </a:t>
            </a:r>
            <a:r>
              <a:rPr lang="en-US" baseline="0" dirty="0" err="1" smtClean="0"/>
              <a:t>FocuseAreas</a:t>
            </a:r>
            <a:r>
              <a:rPr lang="en-US" baseline="0" dirty="0" smtClean="0"/>
              <a:t>; </a:t>
            </a:r>
            <a:r>
              <a:rPr lang="en-US" baseline="0" dirty="0" err="1" smtClean="0"/>
              <a:t>FocusAreas</a:t>
            </a:r>
            <a:r>
              <a:rPr lang="en-US" baseline="0" dirty="0" smtClean="0"/>
              <a:t> consists of goals; To achieve some goal it is needed to transfer practice to new maturity level; We have our maturity level concept which represents maturity level of practice(</a:t>
            </a:r>
            <a:r>
              <a:rPr lang="en-US" baseline="0" dirty="0" err="1" smtClean="0"/>
              <a:t>e.g</a:t>
            </a:r>
            <a:r>
              <a:rPr lang="en-US" baseline="0" dirty="0" smtClean="0"/>
              <a:t> 0 level means that practice is not being implemented in company, while 4 level means it is formalized and automatized as consistently executing process in a company) </a:t>
            </a:r>
            <a:r>
              <a:rPr lang="en-US" baseline="0" dirty="0" err="1" smtClean="0"/>
              <a:t>TransferPrice</a:t>
            </a:r>
            <a:r>
              <a:rPr lang="en-US" baseline="0" dirty="0" smtClean="0"/>
              <a:t> is a price for transferring practice to some maturity level. It takes some resources; which can be either time or financial resources;</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12</a:t>
            </a:fld>
            <a:endParaRPr lang="ru-RU"/>
          </a:p>
        </p:txBody>
      </p:sp>
    </p:spTree>
    <p:extLst>
      <p:ext uri="{BB962C8B-B14F-4D97-AF65-F5344CB8AC3E}">
        <p14:creationId xmlns:p14="http://schemas.microsoft.com/office/powerpoint/2010/main" val="697724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can see CMD for our domain. Relations are quite similar; we also have a Solutions concept which includes categories (in practice it will be a bunch of practices that we need to improve) with some periods and resources that are needed to perform transfer)</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13</a:t>
            </a:fld>
            <a:endParaRPr lang="ru-RU"/>
          </a:p>
        </p:txBody>
      </p:sp>
    </p:spTree>
    <p:extLst>
      <p:ext uri="{BB962C8B-B14F-4D97-AF65-F5344CB8AC3E}">
        <p14:creationId xmlns:p14="http://schemas.microsoft.com/office/powerpoint/2010/main" val="2169420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 have chosen standard 3-layer</a:t>
            </a:r>
            <a:r>
              <a:rPr lang="en-US" baseline="0" dirty="0" smtClean="0"/>
              <a:t> architecture. Note that we software will use external existing API’s for solving dynamic and static tasks.</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14</a:t>
            </a:fld>
            <a:endParaRPr lang="ru-RU"/>
          </a:p>
        </p:txBody>
      </p:sp>
    </p:spTree>
    <p:extLst>
      <p:ext uri="{BB962C8B-B14F-4D97-AF65-F5344CB8AC3E}">
        <p14:creationId xmlns:p14="http://schemas.microsoft.com/office/powerpoint/2010/main" val="2321769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is the list of abbreviations that</a:t>
            </a:r>
            <a:r>
              <a:rPr lang="en-US" baseline="0" dirty="0" smtClean="0"/>
              <a:t> we will use often in the next slides, listed for convenience. All other abbreviations you can find in coursework body.</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2</a:t>
            </a:fld>
            <a:endParaRPr lang="ru-RU"/>
          </a:p>
        </p:txBody>
      </p:sp>
    </p:spTree>
    <p:extLst>
      <p:ext uri="{BB962C8B-B14F-4D97-AF65-F5344CB8AC3E}">
        <p14:creationId xmlns:p14="http://schemas.microsoft.com/office/powerpoint/2010/main" val="22071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a:t>
            </a:r>
            <a:r>
              <a:rPr lang="en-US" baseline="0" dirty="0" smtClean="0"/>
              <a:t> problem statement is following:</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3</a:t>
            </a:fld>
            <a:endParaRPr lang="ru-RU"/>
          </a:p>
        </p:txBody>
      </p:sp>
    </p:spTree>
    <p:extLst>
      <p:ext uri="{BB962C8B-B14F-4D97-AF65-F5344CB8AC3E}">
        <p14:creationId xmlns:p14="http://schemas.microsoft.com/office/powerpoint/2010/main" val="205528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Problem</a:t>
            </a:r>
            <a:r>
              <a:rPr lang="en-US" baseline="0" dirty="0" smtClean="0"/>
              <a:t> actuality: </a:t>
            </a:r>
          </a:p>
        </p:txBody>
      </p:sp>
      <p:sp>
        <p:nvSpPr>
          <p:cNvPr id="4" name="Номер слайда 3"/>
          <p:cNvSpPr>
            <a:spLocks noGrp="1"/>
          </p:cNvSpPr>
          <p:nvPr>
            <p:ph type="sldNum" sz="quarter" idx="10"/>
          </p:nvPr>
        </p:nvSpPr>
        <p:spPr/>
        <p:txBody>
          <a:bodyPr/>
          <a:lstStyle/>
          <a:p>
            <a:fld id="{AF68163E-992D-4E9B-BEAA-FF970FF77E83}" type="slidenum">
              <a:rPr lang="ru-RU" smtClean="0"/>
              <a:t>4</a:t>
            </a:fld>
            <a:endParaRPr lang="ru-RU"/>
          </a:p>
        </p:txBody>
      </p:sp>
    </p:spTree>
    <p:extLst>
      <p:ext uri="{BB962C8B-B14F-4D97-AF65-F5344CB8AC3E}">
        <p14:creationId xmlns:p14="http://schemas.microsoft.com/office/powerpoint/2010/main" val="91013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Tasks that need to be accomplished to</a:t>
            </a:r>
            <a:r>
              <a:rPr lang="en-US" baseline="0" dirty="0" smtClean="0"/>
              <a:t> achieve the goal.</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5</a:t>
            </a:fld>
            <a:endParaRPr lang="ru-RU"/>
          </a:p>
        </p:txBody>
      </p:sp>
    </p:spTree>
    <p:extLst>
      <p:ext uri="{BB962C8B-B14F-4D97-AF65-F5344CB8AC3E}">
        <p14:creationId xmlns:p14="http://schemas.microsoft.com/office/powerpoint/2010/main" val="216465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CMMI model </a:t>
            </a:r>
            <a:r>
              <a:rPr lang="en-US" dirty="0" smtClean="0"/>
              <a:t>(</a:t>
            </a:r>
            <a:r>
              <a:rPr lang="en-US" dirty="0" smtClean="0"/>
              <a:t>Capability Maturity</a:t>
            </a:r>
            <a:r>
              <a:rPr lang="en-US" baseline="0" dirty="0" smtClean="0"/>
              <a:t> Model Integration)</a:t>
            </a:r>
            <a:r>
              <a:rPr lang="en-US" dirty="0" smtClean="0"/>
              <a:t> focused primarily on improving software development processes within the organization and obtaining their quality assessment.</a:t>
            </a:r>
            <a:r>
              <a:rPr lang="en-US" baseline="0" dirty="0" smtClean="0"/>
              <a:t> </a:t>
            </a:r>
            <a:r>
              <a:rPr lang="en-US" dirty="0" smtClean="0"/>
              <a:t>They key definition</a:t>
            </a:r>
            <a:r>
              <a:rPr lang="en-US" baseline="0" dirty="0" smtClean="0"/>
              <a:t> is a so called “Maturity” of organization, which is estimated by CMMI levels.</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6</a:t>
            </a:fld>
            <a:endParaRPr lang="ru-RU"/>
          </a:p>
        </p:txBody>
      </p:sp>
    </p:spTree>
    <p:extLst>
      <p:ext uri="{BB962C8B-B14F-4D97-AF65-F5344CB8AC3E}">
        <p14:creationId xmlns:p14="http://schemas.microsoft.com/office/powerpoint/2010/main" val="373712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*Describe</a:t>
            </a:r>
            <a:r>
              <a:rPr lang="en-US" baseline="0" dirty="0" smtClean="0"/>
              <a:t> structure of CMMI*</a:t>
            </a:r>
          </a:p>
          <a:p>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7</a:t>
            </a:fld>
            <a:endParaRPr lang="ru-RU"/>
          </a:p>
        </p:txBody>
      </p:sp>
    </p:spTree>
    <p:extLst>
      <p:ext uri="{BB962C8B-B14F-4D97-AF65-F5344CB8AC3E}">
        <p14:creationId xmlns:p14="http://schemas.microsoft.com/office/powerpoint/2010/main" val="3620625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we can see Maturity</a:t>
            </a:r>
            <a:r>
              <a:rPr lang="en-US" baseline="0" dirty="0" smtClean="0"/>
              <a:t> levels and Process areas which correspond to each of them. In order to company to reach some of this levels, all of the process areas of this levels, as well as previous one should reach some maturity level as well (</a:t>
            </a:r>
            <a:r>
              <a:rPr lang="en-US" baseline="0" dirty="0" err="1" smtClean="0"/>
              <a:t>i.e</a:t>
            </a:r>
            <a:r>
              <a:rPr lang="en-US" baseline="0" dirty="0" smtClean="0"/>
              <a:t>, they should be performed in </a:t>
            </a:r>
            <a:r>
              <a:rPr lang="en-US" baseline="0" smtClean="0"/>
              <a:t>a company).</a:t>
            </a:r>
            <a:endParaRPr lang="ru-RU"/>
          </a:p>
        </p:txBody>
      </p:sp>
      <p:sp>
        <p:nvSpPr>
          <p:cNvPr id="4" name="Номер слайда 3"/>
          <p:cNvSpPr>
            <a:spLocks noGrp="1"/>
          </p:cNvSpPr>
          <p:nvPr>
            <p:ph type="sldNum" sz="quarter" idx="10"/>
          </p:nvPr>
        </p:nvSpPr>
        <p:spPr/>
        <p:txBody>
          <a:bodyPr/>
          <a:lstStyle/>
          <a:p>
            <a:fld id="{AF68163E-992D-4E9B-BEAA-FF970FF77E83}" type="slidenum">
              <a:rPr lang="ru-RU" smtClean="0"/>
              <a:t>8</a:t>
            </a:fld>
            <a:endParaRPr lang="ru-RU"/>
          </a:p>
        </p:txBody>
      </p:sp>
    </p:spTree>
    <p:extLst>
      <p:ext uri="{BB962C8B-B14F-4D97-AF65-F5344CB8AC3E}">
        <p14:creationId xmlns:p14="http://schemas.microsoft.com/office/powerpoint/2010/main" val="312468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Unfortunately CMMI model doesn’t give </a:t>
            </a:r>
            <a:r>
              <a:rPr lang="en-US" dirty="0" smtClean="0"/>
              <a:t>any </a:t>
            </a:r>
            <a:r>
              <a:rPr lang="en-US" dirty="0" smtClean="0"/>
              <a:t>exact</a:t>
            </a:r>
            <a:r>
              <a:rPr lang="en-US" baseline="0" dirty="0" smtClean="0"/>
              <a:t> instructions what to, that’s why we apply sliding planning technique</a:t>
            </a:r>
            <a:r>
              <a:rPr lang="en-US" baseline="0" dirty="0" smtClean="0"/>
              <a:t>.</a:t>
            </a:r>
            <a:endParaRPr lang="ru-RU" baseline="0" dirty="0" smtClean="0"/>
          </a:p>
          <a:p>
            <a:r>
              <a:rPr lang="en-US" baseline="0" dirty="0" smtClean="0"/>
              <a:t>First, we take our initial profile of our SWDP(levels of our practices, which are described in terms of integer numbers), then form target profile that we want to reach. </a:t>
            </a:r>
          </a:p>
          <a:p>
            <a:r>
              <a:rPr lang="en-US" baseline="0" dirty="0" smtClean="0"/>
              <a:t>After this, using sliding planning algorithms(finding optimal value of utility function(</a:t>
            </a:r>
            <a:r>
              <a:rPr lang="ru-RU" baseline="0" dirty="0" smtClean="0"/>
              <a:t>функция полезности)</a:t>
            </a:r>
            <a:r>
              <a:rPr lang="en-US" baseline="0" dirty="0" smtClean="0"/>
              <a:t> with constraints(financial and time resources) we find an optimal trajectory which shows how to improve our SWDP.</a:t>
            </a:r>
          </a:p>
          <a:p>
            <a:r>
              <a:rPr lang="en-US" baseline="0" dirty="0" smtClean="0"/>
              <a:t>Here we can see on the X-axis: set of variables which characterize current status of SWDP on some period T(Y-axis, with </a:t>
            </a:r>
            <a:r>
              <a:rPr lang="en-US" baseline="0" dirty="0" err="1" smtClean="0"/>
              <a:t>subperiods</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AF68163E-992D-4E9B-BEAA-FF970FF77E83}" type="slidenum">
              <a:rPr lang="ru-RU" smtClean="0"/>
              <a:t>9</a:t>
            </a:fld>
            <a:endParaRPr lang="ru-RU"/>
          </a:p>
        </p:txBody>
      </p:sp>
    </p:spTree>
    <p:extLst>
      <p:ext uri="{BB962C8B-B14F-4D97-AF65-F5344CB8AC3E}">
        <p14:creationId xmlns:p14="http://schemas.microsoft.com/office/powerpoint/2010/main" val="352239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r>
              <a:rPr lang="ru-RU" smtClean="0"/>
              <a:t>29.12.2016</a:t>
            </a:r>
            <a:endParaRPr lang="ru-RU"/>
          </a:p>
        </p:txBody>
      </p:sp>
      <p:sp>
        <p:nvSpPr>
          <p:cNvPr id="5" name="Footer Placeholder 4"/>
          <p:cNvSpPr>
            <a:spLocks noGrp="1"/>
          </p:cNvSpPr>
          <p:nvPr>
            <p:ph type="ftr" sz="quarter" idx="11"/>
          </p:nvPr>
        </p:nvSpPr>
        <p:spPr/>
        <p:txBody>
          <a:bodyPr/>
          <a:lstStyle/>
          <a:p>
            <a:r>
              <a:rPr lang="en-US" dirty="0" smtClean="0"/>
              <a:t>Kharkiv - 2016</a:t>
            </a:r>
            <a:endParaRPr lang="ru-RU" dirty="0"/>
          </a:p>
        </p:txBody>
      </p:sp>
      <p:sp>
        <p:nvSpPr>
          <p:cNvPr id="6" name="Slide Number Placeholder 5"/>
          <p:cNvSpPr>
            <a:spLocks noGrp="1"/>
          </p:cNvSpPr>
          <p:nvPr>
            <p:ph type="sldNum" sz="quarter" idx="12"/>
          </p:nvPr>
        </p:nvSpPr>
        <p:spPr/>
        <p:txBody>
          <a:bodyPr/>
          <a:lstStyle/>
          <a:p>
            <a:fld id="{44B62CA6-3464-4408-8565-7207A6B9971D}"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06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r>
              <a:rPr lang="ru-RU" smtClean="0"/>
              <a:t>29.12.2016</a:t>
            </a:r>
            <a:endParaRPr lang="ru-RU"/>
          </a:p>
        </p:txBody>
      </p:sp>
      <p:sp>
        <p:nvSpPr>
          <p:cNvPr id="5" name="Footer Placeholder 4"/>
          <p:cNvSpPr>
            <a:spLocks noGrp="1"/>
          </p:cNvSpPr>
          <p:nvPr>
            <p:ph type="ftr" sz="quarter" idx="11"/>
          </p:nvPr>
        </p:nvSpPr>
        <p:spPr/>
        <p:txBody>
          <a:bodyPr/>
          <a:lstStyle/>
          <a:p>
            <a:r>
              <a:rPr lang="en-US" dirty="0" smtClean="0"/>
              <a:t>Kharkiv - 2016</a:t>
            </a:r>
            <a:endParaRPr lang="ru-RU" dirty="0"/>
          </a:p>
        </p:txBody>
      </p:sp>
      <p:sp>
        <p:nvSpPr>
          <p:cNvPr id="6" name="Slide Number Placeholder 5"/>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326805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r>
              <a:rPr lang="ru-RU" smtClean="0"/>
              <a:t>29.12.2016</a:t>
            </a:r>
            <a:endParaRPr lang="ru-RU"/>
          </a:p>
        </p:txBody>
      </p:sp>
      <p:sp>
        <p:nvSpPr>
          <p:cNvPr id="5" name="Footer Placeholder 4"/>
          <p:cNvSpPr>
            <a:spLocks noGrp="1"/>
          </p:cNvSpPr>
          <p:nvPr>
            <p:ph type="ftr" sz="quarter" idx="11"/>
          </p:nvPr>
        </p:nvSpPr>
        <p:spPr/>
        <p:txBody>
          <a:bodyPr/>
          <a:lstStyle/>
          <a:p>
            <a:r>
              <a:rPr lang="en-US" dirty="0" smtClean="0"/>
              <a:t>Kharkiv - 2016</a:t>
            </a:r>
            <a:endParaRPr lang="ru-RU" dirty="0"/>
          </a:p>
        </p:txBody>
      </p:sp>
      <p:sp>
        <p:nvSpPr>
          <p:cNvPr id="6" name="Slide Number Placeholder 5"/>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348170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r>
              <a:rPr lang="ru-RU" smtClean="0"/>
              <a:t>29.12.2016</a:t>
            </a:r>
            <a:endParaRPr lang="ru-RU"/>
          </a:p>
        </p:txBody>
      </p:sp>
      <p:sp>
        <p:nvSpPr>
          <p:cNvPr id="5" name="Footer Placeholder 4"/>
          <p:cNvSpPr>
            <a:spLocks noGrp="1"/>
          </p:cNvSpPr>
          <p:nvPr>
            <p:ph type="ftr" sz="quarter" idx="11"/>
          </p:nvPr>
        </p:nvSpPr>
        <p:spPr/>
        <p:txBody>
          <a:bodyPr/>
          <a:lstStyle/>
          <a:p>
            <a:r>
              <a:rPr lang="en-US" dirty="0" smtClean="0"/>
              <a:t>Kharkiv - 2016</a:t>
            </a:r>
            <a:endParaRPr lang="ru-RU" dirty="0"/>
          </a:p>
        </p:txBody>
      </p:sp>
      <p:sp>
        <p:nvSpPr>
          <p:cNvPr id="6" name="Slide Number Placeholder 5"/>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258151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r>
              <a:rPr lang="ru-RU" smtClean="0"/>
              <a:t>29.12.2016</a:t>
            </a:r>
            <a:endParaRPr lang="ru-RU"/>
          </a:p>
        </p:txBody>
      </p:sp>
      <p:sp>
        <p:nvSpPr>
          <p:cNvPr id="5" name="Footer Placeholder 4"/>
          <p:cNvSpPr>
            <a:spLocks noGrp="1"/>
          </p:cNvSpPr>
          <p:nvPr>
            <p:ph type="ftr" sz="quarter" idx="11"/>
          </p:nvPr>
        </p:nvSpPr>
        <p:spPr/>
        <p:txBody>
          <a:bodyPr/>
          <a:lstStyle/>
          <a:p>
            <a:r>
              <a:rPr lang="en-US" dirty="0" smtClean="0"/>
              <a:t>Kharkiv - 2016</a:t>
            </a:r>
            <a:endParaRPr lang="ru-RU" dirty="0"/>
          </a:p>
        </p:txBody>
      </p:sp>
      <p:sp>
        <p:nvSpPr>
          <p:cNvPr id="6" name="Slide Number Placeholder 5"/>
          <p:cNvSpPr>
            <a:spLocks noGrp="1"/>
          </p:cNvSpPr>
          <p:nvPr>
            <p:ph type="sldNum" sz="quarter" idx="12"/>
          </p:nvPr>
        </p:nvSpPr>
        <p:spPr/>
        <p:txBody>
          <a:bodyPr/>
          <a:lstStyle/>
          <a:p>
            <a:fld id="{44B62CA6-3464-4408-8565-7207A6B9971D}"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01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r>
              <a:rPr lang="ru-RU" smtClean="0"/>
              <a:t>29.12.2016</a:t>
            </a:r>
            <a:endParaRPr lang="ru-RU"/>
          </a:p>
        </p:txBody>
      </p:sp>
      <p:sp>
        <p:nvSpPr>
          <p:cNvPr id="6" name="Footer Placeholder 5"/>
          <p:cNvSpPr>
            <a:spLocks noGrp="1"/>
          </p:cNvSpPr>
          <p:nvPr>
            <p:ph type="ftr" sz="quarter" idx="11"/>
          </p:nvPr>
        </p:nvSpPr>
        <p:spPr/>
        <p:txBody>
          <a:bodyPr/>
          <a:lstStyle/>
          <a:p>
            <a:r>
              <a:rPr lang="en-US" dirty="0" smtClean="0"/>
              <a:t>Kharkiv - 2016</a:t>
            </a:r>
            <a:endParaRPr lang="ru-RU" dirty="0"/>
          </a:p>
        </p:txBody>
      </p:sp>
      <p:sp>
        <p:nvSpPr>
          <p:cNvPr id="7" name="Slide Number Placeholder 6"/>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301600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5"/>
            <a:ext cx="493776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r>
              <a:rPr lang="ru-RU" smtClean="0"/>
              <a:t>29.12.2016</a:t>
            </a:r>
            <a:endParaRPr lang="ru-RU"/>
          </a:p>
        </p:txBody>
      </p:sp>
      <p:sp>
        <p:nvSpPr>
          <p:cNvPr id="8" name="Footer Placeholder 7"/>
          <p:cNvSpPr>
            <a:spLocks noGrp="1"/>
          </p:cNvSpPr>
          <p:nvPr>
            <p:ph type="ftr" sz="quarter" idx="11"/>
          </p:nvPr>
        </p:nvSpPr>
        <p:spPr/>
        <p:txBody>
          <a:bodyPr/>
          <a:lstStyle/>
          <a:p>
            <a:r>
              <a:rPr lang="en-US" dirty="0" smtClean="0"/>
              <a:t>Kharkiv - 2016</a:t>
            </a:r>
            <a:endParaRPr lang="ru-RU" dirty="0"/>
          </a:p>
        </p:txBody>
      </p:sp>
      <p:sp>
        <p:nvSpPr>
          <p:cNvPr id="9" name="Slide Number Placeholder 8"/>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38926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r>
              <a:rPr lang="ru-RU" smtClean="0"/>
              <a:t>29.12.2016</a:t>
            </a:r>
            <a:endParaRPr lang="ru-RU"/>
          </a:p>
        </p:txBody>
      </p:sp>
      <p:sp>
        <p:nvSpPr>
          <p:cNvPr id="4" name="Footer Placeholder 3"/>
          <p:cNvSpPr>
            <a:spLocks noGrp="1"/>
          </p:cNvSpPr>
          <p:nvPr>
            <p:ph type="ftr" sz="quarter" idx="11"/>
          </p:nvPr>
        </p:nvSpPr>
        <p:spPr/>
        <p:txBody>
          <a:bodyPr/>
          <a:lstStyle/>
          <a:p>
            <a:r>
              <a:rPr lang="en-US" dirty="0" smtClean="0"/>
              <a:t>Kharkiv - 2016</a:t>
            </a:r>
            <a:endParaRPr lang="ru-RU" dirty="0"/>
          </a:p>
        </p:txBody>
      </p:sp>
      <p:sp>
        <p:nvSpPr>
          <p:cNvPr id="5" name="Slide Number Placeholder 4"/>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158433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ru-RU" smtClean="0"/>
              <a:t>29.12.2016</a:t>
            </a:r>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Kharkiv - 2016</a:t>
            </a:r>
            <a:endParaRPr lang="ru-RU" dirty="0"/>
          </a:p>
        </p:txBody>
      </p:sp>
      <p:sp>
        <p:nvSpPr>
          <p:cNvPr id="9" name="Slide Number Placeholder 8"/>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247786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ru-RU" smtClean="0"/>
              <a:t>29.12.2016</a:t>
            </a:r>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Kharkiv - 2016</a:t>
            </a:r>
            <a:endParaRPr lang="ru-RU"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B62CA6-3464-4408-8565-7207A6B9971D}" type="slidenum">
              <a:rPr lang="ru-RU" smtClean="0"/>
              <a:t>‹#›</a:t>
            </a:fld>
            <a:endParaRPr lang="ru-RU"/>
          </a:p>
        </p:txBody>
      </p:sp>
    </p:spTree>
    <p:extLst>
      <p:ext uri="{BB962C8B-B14F-4D97-AF65-F5344CB8AC3E}">
        <p14:creationId xmlns:p14="http://schemas.microsoft.com/office/powerpoint/2010/main" val="281143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r>
              <a:rPr lang="ru-RU" smtClean="0"/>
              <a:t>29.12.2016</a:t>
            </a:r>
            <a:endParaRPr lang="ru-RU"/>
          </a:p>
        </p:txBody>
      </p:sp>
      <p:sp>
        <p:nvSpPr>
          <p:cNvPr id="6" name="Footer Placeholder 5"/>
          <p:cNvSpPr>
            <a:spLocks noGrp="1"/>
          </p:cNvSpPr>
          <p:nvPr>
            <p:ph type="ftr" sz="quarter" idx="11"/>
          </p:nvPr>
        </p:nvSpPr>
        <p:spPr/>
        <p:txBody>
          <a:bodyPr/>
          <a:lstStyle/>
          <a:p>
            <a:r>
              <a:rPr lang="en-US" dirty="0" smtClean="0"/>
              <a:t>Kharkiv - 2016</a:t>
            </a:r>
            <a:endParaRPr lang="ru-RU" dirty="0"/>
          </a:p>
        </p:txBody>
      </p:sp>
      <p:sp>
        <p:nvSpPr>
          <p:cNvPr id="7" name="Slide Number Placeholder 6"/>
          <p:cNvSpPr>
            <a:spLocks noGrp="1"/>
          </p:cNvSpPr>
          <p:nvPr>
            <p:ph type="sldNum" sz="quarter" idx="12"/>
          </p:nvPr>
        </p:nvSpPr>
        <p:spPr/>
        <p:txBody>
          <a:bodyPr/>
          <a:lstStyle/>
          <a:p>
            <a:fld id="{44B62CA6-3464-4408-8565-7207A6B9971D}" type="slidenum">
              <a:rPr lang="ru-RU" smtClean="0"/>
              <a:t>‹#›</a:t>
            </a:fld>
            <a:endParaRPr lang="ru-RU"/>
          </a:p>
        </p:txBody>
      </p:sp>
    </p:spTree>
    <p:extLst>
      <p:ext uri="{BB962C8B-B14F-4D97-AF65-F5344CB8AC3E}">
        <p14:creationId xmlns:p14="http://schemas.microsoft.com/office/powerpoint/2010/main" val="115263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ru-RU" smtClean="0"/>
              <a:t>29.12.2016</a:t>
            </a:r>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Kharkiv - 2016</a:t>
            </a:r>
            <a:endParaRPr lang="ru-RU"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B62CA6-3464-4408-8565-7207A6B9971D}"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191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1187354"/>
            <a:ext cx="10058400" cy="1459083"/>
          </a:xfrm>
        </p:spPr>
        <p:txBody>
          <a:bodyPr>
            <a:noAutofit/>
          </a:bodyPr>
          <a:lstStyle/>
          <a:p>
            <a:r>
              <a:rPr lang="en-US" sz="2800" dirty="0" smtClean="0">
                <a:latin typeface="+mn-lt"/>
                <a:cs typeface="Arial" panose="020B0604020202020204" pitchFamily="34" charset="0"/>
              </a:rPr>
              <a:t/>
            </a:r>
            <a:br>
              <a:rPr lang="en-US" sz="2800" dirty="0" smtClean="0">
                <a:latin typeface="+mn-lt"/>
                <a:cs typeface="Arial" panose="020B0604020202020204" pitchFamily="34" charset="0"/>
              </a:rPr>
            </a:br>
            <a:r>
              <a:rPr lang="en-US" sz="2800" dirty="0" smtClean="0">
                <a:latin typeface="+mn-lt"/>
                <a:cs typeface="Arial" panose="020B0604020202020204" pitchFamily="34" charset="0"/>
              </a:rPr>
              <a:t>Development </a:t>
            </a:r>
            <a:r>
              <a:rPr lang="en-US" sz="2800" dirty="0">
                <a:latin typeface="+mn-lt"/>
                <a:cs typeface="Arial" panose="020B0604020202020204" pitchFamily="34" charset="0"/>
              </a:rPr>
              <a:t>of informational technology architecture for software development process </a:t>
            </a:r>
            <a:r>
              <a:rPr lang="en-US" sz="2800" dirty="0" smtClean="0">
                <a:latin typeface="+mn-lt"/>
                <a:cs typeface="Arial" panose="020B0604020202020204" pitchFamily="34" charset="0"/>
              </a:rPr>
              <a:t>improvement using dynamic planning problem statement based on CMMI model </a:t>
            </a:r>
            <a:endParaRPr lang="ru-RU" sz="2800" dirty="0">
              <a:latin typeface="+mn-lt"/>
              <a:cs typeface="Arial" panose="020B0604020202020204" pitchFamily="34" charset="0"/>
            </a:endParaRPr>
          </a:p>
        </p:txBody>
      </p:sp>
      <p:sp>
        <p:nvSpPr>
          <p:cNvPr id="3" name="Подзаголовок 2"/>
          <p:cNvSpPr>
            <a:spLocks noGrp="1"/>
          </p:cNvSpPr>
          <p:nvPr>
            <p:ph type="subTitle" idx="1"/>
          </p:nvPr>
        </p:nvSpPr>
        <p:spPr>
          <a:xfrm>
            <a:off x="1154083" y="4510212"/>
            <a:ext cx="10058400" cy="1143000"/>
          </a:xfrm>
        </p:spPr>
        <p:txBody>
          <a:bodyPr>
            <a:normAutofit fontScale="92500" lnSpcReduction="20000"/>
          </a:bodyPr>
          <a:lstStyle/>
          <a:p>
            <a:pPr>
              <a:spcBef>
                <a:spcPts val="0"/>
              </a:spcBef>
              <a:spcAft>
                <a:spcPts val="0"/>
              </a:spcAft>
              <a:defRPr/>
            </a:pPr>
            <a:r>
              <a:rPr lang="en-US" dirty="0">
                <a:latin typeface="+mn-lt"/>
                <a:cs typeface="Arial" panose="020B0604020202020204" pitchFamily="34" charset="0"/>
              </a:rPr>
              <a:t>PERFORMER:</a:t>
            </a:r>
            <a:endParaRPr lang="uk-UA" dirty="0">
              <a:latin typeface="+mn-lt"/>
              <a:cs typeface="Arial" panose="020B0604020202020204" pitchFamily="34" charset="0"/>
            </a:endParaRPr>
          </a:p>
          <a:p>
            <a:pPr>
              <a:spcBef>
                <a:spcPts val="0"/>
              </a:spcBef>
              <a:spcAft>
                <a:spcPts val="0"/>
              </a:spcAft>
              <a:defRPr/>
            </a:pPr>
            <a:r>
              <a:rPr lang="en-US" dirty="0">
                <a:latin typeface="+mn-lt"/>
                <a:cs typeface="Arial" panose="020B0604020202020204" pitchFamily="34" charset="0"/>
              </a:rPr>
              <a:t>Student of group KN-33j Bulyga </a:t>
            </a:r>
            <a:r>
              <a:rPr lang="en-US" dirty="0" smtClean="0">
                <a:latin typeface="+mn-lt"/>
                <a:cs typeface="Arial" panose="020B0604020202020204" pitchFamily="34" charset="0"/>
              </a:rPr>
              <a:t>a.V</a:t>
            </a:r>
            <a:endParaRPr lang="uk-UA" dirty="0">
              <a:latin typeface="+mn-lt"/>
              <a:cs typeface="Arial" panose="020B0604020202020204" pitchFamily="34" charset="0"/>
            </a:endParaRPr>
          </a:p>
          <a:p>
            <a:pPr>
              <a:spcBef>
                <a:spcPts val="0"/>
              </a:spcBef>
              <a:spcAft>
                <a:spcPts val="0"/>
              </a:spcAft>
              <a:defRPr/>
            </a:pPr>
            <a:r>
              <a:rPr lang="en-US" dirty="0">
                <a:latin typeface="+mn-lt"/>
                <a:cs typeface="Arial" panose="020B0604020202020204" pitchFamily="34" charset="0"/>
              </a:rPr>
              <a:t>SUPERVISOR:</a:t>
            </a:r>
            <a:endParaRPr lang="uk-UA" dirty="0">
              <a:latin typeface="+mn-lt"/>
              <a:cs typeface="Arial" panose="020B0604020202020204" pitchFamily="34" charset="0"/>
            </a:endParaRPr>
          </a:p>
          <a:p>
            <a:pPr>
              <a:spcBef>
                <a:spcPts val="0"/>
              </a:spcBef>
              <a:spcAft>
                <a:spcPts val="0"/>
              </a:spcAft>
              <a:defRPr/>
            </a:pPr>
            <a:r>
              <a:rPr lang="en-US" dirty="0">
                <a:latin typeface="+mn-lt"/>
                <a:cs typeface="Arial" panose="020B0604020202020204" pitchFamily="34" charset="0"/>
              </a:rPr>
              <a:t>Prof. GODLEVSKY M.D</a:t>
            </a:r>
            <a:endParaRPr lang="ru-RU" dirty="0">
              <a:latin typeface="+mn-lt"/>
              <a:cs typeface="Arial" panose="020B0604020202020204" pitchFamily="34" charset="0"/>
            </a:endParaRPr>
          </a:p>
          <a:p>
            <a:endParaRPr lang="ru-RU" dirty="0"/>
          </a:p>
        </p:txBody>
      </p:sp>
      <p:sp>
        <p:nvSpPr>
          <p:cNvPr id="4" name="Дата 3"/>
          <p:cNvSpPr>
            <a:spLocks noGrp="1"/>
          </p:cNvSpPr>
          <p:nvPr>
            <p:ph type="dt" sz="half" idx="10"/>
          </p:nvPr>
        </p:nvSpPr>
        <p:spPr/>
        <p:txBody>
          <a:bodyPr/>
          <a:lstStyle/>
          <a:p>
            <a:r>
              <a:rPr lang="ru-RU" sz="1200" dirty="0" smtClean="0"/>
              <a:t>29.12.2016</a:t>
            </a:r>
            <a:endParaRPr lang="ru-RU" dirty="0"/>
          </a:p>
        </p:txBody>
      </p:sp>
      <p:sp>
        <p:nvSpPr>
          <p:cNvPr id="5" name="Нижний колонтитул 4"/>
          <p:cNvSpPr>
            <a:spLocks noGrp="1"/>
          </p:cNvSpPr>
          <p:nvPr>
            <p:ph type="ftr" sz="quarter" idx="11"/>
          </p:nvPr>
        </p:nvSpPr>
        <p:spPr/>
        <p:txBody>
          <a:bodyPr/>
          <a:lstStyle/>
          <a:p>
            <a:r>
              <a:rPr lang="en-US" sz="1200" dirty="0" smtClean="0"/>
              <a:t>Kharkiv - 2016</a:t>
            </a:r>
            <a:endParaRPr lang="ru-RU" sz="1200" dirty="0"/>
          </a:p>
        </p:txBody>
      </p:sp>
      <p:sp>
        <p:nvSpPr>
          <p:cNvPr id="6" name="Номер слайда 5"/>
          <p:cNvSpPr>
            <a:spLocks noGrp="1"/>
          </p:cNvSpPr>
          <p:nvPr>
            <p:ph type="sldNum" sz="quarter" idx="12"/>
          </p:nvPr>
        </p:nvSpPr>
        <p:spPr/>
        <p:txBody>
          <a:bodyPr/>
          <a:lstStyle/>
          <a:p>
            <a:fld id="{44B62CA6-3464-4408-8565-7207A6B9971D}" type="slidenum">
              <a:rPr lang="ru-RU" sz="1200" smtClean="0"/>
              <a:t>1</a:t>
            </a:fld>
            <a:endParaRPr lang="ru-RU" sz="1200" dirty="0"/>
          </a:p>
        </p:txBody>
      </p:sp>
    </p:spTree>
    <p:extLst>
      <p:ext uri="{BB962C8B-B14F-4D97-AF65-F5344CB8AC3E}">
        <p14:creationId xmlns:p14="http://schemas.microsoft.com/office/powerpoint/2010/main" val="3214723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10</a:t>
            </a:fld>
            <a:endParaRPr lang="ru-RU"/>
          </a:p>
        </p:txBody>
      </p:sp>
      <p:sp>
        <p:nvSpPr>
          <p:cNvPr id="7" name="Заголовок 1"/>
          <p:cNvSpPr txBox="1">
            <a:spLocks/>
          </p:cNvSpPr>
          <p:nvPr/>
        </p:nvSpPr>
        <p:spPr>
          <a:xfrm>
            <a:off x="389357" y="71064"/>
            <a:ext cx="10058400" cy="43655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t>Requirements specification: use case</a:t>
            </a:r>
            <a:endParaRPr lang="ru-RU" sz="2800" dirty="0"/>
          </a:p>
        </p:txBody>
      </p:sp>
      <p:pic>
        <p:nvPicPr>
          <p:cNvPr id="2050" name="Picture 2" descr="usecase_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28" y="507616"/>
            <a:ext cx="10866704" cy="568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0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11</a:t>
            </a:fld>
            <a:endParaRPr lang="ru-RU"/>
          </a:p>
        </p:txBody>
      </p:sp>
      <p:sp>
        <p:nvSpPr>
          <p:cNvPr id="8" name="Заголовок 1"/>
          <p:cNvSpPr txBox="1">
            <a:spLocks/>
          </p:cNvSpPr>
          <p:nvPr/>
        </p:nvSpPr>
        <p:spPr>
          <a:xfrm>
            <a:off x="389357" y="71064"/>
            <a:ext cx="10058400" cy="43655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t>IDEF0 for main process: visualize optimal strategy</a:t>
            </a:r>
            <a:endParaRPr lang="ru-RU" sz="2800" dirty="0"/>
          </a:p>
        </p:txBody>
      </p:sp>
      <p:pic>
        <p:nvPicPr>
          <p:cNvPr id="7" name="Рисунок 6"/>
          <p:cNvPicPr>
            <a:picLocks noChangeAspect="1"/>
          </p:cNvPicPr>
          <p:nvPr/>
        </p:nvPicPr>
        <p:blipFill>
          <a:blip r:embed="rId3"/>
          <a:stretch>
            <a:fillRect/>
          </a:stretch>
        </p:blipFill>
        <p:spPr>
          <a:xfrm>
            <a:off x="685477" y="507616"/>
            <a:ext cx="10824220" cy="5686707"/>
          </a:xfrm>
          <a:prstGeom prst="rect">
            <a:avLst/>
          </a:prstGeom>
        </p:spPr>
      </p:pic>
    </p:spTree>
    <p:extLst>
      <p:ext uri="{BB962C8B-B14F-4D97-AF65-F5344CB8AC3E}">
        <p14:creationId xmlns:p14="http://schemas.microsoft.com/office/powerpoint/2010/main" val="2993692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12</a:t>
            </a:fld>
            <a:endParaRPr lang="ru-RU"/>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512909" y="-1789304"/>
            <a:ext cx="5283948" cy="1011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Заголовок 1"/>
          <p:cNvSpPr txBox="1">
            <a:spLocks/>
          </p:cNvSpPr>
          <p:nvPr/>
        </p:nvSpPr>
        <p:spPr>
          <a:xfrm>
            <a:off x="852031" y="189772"/>
            <a:ext cx="10058400" cy="43655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a:t>Requirements specification: </a:t>
            </a:r>
            <a:r>
              <a:rPr lang="en-US" sz="2800" dirty="0" smtClean="0"/>
              <a:t>Ontology of the project</a:t>
            </a:r>
            <a:endParaRPr lang="ru-RU" sz="2800" dirty="0"/>
          </a:p>
        </p:txBody>
      </p:sp>
    </p:spTree>
    <p:extLst>
      <p:ext uri="{BB962C8B-B14F-4D97-AF65-F5344CB8AC3E}">
        <p14:creationId xmlns:p14="http://schemas.microsoft.com/office/powerpoint/2010/main" val="3169250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13</a:t>
            </a:fld>
            <a:endParaRPr lang="ru-RU"/>
          </a:p>
        </p:txBody>
      </p:sp>
      <p:pic>
        <p:nvPicPr>
          <p:cNvPr id="5122" name="Picture 2" descr="KM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659196" y="-969383"/>
            <a:ext cx="5276850" cy="840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Рисунок 6"/>
          <p:cNvPicPr>
            <a:picLocks noChangeAspect="1"/>
          </p:cNvPicPr>
          <p:nvPr/>
        </p:nvPicPr>
        <p:blipFill>
          <a:blip r:embed="rId4"/>
          <a:stretch>
            <a:fillRect/>
          </a:stretch>
        </p:blipFill>
        <p:spPr>
          <a:xfrm>
            <a:off x="9357533" y="1504643"/>
            <a:ext cx="1854950" cy="781050"/>
          </a:xfrm>
          <a:prstGeom prst="rect">
            <a:avLst/>
          </a:prstGeom>
        </p:spPr>
      </p:pic>
      <p:sp>
        <p:nvSpPr>
          <p:cNvPr id="8" name="Прямоугольник 7"/>
          <p:cNvSpPr/>
          <p:nvPr/>
        </p:nvSpPr>
        <p:spPr>
          <a:xfrm>
            <a:off x="1097279" y="69313"/>
            <a:ext cx="3620222" cy="523220"/>
          </a:xfrm>
          <a:prstGeom prst="rect">
            <a:avLst/>
          </a:prstGeom>
        </p:spPr>
        <p:txBody>
          <a:bodyPr wrap="none">
            <a:spAutoFit/>
          </a:bodyPr>
          <a:lstStyle/>
          <a:p>
            <a:r>
              <a:rPr lang="en-US" sz="2800" dirty="0" smtClean="0"/>
              <a:t>Conceptual Data Model</a:t>
            </a:r>
            <a:endParaRPr lang="ru-RU" sz="2800" dirty="0"/>
          </a:p>
        </p:txBody>
      </p:sp>
    </p:spTree>
    <p:extLst>
      <p:ext uri="{BB962C8B-B14F-4D97-AF65-F5344CB8AC3E}">
        <p14:creationId xmlns:p14="http://schemas.microsoft.com/office/powerpoint/2010/main" val="2341536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14</a:t>
            </a:fld>
            <a:endParaRPr lang="ru-RU"/>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85" y="595453"/>
            <a:ext cx="9987097" cy="55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Прямоугольник 7"/>
          <p:cNvSpPr/>
          <p:nvPr/>
        </p:nvSpPr>
        <p:spPr>
          <a:xfrm>
            <a:off x="920299" y="72233"/>
            <a:ext cx="6277296" cy="523220"/>
          </a:xfrm>
          <a:prstGeom prst="rect">
            <a:avLst/>
          </a:prstGeom>
        </p:spPr>
        <p:txBody>
          <a:bodyPr wrap="none">
            <a:spAutoFit/>
          </a:bodyPr>
          <a:lstStyle/>
          <a:p>
            <a:r>
              <a:rPr lang="en-US" sz="2800" dirty="0" smtClean="0"/>
              <a:t>System architecture: deployment diagram</a:t>
            </a:r>
            <a:endParaRPr lang="ru-RU" sz="2800" dirty="0"/>
          </a:p>
        </p:txBody>
      </p:sp>
    </p:spTree>
    <p:extLst>
      <p:ext uri="{BB962C8B-B14F-4D97-AF65-F5344CB8AC3E}">
        <p14:creationId xmlns:p14="http://schemas.microsoft.com/office/powerpoint/2010/main" val="2816270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15</a:t>
            </a:fld>
            <a:endParaRPr lang="ru-RU"/>
          </a:p>
        </p:txBody>
      </p:sp>
      <p:sp>
        <p:nvSpPr>
          <p:cNvPr id="7" name="Прямоугольник 6"/>
          <p:cNvSpPr/>
          <p:nvPr/>
        </p:nvSpPr>
        <p:spPr>
          <a:xfrm>
            <a:off x="1097280" y="1284539"/>
            <a:ext cx="4800866" cy="523220"/>
          </a:xfrm>
          <a:prstGeom prst="rect">
            <a:avLst/>
          </a:prstGeom>
        </p:spPr>
        <p:txBody>
          <a:bodyPr wrap="none">
            <a:spAutoFit/>
          </a:bodyPr>
          <a:lstStyle/>
          <a:p>
            <a:r>
              <a:rPr lang="en-US" sz="2800" dirty="0" smtClean="0"/>
              <a:t>System architecture advantages</a:t>
            </a:r>
            <a:endParaRPr lang="ru-RU" sz="2800" dirty="0"/>
          </a:p>
        </p:txBody>
      </p:sp>
      <p:sp>
        <p:nvSpPr>
          <p:cNvPr id="8" name="Объект 2"/>
          <p:cNvSpPr>
            <a:spLocks noGrp="1"/>
          </p:cNvSpPr>
          <p:nvPr>
            <p:ph idx="1"/>
          </p:nvPr>
        </p:nvSpPr>
        <p:spPr>
          <a:xfrm>
            <a:off x="1068387" y="1860482"/>
            <a:ext cx="10058400" cy="4023360"/>
          </a:xfrm>
        </p:spPr>
        <p:txBody>
          <a:bodyPr/>
          <a:lstStyle/>
          <a:p>
            <a:pPr>
              <a:buFont typeface="Arial" panose="020B0604020202020204" pitchFamily="34" charset="0"/>
              <a:buChar char="•"/>
            </a:pPr>
            <a:r>
              <a:rPr lang="en-US" dirty="0" smtClean="0"/>
              <a:t>Independent </a:t>
            </a:r>
            <a:r>
              <a:rPr lang="en-US" dirty="0"/>
              <a:t>from the software </a:t>
            </a:r>
            <a:r>
              <a:rPr lang="en-US" dirty="0" smtClean="0"/>
              <a:t>platform</a:t>
            </a:r>
          </a:p>
          <a:p>
            <a:pPr>
              <a:buFont typeface="Arial" panose="020B0604020202020204" pitchFamily="34" charset="0"/>
              <a:buChar char="•"/>
            </a:pPr>
            <a:r>
              <a:rPr lang="en-US" dirty="0" smtClean="0"/>
              <a:t>High security</a:t>
            </a:r>
          </a:p>
          <a:p>
            <a:pPr>
              <a:buFont typeface="Arial" panose="020B0604020202020204" pitchFamily="34" charset="0"/>
              <a:buChar char="•"/>
            </a:pPr>
            <a:r>
              <a:rPr lang="en-US" dirty="0" smtClean="0"/>
              <a:t>High scalability</a:t>
            </a:r>
          </a:p>
          <a:p>
            <a:pPr>
              <a:buFont typeface="Arial" panose="020B0604020202020204" pitchFamily="34" charset="0"/>
              <a:buChar char="•"/>
            </a:pPr>
            <a:r>
              <a:rPr lang="en-US" dirty="0"/>
              <a:t>Low performance requirements of the client work machine</a:t>
            </a:r>
            <a:endParaRPr lang="ru-RU" dirty="0"/>
          </a:p>
        </p:txBody>
      </p:sp>
    </p:spTree>
    <p:extLst>
      <p:ext uri="{BB962C8B-B14F-4D97-AF65-F5344CB8AC3E}">
        <p14:creationId xmlns:p14="http://schemas.microsoft.com/office/powerpoint/2010/main" val="3384108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4083" y="1860482"/>
            <a:ext cx="10058400" cy="4023360"/>
          </a:xfrm>
        </p:spPr>
        <p:txBody>
          <a:bodyPr/>
          <a:lstStyle/>
          <a:p>
            <a:pPr>
              <a:buFont typeface="Arial" panose="020B0604020202020204" pitchFamily="34" charset="0"/>
              <a:buChar char="•"/>
            </a:pPr>
            <a:r>
              <a:rPr lang="en-US" dirty="0" smtClean="0"/>
              <a:t> Java </a:t>
            </a:r>
            <a:r>
              <a:rPr lang="en-US" dirty="0"/>
              <a:t>Development Kit (JDK</a:t>
            </a:r>
            <a:r>
              <a:rPr lang="en-US" dirty="0" smtClean="0"/>
              <a:t>)</a:t>
            </a:r>
          </a:p>
          <a:p>
            <a:pPr>
              <a:buFont typeface="Arial" panose="020B0604020202020204" pitchFamily="34" charset="0"/>
              <a:buChar char="•"/>
            </a:pPr>
            <a:r>
              <a:rPr lang="en-US" dirty="0" smtClean="0"/>
              <a:t> Spring MVC</a:t>
            </a:r>
            <a:endParaRPr lang="en-US" dirty="0"/>
          </a:p>
          <a:p>
            <a:pPr>
              <a:buFont typeface="Arial" panose="020B0604020202020204" pitchFamily="34" charset="0"/>
              <a:buChar char="•"/>
            </a:pPr>
            <a:r>
              <a:rPr lang="en-US" dirty="0" smtClean="0"/>
              <a:t> Apache </a:t>
            </a:r>
            <a:r>
              <a:rPr lang="en-US" dirty="0"/>
              <a:t>Tomcat Java Servlet </a:t>
            </a:r>
            <a:r>
              <a:rPr lang="en-US" dirty="0" smtClean="0"/>
              <a:t>Container</a:t>
            </a:r>
          </a:p>
          <a:p>
            <a:pPr>
              <a:buFont typeface="Arial" panose="020B0604020202020204" pitchFamily="34" charset="0"/>
              <a:buChar char="•"/>
            </a:pPr>
            <a:r>
              <a:rPr lang="en-US" dirty="0"/>
              <a:t> </a:t>
            </a:r>
            <a:r>
              <a:rPr lang="en-US" dirty="0" smtClean="0"/>
              <a:t>Hibernate</a:t>
            </a:r>
          </a:p>
          <a:p>
            <a:pPr>
              <a:buFont typeface="Arial" panose="020B0604020202020204" pitchFamily="34" charset="0"/>
              <a:buChar char="•"/>
            </a:pPr>
            <a:r>
              <a:rPr lang="en-US" dirty="0"/>
              <a:t> </a:t>
            </a:r>
            <a:r>
              <a:rPr lang="en-US" dirty="0" smtClean="0"/>
              <a:t>Eclipse IDE</a:t>
            </a:r>
            <a:endParaRPr lang="en-US" dirty="0"/>
          </a:p>
          <a:p>
            <a:endParaRPr lang="ru-RU" dirty="0"/>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16</a:t>
            </a:fld>
            <a:endParaRPr lang="ru-RU"/>
          </a:p>
        </p:txBody>
      </p:sp>
      <p:sp>
        <p:nvSpPr>
          <p:cNvPr id="7" name="Прямоугольник 6"/>
          <p:cNvSpPr/>
          <p:nvPr/>
        </p:nvSpPr>
        <p:spPr>
          <a:xfrm>
            <a:off x="1097280" y="1284539"/>
            <a:ext cx="8404545" cy="523220"/>
          </a:xfrm>
          <a:prstGeom prst="rect">
            <a:avLst/>
          </a:prstGeom>
        </p:spPr>
        <p:txBody>
          <a:bodyPr wrap="none">
            <a:spAutoFit/>
          </a:bodyPr>
          <a:lstStyle/>
          <a:p>
            <a:r>
              <a:rPr lang="en-US" sz="2800" dirty="0" smtClean="0"/>
              <a:t>System architecture: technologies of the future software</a:t>
            </a:r>
            <a:endParaRPr lang="ru-RU" sz="2800" dirty="0"/>
          </a:p>
        </p:txBody>
      </p:sp>
    </p:spTree>
    <p:extLst>
      <p:ext uri="{BB962C8B-B14F-4D97-AF65-F5344CB8AC3E}">
        <p14:creationId xmlns:p14="http://schemas.microsoft.com/office/powerpoint/2010/main" val="3668851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Conclusions</a:t>
            </a:r>
            <a:endParaRPr lang="ru-RU" sz="2800" dirty="0"/>
          </a:p>
        </p:txBody>
      </p:sp>
      <p:sp>
        <p:nvSpPr>
          <p:cNvPr id="3" name="Объект 2"/>
          <p:cNvSpPr>
            <a:spLocks noGrp="1"/>
          </p:cNvSpPr>
          <p:nvPr>
            <p:ph idx="1"/>
          </p:nvPr>
        </p:nvSpPr>
        <p:spPr>
          <a:xfrm>
            <a:off x="1154083" y="1845734"/>
            <a:ext cx="10058400" cy="4023360"/>
          </a:xfrm>
        </p:spPr>
        <p:txBody>
          <a:bodyPr>
            <a:normAutofit/>
          </a:bodyPr>
          <a:lstStyle/>
          <a:p>
            <a:pPr marL="0" indent="0">
              <a:buNone/>
            </a:pPr>
            <a:r>
              <a:rPr lang="en-US" dirty="0" smtClean="0"/>
              <a:t>In this work, we have done the analysis of the domain area, as well as SWDP assessment. The CMMI model was researched and analyzed. The sliding planning task was applied for the problem. As the result, architecture of the future software was developed.</a:t>
            </a:r>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17</a:t>
            </a:fld>
            <a:endParaRPr lang="ru-RU"/>
          </a:p>
        </p:txBody>
      </p:sp>
    </p:spTree>
    <p:extLst>
      <p:ext uri="{BB962C8B-B14F-4D97-AF65-F5344CB8AC3E}">
        <p14:creationId xmlns:p14="http://schemas.microsoft.com/office/powerpoint/2010/main" val="2689900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SWDP – Software Development Process </a:t>
            </a:r>
          </a:p>
          <a:p>
            <a:r>
              <a:rPr lang="en-US" dirty="0" smtClean="0"/>
              <a:t>CMMI – Capability Maturity Model Integration</a:t>
            </a:r>
            <a:endParaRPr lang="ru-RU" dirty="0"/>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2</a:t>
            </a:fld>
            <a:endParaRPr lang="ru-RU"/>
          </a:p>
        </p:txBody>
      </p:sp>
      <p:sp>
        <p:nvSpPr>
          <p:cNvPr id="8" name="Заголовок 1"/>
          <p:cNvSpPr txBox="1">
            <a:spLocks/>
          </p:cNvSpPr>
          <p:nvPr/>
        </p:nvSpPr>
        <p:spPr>
          <a:xfrm>
            <a:off x="1097280" y="386651"/>
            <a:ext cx="10058400" cy="145908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latin typeface="+mn-lt"/>
                <a:cs typeface="Arial" panose="020B0604020202020204" pitchFamily="34" charset="0"/>
              </a:rPr>
              <a:t>List of abbreviations </a:t>
            </a:r>
            <a:endParaRPr lang="ru-RU" sz="2800" dirty="0">
              <a:latin typeface="+mn-lt"/>
              <a:cs typeface="Arial" panose="020B0604020202020204" pitchFamily="34" charset="0"/>
            </a:endParaRPr>
          </a:p>
        </p:txBody>
      </p:sp>
    </p:spTree>
    <p:extLst>
      <p:ext uri="{BB962C8B-B14F-4D97-AF65-F5344CB8AC3E}">
        <p14:creationId xmlns:p14="http://schemas.microsoft.com/office/powerpoint/2010/main" val="280821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1118" y="394977"/>
            <a:ext cx="10058400" cy="1450757"/>
          </a:xfrm>
        </p:spPr>
        <p:txBody>
          <a:bodyPr/>
          <a:lstStyle/>
          <a:p>
            <a:r>
              <a:rPr lang="en-US" sz="2800" dirty="0" smtClean="0">
                <a:latin typeface="+mn-lt"/>
              </a:rPr>
              <a:t>Problem statement</a:t>
            </a:r>
            <a:endParaRPr lang="ru-RU" sz="2800" dirty="0">
              <a:latin typeface="+mn-lt"/>
            </a:endParaRPr>
          </a:p>
        </p:txBody>
      </p:sp>
      <p:sp>
        <p:nvSpPr>
          <p:cNvPr id="3" name="Объект 2"/>
          <p:cNvSpPr>
            <a:spLocks noGrp="1"/>
          </p:cNvSpPr>
          <p:nvPr>
            <p:ph idx="1"/>
          </p:nvPr>
        </p:nvSpPr>
        <p:spPr>
          <a:xfrm>
            <a:off x="1091118" y="1845734"/>
            <a:ext cx="10058400" cy="4023360"/>
          </a:xfrm>
        </p:spPr>
        <p:txBody>
          <a:bodyPr/>
          <a:lstStyle/>
          <a:p>
            <a:r>
              <a:rPr lang="en-US" dirty="0"/>
              <a:t>The </a:t>
            </a:r>
            <a:r>
              <a:rPr lang="en-US" b="1" dirty="0"/>
              <a:t>object</a:t>
            </a:r>
            <a:r>
              <a:rPr lang="en-US" dirty="0"/>
              <a:t> </a:t>
            </a:r>
            <a:r>
              <a:rPr lang="en-US" dirty="0" smtClean="0"/>
              <a:t>of the work is </a:t>
            </a:r>
            <a:r>
              <a:rPr lang="en-US" dirty="0"/>
              <a:t>the software </a:t>
            </a:r>
            <a:r>
              <a:rPr lang="en-US" dirty="0" smtClean="0"/>
              <a:t>development </a:t>
            </a:r>
            <a:r>
              <a:rPr lang="en-US" dirty="0"/>
              <a:t>process</a:t>
            </a:r>
            <a:r>
              <a:rPr lang="en-US" dirty="0" smtClean="0"/>
              <a:t>.</a:t>
            </a:r>
          </a:p>
          <a:p>
            <a:r>
              <a:rPr lang="en-US" dirty="0" smtClean="0"/>
              <a:t>The </a:t>
            </a:r>
            <a:r>
              <a:rPr lang="en-US" b="1" dirty="0" smtClean="0"/>
              <a:t>subject</a:t>
            </a:r>
            <a:r>
              <a:rPr lang="en-US" dirty="0" smtClean="0"/>
              <a:t> of the work </a:t>
            </a:r>
            <a:r>
              <a:rPr lang="en-US" dirty="0"/>
              <a:t>is architecture of </a:t>
            </a:r>
            <a:r>
              <a:rPr lang="en-US" dirty="0" smtClean="0"/>
              <a:t>a SWDP improvement software system and SWDP </a:t>
            </a:r>
            <a:r>
              <a:rPr lang="en-US" dirty="0"/>
              <a:t>quality management </a:t>
            </a:r>
            <a:r>
              <a:rPr lang="en-US" dirty="0" smtClean="0"/>
              <a:t>model CMMI.</a:t>
            </a:r>
          </a:p>
          <a:p>
            <a:r>
              <a:rPr lang="en-US" dirty="0" smtClean="0"/>
              <a:t>The </a:t>
            </a:r>
            <a:r>
              <a:rPr lang="en-US" b="1" dirty="0" smtClean="0"/>
              <a:t>goal </a:t>
            </a:r>
            <a:r>
              <a:rPr lang="en-US" dirty="0" smtClean="0"/>
              <a:t>of the work is to design architecture of a future software.</a:t>
            </a:r>
          </a:p>
        </p:txBody>
      </p:sp>
      <p:sp>
        <p:nvSpPr>
          <p:cNvPr id="4" name="Дата 3"/>
          <p:cNvSpPr>
            <a:spLocks noGrp="1"/>
          </p:cNvSpPr>
          <p:nvPr>
            <p:ph type="dt" sz="half" idx="10"/>
          </p:nvPr>
        </p:nvSpPr>
        <p:spPr/>
        <p:txBody>
          <a:bodyPr/>
          <a:lstStyle/>
          <a:p>
            <a:r>
              <a:rPr lang="ru-RU" sz="1200" dirty="0" smtClean="0"/>
              <a:t>29.12.2016</a:t>
            </a:r>
            <a:endParaRPr lang="ru-RU" sz="1200" dirty="0"/>
          </a:p>
        </p:txBody>
      </p:sp>
      <p:sp>
        <p:nvSpPr>
          <p:cNvPr id="5" name="Нижний колонтитул 4"/>
          <p:cNvSpPr>
            <a:spLocks noGrp="1"/>
          </p:cNvSpPr>
          <p:nvPr>
            <p:ph type="ftr" sz="quarter" idx="11"/>
          </p:nvPr>
        </p:nvSpPr>
        <p:spPr/>
        <p:txBody>
          <a:bodyPr/>
          <a:lstStyle/>
          <a:p>
            <a:r>
              <a:rPr lang="en-US" sz="1200" dirty="0" smtClean="0"/>
              <a:t>Kharkiv - 2016</a:t>
            </a:r>
            <a:endParaRPr lang="ru-RU" sz="1200" dirty="0"/>
          </a:p>
        </p:txBody>
      </p:sp>
      <p:sp>
        <p:nvSpPr>
          <p:cNvPr id="6" name="Номер слайда 5"/>
          <p:cNvSpPr>
            <a:spLocks noGrp="1"/>
          </p:cNvSpPr>
          <p:nvPr>
            <p:ph type="sldNum" sz="quarter" idx="12"/>
          </p:nvPr>
        </p:nvSpPr>
        <p:spPr/>
        <p:txBody>
          <a:bodyPr/>
          <a:lstStyle/>
          <a:p>
            <a:fld id="{44B62CA6-3464-4408-8565-7207A6B9971D}" type="slidenum">
              <a:rPr lang="ru-RU" sz="1200" smtClean="0"/>
              <a:t>3</a:t>
            </a:fld>
            <a:endParaRPr lang="ru-RU" sz="1200" dirty="0"/>
          </a:p>
        </p:txBody>
      </p:sp>
    </p:spTree>
    <p:extLst>
      <p:ext uri="{BB962C8B-B14F-4D97-AF65-F5344CB8AC3E}">
        <p14:creationId xmlns:p14="http://schemas.microsoft.com/office/powerpoint/2010/main" val="544399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buFont typeface="Arial" panose="020B0604020202020204" pitchFamily="34" charset="0"/>
              <a:buChar char="•"/>
            </a:pPr>
            <a:r>
              <a:rPr lang="en-US" dirty="0"/>
              <a:t> </a:t>
            </a:r>
            <a:r>
              <a:rPr lang="en-US" dirty="0" smtClean="0"/>
              <a:t>SWDP is on the most important activities for a lot of companies. </a:t>
            </a:r>
          </a:p>
          <a:p>
            <a:pPr>
              <a:buFont typeface="Arial" panose="020B0604020202020204" pitchFamily="34" charset="0"/>
              <a:buChar char="•"/>
            </a:pPr>
            <a:r>
              <a:rPr lang="en-US" dirty="0"/>
              <a:t> </a:t>
            </a:r>
            <a:r>
              <a:rPr lang="en-US" dirty="0" smtClean="0"/>
              <a:t>CMMI has already shown some results on practice and it is tested by time.</a:t>
            </a:r>
          </a:p>
          <a:p>
            <a:pPr>
              <a:buFont typeface="Arial" panose="020B0604020202020204" pitchFamily="34" charset="0"/>
              <a:buChar char="•"/>
            </a:pPr>
            <a:r>
              <a:rPr lang="en-US" dirty="0"/>
              <a:t> </a:t>
            </a:r>
            <a:r>
              <a:rPr lang="en-US" dirty="0" smtClean="0"/>
              <a:t>Optimal trajectory of SWDP improvement allows companies to invest their resources wisely, which is really important in condition of limited resources.</a:t>
            </a:r>
            <a:endParaRPr lang="ru-RU" dirty="0"/>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4</a:t>
            </a:fld>
            <a:endParaRPr lang="ru-RU"/>
          </a:p>
        </p:txBody>
      </p:sp>
      <p:sp>
        <p:nvSpPr>
          <p:cNvPr id="8" name="Заголовок 1"/>
          <p:cNvSpPr txBox="1">
            <a:spLocks/>
          </p:cNvSpPr>
          <p:nvPr/>
        </p:nvSpPr>
        <p:spPr>
          <a:xfrm>
            <a:off x="1091118" y="394977"/>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latin typeface="+mn-lt"/>
              </a:rPr>
              <a:t>Problem actuality</a:t>
            </a:r>
            <a:endParaRPr lang="ru-RU" sz="2800" dirty="0">
              <a:latin typeface="+mn-lt"/>
            </a:endParaRPr>
          </a:p>
        </p:txBody>
      </p:sp>
    </p:spTree>
    <p:extLst>
      <p:ext uri="{BB962C8B-B14F-4D97-AF65-F5344CB8AC3E}">
        <p14:creationId xmlns:p14="http://schemas.microsoft.com/office/powerpoint/2010/main" val="1643194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buFont typeface="Arial" panose="020B0604020202020204" pitchFamily="34" charset="0"/>
              <a:buChar char="•"/>
            </a:pPr>
            <a:r>
              <a:rPr lang="en-US" dirty="0"/>
              <a:t> A</a:t>
            </a:r>
            <a:r>
              <a:rPr lang="en-US" dirty="0" smtClean="0"/>
              <a:t>nalyze the domain area</a:t>
            </a:r>
          </a:p>
          <a:p>
            <a:pPr>
              <a:buFont typeface="Arial" panose="020B0604020202020204" pitchFamily="34" charset="0"/>
              <a:buChar char="•"/>
            </a:pPr>
            <a:r>
              <a:rPr lang="en-US" dirty="0" smtClean="0"/>
              <a:t> </a:t>
            </a:r>
            <a:r>
              <a:rPr lang="en-US" dirty="0"/>
              <a:t>A</a:t>
            </a:r>
            <a:r>
              <a:rPr lang="en-US" dirty="0" smtClean="0"/>
              <a:t>nalyze SWDP assessment methods</a:t>
            </a:r>
          </a:p>
          <a:p>
            <a:pPr>
              <a:buFont typeface="Arial" panose="020B0604020202020204" pitchFamily="34" charset="0"/>
              <a:buChar char="•"/>
            </a:pPr>
            <a:r>
              <a:rPr lang="en-US" dirty="0"/>
              <a:t> </a:t>
            </a:r>
            <a:r>
              <a:rPr lang="en-US" dirty="0" smtClean="0"/>
              <a:t>Analyze CMMI model</a:t>
            </a:r>
          </a:p>
          <a:p>
            <a:pPr>
              <a:buFont typeface="Arial" panose="020B0604020202020204" pitchFamily="34" charset="0"/>
              <a:buChar char="•"/>
            </a:pPr>
            <a:r>
              <a:rPr lang="en-US" dirty="0" smtClean="0"/>
              <a:t> Research applying of sliding planning task for CMMI model</a:t>
            </a:r>
          </a:p>
          <a:p>
            <a:pPr>
              <a:buFont typeface="Arial" panose="020B0604020202020204" pitchFamily="34" charset="0"/>
              <a:buChar char="•"/>
            </a:pPr>
            <a:r>
              <a:rPr lang="en-US" dirty="0"/>
              <a:t> </a:t>
            </a:r>
            <a:r>
              <a:rPr lang="en-US" dirty="0" smtClean="0"/>
              <a:t>Develop and analyze architecture of the future software</a:t>
            </a:r>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5</a:t>
            </a:fld>
            <a:endParaRPr lang="ru-RU"/>
          </a:p>
        </p:txBody>
      </p:sp>
      <p:sp>
        <p:nvSpPr>
          <p:cNvPr id="7" name="Заголовок 1"/>
          <p:cNvSpPr txBox="1">
            <a:spLocks/>
          </p:cNvSpPr>
          <p:nvPr/>
        </p:nvSpPr>
        <p:spPr>
          <a:xfrm>
            <a:off x="1091118" y="394977"/>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latin typeface="+mn-lt"/>
              </a:rPr>
              <a:t>Tasks for goal achievement: </a:t>
            </a:r>
            <a:endParaRPr lang="ru-RU" sz="2800" dirty="0">
              <a:latin typeface="+mn-lt"/>
            </a:endParaRPr>
          </a:p>
        </p:txBody>
      </p:sp>
    </p:spTree>
    <p:extLst>
      <p:ext uri="{BB962C8B-B14F-4D97-AF65-F5344CB8AC3E}">
        <p14:creationId xmlns:p14="http://schemas.microsoft.com/office/powerpoint/2010/main" val="1128406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077" y="-818869"/>
            <a:ext cx="10058400" cy="1450757"/>
          </a:xfrm>
        </p:spPr>
        <p:txBody>
          <a:bodyPr>
            <a:normAutofit/>
          </a:bodyPr>
          <a:lstStyle/>
          <a:p>
            <a:r>
              <a:rPr lang="en-US" sz="2800" dirty="0" smtClean="0">
                <a:latin typeface="+mn-lt"/>
              </a:rPr>
              <a:t>CMMI model</a:t>
            </a:r>
            <a:endParaRPr lang="ru-RU" sz="2800" dirty="0">
              <a:latin typeface="+mn-lt"/>
            </a:endParaRPr>
          </a:p>
        </p:txBody>
      </p:sp>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6</a:t>
            </a:fld>
            <a:endParaRPr lang="ru-RU"/>
          </a:p>
        </p:txBody>
      </p:sp>
      <p:pic>
        <p:nvPicPr>
          <p:cNvPr id="1026" name="Picture 2" descr="http://www.cynertiaconsulting.com/sites/default/files/pictures/body_it_cmmistaged_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31888"/>
            <a:ext cx="10433995" cy="560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609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7</a:t>
            </a:fld>
            <a:endParaRPr lang="ru-RU"/>
          </a:p>
        </p:txBody>
      </p:sp>
      <p:sp>
        <p:nvSpPr>
          <p:cNvPr id="7" name="Заголовок 1"/>
          <p:cNvSpPr txBox="1">
            <a:spLocks/>
          </p:cNvSpPr>
          <p:nvPr/>
        </p:nvSpPr>
        <p:spPr>
          <a:xfrm>
            <a:off x="1351128" y="-69603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smtClean="0">
                <a:latin typeface="+mn-lt"/>
              </a:rPr>
              <a:t>CMMI model</a:t>
            </a:r>
            <a:endParaRPr lang="ru-RU" sz="2800" dirty="0">
              <a:latin typeface="+mn-lt"/>
            </a:endParaRPr>
          </a:p>
        </p:txBody>
      </p:sp>
      <p:pic>
        <p:nvPicPr>
          <p:cNvPr id="8" name="Рисунок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718" y="1013671"/>
            <a:ext cx="10517220" cy="4723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885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620" y="164946"/>
            <a:ext cx="10605128" cy="5955635"/>
          </a:xfrm>
        </p:spPr>
      </p:pic>
      <p:sp>
        <p:nvSpPr>
          <p:cNvPr id="4" name="Дата 3"/>
          <p:cNvSpPr>
            <a:spLocks noGrp="1"/>
          </p:cNvSpPr>
          <p:nvPr>
            <p:ph type="dt" sz="half" idx="10"/>
          </p:nvPr>
        </p:nvSpPr>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8</a:t>
            </a:fld>
            <a:endParaRPr lang="ru-RU"/>
          </a:p>
        </p:txBody>
      </p:sp>
    </p:spTree>
    <p:extLst>
      <p:ext uri="{BB962C8B-B14F-4D97-AF65-F5344CB8AC3E}">
        <p14:creationId xmlns:p14="http://schemas.microsoft.com/office/powerpoint/2010/main" val="3245905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3822" y="327898"/>
            <a:ext cx="10058400" cy="1450757"/>
          </a:xfrm>
        </p:spPr>
        <p:txBody>
          <a:bodyPr>
            <a:normAutofit/>
          </a:bodyPr>
          <a:lstStyle/>
          <a:p>
            <a:r>
              <a:rPr lang="en-US" sz="2800" dirty="0" smtClean="0"/>
              <a:t>Sliding planning technique</a:t>
            </a:r>
            <a:endParaRPr lang="ru-RU" sz="2800" dirty="0"/>
          </a:p>
        </p:txBody>
      </p:sp>
      <p:sp>
        <p:nvSpPr>
          <p:cNvPr id="4" name="Дата 3"/>
          <p:cNvSpPr>
            <a:spLocks noGrp="1"/>
          </p:cNvSpPr>
          <p:nvPr>
            <p:ph type="dt" sz="half" idx="10"/>
          </p:nvPr>
        </p:nvSpPr>
        <p:spPr>
          <a:xfrm>
            <a:off x="1053035" y="6459785"/>
            <a:ext cx="2472271" cy="365125"/>
          </a:xfrm>
        </p:spPr>
        <p:txBody>
          <a:bodyPr/>
          <a:lstStyle/>
          <a:p>
            <a:r>
              <a:rPr lang="ru-RU" smtClean="0"/>
              <a:t>29.12.2016</a:t>
            </a:r>
            <a:endParaRPr lang="ru-RU"/>
          </a:p>
        </p:txBody>
      </p:sp>
      <p:sp>
        <p:nvSpPr>
          <p:cNvPr id="5" name="Нижний колонтитул 4"/>
          <p:cNvSpPr>
            <a:spLocks noGrp="1"/>
          </p:cNvSpPr>
          <p:nvPr>
            <p:ph type="ftr" sz="quarter" idx="11"/>
          </p:nvPr>
        </p:nvSpPr>
        <p:spPr/>
        <p:txBody>
          <a:bodyPr/>
          <a:lstStyle/>
          <a:p>
            <a:r>
              <a:rPr lang="en-US" smtClean="0"/>
              <a:t>Kharkiv - 2016</a:t>
            </a:r>
            <a:endParaRPr lang="ru-RU" dirty="0"/>
          </a:p>
        </p:txBody>
      </p:sp>
      <p:sp>
        <p:nvSpPr>
          <p:cNvPr id="6" name="Номер слайда 5"/>
          <p:cNvSpPr>
            <a:spLocks noGrp="1"/>
          </p:cNvSpPr>
          <p:nvPr>
            <p:ph type="sldNum" sz="quarter" idx="12"/>
          </p:nvPr>
        </p:nvSpPr>
        <p:spPr/>
        <p:txBody>
          <a:bodyPr/>
          <a:lstStyle/>
          <a:p>
            <a:fld id="{44B62CA6-3464-4408-8565-7207A6B9971D}" type="slidenum">
              <a:rPr lang="ru-RU" smtClean="0"/>
              <a:t>9</a:t>
            </a:fld>
            <a:endParaRPr lang="ru-RU"/>
          </a:p>
        </p:txBody>
      </p:sp>
      <p:pic>
        <p:nvPicPr>
          <p:cNvPr id="7" name="Picture 1"/>
          <p:cNvPicPr>
            <a:picLocks noGrp="1" noChangeAspect="1"/>
          </p:cNvPicPr>
          <p:nvPr>
            <p:ph idx="1"/>
          </p:nvPr>
        </p:nvPicPr>
        <p:blipFill rotWithShape="1">
          <a:blip r:embed="rId3"/>
          <a:srcRect b="37154"/>
          <a:stretch/>
        </p:blipFill>
        <p:spPr>
          <a:xfrm>
            <a:off x="713822" y="1737360"/>
            <a:ext cx="10802600" cy="3822782"/>
          </a:xfrm>
          <a:prstGeom prst="rect">
            <a:avLst/>
          </a:prstGeom>
        </p:spPr>
      </p:pic>
    </p:spTree>
    <p:extLst>
      <p:ext uri="{BB962C8B-B14F-4D97-AF65-F5344CB8AC3E}">
        <p14:creationId xmlns:p14="http://schemas.microsoft.com/office/powerpoint/2010/main" val="2038914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366</TotalTime>
  <Words>941</Words>
  <Application>Microsoft Office PowerPoint</Application>
  <PresentationFormat>Широкоэкранный</PresentationFormat>
  <Paragraphs>127</Paragraphs>
  <Slides>17</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Calibri Light</vt:lpstr>
      <vt:lpstr>Ретро</vt:lpstr>
      <vt:lpstr> Development of informational technology architecture for software development process improvement using dynamic planning problem statement based on CMMI model </vt:lpstr>
      <vt:lpstr>Презентация PowerPoint</vt:lpstr>
      <vt:lpstr>Problem statement</vt:lpstr>
      <vt:lpstr>Презентация PowerPoint</vt:lpstr>
      <vt:lpstr>Презентация PowerPoint</vt:lpstr>
      <vt:lpstr>CMMI model</vt:lpstr>
      <vt:lpstr>Презентация PowerPoint</vt:lpstr>
      <vt:lpstr>Презентация PowerPoint</vt:lpstr>
      <vt:lpstr>Sliding planning technique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Булыга Артем</dc:creator>
  <cp:lastModifiedBy>Булыга Артем</cp:lastModifiedBy>
  <cp:revision>69</cp:revision>
  <dcterms:created xsi:type="dcterms:W3CDTF">2016-12-28T13:37:01Z</dcterms:created>
  <dcterms:modified xsi:type="dcterms:W3CDTF">2016-12-28T20:13:47Z</dcterms:modified>
</cp:coreProperties>
</file>