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8"/>
  </p:notesMasterIdLst>
  <p:sldIdLst>
    <p:sldId id="256" r:id="rId2"/>
    <p:sldId id="286" r:id="rId3"/>
    <p:sldId id="263" r:id="rId4"/>
    <p:sldId id="257" r:id="rId5"/>
    <p:sldId id="271" r:id="rId6"/>
    <p:sldId id="265" r:id="rId7"/>
    <p:sldId id="266" r:id="rId8"/>
    <p:sldId id="267" r:id="rId9"/>
    <p:sldId id="268" r:id="rId10"/>
    <p:sldId id="269" r:id="rId11"/>
    <p:sldId id="262" r:id="rId12"/>
    <p:sldId id="274" r:id="rId13"/>
    <p:sldId id="275" r:id="rId14"/>
    <p:sldId id="276" r:id="rId15"/>
    <p:sldId id="273" r:id="rId16"/>
    <p:sldId id="281" r:id="rId17"/>
    <p:sldId id="277" r:id="rId18"/>
    <p:sldId id="278" r:id="rId19"/>
    <p:sldId id="279" r:id="rId20"/>
    <p:sldId id="282" r:id="rId21"/>
    <p:sldId id="280" r:id="rId22"/>
    <p:sldId id="283" r:id="rId23"/>
    <p:sldId id="284" r:id="rId24"/>
    <p:sldId id="285" r:id="rId25"/>
    <p:sldId id="287" r:id="rId26"/>
    <p:sldId id="261" r:id="rId2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251" autoAdjust="0"/>
  </p:normalViewPr>
  <p:slideViewPr>
    <p:cSldViewPr snapToGrid="0">
      <p:cViewPr varScale="1">
        <p:scale>
          <a:sx n="100" d="100"/>
          <a:sy n="100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Code base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Hung</c:v>
                </c:pt>
                <c:pt idx="1">
                  <c:v>Khang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06-4135-9517-8BF2F2CE2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Presentation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F4-4C49-AB5B-AA189D6BCB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F4-4C49-AB5B-AA189D6BCB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Hung</c:v>
                </c:pt>
                <c:pt idx="1">
                  <c:v>Khang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F4-4C49-AB5B-AA189D6BC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Interface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06-49C3-A9FC-B972F5B011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06-49C3-A9FC-B972F5B011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Hung</c:v>
                </c:pt>
                <c:pt idx="1">
                  <c:v>Khang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06-49C3-A9FC-B972F5B01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Architectural design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Architectural design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54-40C8-8EC1-47412A37CE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4-40C8-8EC1-47412A37CE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Hung</c:v>
                </c:pt>
                <c:pt idx="1">
                  <c:v>Khang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54-40C8-8EC1-47412A37CE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96341-87A0-4BD5-9113-89E92BB1BDB3}" type="datetimeFigureOut">
              <a:rPr lang="vi-VN" smtClean="0"/>
              <a:t>24/05/2021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1D5C7-AC5F-4068-A992-317C9B20C3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55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Accounts are organized into a linked list.</a:t>
            </a:r>
          </a:p>
          <a:p>
            <a:r>
              <a:rPr lang="en-US" dirty="0"/>
              <a:t>+ Online list: online account</a:t>
            </a:r>
          </a:p>
          <a:p>
            <a:r>
              <a:rPr lang="en-US" dirty="0"/>
              <a:t>+ Chat list: list of chatting user</a:t>
            </a:r>
          </a:p>
          <a:p>
            <a:r>
              <a:rPr lang="en-US" dirty="0"/>
              <a:t>Why linked list? -&gt; easily to remove. Search operation can be optimized</a:t>
            </a:r>
          </a:p>
          <a:p>
            <a:r>
              <a:rPr lang="en-US" dirty="0"/>
              <a:t>-&gt; Use a SQL database like SQLite, MySQL instead is much more optimize, but for demo purpose, we decide to use a simple data structure and storage instead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9257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420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0719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3021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some issue </a:t>
            </a:r>
            <a:r>
              <a:rPr lang="en-US"/>
              <a:t>with displaying </a:t>
            </a:r>
            <a:r>
              <a:rPr lang="en-US" dirty="0"/>
              <a:t>because of limitation of command </a:t>
            </a:r>
            <a:r>
              <a:rPr lang="en-US"/>
              <a:t>line interface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9840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578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Receiver will compare the given token with stored token of sender to authenticate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324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We need to turn an chat message structure into a buffer to store in </a:t>
            </a:r>
            <a:r>
              <a:rPr lang="en-US" dirty="0" err="1"/>
              <a:t>net_msg_t.payload</a:t>
            </a:r>
            <a:r>
              <a:rPr lang="en-US" dirty="0"/>
              <a:t>, and a network message structure into a memory buffer for easily exchange over network -&gt; solution: serialize at sender, deserialize at receiver</a:t>
            </a:r>
          </a:p>
          <a:p>
            <a:pPr>
              <a:spcAft>
                <a:spcPts val="300"/>
              </a:spcAft>
            </a:pPr>
            <a:r>
              <a:rPr lang="en-US" dirty="0"/>
              <a:t>+ Serialize : convert message structure (which is organized by C structure standard) into a formatted memory buffer (which can send through over network without worrying about memory padding, </a:t>
            </a:r>
            <a:r>
              <a:rPr lang="en-US" dirty="0" err="1"/>
              <a:t>edianess</a:t>
            </a:r>
            <a:r>
              <a:rPr lang="en-US" dirty="0"/>
              <a:t>)</a:t>
            </a:r>
          </a:p>
          <a:p>
            <a:pPr>
              <a:spcAft>
                <a:spcPts val="300"/>
              </a:spcAft>
            </a:pPr>
            <a:r>
              <a:rPr lang="en-US" dirty="0"/>
              <a:t>+ Deserialize : convert a formatted memory buffer into allocated data structure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800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err="1"/>
              <a:t>startServer</a:t>
            </a:r>
            <a:r>
              <a:rPr lang="en-US" dirty="0"/>
              <a:t>: bind and listen to a port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processLogic</a:t>
            </a:r>
            <a:r>
              <a:rPr lang="en-US" dirty="0"/>
              <a:t>: receive and handle message (authenticate message, get online list message)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maintainOnlineLst</a:t>
            </a:r>
            <a:r>
              <a:rPr lang="en-US" dirty="0"/>
              <a:t>: run on a separate thread to manage online list each time interval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hiMsgTracking</a:t>
            </a:r>
            <a:r>
              <a:rPr lang="en-US" dirty="0"/>
              <a:t>: run on a separate thread to receive HI message each time interval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720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err="1"/>
              <a:t>sendHIMsg</a:t>
            </a:r>
            <a:r>
              <a:rPr lang="en-US" dirty="0"/>
              <a:t>: run on a separate thread to send HI msg each time interval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updateOnlineLst</a:t>
            </a:r>
            <a:r>
              <a:rPr lang="en-US" dirty="0"/>
              <a:t>: run on a separate thread to retrieve online list each time interval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sendChatMsg</a:t>
            </a:r>
            <a:r>
              <a:rPr lang="en-US" dirty="0"/>
              <a:t>: run on a separate thread to send chat message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clientMsgHandler</a:t>
            </a:r>
            <a:r>
              <a:rPr lang="en-US" dirty="0"/>
              <a:t>: run on separate thread to receive control message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clientMsgReceiver</a:t>
            </a:r>
            <a:r>
              <a:rPr lang="en-US" dirty="0"/>
              <a:t>: run on the same thread with </a:t>
            </a:r>
            <a:r>
              <a:rPr lang="en-US" dirty="0" err="1"/>
              <a:t>clientMsgHandler</a:t>
            </a:r>
            <a:r>
              <a:rPr lang="en-US" dirty="0"/>
              <a:t> (called by </a:t>
            </a:r>
            <a:r>
              <a:rPr lang="en-US" dirty="0" err="1"/>
              <a:t>clientMsgHandler</a:t>
            </a:r>
            <a:r>
              <a:rPr lang="en-US" dirty="0"/>
              <a:t> to read and handle control message)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connectChat</a:t>
            </a:r>
            <a:r>
              <a:rPr lang="en-US" dirty="0"/>
              <a:t>: run on a separate thread to request connect to other client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showOnlineList</a:t>
            </a:r>
            <a:r>
              <a:rPr lang="en-US" dirty="0"/>
              <a:t>: run on main thread to show online list (called by </a:t>
            </a:r>
            <a:r>
              <a:rPr lang="en-US" dirty="0" err="1"/>
              <a:t>loginSuccess</a:t>
            </a:r>
            <a:r>
              <a:rPr lang="en-US" dirty="0"/>
              <a:t>)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loginSuccess</a:t>
            </a:r>
            <a:r>
              <a:rPr lang="en-US" dirty="0"/>
              <a:t>: run on main thread to prepare things when login success (called by login)</a:t>
            </a:r>
          </a:p>
          <a:p>
            <a:pPr>
              <a:spcAft>
                <a:spcPts val="300"/>
              </a:spcAft>
            </a:pPr>
            <a:r>
              <a:rPr lang="en-US" dirty="0"/>
              <a:t>Login: run on main thread to do authentication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733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46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321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5062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935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2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0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B3E9C-0D10-41BD-997B-2297D050E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r>
              <a:rPr lang="en-US" sz="2800" b="1" i="0" dirty="0">
                <a:ea typeface="GillSans" panose="02020500000000000000" pitchFamily="18" charset="0"/>
                <a:cs typeface="GillSans" panose="02020500000000000000" pitchFamily="18" charset="0"/>
              </a:rPr>
              <a:t>NETWORK PROGRAMMING </a:t>
            </a:r>
            <a:r>
              <a:rPr lang="en-US" sz="2800" b="1" i="0" dirty="0" err="1">
                <a:ea typeface="GillSans" panose="02020500000000000000" pitchFamily="18" charset="0"/>
                <a:cs typeface="GillSans" panose="02020500000000000000" pitchFamily="18" charset="0"/>
              </a:rPr>
              <a:t>ProJECT</a:t>
            </a:r>
            <a:br>
              <a:rPr lang="en-US" sz="3200" b="1" i="0" dirty="0">
                <a:ea typeface="GillSans" panose="02020500000000000000" pitchFamily="18" charset="0"/>
                <a:cs typeface="GillSans" panose="02020500000000000000" pitchFamily="18" charset="0"/>
              </a:rPr>
            </a:br>
            <a:br>
              <a:rPr lang="en-US" sz="3200" b="1" i="0" dirty="0">
                <a:ea typeface="GillSans" panose="02020500000000000000" pitchFamily="18" charset="0"/>
                <a:cs typeface="GillSans" panose="02020500000000000000" pitchFamily="18" charset="0"/>
              </a:rPr>
            </a:br>
            <a:br>
              <a:rPr lang="en-US" sz="3200" b="1" i="0" dirty="0">
                <a:ea typeface="GillSans" panose="02020500000000000000" pitchFamily="18" charset="0"/>
                <a:cs typeface="GillSans" panose="02020500000000000000" pitchFamily="18" charset="0"/>
              </a:rPr>
            </a:br>
            <a:r>
              <a:rPr lang="en-US" sz="3600" b="1" i="0" dirty="0">
                <a:ea typeface="GillSans" panose="02020500000000000000" pitchFamily="18" charset="0"/>
                <a:cs typeface="GillSans" panose="02020500000000000000" pitchFamily="18" charset="0"/>
              </a:rPr>
              <a:t>P2P Chat </a:t>
            </a:r>
            <a:r>
              <a:rPr lang="en-US" sz="3600" b="1" i="0" dirty="0" err="1">
                <a:ea typeface="GillSans" panose="02020500000000000000" pitchFamily="18" charset="0"/>
                <a:cs typeface="GillSans" panose="02020500000000000000" pitchFamily="18" charset="0"/>
              </a:rPr>
              <a:t>APPlication</a:t>
            </a:r>
            <a:endParaRPr lang="vi-VN" sz="3200" b="1" i="0" dirty="0">
              <a:ea typeface="GillSans" panose="02020500000000000000" pitchFamily="18" charset="0"/>
              <a:cs typeface="GillSans" panose="02020500000000000000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A22F2-0A03-403A-9139-8E88A73C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1262494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US" b="0" dirty="0"/>
              <a:t>Group 13</a:t>
            </a:r>
          </a:p>
          <a:p>
            <a:pPr algn="l"/>
            <a:r>
              <a:rPr lang="en-US" b="0" dirty="0" err="1"/>
              <a:t>nguyen</a:t>
            </a:r>
            <a:r>
              <a:rPr lang="en-US" b="0" dirty="0"/>
              <a:t> </a:t>
            </a:r>
            <a:r>
              <a:rPr lang="en-US" b="0" dirty="0" err="1"/>
              <a:t>duc</a:t>
            </a:r>
            <a:r>
              <a:rPr lang="en-US" b="0"/>
              <a:t> hung - </a:t>
            </a:r>
            <a:r>
              <a:rPr lang="en-US" b="0" dirty="0"/>
              <a:t>20176779</a:t>
            </a:r>
          </a:p>
          <a:p>
            <a:pPr algn="l"/>
            <a:r>
              <a:rPr lang="en-US" b="0" dirty="0"/>
              <a:t>Nguyen </a:t>
            </a:r>
            <a:r>
              <a:rPr lang="en-US" b="0" dirty="0" err="1"/>
              <a:t>manh</a:t>
            </a:r>
            <a:r>
              <a:rPr lang="en-US" b="0" dirty="0"/>
              <a:t> </a:t>
            </a:r>
            <a:r>
              <a:rPr lang="en-US" b="0" dirty="0" err="1"/>
              <a:t>khang</a:t>
            </a:r>
            <a:r>
              <a:rPr lang="en-US" b="0" dirty="0"/>
              <a:t> - 20176792</a:t>
            </a:r>
          </a:p>
        </p:txBody>
      </p:sp>
      <p:pic>
        <p:nvPicPr>
          <p:cNvPr id="41" name="Picture 3" descr="Abstract background">
            <a:extLst>
              <a:ext uri="{FF2B5EF4-FFF2-40B4-BE49-F238E27FC236}">
                <a16:creationId xmlns:a16="http://schemas.microsoft.com/office/drawing/2014/main" id="{11C6438E-6505-4246-AC87-BDF9C0F10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6" r="24885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9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MESSAGE EXCHANGE</a:t>
            </a:r>
            <a:endParaRPr lang="vi-VN" i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74F6-8E3E-4877-B7FD-94DDAF341BFA}"/>
              </a:ext>
            </a:extLst>
          </p:cNvPr>
          <p:cNvSpPr txBox="1"/>
          <p:nvPr/>
        </p:nvSpPr>
        <p:spPr>
          <a:xfrm>
            <a:off x="2938724" y="4602107"/>
            <a:ext cx="6737742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Serialize/Deserialize functions</a:t>
            </a:r>
          </a:p>
          <a:p>
            <a:pPr>
              <a:spcAft>
                <a:spcPts val="300"/>
              </a:spcAft>
            </a:pPr>
            <a:r>
              <a:rPr lang="en-US" dirty="0"/>
              <a:t>+ Serialize : convert message structure into a formatted memory buffer</a:t>
            </a:r>
          </a:p>
          <a:p>
            <a:pPr>
              <a:spcAft>
                <a:spcPts val="300"/>
              </a:spcAft>
            </a:pPr>
            <a:r>
              <a:rPr lang="en-US" dirty="0"/>
              <a:t>+ Deserialize : convert a formatted memory buffer into allocated data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6B180-0452-4BAE-AD7F-AA40E624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11" y="3187508"/>
            <a:ext cx="7916549" cy="1302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A53B3-1801-41E2-A017-E4059563C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11" y="1690464"/>
            <a:ext cx="7353577" cy="147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8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10E-211E-4796-817F-89B3BAFF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i="0" dirty="0"/>
              <a:t>SERVER STRUCTURE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45405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SEVER PROTOTYPE</a:t>
            </a:r>
            <a:endParaRPr lang="vi-VN" i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74F6-8E3E-4877-B7FD-94DDAF341BFA}"/>
              </a:ext>
            </a:extLst>
          </p:cNvPr>
          <p:cNvSpPr txBox="1"/>
          <p:nvPr/>
        </p:nvSpPr>
        <p:spPr>
          <a:xfrm>
            <a:off x="4381500" y="4471946"/>
            <a:ext cx="500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Server logic of P2P network is simple!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C84CA-58BD-44E2-B417-1A5C013F5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2433597"/>
            <a:ext cx="40957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0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10E-211E-4796-817F-89B3BAFF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i="0" dirty="0"/>
              <a:t>CLIENT STRUCTURE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351035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CLIENT PROTOTYPE</a:t>
            </a:r>
            <a:endParaRPr lang="vi-VN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63873-0E09-489E-93F6-455F3E84B9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0" b="8101"/>
          <a:stretch/>
        </p:blipFill>
        <p:spPr>
          <a:xfrm>
            <a:off x="3190875" y="1915557"/>
            <a:ext cx="58102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99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10E-211E-4796-817F-89B3BAFF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i="0" dirty="0"/>
              <a:t>GRAPHICAL DESIGN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335667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TECHNOLOGY</a:t>
            </a:r>
            <a:endParaRPr lang="vi-VN" i="0" dirty="0"/>
          </a:p>
        </p:txBody>
      </p:sp>
      <p:pic>
        <p:nvPicPr>
          <p:cNvPr id="1026" name="Picture 2" descr="GTK - Wikipedia">
            <a:extLst>
              <a:ext uri="{FF2B5EF4-FFF2-40B4-BE49-F238E27FC236}">
                <a16:creationId xmlns:a16="http://schemas.microsoft.com/office/drawing/2014/main" id="{D519B121-789E-4366-85EA-98128B10D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9" y="2045037"/>
            <a:ext cx="3008311" cy="324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88FF38-C29E-40E9-8077-72605ED43C0F}"/>
              </a:ext>
            </a:extLst>
          </p:cNvPr>
          <p:cNvSpPr txBox="1"/>
          <p:nvPr/>
        </p:nvSpPr>
        <p:spPr>
          <a:xfrm>
            <a:off x="5326063" y="2282098"/>
            <a:ext cx="572293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GTK</a:t>
            </a:r>
            <a:endParaRPr lang="en-US" sz="1400" b="1" dirty="0"/>
          </a:p>
          <a:p>
            <a:endParaRPr lang="en-US" sz="1200" b="1" dirty="0"/>
          </a:p>
          <a:p>
            <a:r>
              <a:rPr lang="en-US" dirty="0"/>
              <a:t>+ GTK (formerly GTK+, GIMP </a:t>
            </a:r>
            <a:r>
              <a:rPr lang="en-US" dirty="0" err="1"/>
              <a:t>ToolKit</a:t>
            </a:r>
            <a:r>
              <a:rPr lang="en-US" dirty="0"/>
              <a:t>) is a free and open-source cross-platform widget toolkit for creating graphical user interfaces (GUIs).</a:t>
            </a:r>
          </a:p>
          <a:p>
            <a:r>
              <a:rPr lang="en-US" dirty="0"/>
              <a:t>+ It is licensed under the terms of the GNU Lesser General Public License, allowing both free and proprietary software to use it. </a:t>
            </a:r>
          </a:p>
          <a:p>
            <a:r>
              <a:rPr lang="en-US" dirty="0"/>
              <a:t>+ It is one of the most popular toolkits for the Wayland and X11 windowing systems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4463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LOGIN SCREEN</a:t>
            </a:r>
            <a:endParaRPr lang="vi-VN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1C009-E3A7-42D2-89EE-F55C5AFC1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62" y="2043112"/>
            <a:ext cx="48672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 err="1"/>
              <a:t>ONLINe</a:t>
            </a:r>
            <a:r>
              <a:rPr lang="en-US" i="0" dirty="0"/>
              <a:t> list screen</a:t>
            </a:r>
            <a:endParaRPr lang="vi-VN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D65C1-CC1F-44C2-A1AB-831373790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06" y="1615381"/>
            <a:ext cx="3024187" cy="470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57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Request chat dialog</a:t>
            </a:r>
            <a:endParaRPr lang="vi-VN" i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B480B0-D6A8-4250-B9EA-8DB996368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7" y="2547937"/>
            <a:ext cx="4962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Brief overview</a:t>
            </a:r>
            <a:endParaRPr lang="vi-VN" i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532D1-A590-4A69-8A1E-6AB156C1A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97" y="2029857"/>
            <a:ext cx="7544805" cy="378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48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Receive request dialog</a:t>
            </a:r>
            <a:endParaRPr lang="vi-VN" i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1F528-01A9-4B60-9D7D-B8FFDAAA3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7" y="2767012"/>
            <a:ext cx="4962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99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Chat screen</a:t>
            </a:r>
            <a:endParaRPr lang="vi-VN" i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9B4FED-FB45-478A-BB5D-3FF21388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31" y="1724025"/>
            <a:ext cx="4356338" cy="43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10E-211E-4796-817F-89B3BAFF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i="0" dirty="0"/>
              <a:t>CLI DEMO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609998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 err="1"/>
              <a:t>ONLINe</a:t>
            </a:r>
            <a:r>
              <a:rPr lang="en-US" i="0" dirty="0"/>
              <a:t> list interface</a:t>
            </a:r>
            <a:endParaRPr lang="vi-VN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79E7E-2C70-4AC5-856B-9FC6FEC19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7" y="2490035"/>
            <a:ext cx="11440466" cy="270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37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Chat interface</a:t>
            </a:r>
            <a:endParaRPr lang="vi-VN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7653A-57B6-41D9-995F-D83CA16DE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2181225"/>
            <a:ext cx="8782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89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Group member’s tasks</a:t>
            </a:r>
            <a:endParaRPr lang="vi-VN" i="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8761033-462B-477B-A395-1E92658F88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478686"/>
              </p:ext>
            </p:extLst>
          </p:nvPr>
        </p:nvGraphicFramePr>
        <p:xfrm>
          <a:off x="-155574" y="2099458"/>
          <a:ext cx="4422774" cy="3137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C3C7438-19FA-43A0-9215-502BC6804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622622"/>
              </p:ext>
            </p:extLst>
          </p:nvPr>
        </p:nvGraphicFramePr>
        <p:xfrm>
          <a:off x="2763837" y="2154702"/>
          <a:ext cx="4139407" cy="308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D13EF06-0793-42A6-98C5-92FBC8E1B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236238"/>
              </p:ext>
            </p:extLst>
          </p:nvPr>
        </p:nvGraphicFramePr>
        <p:xfrm>
          <a:off x="5364163" y="2154703"/>
          <a:ext cx="4064000" cy="302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EAC69D5-A3D0-4281-8A1E-8D1BFAEAB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391783"/>
              </p:ext>
            </p:extLst>
          </p:nvPr>
        </p:nvGraphicFramePr>
        <p:xfrm>
          <a:off x="7851777" y="2154703"/>
          <a:ext cx="4064000" cy="302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35525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8CD7-D090-4A9B-BB7E-80DDB6AE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b="1" dirty="0"/>
              <a:t>THANKS !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95808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10E-211E-4796-817F-89B3BAFF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i="0" dirty="0" err="1"/>
              <a:t>DaTA</a:t>
            </a:r>
            <a:r>
              <a:rPr lang="en-US" i="0" dirty="0"/>
              <a:t> MODELING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387140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DATA Structure</a:t>
            </a:r>
            <a:endParaRPr lang="vi-VN" i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74F6-8E3E-4877-B7FD-94DDAF341BFA}"/>
              </a:ext>
            </a:extLst>
          </p:cNvPr>
          <p:cNvSpPr txBox="1"/>
          <p:nvPr/>
        </p:nvSpPr>
        <p:spPr>
          <a:xfrm>
            <a:off x="1143000" y="2140185"/>
            <a:ext cx="3236784" cy="257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Structure to manage user</a:t>
            </a:r>
          </a:p>
          <a:p>
            <a:pPr>
              <a:spcAft>
                <a:spcPts val="300"/>
              </a:spcAft>
            </a:pPr>
            <a:r>
              <a:rPr lang="en-US" dirty="0"/>
              <a:t>+ </a:t>
            </a:r>
            <a:r>
              <a:rPr lang="en-US" dirty="0" err="1"/>
              <a:t>usr</a:t>
            </a:r>
            <a:r>
              <a:rPr lang="en-US" dirty="0"/>
              <a:t> : username</a:t>
            </a:r>
          </a:p>
          <a:p>
            <a:pPr>
              <a:spcAft>
                <a:spcPts val="300"/>
              </a:spcAft>
            </a:pPr>
            <a:r>
              <a:rPr lang="en-US" dirty="0"/>
              <a:t>+ </a:t>
            </a:r>
            <a:r>
              <a:rPr lang="en-US" dirty="0" err="1"/>
              <a:t>pwd</a:t>
            </a:r>
            <a:r>
              <a:rPr lang="en-US" dirty="0"/>
              <a:t> : password</a:t>
            </a:r>
          </a:p>
          <a:p>
            <a:pPr>
              <a:spcAft>
                <a:spcPts val="300"/>
              </a:spcAft>
            </a:pPr>
            <a:r>
              <a:rPr lang="en-US" dirty="0"/>
              <a:t>+ token : for authentication</a:t>
            </a:r>
          </a:p>
          <a:p>
            <a:pPr>
              <a:spcAft>
                <a:spcPts val="300"/>
              </a:spcAft>
            </a:pPr>
            <a:r>
              <a:rPr lang="en-US" dirty="0"/>
              <a:t>+ </a:t>
            </a:r>
            <a:r>
              <a:rPr lang="en-US" dirty="0" err="1"/>
              <a:t>usrAddr</a:t>
            </a:r>
            <a:r>
              <a:rPr lang="en-US" dirty="0"/>
              <a:t> : address of peer</a:t>
            </a:r>
          </a:p>
          <a:p>
            <a:pPr>
              <a:spcAft>
                <a:spcPts val="300"/>
              </a:spcAft>
            </a:pPr>
            <a:r>
              <a:rPr lang="en-US" dirty="0"/>
              <a:t>+ status : account status (see below)</a:t>
            </a:r>
          </a:p>
          <a:p>
            <a:pPr>
              <a:spcAft>
                <a:spcPts val="300"/>
              </a:spcAft>
            </a:pPr>
            <a:r>
              <a:rPr lang="en-US" dirty="0"/>
              <a:t>+ </a:t>
            </a:r>
            <a:r>
              <a:rPr lang="en-US" dirty="0" err="1"/>
              <a:t>logCnt</a:t>
            </a:r>
            <a:r>
              <a:rPr lang="en-US" dirty="0"/>
              <a:t> : login attempt count</a:t>
            </a:r>
          </a:p>
          <a:p>
            <a:pPr>
              <a:spcAft>
                <a:spcPts val="300"/>
              </a:spcAft>
            </a:pPr>
            <a:r>
              <a:rPr lang="en-US" dirty="0"/>
              <a:t>+ </a:t>
            </a:r>
            <a:r>
              <a:rPr lang="en-US" dirty="0" err="1"/>
              <a:t>offCnt</a:t>
            </a:r>
            <a:r>
              <a:rPr lang="en-US" dirty="0"/>
              <a:t> : offline interval time count</a:t>
            </a:r>
            <a:endParaRPr lang="vi-V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C86CB2-E6F0-4543-BEB2-6C95A146A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273" y="1479513"/>
            <a:ext cx="5064727" cy="34629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1992DF-16DC-4BD2-BE82-3939E771B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29" y="4774664"/>
            <a:ext cx="2926043" cy="17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5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DATA Structure</a:t>
            </a:r>
            <a:endParaRPr lang="vi-VN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5ED7B-BD29-4927-9289-87DA9A124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2" y="1518083"/>
            <a:ext cx="6997816" cy="4975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D73E7F-66A0-4E4F-A86F-A4EA39A18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1" y="3211590"/>
            <a:ext cx="4002857" cy="1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1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DATA Structure</a:t>
            </a:r>
            <a:endParaRPr lang="vi-VN" i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74F6-8E3E-4877-B7FD-94DDAF341BFA}"/>
              </a:ext>
            </a:extLst>
          </p:cNvPr>
          <p:cNvSpPr txBox="1"/>
          <p:nvPr/>
        </p:nvSpPr>
        <p:spPr>
          <a:xfrm>
            <a:off x="1143000" y="2455656"/>
            <a:ext cx="3095719" cy="1946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Structure to manage chat message</a:t>
            </a:r>
          </a:p>
          <a:p>
            <a:pPr>
              <a:spcAft>
                <a:spcPts val="300"/>
              </a:spcAft>
            </a:pPr>
            <a:r>
              <a:rPr lang="en-US" dirty="0"/>
              <a:t>+ from : username of sender</a:t>
            </a:r>
          </a:p>
          <a:p>
            <a:pPr>
              <a:spcAft>
                <a:spcPts val="300"/>
              </a:spcAft>
            </a:pPr>
            <a:r>
              <a:rPr lang="en-US" dirty="0"/>
              <a:t>+ token : token of sender</a:t>
            </a:r>
          </a:p>
          <a:p>
            <a:pPr>
              <a:spcAft>
                <a:spcPts val="300"/>
              </a:spcAft>
            </a:pPr>
            <a:r>
              <a:rPr lang="en-US" dirty="0"/>
              <a:t>+ to : username of receiver</a:t>
            </a:r>
          </a:p>
          <a:p>
            <a:pPr>
              <a:spcAft>
                <a:spcPts val="300"/>
              </a:spcAft>
            </a:pPr>
            <a:r>
              <a:rPr lang="en-US" dirty="0"/>
              <a:t>+ txt : chat message</a:t>
            </a:r>
          </a:p>
          <a:p>
            <a:pPr>
              <a:spcAft>
                <a:spcPts val="300"/>
              </a:spcAft>
            </a:pPr>
            <a:r>
              <a:rPr lang="en-US" dirty="0"/>
              <a:t>+ at : send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3FC05-6A88-4B95-A632-DB4BC2BA7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33" y="1767403"/>
            <a:ext cx="5212167" cy="332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3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DATA Structure</a:t>
            </a:r>
            <a:endParaRPr lang="vi-VN" i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74F6-8E3E-4877-B7FD-94DDAF341BFA}"/>
              </a:ext>
            </a:extLst>
          </p:cNvPr>
          <p:cNvSpPr txBox="1"/>
          <p:nvPr/>
        </p:nvSpPr>
        <p:spPr>
          <a:xfrm>
            <a:off x="1143000" y="2771126"/>
            <a:ext cx="3954929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Structure to exchange message over network</a:t>
            </a:r>
          </a:p>
          <a:p>
            <a:pPr>
              <a:spcAft>
                <a:spcPts val="300"/>
              </a:spcAft>
            </a:pPr>
            <a:r>
              <a:rPr lang="en-US" dirty="0"/>
              <a:t>+ type : message type</a:t>
            </a:r>
          </a:p>
          <a:p>
            <a:pPr>
              <a:spcAft>
                <a:spcPts val="300"/>
              </a:spcAft>
            </a:pPr>
            <a:r>
              <a:rPr lang="en-US" dirty="0"/>
              <a:t>+ </a:t>
            </a:r>
            <a:r>
              <a:rPr lang="en-US" dirty="0" err="1"/>
              <a:t>len</a:t>
            </a:r>
            <a:r>
              <a:rPr lang="en-US" dirty="0"/>
              <a:t> : payload length</a:t>
            </a:r>
          </a:p>
          <a:p>
            <a:pPr>
              <a:spcAft>
                <a:spcPts val="300"/>
              </a:spcAft>
            </a:pPr>
            <a:r>
              <a:rPr lang="en-US" dirty="0"/>
              <a:t>+ payload : message content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37A99-8BD8-4778-9D83-E617EA539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03" y="2140185"/>
            <a:ext cx="5441660" cy="25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0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10E-211E-4796-817F-89B3BAFF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i="0" dirty="0"/>
              <a:t>MESSAGE EXCHANGE MODEL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111986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MESSAGE EXCHANGE</a:t>
            </a:r>
            <a:endParaRPr lang="vi-VN" i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74F6-8E3E-4877-B7FD-94DDAF341BFA}"/>
              </a:ext>
            </a:extLst>
          </p:cNvPr>
          <p:cNvSpPr txBox="1"/>
          <p:nvPr/>
        </p:nvSpPr>
        <p:spPr>
          <a:xfrm>
            <a:off x="2617724" y="4264754"/>
            <a:ext cx="7250703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Functions to send and receive message over the network</a:t>
            </a:r>
          </a:p>
          <a:p>
            <a:pPr>
              <a:spcAft>
                <a:spcPts val="300"/>
              </a:spcAft>
            </a:pPr>
            <a:r>
              <a:rPr lang="en-US" dirty="0"/>
              <a:t>+ </a:t>
            </a:r>
            <a:r>
              <a:rPr lang="en-US" dirty="0" err="1"/>
              <a:t>sendMsg</a:t>
            </a:r>
            <a:r>
              <a:rPr lang="en-US" dirty="0"/>
              <a:t> : caller prepares </a:t>
            </a:r>
            <a:r>
              <a:rPr lang="en-US" dirty="0" err="1"/>
              <a:t>net_msg_t</a:t>
            </a:r>
            <a:r>
              <a:rPr lang="en-US" dirty="0"/>
              <a:t> message to send through </a:t>
            </a:r>
            <a:r>
              <a:rPr lang="en-US" dirty="0" err="1"/>
              <a:t>sockfd</a:t>
            </a:r>
            <a:endParaRPr lang="en-US" dirty="0"/>
          </a:p>
          <a:p>
            <a:pPr>
              <a:spcAft>
                <a:spcPts val="300"/>
              </a:spcAft>
            </a:pPr>
            <a:r>
              <a:rPr lang="en-US" dirty="0"/>
              <a:t>+ </a:t>
            </a:r>
            <a:r>
              <a:rPr lang="en-US" dirty="0" err="1"/>
              <a:t>recvMsg</a:t>
            </a:r>
            <a:r>
              <a:rPr lang="en-US" dirty="0"/>
              <a:t> : caller have to allocate space for storing network message read in </a:t>
            </a:r>
            <a:r>
              <a:rPr lang="en-US" dirty="0" err="1"/>
              <a:t>sockfd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2E6EA-1C39-4663-B8E7-C77DE9DF2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24" y="2415693"/>
            <a:ext cx="6956552" cy="174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4062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8E6E2"/>
      </a:lt2>
      <a:accent1>
        <a:srgbClr val="93A4C5"/>
      </a:accent1>
      <a:accent2>
        <a:srgbClr val="847FBA"/>
      </a:accent2>
      <a:accent3>
        <a:srgbClr val="AE96C6"/>
      </a:accent3>
      <a:accent4>
        <a:srgbClr val="B57FBA"/>
      </a:accent4>
      <a:accent5>
        <a:srgbClr val="C593B4"/>
      </a:accent5>
      <a:accent6>
        <a:srgbClr val="BA7F8D"/>
      </a:accent6>
      <a:hlink>
        <a:srgbClr val="948059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695</Words>
  <Application>Microsoft Office PowerPoint</Application>
  <PresentationFormat>Widescreen</PresentationFormat>
  <Paragraphs>100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Univers Condensed Light</vt:lpstr>
      <vt:lpstr>Walbaum Display Light</vt:lpstr>
      <vt:lpstr>AngleLinesVTI</vt:lpstr>
      <vt:lpstr>NETWORK PROGRAMMING ProJECT   P2P Chat APPlication</vt:lpstr>
      <vt:lpstr>Brief overview</vt:lpstr>
      <vt:lpstr>DaTA MODELING</vt:lpstr>
      <vt:lpstr>DATA Structure</vt:lpstr>
      <vt:lpstr>DATA Structure</vt:lpstr>
      <vt:lpstr>DATA Structure</vt:lpstr>
      <vt:lpstr>DATA Structure</vt:lpstr>
      <vt:lpstr>MESSAGE EXCHANGE MODEL</vt:lpstr>
      <vt:lpstr>MESSAGE EXCHANGE</vt:lpstr>
      <vt:lpstr>MESSAGE EXCHANGE</vt:lpstr>
      <vt:lpstr>SERVER STRUCTURE</vt:lpstr>
      <vt:lpstr>SEVER PROTOTYPE</vt:lpstr>
      <vt:lpstr>CLIENT STRUCTURE</vt:lpstr>
      <vt:lpstr>CLIENT PROTOTYPE</vt:lpstr>
      <vt:lpstr>GRAPHICAL DESIGN</vt:lpstr>
      <vt:lpstr>TECHNOLOGY</vt:lpstr>
      <vt:lpstr>LOGIN SCREEN</vt:lpstr>
      <vt:lpstr>ONLINe list screen</vt:lpstr>
      <vt:lpstr>Request chat dialog</vt:lpstr>
      <vt:lpstr>Receive request dialog</vt:lpstr>
      <vt:lpstr>Chat screen</vt:lpstr>
      <vt:lpstr>CLI DEMO</vt:lpstr>
      <vt:lpstr>ONLINe list interface</vt:lpstr>
      <vt:lpstr>Chat interface</vt:lpstr>
      <vt:lpstr>Group member’s tasks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Hưng Nguyễn</dc:creator>
  <cp:lastModifiedBy>Hưng Nguyễn</cp:lastModifiedBy>
  <cp:revision>51</cp:revision>
  <dcterms:created xsi:type="dcterms:W3CDTF">2021-04-04T07:42:48Z</dcterms:created>
  <dcterms:modified xsi:type="dcterms:W3CDTF">2021-05-24T01:30:59Z</dcterms:modified>
</cp:coreProperties>
</file>