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Google Sans" panose="020B0604020202020204" charset="0"/>
      <p:regular r:id="rId27"/>
      <p:bold r:id="rId28"/>
      <p:italic r:id="rId29"/>
      <p:boldItalic r:id="rId30"/>
    </p:embeddedFont>
    <p:embeddedFont>
      <p:font typeface="Merriweather" panose="00000500000000000000"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23" autoAdjust="0"/>
  </p:normalViewPr>
  <p:slideViewPr>
    <p:cSldViewPr snapToGrid="0">
      <p:cViewPr varScale="1">
        <p:scale>
          <a:sx n="85" d="100"/>
          <a:sy n="85" d="100"/>
        </p:scale>
        <p:origin x="5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kotlin/firs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eveloper.android.com/kotlin/coroutines" TargetMode="External"/><Relationship Id="rId5" Type="http://schemas.openxmlformats.org/officeDocument/2006/relationships/hyperlink" Target="https://developer.android.com/kotlin/learn#interoperability" TargetMode="External"/><Relationship Id="rId4" Type="http://schemas.openxmlformats.org/officeDocument/2006/relationships/hyperlink" Target="https://kotlinlang.org/docs/reference/null-safety.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kotlinlang.org/docs/reference/idiom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courses/android-development-with-kotlin/cour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oogle.dev/help"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oogle.dev/u/m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ndroid-developers.googleblog.com/2017/05/android-announces-support-for-kotlin.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kotlinlang.org/foundation/kotlin-foundation.html" TargetMode="External"/><Relationship Id="rId4" Type="http://schemas.openxmlformats.org/officeDocument/2006/relationships/hyperlink" Target="https://android-developers.googleblog.com/2019/05/google-io-2019-empowering-developers-to-build-experiences-on-Android-Play.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tlinlang.org/assets/kotlin-media-kit.pdf" TargetMode="External"/><Relationship Id="rId7" Type="http://schemas.openxmlformats.org/officeDocument/2006/relationships/hyperlink" Target="https://developer.android.com/kotlin/storie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kotlinlang.org/docs/reference/evolution/kotlin-evolution.html" TargetMode="External"/><Relationship Id="rId5" Type="http://schemas.openxmlformats.org/officeDocument/2006/relationships/hyperlink" Target="https://blog.jetbrains.com/kotlin/2016/02/kotlin-1-0-released-pragmatic-language-for-jvm-and-android/" TargetMode="External"/><Relationship Id="rId4" Type="http://schemas.openxmlformats.org/officeDocument/2006/relationships/hyperlink" Target="https://insights.stackoverflow.com/survey/2020#technology-most-loved-dreaded-and-wanted-languag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13d4be4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13d4be4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813d4be4_1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813d4be4_1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are some key benefits on why to use Kotlin for Android.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Expressive and concise: </a:t>
            </a:r>
            <a:r>
              <a:rPr lang="en">
                <a:solidFill>
                  <a:schemeClr val="dk1"/>
                </a:solidFill>
              </a:rPr>
              <a:t>With Kotlin, you can express your ideas with less lines of code. There is less boilerplate code. This means development time can be quicker and maintenance is easier. Kotlin also has type inference, so you can omit data types if the Kotlin compiler can infer it, which makes the code more concise.</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Safer code:</a:t>
            </a:r>
            <a:r>
              <a:rPr lang="en">
                <a:solidFill>
                  <a:schemeClr val="dk1"/>
                </a:solidFill>
              </a:rPr>
              <a:t> Kotlin also has language features to help you avoid common programming errors. For example, the type system in Kotlin helps you avoid NullPointerExceptions in your code, which can lead to less crashes in an app.</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Interoperable:</a:t>
            </a:r>
            <a:r>
              <a:rPr lang="en">
                <a:solidFill>
                  <a:schemeClr val="dk1"/>
                </a:solidFill>
              </a:rPr>
              <a:t> Kotlin is 100% interoperable with the Java programming language. That means you can use existing Java classes and libraries with your Kotlin code. You can add Kotlin to an existing Java project, and there’s even a tool to help you convert Java code into Kotlin code.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Structured Concurrency: </a:t>
            </a:r>
            <a:r>
              <a:rPr lang="en">
                <a:solidFill>
                  <a:schemeClr val="dk1"/>
                </a:solidFill>
              </a:rPr>
              <a:t>With Kotlin coroutines, asynchronous code is as straightforward to work with as blocking code. This simplifies background task management (e.g., for network calls or accessing the database). Using coroutines is the recommended solution for asynchronous programming on Android. </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ighlight>
                  <a:srgbClr val="FFFFFF"/>
                </a:highlight>
                <a:hlinkClick r:id="rId3"/>
              </a:rPr>
              <a:t>Android's Kotlin-first approach</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linkClick r:id="rId4"/>
              </a:rPr>
              <a:t>Null Safety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accent5"/>
                </a:solidFill>
                <a:highlight>
                  <a:schemeClr val="lt1"/>
                </a:highlight>
                <a:hlinkClick r:id="rId5">
                  <a:extLst>
                    <a:ext uri="{A12FA001-AC4F-418D-AE19-62706E023703}">
                      <ahyp:hlinkClr xmlns:ahyp="http://schemas.microsoft.com/office/drawing/2018/hyperlinkcolor" val="tx"/>
                    </a:ext>
                  </a:extLst>
                </a:hlinkClick>
              </a:rPr>
              <a:t>Interoperability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linkClick r:id="rId6"/>
              </a:rPr>
              <a:t>Kotlin coroutines on Android</a:t>
            </a:r>
            <a:br>
              <a:rPr lang="en">
                <a:solidFill>
                  <a:schemeClr val="dk1"/>
                </a:solidFill>
              </a:rPr>
            </a:b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813d4be4_1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813d4be4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Idioms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8813d4be4_1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8813d4be4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813d4be4_1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813d4be4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build Android apps in Kotlin, we will first focus on learning the essentials of the Kotlin programming language. We’ll cover a range of basic Kotlin language features in the first 3 weeks of the course. Once you become familiar with Kotlin, you will learn about Android development for the remaining 10 weeks of the course.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Note to instructors: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schedule is for a proposed 13-week curriculum, which can be adjusted to be longer or shorter depending on semester length at your university, and the material you’d like to cover.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8813d4be4_1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8813d4be4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class, we’ll be going over important Kotlin and Android topics for each lesson.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8813d4be4_1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8813d4be4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While there is a lot of content to cover, the important thing to remember is that you’ll get hands-on practice via learning pathways to apply what you learned.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t>After each class, you’ll get a link to a learning pathway for you to complete on your own. After you complete the learning activities within the pathway, be sure to complete the quiz to earn a badge.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813d4be4_1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813d4be4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how you will access the course on the Android Developers website and </a:t>
            </a:r>
            <a:r>
              <a:rPr lang="en">
                <a:solidFill>
                  <a:schemeClr val="dk1"/>
                </a:solidFill>
              </a:rPr>
              <a:t>the pathways within them</a:t>
            </a:r>
            <a:endParaRPr>
              <a:solidFill>
                <a:schemeClr val="dk1"/>
              </a:solidFill>
            </a:endParaRPr>
          </a:p>
          <a:p>
            <a:pPr marL="0" lvl="0" indent="0" algn="l" rtl="0">
              <a:spcBef>
                <a:spcPts val="0"/>
              </a:spcBef>
              <a:spcAft>
                <a:spcPts val="0"/>
              </a:spcAft>
              <a:buNone/>
            </a:pPr>
            <a:r>
              <a:rPr lang="en" u="sng">
                <a:solidFill>
                  <a:schemeClr val="hlink"/>
                </a:solidFill>
                <a:hlinkClick r:id="rId3"/>
              </a:rPr>
              <a:t>https://developer.android.com/courses/android-development-with-kotlin/course</a:t>
            </a:r>
            <a:r>
              <a:rPr lang="en">
                <a:solidFill>
                  <a:schemeClr val="dk1"/>
                </a:solidFill>
              </a:rPr>
              <a:t>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13d4be4_1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13d4be4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pathway? It’s an ordered sequence of activities to learn a specific skill. An activity can be a video, hands-on coding tutorial (known as a codelab), an article, or a quiz. You can see three activities in this first pathway. All of these activities are meant to help you reach specific learning objectives by the end of this pathway.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8813d4be4_1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8813d4be4_1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codelab? It’s a hands-on coding tutorial that provides practical instructions for implementing the concepts presented in the preceding lecture.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813d4be4_1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813d4be4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At the end of each pathway, there is a quiz to test what you have learned so far. Once you complete the quiz, </a:t>
            </a:r>
            <a:r>
              <a:rPr lang="en"/>
              <a:t>you earn a badge that can be saved to your </a:t>
            </a:r>
            <a:r>
              <a:rPr lang="en" u="sng">
                <a:solidFill>
                  <a:schemeClr val="hlink"/>
                </a:solidFill>
                <a:hlinkClick r:id="rId3"/>
              </a:rPr>
              <a:t>Google Developer Profile</a:t>
            </a:r>
            <a:r>
              <a:rPr lang="en"/>
              <a:t>. Access your profile directly using </a:t>
            </a:r>
            <a:r>
              <a:rPr lang="en" u="sng">
                <a:solidFill>
                  <a:schemeClr val="hlink"/>
                </a:solidFill>
                <a:hlinkClick r:id="rId4"/>
              </a:rPr>
              <a:t>google.dev/u/me</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8813d4be4_1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8813d4be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8813d4be4_1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8813d4be4_1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highlight>
                  <a:srgbClr val="FFFFFF"/>
                </a:highlight>
              </a:rPr>
              <a:t>You'll need to install IntelliJ IDEA to be able to use Kotlin REPL (Read-Eval-Print-Loop) and to run Kotlin programs.</a:t>
            </a:r>
            <a:endParaRPr>
              <a:solidFill>
                <a:srgbClr val="3C4043"/>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8813d4be4_1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b8813d4be4_1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8813d4be4_1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b8813d4be4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8813d4be4_1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8813d4be4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13d4be4_1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13d4be4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8813d4be4_1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8813d4be4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8813d4be4_1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8813d4be4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8813d4be4_1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8813d4be4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statistics are as of August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8813d4be4_1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8813d4be4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Android phones, tablets, TVs, watches, and even cars.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8813d4be4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813d4be4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2017, Kotlin was officially announced as another supported language on Android.</a:t>
            </a:r>
            <a:endParaRPr/>
          </a:p>
          <a:p>
            <a:pPr marL="0" lvl="0" indent="0" algn="l" rtl="0">
              <a:spcBef>
                <a:spcPts val="0"/>
              </a:spcBef>
              <a:spcAft>
                <a:spcPts val="0"/>
              </a:spcAft>
              <a:buNone/>
            </a:pPr>
            <a:endParaRPr/>
          </a:p>
          <a:p>
            <a:pPr marL="0" lvl="0" indent="0" algn="l" rtl="0">
              <a:spcBef>
                <a:spcPts val="0"/>
              </a:spcBef>
              <a:spcAft>
                <a:spcPts val="0"/>
              </a:spcAft>
              <a:buNone/>
            </a:pPr>
            <a:r>
              <a:rPr lang="en"/>
              <a:t>Two years later, in 2019, Google announced their commitment to making Android development increasingly Kotlin-first. That means new platform features and libraries will first be made available in Kotlin. As a result, new developers are encouraged to build their Android apps in Kotlin.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Together, JetBrains and Google created the Kotlin Foundation to protect, promote, and advance the development of the Kotlin language. </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Android Announces Support for Kotlin blogpost</a:t>
            </a:r>
            <a:endParaRPr b="1"/>
          </a:p>
          <a:p>
            <a:pPr marL="457200" lvl="0" indent="-298450" algn="l" rtl="0">
              <a:spcBef>
                <a:spcPts val="0"/>
              </a:spcBef>
              <a:spcAft>
                <a:spcPts val="0"/>
              </a:spcAft>
              <a:buSzPts val="1100"/>
              <a:buChar char="●"/>
            </a:pPr>
            <a:r>
              <a:rPr lang="en" u="sng">
                <a:solidFill>
                  <a:schemeClr val="hlink"/>
                </a:solidFill>
                <a:hlinkClick r:id="rId4"/>
              </a:rPr>
              <a:t>Google I/O 2019 blogpost</a:t>
            </a:r>
            <a:endParaRPr/>
          </a:p>
          <a:p>
            <a:pPr marL="457200" lvl="0" indent="-298450" algn="l" rtl="0">
              <a:spcBef>
                <a:spcPts val="0"/>
              </a:spcBef>
              <a:spcAft>
                <a:spcPts val="0"/>
              </a:spcAft>
              <a:buSzPts val="1100"/>
              <a:buChar char="●"/>
            </a:pPr>
            <a:r>
              <a:rPr lang="en" u="sng">
                <a:solidFill>
                  <a:schemeClr val="hlink"/>
                </a:solidFill>
                <a:hlinkClick r:id="rId5"/>
              </a:rPr>
              <a:t>Kotlin Foundation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813d4be4_1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8813d4be4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Kotlin is an open-source statically typed language, which supports both functional programming and object-oriented programming styles. Kotlin was designed to be pragmatic for developers, with a focus on interoperability, safety, clarity, and tooling support. </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dirty="0"/>
              <a:t>Kotlin is a modern programming language that has rapidly gained momentum in the industry. A</a:t>
            </a:r>
            <a:r>
              <a:rPr lang="en" dirty="0">
                <a:solidFill>
                  <a:schemeClr val="dk1"/>
                </a:solidFill>
              </a:rPr>
              <a:t>ccording to </a:t>
            </a:r>
            <a:r>
              <a:rPr lang="en" u="sng" dirty="0">
                <a:solidFill>
                  <a:schemeClr val="accent5"/>
                </a:solidFill>
                <a:hlinkClick r:id="rId3">
                  <a:extLst>
                    <a:ext uri="{A12FA001-AC4F-418D-AE19-62706E023703}">
                      <ahyp:hlinkClr xmlns:ahyp="http://schemas.microsoft.com/office/drawing/2018/hyperlinkcolor" val="tx"/>
                    </a:ext>
                  </a:extLst>
                </a:hlinkClick>
              </a:rPr>
              <a:t>JetBrains</a:t>
            </a:r>
            <a:r>
              <a:rPr lang="en" dirty="0"/>
              <a:t>, as of December 2019, there are over 4 million developers globally using Kotlin. </a:t>
            </a:r>
            <a:r>
              <a:rPr lang="en" dirty="0">
                <a:solidFill>
                  <a:schemeClr val="dk1"/>
                </a:solidFill>
              </a:rPr>
              <a:t>Kotlin is currently ranked as the #4 most-loved programming language among developers, according to the </a:t>
            </a:r>
            <a:r>
              <a:rPr lang="en" u="sng" dirty="0">
                <a:solidFill>
                  <a:schemeClr val="accent5"/>
                </a:solidFill>
                <a:hlinkClick r:id="rId4">
                  <a:extLst>
                    <a:ext uri="{A12FA001-AC4F-418D-AE19-62706E023703}">
                      <ahyp:hlinkClr xmlns:ahyp="http://schemas.microsoft.com/office/drawing/2018/hyperlinkcolor" val="tx"/>
                    </a:ext>
                  </a:extLst>
                </a:hlinkClick>
              </a:rPr>
              <a:t>2020 Stack Overflow Developer Survey</a:t>
            </a:r>
            <a:r>
              <a:rPr lang="en"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Furthermore, over </a:t>
            </a:r>
            <a:r>
              <a:rPr lang="en" dirty="0"/>
              <a:t>60% of professional Android developers use Kotlin, and over 70% of the top 1000 Android apps contain Kotlin code.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Resources:</a:t>
            </a:r>
            <a:endParaRPr b="1" dirty="0">
              <a:solidFill>
                <a:schemeClr val="dk1"/>
              </a:solidFill>
            </a:endParaRPr>
          </a:p>
          <a:p>
            <a:pPr marL="457200" lvl="0" indent="-298450" algn="l" rtl="0">
              <a:spcBef>
                <a:spcPts val="0"/>
              </a:spcBef>
              <a:spcAft>
                <a:spcPts val="0"/>
              </a:spcAft>
              <a:buClr>
                <a:schemeClr val="dk1"/>
              </a:buClr>
              <a:buSzPts val="1100"/>
              <a:buChar char="●"/>
            </a:pPr>
            <a:r>
              <a:rPr lang="en" u="sng" dirty="0">
                <a:solidFill>
                  <a:schemeClr val="accent5"/>
                </a:solidFill>
                <a:hlinkClick r:id="rId5">
                  <a:extLst>
                    <a:ext uri="{A12FA001-AC4F-418D-AE19-62706E023703}">
                      <ahyp:hlinkClr xmlns:ahyp="http://schemas.microsoft.com/office/drawing/2018/hyperlinkcolor" val="tx"/>
                    </a:ext>
                  </a:extLst>
                </a:hlinkClick>
              </a:rPr>
              <a:t>Kotlin 1.0 released</a:t>
            </a:r>
            <a:endParaRPr b="1" dirty="0">
              <a:solidFill>
                <a:schemeClr val="dk1"/>
              </a:solidFill>
            </a:endParaRPr>
          </a:p>
          <a:p>
            <a:pPr marL="457200" lvl="0" indent="-298450" algn="l" rtl="0">
              <a:spcBef>
                <a:spcPts val="0"/>
              </a:spcBef>
              <a:spcAft>
                <a:spcPts val="0"/>
              </a:spcAft>
              <a:buClr>
                <a:schemeClr val="dk1"/>
              </a:buClr>
              <a:buSzPts val="1100"/>
              <a:buChar char="●"/>
            </a:pPr>
            <a:r>
              <a:rPr lang="en" u="sng" dirty="0">
                <a:solidFill>
                  <a:schemeClr val="hlink"/>
                </a:solidFill>
                <a:hlinkClick r:id="rId6"/>
              </a:rPr>
              <a:t>Kotlin Evolution</a:t>
            </a:r>
            <a:endParaRPr dirty="0">
              <a:solidFill>
                <a:schemeClr val="dk1"/>
              </a:solidFill>
            </a:endParaRPr>
          </a:p>
          <a:p>
            <a:pPr marL="457200" lvl="0" indent="-298450" algn="l" rtl="0">
              <a:spcBef>
                <a:spcPts val="0"/>
              </a:spcBef>
              <a:spcAft>
                <a:spcPts val="0"/>
              </a:spcAft>
              <a:buClr>
                <a:schemeClr val="dk1"/>
              </a:buClr>
              <a:buSzPts val="1100"/>
              <a:buChar char="●"/>
            </a:pPr>
            <a:r>
              <a:rPr lang="en" u="sng" dirty="0">
                <a:solidFill>
                  <a:schemeClr val="hlink"/>
                </a:solidFill>
                <a:hlinkClick r:id="rId7"/>
              </a:rPr>
              <a:t>Developer Stories</a:t>
            </a: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311700" y="1425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5"/>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65" name="Google Shape;65;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sson Title" type="blank">
  <p:cSld name="BLANK">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1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
        <p:nvSpPr>
          <p:cNvPr id="72" name="Google Shape;72;p16"/>
          <p:cNvSpPr txBox="1"/>
          <p:nvPr/>
        </p:nvSpPr>
        <p:spPr>
          <a:xfrm>
            <a:off x="811175" y="2182900"/>
            <a:ext cx="3332100" cy="194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3600" b="0">
              <a:solidFill>
                <a:srgbClr val="FFFFFF"/>
              </a:solidFill>
              <a:latin typeface="Google Sans"/>
              <a:ea typeface="Google Sans"/>
              <a:cs typeface="Google Sans"/>
              <a:sym typeface="Google Sans"/>
            </a:endParaRPr>
          </a:p>
        </p:txBody>
      </p:sp>
      <p:pic>
        <p:nvPicPr>
          <p:cNvPr id="73" name="Google Shape;73;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4" name="Google Shape;74;p16"/>
          <p:cNvSpPr txBox="1"/>
          <p:nvPr/>
        </p:nvSpPr>
        <p:spPr>
          <a:xfrm>
            <a:off x="2363790" y="4761300"/>
            <a:ext cx="27348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1pPr>
            <a:lvl2pPr lvl="1"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2pPr>
            <a:lvl3pPr lvl="2"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3pPr>
            <a:lvl4pPr lvl="3"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4pPr>
            <a:lvl5pPr lvl="4"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5pPr>
            <a:lvl6pPr lvl="5"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6pPr>
            <a:lvl7pPr lvl="6"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7pPr>
            <a:lvl8pPr lvl="7"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8pPr>
            <a:lvl9pPr lvl="8"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kotlinlang.org/docs/reference/idioms.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kotlinlang.org/docs/reference/" TargetMode="External"/><Relationship Id="rId7" Type="http://schemas.openxmlformats.org/officeDocument/2006/relationships/hyperlink" Target="https://play.kotlinlang.org/byExample/overview"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hyperlink" Target="https://kotlinlang.org/docs/reference/coding-conventions.html" TargetMode="External"/><Relationship Id="rId5" Type="http://schemas.openxmlformats.org/officeDocument/2006/relationships/hyperlink" Target="https://kotlinlang.org/docs/tutorials/koans.html" TargetMode="External"/><Relationship Id="rId4" Type="http://schemas.openxmlformats.org/officeDocument/2006/relationships/hyperlink" Target="https://kotlinlang.org/docs/kotlin-docs.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d.android.com/subscribe" TargetMode="External"/><Relationship Id="rId3" Type="http://schemas.openxmlformats.org/officeDocument/2006/relationships/hyperlink" Target="https://developer.android.com/" TargetMode="External"/><Relationship Id="rId7" Type="http://schemas.openxmlformats.org/officeDocument/2006/relationships/hyperlink" Target="https://twitter.com/androiddev?lang=en"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s://www.youtube.com/user/androiddevelopers" TargetMode="External"/><Relationship Id="rId5" Type="http://schemas.openxmlformats.org/officeDocument/2006/relationships/hyperlink" Target="https://medium.com/androiddevelopers" TargetMode="External"/><Relationship Id="rId10" Type="http://schemas.openxmlformats.org/officeDocument/2006/relationships/hyperlink" Target="https://developer.android.com/studio/command-line/sdkmanager" TargetMode="External"/><Relationship Id="rId4" Type="http://schemas.openxmlformats.org/officeDocument/2006/relationships/hyperlink" Target="https://android-developers.googleblog.com/" TargetMode="External"/><Relationship Id="rId9" Type="http://schemas.openxmlformats.org/officeDocument/2006/relationships/hyperlink" Target="https://stackoverflow.com/questions/tagged/androi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0" name="Google Shape;80;p17"/>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a:spLocks noGrp="1"/>
          </p:cNvSpPr>
          <p:nvPr>
            <p:ph type="title" idx="4294967295"/>
          </p:nvPr>
        </p:nvSpPr>
        <p:spPr>
          <a:xfrm>
            <a:off x="811175" y="2182900"/>
            <a:ext cx="3332100" cy="19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3600" b="0">
                <a:latin typeface="Google Sans"/>
                <a:ea typeface="Google Sans"/>
                <a:cs typeface="Google Sans"/>
                <a:sym typeface="Google Sans"/>
              </a:rPr>
              <a:t>Android Development with Kotlin</a:t>
            </a:r>
            <a:endParaRPr sz="3600" b="0">
              <a:latin typeface="Google Sans"/>
              <a:ea typeface="Google Sans"/>
              <a:cs typeface="Google Sans"/>
              <a:sym typeface="Google Sans"/>
            </a:endParaRPr>
          </a:p>
        </p:txBody>
      </p:sp>
      <p:sp>
        <p:nvSpPr>
          <p:cNvPr id="82" name="Google Shape;82;p17"/>
          <p:cNvSpPr txBox="1"/>
          <p:nvPr/>
        </p:nvSpPr>
        <p:spPr>
          <a:xfrm>
            <a:off x="265500" y="3497901"/>
            <a:ext cx="4045200" cy="10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Benefits of Kotlin</a:t>
            </a:r>
            <a:endParaRPr>
              <a:solidFill>
                <a:srgbClr val="FFFFFF"/>
              </a:solidFill>
            </a:endParaRPr>
          </a:p>
        </p:txBody>
      </p:sp>
      <p:sp>
        <p:nvSpPr>
          <p:cNvPr id="147" name="Google Shape;147;p26"/>
          <p:cNvSpPr txBox="1">
            <a:spLocks noGrp="1"/>
          </p:cNvSpPr>
          <p:nvPr>
            <p:ph type="body" idx="1"/>
          </p:nvPr>
        </p:nvSpPr>
        <p:spPr>
          <a:xfrm>
            <a:off x="311700" y="1483100"/>
            <a:ext cx="8398800" cy="23829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202124"/>
              </a:buClr>
              <a:buSzPts val="2400"/>
              <a:buChar char="●"/>
            </a:pPr>
            <a:r>
              <a:rPr lang="en">
                <a:solidFill>
                  <a:srgbClr val="202124"/>
                </a:solidFill>
                <a:highlight>
                  <a:srgbClr val="FFFFFF"/>
                </a:highlight>
              </a:rPr>
              <a:t>Expressive and concise</a:t>
            </a:r>
            <a:endParaRPr>
              <a:solidFill>
                <a:srgbClr val="202124"/>
              </a:solidFill>
              <a:highlight>
                <a:srgbClr val="FFFFFF"/>
              </a:highlight>
            </a:endParaRPr>
          </a:p>
          <a:p>
            <a:pPr marL="457200" lvl="0" indent="-381000" algn="l" rtl="0">
              <a:lnSpc>
                <a:spcPct val="150000"/>
              </a:lnSpc>
              <a:spcBef>
                <a:spcPts val="0"/>
              </a:spcBef>
              <a:spcAft>
                <a:spcPts val="0"/>
              </a:spcAft>
              <a:buClr>
                <a:srgbClr val="202124"/>
              </a:buClr>
              <a:buSzPts val="2400"/>
              <a:buChar char="●"/>
            </a:pPr>
            <a:r>
              <a:rPr lang="en">
                <a:solidFill>
                  <a:srgbClr val="202124"/>
                </a:solidFill>
                <a:highlight>
                  <a:srgbClr val="FFFFFF"/>
                </a:highlight>
              </a:rPr>
              <a:t>Safer code</a:t>
            </a:r>
            <a:endParaRPr>
              <a:solidFill>
                <a:srgbClr val="202124"/>
              </a:solidFill>
              <a:highlight>
                <a:srgbClr val="FFFFFF"/>
              </a:highlight>
            </a:endParaRPr>
          </a:p>
          <a:p>
            <a:pPr marL="457200" lvl="0" indent="-381000" algn="l" rtl="0">
              <a:lnSpc>
                <a:spcPct val="150000"/>
              </a:lnSpc>
              <a:spcBef>
                <a:spcPts val="0"/>
              </a:spcBef>
              <a:spcAft>
                <a:spcPts val="0"/>
              </a:spcAft>
              <a:buSzPts val="2400"/>
              <a:buChar char="●"/>
            </a:pPr>
            <a:r>
              <a:rPr lang="en"/>
              <a:t>Interoperable</a:t>
            </a:r>
            <a:endParaRPr/>
          </a:p>
          <a:p>
            <a:pPr marL="457200" lvl="0" indent="-381000" algn="l" rtl="0">
              <a:lnSpc>
                <a:spcPct val="150000"/>
              </a:lnSpc>
              <a:spcBef>
                <a:spcPts val="0"/>
              </a:spcBef>
              <a:spcAft>
                <a:spcPts val="0"/>
              </a:spcAft>
              <a:buSzPts val="2400"/>
              <a:buChar char="●"/>
            </a:pPr>
            <a:r>
              <a:rPr lang="en"/>
              <a:t>Structured Concurrency</a:t>
            </a:r>
            <a:endParaRPr/>
          </a:p>
        </p:txBody>
      </p:sp>
      <p:sp>
        <p:nvSpPr>
          <p:cNvPr id="148" name="Google Shape;148;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Idiomatic Kotlin</a:t>
            </a:r>
            <a:endParaRPr/>
          </a:p>
        </p:txBody>
      </p:sp>
      <p:sp>
        <p:nvSpPr>
          <p:cNvPr id="154" name="Google Shape;154;p27"/>
          <p:cNvSpPr txBox="1">
            <a:spLocks noGrp="1"/>
          </p:cNvSpPr>
          <p:nvPr>
            <p:ph type="body" idx="1"/>
          </p:nvPr>
        </p:nvSpPr>
        <p:spPr>
          <a:xfrm>
            <a:off x="311700" y="1176650"/>
            <a:ext cx="8520600" cy="3089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dirty="0"/>
              <a:t>Kotlin is at its best when used idiomatically</a:t>
            </a:r>
            <a:endParaRPr sz="2200" dirty="0"/>
          </a:p>
          <a:p>
            <a:pPr marL="457200" lvl="0" indent="-368300" algn="l" rtl="0">
              <a:lnSpc>
                <a:spcPct val="115000"/>
              </a:lnSpc>
              <a:spcBef>
                <a:spcPts val="1000"/>
              </a:spcBef>
              <a:spcAft>
                <a:spcPts val="0"/>
              </a:spcAft>
              <a:buSzPts val="2200"/>
              <a:buChar char="●"/>
            </a:pPr>
            <a:r>
              <a:rPr lang="en" sz="2200" dirty="0">
                <a:solidFill>
                  <a:schemeClr val="dk1"/>
                </a:solidFill>
              </a:rPr>
              <a:t>Avoid just translating Java into Kotlin</a:t>
            </a:r>
            <a:endParaRPr sz="2200" dirty="0">
              <a:solidFill>
                <a:schemeClr val="dk1"/>
              </a:solidFill>
            </a:endParaRPr>
          </a:p>
          <a:p>
            <a:pPr marL="457200" lvl="0" indent="-368300" algn="l" rtl="0">
              <a:lnSpc>
                <a:spcPct val="115000"/>
              </a:lnSpc>
              <a:spcBef>
                <a:spcPts val="1000"/>
              </a:spcBef>
              <a:spcAft>
                <a:spcPts val="0"/>
              </a:spcAft>
              <a:buClr>
                <a:schemeClr val="dk1"/>
              </a:buClr>
              <a:buSzPts val="2200"/>
              <a:buChar char="●"/>
            </a:pPr>
            <a:r>
              <a:rPr lang="en" sz="2200" dirty="0">
                <a:solidFill>
                  <a:schemeClr val="dk1"/>
                </a:solidFill>
              </a:rPr>
              <a:t>As you learn more Kotlin, you'll find easier, more concise ways to do things</a:t>
            </a:r>
            <a:endParaRPr sz="2200" dirty="0">
              <a:solidFill>
                <a:schemeClr val="dk1"/>
              </a:solidFill>
            </a:endParaRPr>
          </a:p>
          <a:p>
            <a:pPr marL="457200" lvl="0" indent="-368300" algn="l" rtl="0">
              <a:lnSpc>
                <a:spcPct val="115000"/>
              </a:lnSpc>
              <a:spcBef>
                <a:spcPts val="1000"/>
              </a:spcBef>
              <a:spcAft>
                <a:spcPts val="1000"/>
              </a:spcAft>
              <a:buClr>
                <a:schemeClr val="dk1"/>
              </a:buClr>
              <a:buSzPts val="2200"/>
              <a:buChar char="●"/>
            </a:pPr>
            <a:r>
              <a:rPr lang="en" sz="2200" dirty="0">
                <a:solidFill>
                  <a:schemeClr val="dk1"/>
                </a:solidFill>
              </a:rPr>
              <a:t>For a list of common Kotlin idioms, refer to the Kotlin Language Guide on </a:t>
            </a:r>
            <a:r>
              <a:rPr lang="en" sz="2200" u="sng" dirty="0">
                <a:solidFill>
                  <a:schemeClr val="accent5"/>
                </a:solidFill>
                <a:hlinkClick r:id="rId3">
                  <a:extLst>
                    <a:ext uri="{A12FA001-AC4F-418D-AE19-62706E023703}">
                      <ahyp:hlinkClr xmlns:ahyp="http://schemas.microsoft.com/office/drawing/2018/hyperlinkcolor" val="tx"/>
                    </a:ext>
                  </a:extLst>
                </a:hlinkClick>
              </a:rPr>
              <a:t>Idioms</a:t>
            </a:r>
            <a:endParaRPr sz="2200" dirty="0">
              <a:solidFill>
                <a:schemeClr val="dk1"/>
              </a:solidFill>
            </a:endParaRPr>
          </a:p>
        </p:txBody>
      </p:sp>
      <p:sp>
        <p:nvSpPr>
          <p:cNvPr id="155" name="Google Shape;155;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159"/>
        <p:cNvGrpSpPr/>
        <p:nvPr/>
      </p:nvGrpSpPr>
      <p:grpSpPr>
        <a:xfrm>
          <a:off x="0" y="0"/>
          <a:ext cx="0" cy="0"/>
          <a:chOff x="0" y="0"/>
          <a:chExt cx="0" cy="0"/>
        </a:xfrm>
      </p:grpSpPr>
      <p:sp>
        <p:nvSpPr>
          <p:cNvPr id="160" name="Google Shape;160;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8"/>
          <p:cNvSpPr txBox="1"/>
          <p:nvPr/>
        </p:nvSpPr>
        <p:spPr>
          <a:xfrm>
            <a:off x="311700" y="1427100"/>
            <a:ext cx="8520600" cy="18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Learning experience</a:t>
            </a:r>
            <a:endParaRPr sz="5200" b="1">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Course structure</a:t>
            </a:r>
            <a:endParaRPr>
              <a:solidFill>
                <a:srgbClr val="FFFFFF"/>
              </a:solidFill>
            </a:endParaRPr>
          </a:p>
        </p:txBody>
      </p:sp>
      <p:sp>
        <p:nvSpPr>
          <p:cNvPr id="167" name="Google Shape;167;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8" name="Google Shape;168;p29"/>
          <p:cNvSpPr/>
          <p:nvPr/>
        </p:nvSpPr>
        <p:spPr>
          <a:xfrm>
            <a:off x="374300" y="1612700"/>
            <a:ext cx="1877700" cy="473700"/>
          </a:xfrm>
          <a:prstGeom prst="wedgeRoundRectCallout">
            <a:avLst>
              <a:gd name="adj1" fmla="val -20833"/>
              <a:gd name="adj2" fmla="val 62500"/>
              <a:gd name="adj3" fmla="val 0"/>
            </a:avLst>
          </a:prstGeom>
          <a:solidFill>
            <a:srgbClr val="34A8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FFFFFF"/>
                </a:solidFill>
                <a:latin typeface="Open Sans"/>
                <a:ea typeface="Open Sans"/>
                <a:cs typeface="Open Sans"/>
                <a:sym typeface="Open Sans"/>
              </a:rPr>
              <a:t>Unit 1</a:t>
            </a:r>
            <a:r>
              <a:rPr lang="en" sz="900" dirty="0">
                <a:solidFill>
                  <a:srgbClr val="FFFFFF"/>
                </a:solidFill>
                <a:latin typeface="Open Sans"/>
                <a:ea typeface="Open Sans"/>
                <a:cs typeface="Open Sans"/>
                <a:sym typeface="Open Sans"/>
              </a:rPr>
              <a:t>(3 weeks)</a:t>
            </a:r>
            <a:endParaRPr sz="900" dirty="0">
              <a:solidFill>
                <a:srgbClr val="FFFFFF"/>
              </a:solidFill>
              <a:latin typeface="Merriweather"/>
              <a:ea typeface="Merriweather"/>
              <a:cs typeface="Merriweather"/>
              <a:sym typeface="Merriweather"/>
            </a:endParaRPr>
          </a:p>
        </p:txBody>
      </p:sp>
      <p:sp>
        <p:nvSpPr>
          <p:cNvPr id="169" name="Google Shape;169;p29"/>
          <p:cNvSpPr/>
          <p:nvPr/>
        </p:nvSpPr>
        <p:spPr>
          <a:xfrm>
            <a:off x="2496971" y="1612700"/>
            <a:ext cx="1877700" cy="473700"/>
          </a:xfrm>
          <a:prstGeom prst="wedgeRoundRectCallout">
            <a:avLst>
              <a:gd name="adj1" fmla="val -20833"/>
              <a:gd name="adj2" fmla="val 62500"/>
              <a:gd name="adj3" fmla="val 0"/>
            </a:avLst>
          </a:prstGeom>
          <a:solidFill>
            <a:srgbClr val="EA86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Open Sans"/>
                <a:ea typeface="Open Sans"/>
                <a:cs typeface="Open Sans"/>
                <a:sym typeface="Open Sans"/>
              </a:rPr>
              <a:t>Unit 2 </a:t>
            </a:r>
            <a:r>
              <a:rPr lang="en" sz="900">
                <a:solidFill>
                  <a:schemeClr val="lt1"/>
                </a:solidFill>
                <a:latin typeface="Open Sans"/>
                <a:ea typeface="Open Sans"/>
                <a:cs typeface="Open Sans"/>
                <a:sym typeface="Open Sans"/>
              </a:rPr>
              <a:t>(3 weeks)</a:t>
            </a:r>
            <a:endParaRPr>
              <a:solidFill>
                <a:srgbClr val="FFFFFF"/>
              </a:solidFill>
              <a:latin typeface="Open Sans"/>
              <a:ea typeface="Open Sans"/>
              <a:cs typeface="Open Sans"/>
              <a:sym typeface="Open Sans"/>
            </a:endParaRPr>
          </a:p>
        </p:txBody>
      </p:sp>
      <p:sp>
        <p:nvSpPr>
          <p:cNvPr id="170" name="Google Shape;170;p29"/>
          <p:cNvSpPr/>
          <p:nvPr/>
        </p:nvSpPr>
        <p:spPr>
          <a:xfrm>
            <a:off x="4619641" y="1612700"/>
            <a:ext cx="1877700" cy="464100"/>
          </a:xfrm>
          <a:prstGeom prst="wedgeRoundRectCallout">
            <a:avLst>
              <a:gd name="adj1" fmla="val -20833"/>
              <a:gd name="adj2" fmla="val 62500"/>
              <a:gd name="adj3" fmla="val 0"/>
            </a:avLst>
          </a:prstGeom>
          <a:solidFill>
            <a:srgbClr val="EA43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Open Sans"/>
                <a:ea typeface="Open Sans"/>
                <a:cs typeface="Open Sans"/>
                <a:sym typeface="Open Sans"/>
              </a:rPr>
              <a:t>Unit 3 </a:t>
            </a:r>
            <a:r>
              <a:rPr lang="en" sz="900">
                <a:solidFill>
                  <a:schemeClr val="lt1"/>
                </a:solidFill>
                <a:latin typeface="Open Sans"/>
                <a:ea typeface="Open Sans"/>
                <a:cs typeface="Open Sans"/>
                <a:sym typeface="Open Sans"/>
              </a:rPr>
              <a:t>(6 weeks)</a:t>
            </a:r>
            <a:endParaRPr>
              <a:solidFill>
                <a:srgbClr val="FFFFFF"/>
              </a:solidFill>
              <a:latin typeface="Open Sans"/>
              <a:ea typeface="Open Sans"/>
              <a:cs typeface="Open Sans"/>
              <a:sym typeface="Open Sans"/>
            </a:endParaRPr>
          </a:p>
        </p:txBody>
      </p:sp>
      <p:sp>
        <p:nvSpPr>
          <p:cNvPr id="171" name="Google Shape;171;p29"/>
          <p:cNvSpPr/>
          <p:nvPr/>
        </p:nvSpPr>
        <p:spPr>
          <a:xfrm>
            <a:off x="396055" y="2203981"/>
            <a:ext cx="1747500" cy="2285100"/>
          </a:xfrm>
          <a:prstGeom prst="roundRect">
            <a:avLst>
              <a:gd name="adj" fmla="val 16667"/>
            </a:avLst>
          </a:prstGeom>
          <a:solidFill>
            <a:srgbClr val="34A853"/>
          </a:solidFill>
          <a:ln>
            <a:noFill/>
          </a:ln>
        </p:spPr>
        <p:txBody>
          <a:bodyPr spcFirstLastPara="1" wrap="square" lIns="91425" tIns="91425" rIns="91425" bIns="91425" anchor="ctr" anchorCtr="0">
            <a:noAutofit/>
          </a:bodyPr>
          <a:lstStyle/>
          <a:p>
            <a:pPr marL="0" lvl="0" indent="0" algn="ctr" rtl="0">
              <a:lnSpc>
                <a:spcPct val="115000"/>
              </a:lnSpc>
              <a:spcBef>
                <a:spcPts val="1400"/>
              </a:spcBef>
              <a:spcAft>
                <a:spcPts val="0"/>
              </a:spcAft>
              <a:buNone/>
            </a:pPr>
            <a:r>
              <a:rPr lang="en" b="1" dirty="0">
                <a:solidFill>
                  <a:srgbClr val="FFFFFF"/>
                </a:solidFill>
              </a:rPr>
              <a:t>Get Started with Kotlin</a:t>
            </a:r>
            <a:endParaRPr b="1" dirty="0">
              <a:solidFill>
                <a:srgbClr val="FFFFFF"/>
              </a:solidFill>
            </a:endParaRPr>
          </a:p>
          <a:p>
            <a:pPr marL="0" lvl="0" indent="0" algn="ctr" rtl="0">
              <a:lnSpc>
                <a:spcPct val="115000"/>
              </a:lnSpc>
              <a:spcBef>
                <a:spcPts val="2400"/>
              </a:spcBef>
              <a:spcAft>
                <a:spcPts val="600"/>
              </a:spcAft>
              <a:buNone/>
            </a:pPr>
            <a:r>
              <a:rPr lang="en" sz="1000" b="1" dirty="0">
                <a:solidFill>
                  <a:srgbClr val="FFFFFF"/>
                </a:solidFill>
              </a:rPr>
              <a:t>Basics, Functions, Classes &amp; Objects, Extensions</a:t>
            </a:r>
            <a:endParaRPr sz="1000" b="1" dirty="0">
              <a:solidFill>
                <a:srgbClr val="FFFFFF"/>
              </a:solidFill>
            </a:endParaRPr>
          </a:p>
        </p:txBody>
      </p:sp>
      <p:sp>
        <p:nvSpPr>
          <p:cNvPr id="172" name="Google Shape;172;p29"/>
          <p:cNvSpPr/>
          <p:nvPr/>
        </p:nvSpPr>
        <p:spPr>
          <a:xfrm>
            <a:off x="2524099" y="2204046"/>
            <a:ext cx="1747500" cy="2285100"/>
          </a:xfrm>
          <a:prstGeom prst="roundRect">
            <a:avLst>
              <a:gd name="adj" fmla="val 16667"/>
            </a:avLst>
          </a:prstGeom>
          <a:solidFill>
            <a:srgbClr val="EA8600"/>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rgbClr val="FFFFFF"/>
                </a:solidFill>
              </a:rPr>
              <a:t>Introduction to Android</a:t>
            </a:r>
            <a:endParaRPr b="1">
              <a:solidFill>
                <a:srgbClr val="FFFFFF"/>
              </a:solidFill>
            </a:endParaRPr>
          </a:p>
          <a:p>
            <a:pPr marL="0" lvl="0" indent="0" algn="ctr" rtl="0">
              <a:lnSpc>
                <a:spcPct val="115000"/>
              </a:lnSpc>
              <a:spcBef>
                <a:spcPts val="2400"/>
              </a:spcBef>
              <a:spcAft>
                <a:spcPts val="600"/>
              </a:spcAft>
              <a:buNone/>
            </a:pPr>
            <a:r>
              <a:rPr lang="en" sz="1000" b="1">
                <a:solidFill>
                  <a:schemeClr val="lt1"/>
                </a:solidFill>
              </a:rPr>
              <a:t>First App, Layouts, Navigation</a:t>
            </a:r>
            <a:endParaRPr sz="1600" b="1">
              <a:solidFill>
                <a:srgbClr val="FFFFFF"/>
              </a:solidFill>
            </a:endParaRPr>
          </a:p>
        </p:txBody>
      </p:sp>
      <p:sp>
        <p:nvSpPr>
          <p:cNvPr id="173" name="Google Shape;173;p29"/>
          <p:cNvSpPr/>
          <p:nvPr/>
        </p:nvSpPr>
        <p:spPr>
          <a:xfrm>
            <a:off x="4647669" y="2248478"/>
            <a:ext cx="1747500" cy="2240700"/>
          </a:xfrm>
          <a:prstGeom prst="roundRect">
            <a:avLst>
              <a:gd name="adj" fmla="val 16667"/>
            </a:avLst>
          </a:prstGeom>
          <a:solidFill>
            <a:srgbClr val="EA4335"/>
          </a:solidFill>
          <a:ln>
            <a:noFill/>
          </a:ln>
        </p:spPr>
        <p:txBody>
          <a:bodyPr spcFirstLastPara="1" wrap="square" lIns="91425" tIns="91425" rIns="91425" bIns="91425" anchor="ctr" anchorCtr="0">
            <a:noAutofit/>
          </a:bodyPr>
          <a:lstStyle/>
          <a:p>
            <a:pPr marL="0" lvl="0" indent="0" algn="ctr" rtl="0">
              <a:lnSpc>
                <a:spcPct val="115000"/>
              </a:lnSpc>
              <a:spcBef>
                <a:spcPts val="3600"/>
              </a:spcBef>
              <a:spcAft>
                <a:spcPts val="0"/>
              </a:spcAft>
              <a:buNone/>
            </a:pPr>
            <a:r>
              <a:rPr lang="en" b="1">
                <a:solidFill>
                  <a:srgbClr val="FFFFFF"/>
                </a:solidFill>
              </a:rPr>
              <a:t>Android App Architecture</a:t>
            </a:r>
            <a:endParaRPr b="1">
              <a:solidFill>
                <a:srgbClr val="FFFFFF"/>
              </a:solidFill>
            </a:endParaRPr>
          </a:p>
          <a:p>
            <a:pPr marL="0" lvl="0" indent="0" algn="ctr" rtl="0">
              <a:lnSpc>
                <a:spcPct val="115000"/>
              </a:lnSpc>
              <a:spcBef>
                <a:spcPts val="2400"/>
              </a:spcBef>
              <a:spcAft>
                <a:spcPts val="600"/>
              </a:spcAft>
              <a:buClr>
                <a:schemeClr val="dk1"/>
              </a:buClr>
              <a:buSzPts val="1100"/>
              <a:buFont typeface="Arial"/>
              <a:buNone/>
            </a:pPr>
            <a:r>
              <a:rPr lang="en" sz="1000" b="1">
                <a:solidFill>
                  <a:schemeClr val="lt1"/>
                </a:solidFill>
              </a:rPr>
              <a:t>App Architecture, Data Persistence, Display Lists, Connect to Internet, Background Work</a:t>
            </a:r>
            <a:endParaRPr sz="1000" b="1">
              <a:solidFill>
                <a:schemeClr val="lt1"/>
              </a:solidFill>
            </a:endParaRPr>
          </a:p>
        </p:txBody>
      </p:sp>
      <p:sp>
        <p:nvSpPr>
          <p:cNvPr id="174" name="Google Shape;174;p29"/>
          <p:cNvSpPr/>
          <p:nvPr/>
        </p:nvSpPr>
        <p:spPr>
          <a:xfrm>
            <a:off x="6803767" y="1612703"/>
            <a:ext cx="1877700" cy="464100"/>
          </a:xfrm>
          <a:prstGeom prst="wedgeRoundRectCallout">
            <a:avLst>
              <a:gd name="adj1" fmla="val -20833"/>
              <a:gd name="adj2" fmla="val 62500"/>
              <a:gd name="adj3" fmla="val 0"/>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Open Sans"/>
                <a:ea typeface="Open Sans"/>
                <a:cs typeface="Open Sans"/>
                <a:sym typeface="Open Sans"/>
              </a:rPr>
              <a:t>Unit 4 </a:t>
            </a:r>
            <a:r>
              <a:rPr lang="en" sz="900">
                <a:solidFill>
                  <a:schemeClr val="lt1"/>
                </a:solidFill>
                <a:latin typeface="Open Sans"/>
                <a:ea typeface="Open Sans"/>
                <a:cs typeface="Open Sans"/>
                <a:sym typeface="Open Sans"/>
              </a:rPr>
              <a:t>(1 week)</a:t>
            </a:r>
            <a:endParaRPr>
              <a:solidFill>
                <a:srgbClr val="FFFFFF"/>
              </a:solidFill>
              <a:latin typeface="Open Sans"/>
              <a:ea typeface="Open Sans"/>
              <a:cs typeface="Open Sans"/>
              <a:sym typeface="Open Sans"/>
            </a:endParaRPr>
          </a:p>
        </p:txBody>
      </p:sp>
      <p:sp>
        <p:nvSpPr>
          <p:cNvPr id="175" name="Google Shape;175;p29"/>
          <p:cNvSpPr/>
          <p:nvPr/>
        </p:nvSpPr>
        <p:spPr>
          <a:xfrm>
            <a:off x="6831795" y="2248481"/>
            <a:ext cx="1747500" cy="2240700"/>
          </a:xfrm>
          <a:prstGeom prst="roundRect">
            <a:avLst>
              <a:gd name="adj" fmla="val 16667"/>
            </a:avLst>
          </a:prstGeom>
          <a:solidFill>
            <a:srgbClr val="1C4587"/>
          </a:solidFill>
          <a:ln>
            <a:noFill/>
          </a:ln>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r>
              <a:rPr lang="en" b="1">
                <a:solidFill>
                  <a:srgbClr val="FFFFFF"/>
                </a:solidFill>
              </a:rPr>
              <a:t>App Design</a:t>
            </a:r>
            <a:endParaRPr b="1">
              <a:solidFill>
                <a:srgbClr val="FFFFFF"/>
              </a:solidFill>
            </a:endParaRPr>
          </a:p>
          <a:p>
            <a:pPr marL="0" lvl="0" indent="0" algn="ctr" rtl="0">
              <a:lnSpc>
                <a:spcPct val="115000"/>
              </a:lnSpc>
              <a:spcBef>
                <a:spcPts val="4200"/>
              </a:spcBef>
              <a:spcAft>
                <a:spcPts val="600"/>
              </a:spcAft>
              <a:buNone/>
            </a:pPr>
            <a:r>
              <a:rPr lang="en" sz="1000" b="1">
                <a:solidFill>
                  <a:schemeClr val="lt1"/>
                </a:solidFill>
              </a:rPr>
              <a:t>App UI Design</a:t>
            </a:r>
            <a:endParaRPr b="1">
              <a:solidFill>
                <a:srgbClr val="FFFFFF"/>
              </a:solidFill>
            </a:endParaRPr>
          </a:p>
        </p:txBody>
      </p:sp>
      <p:sp>
        <p:nvSpPr>
          <p:cNvPr id="176" name="Google Shape;176;p29"/>
          <p:cNvSpPr txBox="1"/>
          <p:nvPr/>
        </p:nvSpPr>
        <p:spPr>
          <a:xfrm>
            <a:off x="342900" y="1051825"/>
            <a:ext cx="8523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latin typeface="Roboto"/>
                <a:ea typeface="Roboto"/>
                <a:cs typeface="Roboto"/>
                <a:sym typeface="Roboto"/>
              </a:rPr>
              <a:t>4 units with a total of 13 lessons across 13 weeks</a:t>
            </a:r>
            <a:endParaRPr sz="22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1000"/>
                                        <p:tgtEl>
                                          <p:spTgt spid="169"/>
                                        </p:tgtEl>
                                      </p:cBhvr>
                                    </p:animEffect>
                                  </p:childTnLst>
                                </p:cTn>
                              </p:par>
                              <p:par>
                                <p:cTn id="11" presetID="10" presetClass="entr" presetSubtype="0" fill="hold"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fade">
                                      <p:cBhvr>
                                        <p:cTn id="13" dur="1000"/>
                                        <p:tgtEl>
                                          <p:spTgt spid="170"/>
                                        </p:tgtEl>
                                      </p:cBhvr>
                                    </p:animEffect>
                                  </p:childTnLst>
                                </p:cTn>
                              </p:par>
                              <p:par>
                                <p:cTn id="14" presetID="10" presetClass="entr" presetSubtype="0" fill="hold"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1000"/>
                                        <p:tgtEl>
                                          <p:spTgt spid="171"/>
                                        </p:tgtEl>
                                      </p:cBhvr>
                                    </p:animEffect>
                                  </p:childTnLst>
                                </p:cTn>
                              </p:par>
                              <p:par>
                                <p:cTn id="17" presetID="10" presetClass="entr" presetSubtype="0" fill="hold"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1000"/>
                                        <p:tgtEl>
                                          <p:spTgt spid="172"/>
                                        </p:tgtEl>
                                      </p:cBhvr>
                                    </p:animEffect>
                                  </p:childTnLst>
                                </p:cTn>
                              </p:par>
                              <p:par>
                                <p:cTn id="20" presetID="10" presetClass="entr" presetSubtype="0" fill="hold"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1000"/>
                                        <p:tgtEl>
                                          <p:spTgt spid="173"/>
                                        </p:tgtEl>
                                      </p:cBhvr>
                                    </p:animEffect>
                                  </p:childTnLst>
                                </p:cTn>
                              </p:par>
                              <p:par>
                                <p:cTn id="23" presetID="10" presetClass="entr" presetSubtype="0"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fade">
                                      <p:cBhvr>
                                        <p:cTn id="25" dur="1000"/>
                                        <p:tgtEl>
                                          <p:spTgt spid="174"/>
                                        </p:tgtEl>
                                      </p:cBhvr>
                                    </p:animEffect>
                                  </p:childTnLst>
                                </p:cTn>
                              </p:par>
                              <p:par>
                                <p:cTn id="26" presetID="10" presetClass="entr" presetSubtype="0" fill="hold"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fade">
                                      <p:cBhvr>
                                        <p:cTn id="28"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Lectures</a:t>
            </a:r>
            <a:endParaRPr/>
          </a:p>
        </p:txBody>
      </p:sp>
      <p:sp>
        <p:nvSpPr>
          <p:cNvPr id="182" name="Google Shape;182;p30"/>
          <p:cNvSpPr txBox="1">
            <a:spLocks noGrp="1"/>
          </p:cNvSpPr>
          <p:nvPr>
            <p:ph type="body" idx="1"/>
          </p:nvPr>
        </p:nvSpPr>
        <p:spPr>
          <a:xfrm>
            <a:off x="311700" y="1140770"/>
            <a:ext cx="8520600" cy="6381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dk1"/>
                </a:solidFill>
              </a:rPr>
              <a:t>We’ll cover important topics together as a class.</a:t>
            </a:r>
            <a:endParaRPr>
              <a:solidFill>
                <a:schemeClr val="dk1"/>
              </a:solidFill>
            </a:endParaRPr>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84" name="Google Shape;184;p30"/>
          <p:cNvPicPr preferRelativeResize="0"/>
          <p:nvPr/>
        </p:nvPicPr>
        <p:blipFill>
          <a:blip r:embed="rId3">
            <a:alphaModFix/>
          </a:blip>
          <a:stretch>
            <a:fillRect/>
          </a:stretch>
        </p:blipFill>
        <p:spPr>
          <a:xfrm>
            <a:off x="412900" y="1906636"/>
            <a:ext cx="2687107" cy="1484018"/>
          </a:xfrm>
          <a:prstGeom prst="rect">
            <a:avLst/>
          </a:prstGeom>
          <a:noFill/>
          <a:ln>
            <a:noFill/>
          </a:ln>
        </p:spPr>
      </p:pic>
      <p:pic>
        <p:nvPicPr>
          <p:cNvPr id="185" name="Google Shape;185;p30"/>
          <p:cNvPicPr preferRelativeResize="0"/>
          <p:nvPr/>
        </p:nvPicPr>
        <p:blipFill>
          <a:blip r:embed="rId4">
            <a:alphaModFix/>
          </a:blip>
          <a:stretch>
            <a:fillRect/>
          </a:stretch>
        </p:blipFill>
        <p:spPr>
          <a:xfrm>
            <a:off x="3294831" y="1907516"/>
            <a:ext cx="2687107" cy="1482290"/>
          </a:xfrm>
          <a:prstGeom prst="rect">
            <a:avLst/>
          </a:prstGeom>
          <a:noFill/>
          <a:ln w="9525" cap="flat" cmpd="sng">
            <a:solidFill>
              <a:srgbClr val="D9D9D9"/>
            </a:solidFill>
            <a:prstDash val="solid"/>
            <a:round/>
            <a:headEnd type="none" w="sm" len="sm"/>
            <a:tailEnd type="none" w="sm" len="sm"/>
          </a:ln>
        </p:spPr>
      </p:pic>
      <p:pic>
        <p:nvPicPr>
          <p:cNvPr id="186" name="Google Shape;186;p30"/>
          <p:cNvPicPr preferRelativeResize="0"/>
          <p:nvPr/>
        </p:nvPicPr>
        <p:blipFill>
          <a:blip r:embed="rId5">
            <a:alphaModFix/>
          </a:blip>
          <a:stretch>
            <a:fillRect/>
          </a:stretch>
        </p:blipFill>
        <p:spPr>
          <a:xfrm>
            <a:off x="6145194" y="1862925"/>
            <a:ext cx="2687104" cy="1571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pathways</a:t>
            </a:r>
            <a:endParaRPr/>
          </a:p>
        </p:txBody>
      </p:sp>
      <p:sp>
        <p:nvSpPr>
          <p:cNvPr id="192" name="Google Shape;192;p31"/>
          <p:cNvSpPr txBox="1">
            <a:spLocks noGrp="1"/>
          </p:cNvSpPr>
          <p:nvPr>
            <p:ph type="body" idx="1"/>
          </p:nvPr>
        </p:nvSpPr>
        <p:spPr>
          <a:xfrm>
            <a:off x="311700" y="1359175"/>
            <a:ext cx="3993300" cy="6381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dk1"/>
                </a:solidFill>
              </a:rPr>
              <a:t>After each class, complete the corresponding learning pathway with articles and codelabs to practice what you learned.</a:t>
            </a:r>
            <a:endParaRPr>
              <a:solidFill>
                <a:schemeClr val="dk1"/>
              </a:solidFill>
            </a:endParaRPr>
          </a:p>
        </p:txBody>
      </p:sp>
      <p:sp>
        <p:nvSpPr>
          <p:cNvPr id="193" name="Google Shape;193;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94" name="Google Shape;194;p31"/>
          <p:cNvPicPr preferRelativeResize="0"/>
          <p:nvPr/>
        </p:nvPicPr>
        <p:blipFill>
          <a:blip r:embed="rId3">
            <a:alphaModFix/>
          </a:blip>
          <a:stretch>
            <a:fillRect/>
          </a:stretch>
        </p:blipFill>
        <p:spPr>
          <a:xfrm>
            <a:off x="4572000" y="1390475"/>
            <a:ext cx="4168776" cy="270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2"/>
          <p:cNvPicPr preferRelativeResize="0"/>
          <p:nvPr/>
        </p:nvPicPr>
        <p:blipFill rotWithShape="1">
          <a:blip r:embed="rId3">
            <a:alphaModFix/>
          </a:blip>
          <a:srcRect b="8122"/>
          <a:stretch/>
        </p:blipFill>
        <p:spPr>
          <a:xfrm>
            <a:off x="2417950" y="1469000"/>
            <a:ext cx="4281103" cy="2707076"/>
          </a:xfrm>
          <a:prstGeom prst="rect">
            <a:avLst/>
          </a:prstGeom>
          <a:noFill/>
          <a:ln>
            <a:noFill/>
          </a:ln>
        </p:spPr>
      </p:pic>
      <p:sp>
        <p:nvSpPr>
          <p:cNvPr id="200" name="Google Shape;200;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Accessing the pathways</a:t>
            </a:r>
            <a:endParaRPr/>
          </a:p>
        </p:txBody>
      </p:sp>
      <p:sp>
        <p:nvSpPr>
          <p:cNvPr id="201" name="Google Shape;201;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02" name="Google Shape;202;p32"/>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3"/>
          <p:cNvPicPr preferRelativeResize="0"/>
          <p:nvPr/>
        </p:nvPicPr>
        <p:blipFill rotWithShape="1">
          <a:blip r:embed="rId3">
            <a:alphaModFix/>
          </a:blip>
          <a:srcRect b="14111"/>
          <a:stretch/>
        </p:blipFill>
        <p:spPr>
          <a:xfrm>
            <a:off x="2383276" y="1456020"/>
            <a:ext cx="4324223" cy="2784549"/>
          </a:xfrm>
          <a:prstGeom prst="rect">
            <a:avLst/>
          </a:prstGeom>
          <a:noFill/>
          <a:ln>
            <a:noFill/>
          </a:ln>
        </p:spPr>
      </p:pic>
      <p:sp>
        <p:nvSpPr>
          <p:cNvPr id="208" name="Google Shape;208;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10" name="Google Shape;210;p33"/>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2427619" y="1453364"/>
            <a:ext cx="4321703" cy="2800851"/>
          </a:xfrm>
          <a:prstGeom prst="rect">
            <a:avLst/>
          </a:prstGeom>
          <a:noFill/>
          <a:ln>
            <a:noFill/>
          </a:ln>
        </p:spPr>
      </p:pic>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Codelab</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18" name="Google Shape;218;p34"/>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Earn badges for your developer profile</a:t>
            </a:r>
            <a:endParaRPr/>
          </a:p>
        </p:txBody>
      </p:sp>
      <p:sp>
        <p:nvSpPr>
          <p:cNvPr id="224" name="Google Shape;224;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25" name="Google Shape;225;p35"/>
          <p:cNvPicPr preferRelativeResize="0"/>
          <p:nvPr/>
        </p:nvPicPr>
        <p:blipFill>
          <a:blip r:embed="rId3">
            <a:alphaModFix/>
          </a:blip>
          <a:stretch>
            <a:fillRect/>
          </a:stretch>
        </p:blipFill>
        <p:spPr>
          <a:xfrm>
            <a:off x="5183825" y="1396912"/>
            <a:ext cx="2893401" cy="2672426"/>
          </a:xfrm>
          <a:prstGeom prst="rect">
            <a:avLst/>
          </a:prstGeom>
          <a:noFill/>
          <a:ln w="9525" cap="flat" cmpd="sng">
            <a:solidFill>
              <a:srgbClr val="BBC2CF"/>
            </a:solidFill>
            <a:prstDash val="solid"/>
            <a:round/>
            <a:headEnd type="none" w="sm" len="sm"/>
            <a:tailEnd type="none" w="sm" len="sm"/>
          </a:ln>
        </p:spPr>
      </p:pic>
      <p:pic>
        <p:nvPicPr>
          <p:cNvPr id="226" name="Google Shape;226;p35"/>
          <p:cNvPicPr preferRelativeResize="0"/>
          <p:nvPr/>
        </p:nvPicPr>
        <p:blipFill>
          <a:blip r:embed="rId4">
            <a:alphaModFix/>
          </a:blip>
          <a:stretch>
            <a:fillRect/>
          </a:stretch>
        </p:blipFill>
        <p:spPr>
          <a:xfrm>
            <a:off x="833550" y="1605000"/>
            <a:ext cx="2365251" cy="2365251"/>
          </a:xfrm>
          <a:prstGeom prst="rect">
            <a:avLst/>
          </a:prstGeom>
          <a:noFill/>
          <a:ln>
            <a:noFill/>
          </a:ln>
        </p:spPr>
      </p:pic>
      <p:cxnSp>
        <p:nvCxnSpPr>
          <p:cNvPr id="227" name="Google Shape;227;p35"/>
          <p:cNvCxnSpPr/>
          <p:nvPr/>
        </p:nvCxnSpPr>
        <p:spPr>
          <a:xfrm>
            <a:off x="3641050" y="2671700"/>
            <a:ext cx="872100" cy="5100"/>
          </a:xfrm>
          <a:prstGeom prst="straightConnector1">
            <a:avLst/>
          </a:prstGeom>
          <a:noFill/>
          <a:ln w="28575" cap="flat" cmpd="sng">
            <a:solidFill>
              <a:srgbClr val="07304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8"/>
          <p:cNvSpPr txBox="1"/>
          <p:nvPr/>
        </p:nvSpPr>
        <p:spPr>
          <a:xfrm>
            <a:off x="311700" y="1427100"/>
            <a:ext cx="8520600" cy="18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About this course</a:t>
            </a:r>
            <a:endParaRPr sz="5200" b="1">
              <a:solidFill>
                <a:srgbClr val="FAFAFA"/>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What you need</a:t>
            </a:r>
            <a:endParaRPr>
              <a:solidFill>
                <a:srgbClr val="FFFFFF"/>
              </a:solidFill>
            </a:endParaRPr>
          </a:p>
        </p:txBody>
      </p:sp>
      <p:sp>
        <p:nvSpPr>
          <p:cNvPr id="233" name="Google Shape;233;p36"/>
          <p:cNvSpPr txBox="1">
            <a:spLocks noGrp="1"/>
          </p:cNvSpPr>
          <p:nvPr>
            <p:ph type="body" idx="1"/>
          </p:nvPr>
        </p:nvSpPr>
        <p:spPr>
          <a:xfrm>
            <a:off x="311700" y="939829"/>
            <a:ext cx="8398800" cy="3898375"/>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 sz="2000" dirty="0"/>
              <a:t>To work through the Kotlin and Android examples in the </a:t>
            </a:r>
            <a:r>
              <a:rPr lang="en" sz="2000" i="1" dirty="0"/>
              <a:t>Android Development with Kotlin</a:t>
            </a:r>
            <a:r>
              <a:rPr lang="en" sz="2000" dirty="0"/>
              <a:t> labs you'll need to install the following software on your computer:</a:t>
            </a:r>
            <a:endParaRPr sz="2000" dirty="0"/>
          </a:p>
          <a:p>
            <a:pPr marL="457200" lvl="0" indent="-355600" algn="l" rtl="0">
              <a:spcBef>
                <a:spcPts val="1000"/>
              </a:spcBef>
              <a:spcAft>
                <a:spcPts val="0"/>
              </a:spcAft>
              <a:buClr>
                <a:schemeClr val="dk1"/>
              </a:buClr>
              <a:buSzPts val="2000"/>
              <a:buChar char="●"/>
            </a:pPr>
            <a:r>
              <a:rPr lang="en" sz="2000" dirty="0">
                <a:solidFill>
                  <a:schemeClr val="dk1"/>
                </a:solidFill>
              </a:rPr>
              <a:t>Java Development Kit</a:t>
            </a:r>
            <a:endParaRPr sz="2000" dirty="0">
              <a:solidFill>
                <a:schemeClr val="dk1"/>
              </a:solidFill>
            </a:endParaRPr>
          </a:p>
          <a:p>
            <a:pPr marL="457200" lvl="0" indent="-355600" algn="l" rtl="0">
              <a:spcBef>
                <a:spcPts val="1000"/>
              </a:spcBef>
              <a:spcAft>
                <a:spcPts val="0"/>
              </a:spcAft>
              <a:buClr>
                <a:schemeClr val="dk1"/>
              </a:buClr>
              <a:buSzPts val="2000"/>
              <a:buChar char="●"/>
            </a:pPr>
            <a:r>
              <a:rPr lang="en" sz="2000" dirty="0">
                <a:solidFill>
                  <a:schemeClr val="dk1"/>
                </a:solidFill>
              </a:rPr>
              <a:t>Java Runtime Engine (Windows only)</a:t>
            </a:r>
            <a:endParaRPr sz="2000" dirty="0"/>
          </a:p>
          <a:p>
            <a:pPr marL="457200" lvl="0" indent="-355600" algn="l" rtl="0">
              <a:lnSpc>
                <a:spcPct val="115000"/>
              </a:lnSpc>
              <a:spcBef>
                <a:spcPts val="1000"/>
              </a:spcBef>
              <a:spcAft>
                <a:spcPts val="0"/>
              </a:spcAft>
              <a:buSzPts val="2000"/>
              <a:buChar char="●"/>
            </a:pPr>
            <a:r>
              <a:rPr lang="en" sz="2000" dirty="0"/>
              <a:t>IntelliJ IDEA</a:t>
            </a:r>
            <a:endParaRPr sz="2000" dirty="0"/>
          </a:p>
          <a:p>
            <a:pPr marL="457200" lvl="0" indent="-355600" algn="l" rtl="0">
              <a:lnSpc>
                <a:spcPct val="115000"/>
              </a:lnSpc>
              <a:spcBef>
                <a:spcPts val="1000"/>
              </a:spcBef>
              <a:spcAft>
                <a:spcPts val="1000"/>
              </a:spcAft>
              <a:buSzPts val="2000"/>
              <a:buChar char="●"/>
            </a:pPr>
            <a:r>
              <a:rPr lang="en" sz="2000" dirty="0"/>
              <a:t>Android Studio </a:t>
            </a:r>
          </a:p>
          <a:p>
            <a:pPr marL="457200" lvl="0" indent="-355600" algn="l" rtl="0">
              <a:lnSpc>
                <a:spcPct val="115000"/>
              </a:lnSpc>
              <a:spcBef>
                <a:spcPts val="1000"/>
              </a:spcBef>
              <a:spcAft>
                <a:spcPts val="1000"/>
              </a:spcAft>
              <a:buSzPts val="2000"/>
              <a:buChar char="●"/>
            </a:pPr>
            <a:r>
              <a:rPr lang="en-US" sz="2000" dirty="0"/>
              <a:t>https://play.kotlinlang.org/</a:t>
            </a:r>
            <a:endParaRPr sz="2000" dirty="0"/>
          </a:p>
        </p:txBody>
      </p:sp>
      <p:sp>
        <p:nvSpPr>
          <p:cNvPr id="234" name="Google Shape;234;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238"/>
        <p:cNvGrpSpPr/>
        <p:nvPr/>
      </p:nvGrpSpPr>
      <p:grpSpPr>
        <a:xfrm>
          <a:off x="0" y="0"/>
          <a:ext cx="0" cy="0"/>
          <a:chOff x="0" y="0"/>
          <a:chExt cx="0" cy="0"/>
        </a:xfrm>
      </p:grpSpPr>
      <p:sp>
        <p:nvSpPr>
          <p:cNvPr id="239" name="Google Shape;239;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40" name="Google Shape;240;p37"/>
          <p:cNvSpPr txBox="1"/>
          <p:nvPr/>
        </p:nvSpPr>
        <p:spPr>
          <a:xfrm>
            <a:off x="311700" y="1427100"/>
            <a:ext cx="8520600" cy="18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Resources</a:t>
            </a:r>
            <a:endParaRPr sz="5200" b="1">
              <a:solidFill>
                <a:srgbClr val="FAFAFA"/>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Kotlin resources</a:t>
            </a:r>
            <a:endParaRPr>
              <a:solidFill>
                <a:srgbClr val="FFFFFF"/>
              </a:solidFill>
            </a:endParaRPr>
          </a:p>
        </p:txBody>
      </p:sp>
      <p:sp>
        <p:nvSpPr>
          <p:cNvPr id="246" name="Google Shape;246;p38"/>
          <p:cNvSpPr txBox="1">
            <a:spLocks noGrp="1"/>
          </p:cNvSpPr>
          <p:nvPr>
            <p:ph type="body" idx="1"/>
          </p:nvPr>
        </p:nvSpPr>
        <p:spPr>
          <a:xfrm>
            <a:off x="311700" y="1493850"/>
            <a:ext cx="8398800" cy="2694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u="sng">
                <a:solidFill>
                  <a:schemeClr val="hlink"/>
                </a:solidFill>
                <a:hlinkClick r:id="rId3"/>
              </a:rPr>
              <a:t>Learn Kotlin</a:t>
            </a:r>
            <a:r>
              <a:rPr lang="en" sz="2000">
                <a:solidFill>
                  <a:schemeClr val="dk1"/>
                </a:solidFill>
              </a:rPr>
              <a:t> for a list of official reference materials</a:t>
            </a:r>
            <a:endParaRPr sz="2000">
              <a:solidFill>
                <a:schemeClr val="dk1"/>
              </a:solidFill>
            </a:endParaRPr>
          </a:p>
          <a:p>
            <a:pPr marL="457200" lvl="0" indent="-355600" algn="l" rtl="0">
              <a:lnSpc>
                <a:spcPct val="115000"/>
              </a:lnSpc>
              <a:spcBef>
                <a:spcPts val="1000"/>
              </a:spcBef>
              <a:spcAft>
                <a:spcPts val="0"/>
              </a:spcAft>
              <a:buClr>
                <a:schemeClr val="dk1"/>
              </a:buClr>
              <a:buSzPts val="2000"/>
              <a:buChar char="●"/>
            </a:pPr>
            <a:r>
              <a:rPr lang="en" sz="2000" u="sng">
                <a:solidFill>
                  <a:schemeClr val="hlink"/>
                </a:solidFill>
                <a:hlinkClick r:id="rId4"/>
              </a:rPr>
              <a:t>Kotlin Language Documentation</a:t>
            </a:r>
            <a:r>
              <a:rPr lang="en" sz="2000">
                <a:solidFill>
                  <a:schemeClr val="dk1"/>
                </a:solidFill>
              </a:rPr>
              <a:t> (downloadable PDF)</a:t>
            </a:r>
            <a:endParaRPr sz="2000">
              <a:solidFill>
                <a:schemeClr val="dk1"/>
              </a:solidFill>
            </a:endParaRPr>
          </a:p>
          <a:p>
            <a:pPr marL="457200" lvl="0" indent="-355600" algn="l" rtl="0">
              <a:lnSpc>
                <a:spcPct val="115000"/>
              </a:lnSpc>
              <a:spcBef>
                <a:spcPts val="1000"/>
              </a:spcBef>
              <a:spcAft>
                <a:spcPts val="0"/>
              </a:spcAft>
              <a:buClr>
                <a:schemeClr val="dk1"/>
              </a:buClr>
              <a:buSzPts val="2000"/>
              <a:buChar char="●"/>
            </a:pPr>
            <a:r>
              <a:rPr lang="en" sz="2000" u="sng">
                <a:solidFill>
                  <a:schemeClr val="hlink"/>
                </a:solidFill>
                <a:hlinkClick r:id="rId5"/>
              </a:rPr>
              <a:t>Kotlin Koans</a:t>
            </a:r>
            <a:r>
              <a:rPr lang="en" sz="2000">
                <a:solidFill>
                  <a:schemeClr val="dk1"/>
                </a:solidFill>
              </a:rPr>
              <a:t> for more snippets to practice with</a:t>
            </a:r>
            <a:endParaRPr sz="2000">
              <a:solidFill>
                <a:schemeClr val="dk1"/>
              </a:solidFill>
            </a:endParaRPr>
          </a:p>
          <a:p>
            <a:pPr marL="457200" lvl="0" indent="-355600" algn="l" rtl="0">
              <a:lnSpc>
                <a:spcPct val="115000"/>
              </a:lnSpc>
              <a:spcBef>
                <a:spcPts val="1000"/>
              </a:spcBef>
              <a:spcAft>
                <a:spcPts val="0"/>
              </a:spcAft>
              <a:buClr>
                <a:schemeClr val="dk1"/>
              </a:buClr>
              <a:buSzPts val="2000"/>
              <a:buChar char="●"/>
            </a:pPr>
            <a:r>
              <a:rPr lang="en" sz="2000" u="sng">
                <a:solidFill>
                  <a:schemeClr val="hlink"/>
                </a:solidFill>
                <a:hlinkClick r:id="rId6"/>
              </a:rPr>
              <a:t>Coding Conventions</a:t>
            </a:r>
            <a:r>
              <a:rPr lang="en" sz="2000">
                <a:solidFill>
                  <a:schemeClr val="dk1"/>
                </a:solidFill>
              </a:rPr>
              <a:t> for a coding style guide for the Kotlin language</a:t>
            </a:r>
            <a:endParaRPr sz="2000">
              <a:solidFill>
                <a:schemeClr val="dk1"/>
              </a:solidFill>
            </a:endParaRPr>
          </a:p>
          <a:p>
            <a:pPr marL="457200" lvl="0" indent="-355600" algn="l" rtl="0">
              <a:lnSpc>
                <a:spcPct val="115000"/>
              </a:lnSpc>
              <a:spcBef>
                <a:spcPts val="1000"/>
              </a:spcBef>
              <a:spcAft>
                <a:spcPts val="1000"/>
              </a:spcAft>
              <a:buClr>
                <a:schemeClr val="dk1"/>
              </a:buClr>
              <a:buSzPts val="2000"/>
              <a:buChar char="●"/>
            </a:pPr>
            <a:r>
              <a:rPr lang="en" sz="2000" u="sng">
                <a:solidFill>
                  <a:schemeClr val="hlink"/>
                </a:solidFill>
                <a:hlinkClick r:id="rId7"/>
              </a:rPr>
              <a:t>Learn Kotlin by Example</a:t>
            </a:r>
            <a:r>
              <a:rPr lang="en" sz="2000">
                <a:solidFill>
                  <a:schemeClr val="dk1"/>
                </a:solidFill>
              </a:rPr>
              <a:t> for a set of small and simple annotated examples</a:t>
            </a:r>
            <a:endParaRPr sz="2000">
              <a:solidFill>
                <a:schemeClr val="dk1"/>
              </a:solidFill>
            </a:endParaRPr>
          </a:p>
        </p:txBody>
      </p:sp>
      <p:sp>
        <p:nvSpPr>
          <p:cNvPr id="247" name="Google Shape;247;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and other resources</a:t>
            </a:r>
            <a:endParaRPr/>
          </a:p>
        </p:txBody>
      </p:sp>
      <p:sp>
        <p:nvSpPr>
          <p:cNvPr id="253" name="Google Shape;253;p39"/>
          <p:cNvSpPr txBox="1">
            <a:spLocks noGrp="1"/>
          </p:cNvSpPr>
          <p:nvPr>
            <p:ph type="body" idx="1"/>
          </p:nvPr>
        </p:nvSpPr>
        <p:spPr>
          <a:xfrm>
            <a:off x="311700" y="1168625"/>
            <a:ext cx="8520600" cy="3177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u="sng">
                <a:solidFill>
                  <a:schemeClr val="accent5"/>
                </a:solidFill>
                <a:hlinkClick r:id="rId3">
                  <a:extLst>
                    <a:ext uri="{A12FA001-AC4F-418D-AE19-62706E023703}">
                      <ahyp:hlinkClr xmlns:ahyp="http://schemas.microsoft.com/office/drawing/2018/hyperlinkcolor" val="tx"/>
                    </a:ext>
                  </a:extLst>
                </a:hlinkClick>
              </a:rPr>
              <a:t>Official Android developer website</a:t>
            </a:r>
            <a:endParaRPr sz="1600"/>
          </a:p>
          <a:p>
            <a:pPr marL="457200" lvl="0" indent="-330200" algn="l" rtl="0">
              <a:spcBef>
                <a:spcPts val="1000"/>
              </a:spcBef>
              <a:spcAft>
                <a:spcPts val="0"/>
              </a:spcAft>
              <a:buClr>
                <a:schemeClr val="dk1"/>
              </a:buClr>
              <a:buSzPts val="1600"/>
              <a:buChar char="●"/>
            </a:pPr>
            <a:r>
              <a:rPr lang="en" sz="1600" u="sng">
                <a:solidFill>
                  <a:schemeClr val="accent5"/>
                </a:solidFill>
                <a:hlinkClick r:id="rId4">
                  <a:extLst>
                    <a:ext uri="{A12FA001-AC4F-418D-AE19-62706E023703}">
                      <ahyp:hlinkClr xmlns:ahyp="http://schemas.microsoft.com/office/drawing/2018/hyperlinkcolor" val="tx"/>
                    </a:ext>
                  </a:extLst>
                </a:hlinkClick>
              </a:rPr>
              <a:t>Android Developers Blog</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5">
                  <a:extLst>
                    <a:ext uri="{A12FA001-AC4F-418D-AE19-62706E023703}">
                      <ahyp:hlinkClr xmlns:ahyp="http://schemas.microsoft.com/office/drawing/2018/hyperlinkcolor" val="tx"/>
                    </a:ext>
                  </a:extLst>
                </a:hlinkClick>
              </a:rPr>
              <a:t>Android Developers Medium blog</a:t>
            </a:r>
            <a:r>
              <a:rPr lang="en" sz="1600">
                <a:solidFill>
                  <a:schemeClr val="dk1"/>
                </a:solidFill>
              </a:rPr>
              <a:t> </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6">
                  <a:extLst>
                    <a:ext uri="{A12FA001-AC4F-418D-AE19-62706E023703}">
                      <ahyp:hlinkClr xmlns:ahyp="http://schemas.microsoft.com/office/drawing/2018/hyperlinkcolor" val="tx"/>
                    </a:ext>
                  </a:extLst>
                </a:hlinkClick>
              </a:rPr>
              <a:t>Android Developers YouTube channel</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7">
                  <a:extLst>
                    <a:ext uri="{A12FA001-AC4F-418D-AE19-62706E023703}">
                      <ahyp:hlinkClr xmlns:ahyp="http://schemas.microsoft.com/office/drawing/2018/hyperlinkcolor" val="tx"/>
                    </a:ext>
                  </a:extLst>
                </a:hlinkClick>
              </a:rPr>
              <a:t>@AndroidDev on Twitter</a:t>
            </a:r>
            <a:r>
              <a:rPr lang="en" sz="1600">
                <a:solidFill>
                  <a:schemeClr val="dk1"/>
                </a:solidFill>
              </a:rPr>
              <a:t> </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hlink"/>
                </a:solidFill>
                <a:hlinkClick r:id="rId8"/>
              </a:rPr>
              <a:t>Android Developer Newsletter</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9">
                  <a:extLst>
                    <a:ext uri="{A12FA001-AC4F-418D-AE19-62706E023703}">
                      <ahyp:hlinkClr xmlns:ahyp="http://schemas.microsoft.com/office/drawing/2018/hyperlinkcolor" val="tx"/>
                    </a:ext>
                  </a:extLst>
                </a:hlinkClick>
              </a:rPr>
              <a:t>Stack Overflow</a:t>
            </a:r>
            <a:endParaRPr sz="1600">
              <a:solidFill>
                <a:schemeClr val="dk1"/>
              </a:solidFill>
            </a:endParaRPr>
          </a:p>
          <a:p>
            <a:pPr marL="457200" lvl="0" indent="-330200" algn="l" rtl="0">
              <a:spcBef>
                <a:spcPts val="1000"/>
              </a:spcBef>
              <a:spcAft>
                <a:spcPts val="1000"/>
              </a:spcAft>
              <a:buClr>
                <a:schemeClr val="dk1"/>
              </a:buClr>
              <a:buSzPts val="1600"/>
              <a:buChar char="●"/>
            </a:pPr>
            <a:r>
              <a:rPr lang="en" sz="1600">
                <a:solidFill>
                  <a:schemeClr val="dk1"/>
                </a:solidFill>
              </a:rPr>
              <a:t>Offline documentation through </a:t>
            </a:r>
            <a:r>
              <a:rPr lang="en" sz="1600" u="sng">
                <a:solidFill>
                  <a:schemeClr val="accent5"/>
                </a:solidFill>
                <a:hlinkClick r:id="rId10">
                  <a:extLst>
                    <a:ext uri="{A12FA001-AC4F-418D-AE19-62706E023703}">
                      <ahyp:hlinkClr xmlns:ahyp="http://schemas.microsoft.com/office/drawing/2018/hyperlinkcolor" val="tx"/>
                    </a:ext>
                  </a:extLst>
                </a:hlinkClick>
              </a:rPr>
              <a:t>SDK Manager</a:t>
            </a:r>
            <a:endParaRPr sz="1600">
              <a:solidFill>
                <a:schemeClr val="dk1"/>
              </a:solidFill>
            </a:endParaRPr>
          </a:p>
        </p:txBody>
      </p:sp>
      <p:sp>
        <p:nvSpPr>
          <p:cNvPr id="254" name="Google Shape;25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Prerequisites</a:t>
            </a:r>
            <a:endParaRPr>
              <a:solidFill>
                <a:srgbClr val="FFFFFF"/>
              </a:solidFill>
            </a:endParaRPr>
          </a:p>
        </p:txBody>
      </p:sp>
      <p:sp>
        <p:nvSpPr>
          <p:cNvPr id="94" name="Google Shape;94;p19"/>
          <p:cNvSpPr txBox="1">
            <a:spLocks noGrp="1"/>
          </p:cNvSpPr>
          <p:nvPr>
            <p:ph type="body" idx="1"/>
          </p:nvPr>
        </p:nvSpPr>
        <p:spPr>
          <a:xfrm>
            <a:off x="311700" y="1392300"/>
            <a:ext cx="8531700" cy="30270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a:solidFill>
                  <a:schemeClr val="dk1"/>
                </a:solidFill>
              </a:rPr>
              <a:t>Experience in an object-oriented programming language</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Comfortable using an IDE</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Familiar with using GitHub</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Access to a computer and internet connection</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(Optional) Android device and USB cable</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endParaRPr/>
          </a:p>
          <a:p>
            <a:pPr marL="0" lvl="0" indent="0" algn="l" rtl="0">
              <a:lnSpc>
                <a:spcPct val="115000"/>
              </a:lnSpc>
              <a:spcBef>
                <a:spcPts val="1000"/>
              </a:spcBef>
              <a:spcAft>
                <a:spcPts val="1000"/>
              </a:spcAft>
              <a:buClr>
                <a:schemeClr val="dk1"/>
              </a:buClr>
              <a:buSzPts val="1100"/>
              <a:buFont typeface="Arial"/>
              <a:buNone/>
            </a:pPr>
            <a:endParaRPr/>
          </a:p>
        </p:txBody>
      </p:sp>
      <p:sp>
        <p:nvSpPr>
          <p:cNvPr id="95" name="Google Shape;95;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What you'll learn</a:t>
            </a:r>
            <a:endParaRPr>
              <a:solidFill>
                <a:srgbClr val="FFFFFF"/>
              </a:solidFill>
            </a:endParaRPr>
          </a:p>
        </p:txBody>
      </p:sp>
      <p:sp>
        <p:nvSpPr>
          <p:cNvPr id="101" name="Google Shape;101;p20"/>
          <p:cNvSpPr txBox="1">
            <a:spLocks noGrp="1"/>
          </p:cNvSpPr>
          <p:nvPr>
            <p:ph type="body" idx="1"/>
          </p:nvPr>
        </p:nvSpPr>
        <p:spPr>
          <a:xfrm>
            <a:off x="311700" y="858900"/>
            <a:ext cx="5480400" cy="3027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a:p>
            <a:pPr marL="457200" lvl="0" indent="-381000" algn="l" rtl="0">
              <a:lnSpc>
                <a:spcPct val="115000"/>
              </a:lnSpc>
              <a:spcBef>
                <a:spcPts val="1000"/>
              </a:spcBef>
              <a:spcAft>
                <a:spcPts val="0"/>
              </a:spcAft>
              <a:buSzPts val="2400"/>
              <a:buChar char="●"/>
            </a:pPr>
            <a:r>
              <a:rPr lang="en">
                <a:solidFill>
                  <a:schemeClr val="dk1"/>
                </a:solidFill>
              </a:rPr>
              <a:t>How to build a variety of Android apps in Kotlin</a:t>
            </a:r>
            <a:endParaRPr>
              <a:solidFill>
                <a:schemeClr val="dk1"/>
              </a:solidFill>
            </a:endParaRPr>
          </a:p>
          <a:p>
            <a:pPr marL="457200" lvl="0" indent="-381000" algn="l" rtl="0">
              <a:spcBef>
                <a:spcPts val="1000"/>
              </a:spcBef>
              <a:spcAft>
                <a:spcPts val="0"/>
              </a:spcAft>
              <a:buClr>
                <a:schemeClr val="dk1"/>
              </a:buClr>
              <a:buSzPts val="2400"/>
              <a:buChar char="●"/>
            </a:pPr>
            <a:r>
              <a:rPr lang="en">
                <a:solidFill>
                  <a:schemeClr val="dk1"/>
                </a:solidFill>
              </a:rPr>
              <a:t>Kotlin language essentials</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Best practices for app development</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Resources to keep learning</a:t>
            </a: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p>
        </p:txBody>
      </p:sp>
      <p:sp>
        <p:nvSpPr>
          <p:cNvPr id="102" name="Google Shape;102;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03" name="Google Shape;103;p20"/>
          <p:cNvPicPr preferRelativeResize="0"/>
          <p:nvPr/>
        </p:nvPicPr>
        <p:blipFill rotWithShape="1">
          <a:blip r:embed="rId3">
            <a:alphaModFix/>
          </a:blip>
          <a:srcRect l="12797" t="12879" r="12273" b="13226"/>
          <a:stretch/>
        </p:blipFill>
        <p:spPr>
          <a:xfrm>
            <a:off x="6010275" y="133812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The opportunity</a:t>
            </a:r>
            <a:endParaRPr>
              <a:solidFill>
                <a:srgbClr val="FFFFFF"/>
              </a:solidFill>
            </a:endParaRPr>
          </a:p>
        </p:txBody>
      </p:sp>
      <p:sp>
        <p:nvSpPr>
          <p:cNvPr id="109" name="Google Shape;109;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0" name="Google Shape;110;p21"/>
          <p:cNvSpPr txBox="1">
            <a:spLocks noGrp="1"/>
          </p:cNvSpPr>
          <p:nvPr>
            <p:ph type="body" idx="1"/>
          </p:nvPr>
        </p:nvSpPr>
        <p:spPr>
          <a:xfrm>
            <a:off x="247450" y="1080050"/>
            <a:ext cx="6024300" cy="31539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Clr>
                <a:schemeClr val="dk1"/>
              </a:buClr>
              <a:buSzPts val="2100"/>
              <a:buChar char="●"/>
            </a:pPr>
            <a:r>
              <a:rPr lang="en" sz="2100">
                <a:solidFill>
                  <a:schemeClr val="dk1"/>
                </a:solidFill>
              </a:rPr>
              <a:t>Mobile devices are becoming increasingly commonplace</a:t>
            </a:r>
            <a:endParaRPr sz="2100">
              <a:solidFill>
                <a:schemeClr val="dk1"/>
              </a:solidFill>
            </a:endParaRPr>
          </a:p>
          <a:p>
            <a:pPr marL="457200" lvl="0" indent="-361950" algn="l" rtl="0">
              <a:spcBef>
                <a:spcPts val="1000"/>
              </a:spcBef>
              <a:spcAft>
                <a:spcPts val="0"/>
              </a:spcAft>
              <a:buClr>
                <a:schemeClr val="dk1"/>
              </a:buClr>
              <a:buSzPts val="2100"/>
              <a:buChar char="●"/>
            </a:pPr>
            <a:r>
              <a:rPr lang="en" sz="2100">
                <a:solidFill>
                  <a:schemeClr val="dk1"/>
                </a:solidFill>
              </a:rPr>
              <a:t>Mobile apps connect users to information and services that can improve their quality of life</a:t>
            </a:r>
            <a:endParaRPr sz="2100">
              <a:solidFill>
                <a:schemeClr val="dk1"/>
              </a:solidFill>
            </a:endParaRPr>
          </a:p>
          <a:p>
            <a:pPr marL="457200" lvl="0" indent="-361950" algn="l" rtl="0">
              <a:lnSpc>
                <a:spcPct val="115000"/>
              </a:lnSpc>
              <a:spcBef>
                <a:spcPts val="1000"/>
              </a:spcBef>
              <a:spcAft>
                <a:spcPts val="1000"/>
              </a:spcAft>
              <a:buClr>
                <a:schemeClr val="dk1"/>
              </a:buClr>
              <a:buSzPts val="2100"/>
              <a:buChar char="●"/>
            </a:pPr>
            <a:r>
              <a:rPr lang="en" sz="2100">
                <a:solidFill>
                  <a:schemeClr val="dk1"/>
                </a:solidFill>
              </a:rPr>
              <a:t>Many industries have yet to be revolutionized through mobile, and offer great opportunities for new businesses and solutions</a:t>
            </a:r>
            <a:endParaRPr sz="2100">
              <a:solidFill>
                <a:schemeClr val="dk1"/>
              </a:solidFill>
            </a:endParaRPr>
          </a:p>
        </p:txBody>
      </p:sp>
      <p:pic>
        <p:nvPicPr>
          <p:cNvPr id="111" name="Google Shape;111;p21"/>
          <p:cNvPicPr preferRelativeResize="0"/>
          <p:nvPr/>
        </p:nvPicPr>
        <p:blipFill>
          <a:blip r:embed="rId3">
            <a:alphaModFix/>
          </a:blip>
          <a:stretch>
            <a:fillRect/>
          </a:stretch>
        </p:blipFill>
        <p:spPr>
          <a:xfrm>
            <a:off x="5336575" y="853128"/>
            <a:ext cx="4036026" cy="40372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a:t>
            </a:r>
            <a:endParaRPr/>
          </a:p>
        </p:txBody>
      </p:sp>
      <p:sp>
        <p:nvSpPr>
          <p:cNvPr id="117" name="Google Shape;117;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8" name="Google Shape;118;p22"/>
          <p:cNvPicPr preferRelativeResize="0"/>
          <p:nvPr/>
        </p:nvPicPr>
        <p:blipFill>
          <a:blip r:embed="rId3">
            <a:alphaModFix/>
          </a:blip>
          <a:stretch>
            <a:fillRect/>
          </a:stretch>
        </p:blipFill>
        <p:spPr>
          <a:xfrm>
            <a:off x="5680723" y="2804976"/>
            <a:ext cx="3463274" cy="1853801"/>
          </a:xfrm>
          <a:prstGeom prst="rect">
            <a:avLst/>
          </a:prstGeom>
          <a:noFill/>
          <a:ln>
            <a:noFill/>
          </a:ln>
        </p:spPr>
      </p:pic>
      <p:sp>
        <p:nvSpPr>
          <p:cNvPr id="119" name="Google Shape;119;p22"/>
          <p:cNvSpPr txBox="1">
            <a:spLocks noGrp="1"/>
          </p:cNvSpPr>
          <p:nvPr>
            <p:ph type="body" idx="1"/>
          </p:nvPr>
        </p:nvSpPr>
        <p:spPr>
          <a:xfrm>
            <a:off x="311700" y="1468500"/>
            <a:ext cx="6986100" cy="27306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dirty="0">
                <a:solidFill>
                  <a:schemeClr val="dk1"/>
                </a:solidFill>
              </a:rPr>
              <a:t>Open-source mobile platform</a:t>
            </a:r>
            <a:endParaRPr dirty="0">
              <a:solidFill>
                <a:schemeClr val="dk1"/>
              </a:solidFill>
            </a:endParaRPr>
          </a:p>
          <a:p>
            <a:pPr marL="457200" lvl="0" indent="-381000" algn="l" rtl="0">
              <a:lnSpc>
                <a:spcPct val="115000"/>
              </a:lnSpc>
              <a:spcBef>
                <a:spcPts val="1000"/>
              </a:spcBef>
              <a:spcAft>
                <a:spcPts val="0"/>
              </a:spcAft>
              <a:buClr>
                <a:schemeClr val="dk1"/>
              </a:buClr>
              <a:buSzPts val="2400"/>
              <a:buChar char="●"/>
            </a:pPr>
            <a:r>
              <a:rPr lang="en" dirty="0">
                <a:solidFill>
                  <a:schemeClr val="dk1"/>
                </a:solidFill>
              </a:rPr>
              <a:t>11 major platform releases so far</a:t>
            </a:r>
            <a:endParaRPr dirty="0">
              <a:solidFill>
                <a:schemeClr val="dk1"/>
              </a:solidFill>
            </a:endParaRPr>
          </a:p>
          <a:p>
            <a:pPr marL="457200" lvl="0" indent="-381000" algn="l" rtl="0">
              <a:lnSpc>
                <a:spcPct val="115000"/>
              </a:lnSpc>
              <a:spcBef>
                <a:spcPts val="1000"/>
              </a:spcBef>
              <a:spcAft>
                <a:spcPts val="0"/>
              </a:spcAft>
              <a:buClr>
                <a:schemeClr val="dk1"/>
              </a:buClr>
              <a:buSzPts val="2400"/>
              <a:buChar char="●"/>
            </a:pPr>
            <a:r>
              <a:rPr lang="en" dirty="0">
                <a:solidFill>
                  <a:schemeClr val="dk1"/>
                </a:solidFill>
              </a:rPr>
              <a:t>2.5 billion monthly active Android devices</a:t>
            </a:r>
            <a:endParaRPr dirty="0">
              <a:solidFill>
                <a:schemeClr val="dk1"/>
              </a:solidFill>
            </a:endParaRPr>
          </a:p>
          <a:p>
            <a:pPr marL="457200" lvl="0" indent="-381000" algn="l" rtl="0">
              <a:lnSpc>
                <a:spcPct val="115000"/>
              </a:lnSpc>
              <a:spcBef>
                <a:spcPts val="1000"/>
              </a:spcBef>
              <a:spcAft>
                <a:spcPts val="0"/>
              </a:spcAft>
              <a:buClr>
                <a:schemeClr val="dk1"/>
              </a:buClr>
              <a:buSzPts val="2400"/>
              <a:buChar char="●"/>
            </a:pPr>
            <a:r>
              <a:rPr lang="en" dirty="0">
                <a:solidFill>
                  <a:schemeClr val="dk1"/>
                </a:solidFill>
              </a:rPr>
              <a:t>2+ billion monthly active Google Play users</a:t>
            </a:r>
            <a:endParaRPr dirty="0">
              <a:solidFill>
                <a:schemeClr val="dk1"/>
              </a:solidFill>
            </a:endParaRPr>
          </a:p>
          <a:p>
            <a:pPr marL="0" lvl="0" indent="0" algn="l" rtl="0">
              <a:lnSpc>
                <a:spcPct val="115000"/>
              </a:lnSpc>
              <a:spcBef>
                <a:spcPts val="1000"/>
              </a:spcBef>
              <a:spcAft>
                <a:spcPts val="1000"/>
              </a:spcAft>
              <a:buNone/>
            </a:pPr>
            <a:endParaRPr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Available across different form factors</a:t>
            </a:r>
            <a:endParaRPr/>
          </a:p>
        </p:txBody>
      </p:sp>
      <p:sp>
        <p:nvSpPr>
          <p:cNvPr id="125" name="Google Shape;125;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26" name="Google Shape;126;p23"/>
          <p:cNvPicPr preferRelativeResize="0"/>
          <p:nvPr/>
        </p:nvPicPr>
        <p:blipFill>
          <a:blip r:embed="rId3">
            <a:alphaModFix/>
          </a:blip>
          <a:stretch>
            <a:fillRect/>
          </a:stretch>
        </p:blipFill>
        <p:spPr>
          <a:xfrm>
            <a:off x="2285587" y="1136050"/>
            <a:ext cx="4572826" cy="33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Android apps in Kotlin</a:t>
            </a:r>
            <a:endParaRPr/>
          </a:p>
        </p:txBody>
      </p:sp>
      <p:sp>
        <p:nvSpPr>
          <p:cNvPr id="132" name="Google Shape;132;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33" name="Google Shape;133;p24"/>
          <p:cNvPicPr preferRelativeResize="0"/>
          <p:nvPr/>
        </p:nvPicPr>
        <p:blipFill>
          <a:blip r:embed="rId3">
            <a:alphaModFix/>
          </a:blip>
          <a:stretch>
            <a:fillRect/>
          </a:stretch>
        </p:blipFill>
        <p:spPr>
          <a:xfrm>
            <a:off x="35325" y="1714495"/>
            <a:ext cx="8839197" cy="2338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Kotlin</a:t>
            </a:r>
            <a:endParaRPr>
              <a:solidFill>
                <a:srgbClr val="FFFFFF"/>
              </a:solidFill>
            </a:endParaRPr>
          </a:p>
        </p:txBody>
      </p:sp>
      <p:sp>
        <p:nvSpPr>
          <p:cNvPr id="139" name="Google Shape;139;p25"/>
          <p:cNvSpPr txBox="1">
            <a:spLocks noGrp="1"/>
          </p:cNvSpPr>
          <p:nvPr>
            <p:ph type="body" idx="1"/>
          </p:nvPr>
        </p:nvSpPr>
        <p:spPr>
          <a:xfrm>
            <a:off x="311700" y="1714500"/>
            <a:ext cx="4842600" cy="17571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dirty="0">
                <a:solidFill>
                  <a:schemeClr val="dk1"/>
                </a:solidFill>
              </a:rPr>
              <a:t>A modern programming language that helps developers be more productive.</a:t>
            </a:r>
            <a:endParaRPr dirty="0">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dirty="0"/>
          </a:p>
        </p:txBody>
      </p:sp>
      <p:sp>
        <p:nvSpPr>
          <p:cNvPr id="140" name="Google Shape;140;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1" name="Google Shape;141;p25"/>
          <p:cNvPicPr preferRelativeResize="0"/>
          <p:nvPr/>
        </p:nvPicPr>
        <p:blipFill>
          <a:blip r:embed="rId3">
            <a:alphaModFix/>
          </a:blip>
          <a:stretch>
            <a:fillRect/>
          </a:stretch>
        </p:blipFill>
        <p:spPr>
          <a:xfrm>
            <a:off x="4638575" y="1527975"/>
            <a:ext cx="4426000" cy="2426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DF62B36C84343A091849FB1E2B1BC" ma:contentTypeVersion="0" ma:contentTypeDescription="Create a new document." ma:contentTypeScope="" ma:versionID="4e785ebdacd12b11b5efdad6f7e825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29B752-E1DA-467C-9D6D-A79B7AC889B2}"/>
</file>

<file path=customXml/itemProps2.xml><?xml version="1.0" encoding="utf-8"?>
<ds:datastoreItem xmlns:ds="http://schemas.openxmlformats.org/officeDocument/2006/customXml" ds:itemID="{DD76FA4D-986C-4549-8E3F-E1813D54D5FC}"/>
</file>

<file path=customXml/itemProps3.xml><?xml version="1.0" encoding="utf-8"?>
<ds:datastoreItem xmlns:ds="http://schemas.openxmlformats.org/officeDocument/2006/customXml" ds:itemID="{0EEB4A37-F204-4FC6-9AEF-81E9E4043491}"/>
</file>

<file path=docProps/app.xml><?xml version="1.0" encoding="utf-8"?>
<Properties xmlns="http://schemas.openxmlformats.org/officeDocument/2006/extended-properties" xmlns:vt="http://schemas.openxmlformats.org/officeDocument/2006/docPropsVTypes">
  <TotalTime>17</TotalTime>
  <Words>1373</Words>
  <Application>Microsoft Office PowerPoint</Application>
  <PresentationFormat>On-screen Show (16:9)</PresentationFormat>
  <Paragraphs>160</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Open Sans</vt:lpstr>
      <vt:lpstr>Merriweather</vt:lpstr>
      <vt:lpstr>Google Sans</vt:lpstr>
      <vt:lpstr>Roboto</vt:lpstr>
      <vt:lpstr>Simple Light</vt:lpstr>
      <vt:lpstr>GDT master</vt:lpstr>
      <vt:lpstr>Android Development with Kotlin</vt:lpstr>
      <vt:lpstr>PowerPoint Presentation</vt:lpstr>
      <vt:lpstr>Prerequisites</vt:lpstr>
      <vt:lpstr>What you'll learn</vt:lpstr>
      <vt:lpstr>The opportunity</vt:lpstr>
      <vt:lpstr>Android</vt:lpstr>
      <vt:lpstr>Available across different form factors</vt:lpstr>
      <vt:lpstr>Build Android apps in Kotlin</vt:lpstr>
      <vt:lpstr>Kotlin</vt:lpstr>
      <vt:lpstr>Benefits of Kotlin</vt:lpstr>
      <vt:lpstr>Idiomatic Kotlin</vt:lpstr>
      <vt:lpstr>PowerPoint Presentation</vt:lpstr>
      <vt:lpstr>Course structure</vt:lpstr>
      <vt:lpstr>Lectures</vt:lpstr>
      <vt:lpstr>Learning pathways</vt:lpstr>
      <vt:lpstr>Accessing the pathways</vt:lpstr>
      <vt:lpstr>Pathway</vt:lpstr>
      <vt:lpstr>Codelab</vt:lpstr>
      <vt:lpstr>Earn badges for your developer profile</vt:lpstr>
      <vt:lpstr>What you need</vt:lpstr>
      <vt:lpstr>PowerPoint Presentation</vt:lpstr>
      <vt:lpstr>Kotlin resources</vt:lpstr>
      <vt:lpstr>Android and other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with Kotlin</dc:title>
  <cp:lastModifiedBy>Hoang Van Hiep</cp:lastModifiedBy>
  <cp:revision>2</cp:revision>
  <dcterms:modified xsi:type="dcterms:W3CDTF">2024-09-06T01:27:19Z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0x010100E86DF62B36C84343A091849FB1E2B1BC</vt:lpwstr>
  </property>
</Properties>
</file>