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Google Sans"/>
      <p:regular r:id="rId53"/>
      <p:bold r:id="rId54"/>
      <p:italic r:id="rId55"/>
      <p:boldItalic r:id="rId56"/>
    </p:embeddedFont>
    <p:embeddedFont>
      <p:font typeface="Roboto Condensed"/>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967"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34" Type="http://schemas.openxmlformats.org/officeDocument/2006/relationships/slide" Target="slides/slide28.xml"/><Relationship Id="rId63" Type="http://schemas.openxmlformats.org/officeDocument/2006/relationships/font" Target="fonts/OpenSans-italic.fntdata"/><Relationship Id="rId21" Type="http://schemas.openxmlformats.org/officeDocument/2006/relationships/slide" Target="slides/slide15.xml"/><Relationship Id="rId50" Type="http://schemas.openxmlformats.org/officeDocument/2006/relationships/font" Target="fonts/Roboto-bold.fntdata"/><Relationship Id="rId55" Type="http://schemas.openxmlformats.org/officeDocument/2006/relationships/font" Target="fonts/GoogleSans-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GoogleSans-regular.fntdata"/><Relationship Id="rId11" Type="http://schemas.openxmlformats.org/officeDocument/2006/relationships/slide" Target="slides/slide5.xml"/><Relationship Id="rId58" Type="http://schemas.openxmlformats.org/officeDocument/2006/relationships/font" Target="fonts/RobotoCondensed-bold.fntdata"/><Relationship Id="rId66" Type="http://schemas.openxmlformats.org/officeDocument/2006/relationships/customXml" Target="../customXml/item2.xml"/><Relationship Id="rId5" Type="http://schemas.openxmlformats.org/officeDocument/2006/relationships/slideMaster" Target="slideMasters/slideMaster2.xml"/><Relationship Id="rId61" Type="http://schemas.openxmlformats.org/officeDocument/2006/relationships/font" Target="fonts/OpenSans-regular.fntdata"/><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font" Target="fonts/OpenSans-boldItalic.fntdata"/><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GoogleSans-boldItalic.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Roboto-italic.fntdata"/><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font" Target="fonts/RobotoCondensed-italic.fntdata"/><Relationship Id="rId17" Type="http://schemas.openxmlformats.org/officeDocument/2006/relationships/slide" Target="slides/slide11.xml"/><Relationship Id="rId67" Type="http://schemas.openxmlformats.org/officeDocument/2006/relationships/customXml" Target="../customXml/item3.xml"/><Relationship Id="rId41" Type="http://schemas.openxmlformats.org/officeDocument/2006/relationships/slide" Target="slides/slide35.xml"/><Relationship Id="rId62" Type="http://schemas.openxmlformats.org/officeDocument/2006/relationships/font" Target="fonts/OpenSans-bold.fntdata"/><Relationship Id="rId20" Type="http://schemas.openxmlformats.org/officeDocument/2006/relationships/slide" Target="slides/slide14.xml"/><Relationship Id="rId54" Type="http://schemas.openxmlformats.org/officeDocument/2006/relationships/font" Target="fonts/GoogleSans-bold.fntdata"/><Relationship Id="rId1" Type="http://schemas.openxmlformats.org/officeDocument/2006/relationships/theme" Target="theme/theme3.xml"/><Relationship Id="rId6" Type="http://schemas.openxmlformats.org/officeDocument/2006/relationships/notesMaster" Target="notesMasters/notesMaster1.xml"/><Relationship Id="rId49" Type="http://schemas.openxmlformats.org/officeDocument/2006/relationships/font" Target="fonts/Roboto-regular.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font" Target="fonts/RobotoCondensed-regular.fntdata"/><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60" Type="http://schemas.openxmlformats.org/officeDocument/2006/relationships/font" Target="fonts/RobotoCondensed-boldItalic.fntdata"/><Relationship Id="rId52" Type="http://schemas.openxmlformats.org/officeDocument/2006/relationships/font" Target="fonts/Roboto-boldItalic.fntdata"/><Relationship Id="rId10" Type="http://schemas.openxmlformats.org/officeDocument/2006/relationships/slide" Target="slides/slide4.xml"/><Relationship Id="rId65"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DiffUtil.ItemCallbac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 TargetMode="External"/><Relationship Id="rId3"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binding-adapters" TargetMode="External"/><Relationship Id="rId3" Type="http://schemas.openxmlformats.org/officeDocument/2006/relationships/hyperlink" Target="https://developer.android.com/reference/android/databinding/BindingAdapter" TargetMode="External"/><Relationship Id="rId4" Type="http://schemas.openxmlformats.org/officeDocument/2006/relationships/hyperlink" Target="https://developer.android.com/reference/android/databinding/ViewDataBinding#executependingbindin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databinding/ViewDataBinding#executependingbinding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LayoutManager"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SpanSizeLooku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Adapter" TargetMode="External"/><Relationship Id="rId3"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c54c9b3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c54c9b3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c54c9b3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c54c9b3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fc54c9b3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fc54c9b3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c54c9b39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c54c9b3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fc54c9b3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fc54c9b3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2 clicks</a:t>
            </a:r>
            <a:endParaRPr b="1">
              <a:solidFill>
                <a:schemeClr val="dk1"/>
              </a:solidFill>
            </a:endParaRPr>
          </a:p>
          <a:p>
            <a:pPr indent="0" lvl="0" marL="0" rtl="0" algn="l">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indent="0" lvl="0" marL="0" rtl="0" algn="l">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c54c9b3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fc54c9b3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c54c9b3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c54c9b3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t>
            </a:r>
            <a:r>
              <a:rPr lang="en">
                <a:solidFill>
                  <a:schemeClr val="dk1"/>
                </a:solidFill>
              </a:rPr>
              <a:t>visually</a:t>
            </a:r>
            <a:r>
              <a:rPr lang="en"/>
              <a:t> appear the same to the user, but actually represent two different things in the source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chemeClr val="hlink"/>
                </a:solidFill>
                <a:hlinkClick r:id="rId2"/>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c54c9b39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c54c9b39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fc54c9b3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fc54c9b3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c54c9b39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c54c9b39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2100" lvl="0" marL="457200" marR="360045" rtl="0" algn="l">
              <a:spcBef>
                <a:spcPts val="0"/>
              </a:spcBef>
              <a:spcAft>
                <a:spcPts val="0"/>
              </a:spcAft>
              <a:buClr>
                <a:schemeClr val="dk1"/>
              </a:buClr>
              <a:buSzPts val="1000"/>
              <a:buChar char="●"/>
            </a:pPr>
            <a:r>
              <a:rPr lang="en" u="sng">
                <a:solidFill>
                  <a:schemeClr val="hlink"/>
                </a:solidFill>
                <a:hlinkClick r:id="rId2"/>
              </a:rPr>
              <a:t>Data Binding</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3"/>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c54c9b3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c54c9b3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indent="0" lvl="0" marL="0" rtl="0" algn="l">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c54c9b3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c54c9b3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c54c9b3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c54c9b3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c54c9b39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c54c9b39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c54c9b39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c54c9b39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have chosen a custom function name if desired (see </a:t>
            </a:r>
            <a:r>
              <a:rPr i="1" lang="en"/>
              <a:t>Binding Adapters guide</a:t>
            </a:r>
            <a:r>
              <a:rPr lang="en"/>
              <a:t> for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Note:</a:t>
            </a:r>
            <a:r>
              <a:rPr lang="en"/>
              <a:t> Remember that</a:t>
            </a:r>
            <a:r>
              <a:rPr lang="en">
                <a:solidFill>
                  <a:schemeClr val="dk1"/>
                </a:solidFill>
              </a:rPr>
              <a:t> extension functions </a:t>
            </a:r>
            <a:r>
              <a:rPr lang="en"/>
              <a:t>let us add new functionality to a Kotlin class without inheriting from that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b="1" lang="en"/>
              <a:t>Resources:</a:t>
            </a:r>
            <a:endParaRPr b="1"/>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Binding Adapters guide</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BindingAdapter class</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executePendingBindings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c54c9b3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c54c9b3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c54c9b39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c54c9b39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fc54c9b39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fc54c9b39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fc54c9b3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fc54c9b3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fc54c9b3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fc54c9b3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c54c9b3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c54c9b3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c54c9b39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c54c9b39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c54c9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c54c9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c54c9b39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fc54c9b39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c54c9b3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c54c9b3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executePendingBindings</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c54c9b3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c54c9b3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header is a great use case for why you may want to have multiple item view types. Sometimes you may want to add a header to the list of items in a RecyclerView. Or you may want to separate list items into different groups with multiple headers. Let’s look at an example.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fc54c9b39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fc54c9b39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example, the RecyclerView is showing a list of food menu options with headers distinguishing the category of food. There are 2 item view types in this RecyclerView. A header view is made up of an ImageView and a TextView. Meanwhile, a food menu item view is made up of two TextViews displaying the name of the item and its price.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views still get recycled, but it’s important what type of view holder is required at each position. Header views only get reused at positions that require a header view, while food menu item views will only get reused at positions that require a food menu item.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implementing headers in a RecyclerView, you could either have the headers represented in the underlying data set (e.g. 0th item in the underlying data set is the Entrees category). Or you could implement logic in the adapter to return a different view holder at certain indices (e.g. index 0), and then displaying the rest of the list items based on that offset (so the Burger menu item is still in position 0 in the underlying dataset, but it ends up getting displayed at position 1 in the RecyclerView). The latter option could get a little tricky to manage the offsets if you start to have multiple headers in your list.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Either way, being able to display headers in your list is useful to know as you display more complex lists.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fc54c9b39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fc54c9b39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scenario you may run into is needing to display data in a grid.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fc54c9b3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fc54c9b3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c54c9b3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c54c9b3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a:t>
            </a:r>
            <a:r>
              <a:rPr lang="en"/>
              <a:t> Although these are the most commonly used built-in layout managers, </a:t>
            </a:r>
            <a:r>
              <a:rPr lang="en">
                <a:solidFill>
                  <a:srgbClr val="3C4043"/>
                </a:solidFill>
                <a:highlight>
                  <a:srgbClr val="FFFFFF"/>
                </a:highlight>
              </a:rPr>
              <a:t>they are not the only ones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linkClick r:id="rId2"/>
              </a:rPr>
              <a:t>RecyclerView.LayoutManager</a:t>
            </a:r>
            <a:endParaRPr>
              <a:solidFill>
                <a:srgbClr val="3C404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fc54c9b3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fc54c9b3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fc54c9b3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fc54c9b3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Using getSpanSize() is especially important when using GridLayoutManager.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code in the example sets the span size for the first 3 elements to 2 and everything else to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SpanSizeLookup</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fc54c9b39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fc54c9b39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c54c9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c54c9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fc54c9b3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fc54c9b3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fc54c9b3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fc54c9b3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fc54c9b39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fc54c9b39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c54c9b3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c54c9b3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RecyclerView.Adapter</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accent5"/>
                </a:solidFill>
                <a:hlinkClick r:id="rId3">
                  <a:extLst>
                    <a:ext uri="{A12FA001-AC4F-418D-AE19-62706E023703}">
                      <ahyp:hlinkClr val="tx"/>
                    </a:ext>
                  </a:extLst>
                </a:hlinkClick>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c54c9b3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c54c9b3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c54c9b3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fc54c9b3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adapter code with an inner </a:t>
            </a:r>
            <a:r>
              <a:rPr lang="en">
                <a:latin typeface="Courier New"/>
                <a:ea typeface="Courier New"/>
                <a:cs typeface="Courier New"/>
                <a:sym typeface="Courier New"/>
              </a:rPr>
              <a:t>ViewHolder</a:t>
            </a:r>
            <a:r>
              <a:rPr lang="en"/>
              <a:t>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c54c9b3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c54c9b3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override </a:t>
            </a:r>
            <a:r>
              <a:rPr lang="en">
                <a:latin typeface="Courier New"/>
                <a:ea typeface="Courier New"/>
                <a:cs typeface="Courier New"/>
                <a:sym typeface="Courier New"/>
              </a:rPr>
              <a:t>onCreateViewHolder()</a:t>
            </a:r>
            <a:r>
              <a:rPr lang="en"/>
              <a:t> to inflate the layout and call our </a:t>
            </a:r>
            <a:r>
              <a:rPr lang="en">
                <a:latin typeface="Courier New"/>
                <a:ea typeface="Courier New"/>
                <a:cs typeface="Courier New"/>
                <a:sym typeface="Courier New"/>
              </a:rPr>
              <a:t>ViewHolder</a:t>
            </a:r>
            <a:r>
              <a:rPr lang="en"/>
              <a:t> and </a:t>
            </a:r>
            <a:r>
              <a:rPr lang="en">
                <a:latin typeface="Courier New"/>
                <a:ea typeface="Courier New"/>
                <a:cs typeface="Courier New"/>
                <a:sym typeface="Courier New"/>
              </a:rPr>
              <a:t>onBindViewHolder()</a:t>
            </a:r>
            <a:r>
              <a:rPr lang="en"/>
              <a:t>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c54c9b3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c54c9b3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7.xml"/><Relationship Id="rId10" Type="http://schemas.openxmlformats.org/officeDocument/2006/relationships/slide" Target="/ppt/slides/slide39.xml"/><Relationship Id="rId9" Type="http://schemas.openxmlformats.org/officeDocument/2006/relationships/slide" Target="/ppt/slides/slide34.xml"/><Relationship Id="rId5" Type="http://schemas.openxmlformats.org/officeDocument/2006/relationships/slide" Target="/ppt/slides/slide24.xml"/><Relationship Id="rId6" Type="http://schemas.openxmlformats.org/officeDocument/2006/relationships/slide" Target="/ppt/slides/slide32.xml"/><Relationship Id="rId7" Type="http://schemas.openxmlformats.org/officeDocument/2006/relationships/slide" Target="/ppt/slides/slide34.xml"/><Relationship Id="rId8"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4.xml"/><Relationship Id="rId13" Type="http://schemas.openxmlformats.org/officeDocument/2006/relationships/slide" Target="/ppt/slides/slide24.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4.xml"/><Relationship Id="rId15" Type="http://schemas.openxmlformats.org/officeDocument/2006/relationships/slide" Target="/ppt/slides/slide34.xml"/><Relationship Id="rId14" Type="http://schemas.openxmlformats.org/officeDocument/2006/relationships/slide" Target="/ppt/slides/slide34.xml"/><Relationship Id="rId17" Type="http://schemas.openxmlformats.org/officeDocument/2006/relationships/slide" Target="/ppt/slides/slide38.xml"/><Relationship Id="rId16" Type="http://schemas.openxmlformats.org/officeDocument/2006/relationships/slide" Target="/ppt/slides/slide34.xml"/><Relationship Id="rId5" Type="http://schemas.openxmlformats.org/officeDocument/2006/relationships/slide" Target="/ppt/slides/slide3.xml"/><Relationship Id="rId6" Type="http://schemas.openxmlformats.org/officeDocument/2006/relationships/slide" Target="/ppt/slides/slide3.xml"/><Relationship Id="rId18" Type="http://schemas.openxmlformats.org/officeDocument/2006/relationships/slide" Target="/ppt/slides/slide38.xml"/><Relationship Id="rId7" Type="http://schemas.openxmlformats.org/officeDocument/2006/relationships/slide" Target="/ppt/slides/slide3.xml"/><Relationship Id="rId8" Type="http://schemas.openxmlformats.org/officeDocument/2006/relationships/slide" Target="/ppt/slid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guide/topics/ui/layout/recyclerview"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 Id="rId5" Type="http://schemas.openxmlformats.org/officeDocument/2006/relationships/hyperlink" Target="https://developer.android.com/reference/kotlin/androidx/recyclerview/widget/ListAdapter" TargetMode="External"/><Relationship Id="rId6" Type="http://schemas.openxmlformats.org/officeDocument/2006/relationships/hyperlink" Target="https://developer.android.com/topic/libraries/data-binding/binding-adapters" TargetMode="External"/><Relationship Id="rId7" Type="http://schemas.openxmlformats.org/officeDocument/2006/relationships/hyperlink" Target="https://developer.android.com/reference/kotlin/androidx/recyclerview/widget/GridLayoutManager" TargetMode="External"/><Relationship Id="rId8" Type="http://schemas.openxmlformats.org/officeDocument/2006/relationships/hyperlink" Target="https://developer.android.com/reference/kotlin/androidx/recyclerview/widget/DiffUti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10" TargetMode="External"/><Relationship Id="rId4" Type="http://schemas.openxmlformats.org/officeDocument/2006/relationships/hyperlink" Target="http://developer.android.com/courses/pathways/android-development-with-kotlin-10" TargetMode="External"/><Relationship Id="rId5" Type="http://schemas.openxmlformats.org/officeDocument/2006/relationships/hyperlink" Target="http://developer.android.com/courses/pathways/android-development-with-kotlin-10" TargetMode="External"/><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76776"/>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62300" y="1786450"/>
            <a:ext cx="4359300" cy="30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10: Advanced RecyclerView</a:t>
            </a:r>
            <a:br>
              <a:rPr lang="en" sz="3600">
                <a:solidFill>
                  <a:srgbClr val="FAFAFA"/>
                </a:solidFill>
                <a:latin typeface="Google Sans"/>
                <a:ea typeface="Google Sans"/>
                <a:cs typeface="Google Sans"/>
                <a:sym typeface="Google Sans"/>
              </a:rPr>
            </a:br>
            <a:r>
              <a:rPr lang="en" sz="3600">
                <a:solidFill>
                  <a:srgbClr val="FAFAFA"/>
                </a:solidFill>
                <a:latin typeface="Google Sans"/>
                <a:ea typeface="Google Sans"/>
                <a:cs typeface="Google Sans"/>
                <a:sym typeface="Google Sans"/>
              </a:rPr>
              <a:t>use cases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items in the list clickable</a:t>
            </a:r>
            <a:endParaRPr/>
          </a:p>
        </p:txBody>
      </p:sp>
      <p:sp>
        <p:nvSpPr>
          <p:cNvPr id="164" name="Google Shape;164;p26"/>
          <p:cNvSpPr txBox="1"/>
          <p:nvPr>
            <p:ph idx="1" type="body"/>
          </p:nvPr>
        </p:nvSpPr>
        <p:spPr>
          <a:xfrm>
            <a:off x="175050" y="1152475"/>
            <a:ext cx="8610900" cy="34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C4043"/>
                </a:solidFill>
                <a:highlight>
                  <a:srgbClr val="FFFFFF"/>
                </a:highlight>
              </a:rPr>
              <a:t>In </a:t>
            </a:r>
            <a:r>
              <a:rPr lang="en" sz="1800">
                <a:solidFill>
                  <a:srgbClr val="3C4043"/>
                </a:solidFill>
                <a:highlight>
                  <a:srgbClr val="FFFFFF"/>
                </a:highlight>
                <a:latin typeface="Courier New"/>
                <a:ea typeface="Courier New"/>
                <a:cs typeface="Courier New"/>
                <a:sym typeface="Courier New"/>
              </a:rPr>
              <a:t>NumberListAdapter.kt</a:t>
            </a:r>
            <a:r>
              <a:rPr lang="en" sz="1800">
                <a:solidFill>
                  <a:srgbClr val="3C4043"/>
                </a:solidFill>
                <a:highlight>
                  <a:srgbClr val="FFFFFF"/>
                </a:highlight>
              </a:rPr>
              <a:t>:</a:t>
            </a:r>
            <a:endParaRPr sz="1800"/>
          </a:p>
        </p:txBody>
      </p:sp>
      <p:sp>
        <p:nvSpPr>
          <p:cNvPr id="165" name="Google Shape;16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6"/>
          <p:cNvSpPr txBox="1"/>
          <p:nvPr/>
        </p:nvSpPr>
        <p:spPr>
          <a:xfrm>
            <a:off x="114450" y="1578475"/>
            <a:ext cx="91089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a:t>
            </a:r>
            <a:r>
              <a:rPr lang="en" sz="1000">
                <a:solidFill>
                  <a:srgbClr val="3F51B5"/>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000">
                <a:latin typeface="Consolas"/>
                <a:ea typeface="Consolas"/>
                <a:cs typeface="Consolas"/>
                <a:sym typeface="Consolas"/>
              </a:rPr>
              <a:t> </a:t>
            </a:r>
            <a:r>
              <a:rPr lang="en" sz="1600">
                <a:latin typeface="Consolas"/>
                <a:ea typeface="Consolas"/>
                <a:cs typeface="Consolas"/>
                <a:sym typeface="Consolas"/>
              </a:rPr>
              <a:t>onCreateViewHolder(parent:</a:t>
            </a:r>
            <a:r>
              <a:rPr lang="en" sz="1000">
                <a:latin typeface="Consolas"/>
                <a:ea typeface="Consolas"/>
                <a:cs typeface="Consolas"/>
                <a:sym typeface="Consolas"/>
              </a:rPr>
              <a:t> </a:t>
            </a:r>
            <a:r>
              <a:rPr lang="en" sz="1600">
                <a:latin typeface="Consolas"/>
                <a:ea typeface="Consolas"/>
                <a:cs typeface="Consolas"/>
                <a:sym typeface="Consolas"/>
              </a:rPr>
              <a:t>ViewGroup,</a:t>
            </a:r>
            <a:r>
              <a:rPr lang="en" sz="1000">
                <a:latin typeface="Consolas"/>
                <a:ea typeface="Consolas"/>
                <a:cs typeface="Consolas"/>
                <a:sym typeface="Consolas"/>
              </a:rPr>
              <a:t> </a:t>
            </a:r>
            <a:r>
              <a:rPr lang="en" sz="1600">
                <a:latin typeface="Consolas"/>
                <a:ea typeface="Consolas"/>
                <a:cs typeface="Consolas"/>
                <a:sym typeface="Consolas"/>
              </a:rPr>
              <a:t>viewType:</a:t>
            </a:r>
            <a:r>
              <a:rPr lang="en" sz="1000">
                <a:latin typeface="Consolas"/>
                <a:ea typeface="Consolas"/>
                <a:cs typeface="Consolas"/>
                <a:sym typeface="Consolas"/>
              </a:rPr>
              <a:t> </a:t>
            </a:r>
            <a:r>
              <a:rPr lang="en" sz="1600">
                <a:latin typeface="Consolas"/>
                <a:ea typeface="Consolas"/>
                <a:cs typeface="Consolas"/>
                <a:sym typeface="Consolas"/>
              </a:rPr>
              <a:t>Int):</a:t>
            </a:r>
            <a:r>
              <a:rPr lang="en" sz="1000">
                <a:latin typeface="Consolas"/>
                <a:ea typeface="Consolas"/>
                <a:cs typeface="Consolas"/>
                <a:sym typeface="Consolas"/>
              </a:rPr>
              <a:t> </a:t>
            </a:r>
            <a:r>
              <a:rPr lang="en" sz="1600">
                <a:latin typeface="Consolas"/>
                <a:ea typeface="Consolas"/>
                <a:cs typeface="Consolas"/>
                <a:sym typeface="Consolas"/>
              </a:rPr>
              <a:t>IntViewHolder{</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100">
                <a:latin typeface="Consolas"/>
                <a:ea typeface="Consolas"/>
                <a:cs typeface="Consolas"/>
                <a:sym typeface="Consolas"/>
              </a:rPr>
              <a:t> </a:t>
            </a:r>
            <a:r>
              <a:rPr lang="en" sz="1600">
                <a:latin typeface="Consolas"/>
                <a:ea typeface="Consolas"/>
                <a:cs typeface="Consolas"/>
                <a:sym typeface="Consolas"/>
              </a:rPr>
              <a:t>layout</a:t>
            </a:r>
            <a:r>
              <a:rPr lang="en" sz="1100">
                <a:latin typeface="Consolas"/>
                <a:ea typeface="Consolas"/>
                <a:cs typeface="Consolas"/>
                <a:sym typeface="Consolas"/>
              </a:rPr>
              <a:t> </a:t>
            </a:r>
            <a:r>
              <a:rPr lang="en" sz="1600">
                <a:latin typeface="Consolas"/>
                <a:ea typeface="Consolas"/>
                <a:cs typeface="Consolas"/>
                <a:sym typeface="Consolas"/>
              </a:rPr>
              <a:t>=</a:t>
            </a:r>
            <a:r>
              <a:rPr lang="en" sz="1100">
                <a:latin typeface="Consolas"/>
                <a:ea typeface="Consolas"/>
                <a:cs typeface="Consolas"/>
                <a:sym typeface="Consolas"/>
              </a:rPr>
              <a:t> </a:t>
            </a:r>
            <a:r>
              <a:rPr lang="en" sz="1600">
                <a:latin typeface="Consolas"/>
                <a:ea typeface="Consolas"/>
                <a:cs typeface="Consolas"/>
                <a:sym typeface="Consolas"/>
              </a:rPr>
              <a:t>LayoutInflater.from(parent.context).inflate(R.layout.item_view,</a:t>
            </a:r>
            <a:br>
              <a:rPr lang="en" sz="1600">
                <a:latin typeface="Consolas"/>
                <a:ea typeface="Consolas"/>
                <a:cs typeface="Consolas"/>
                <a:sym typeface="Consolas"/>
              </a:rPr>
            </a:br>
            <a:r>
              <a:rPr lang="en" sz="1600">
                <a:latin typeface="Consolas"/>
                <a:ea typeface="Consolas"/>
                <a:cs typeface="Consolas"/>
                <a:sym typeface="Consolas"/>
              </a:rPr>
              <a:t>         parent, </a:t>
            </a:r>
            <a:r>
              <a:rPr lang="en" sz="1600">
                <a:solidFill>
                  <a:srgbClr val="3F51B5"/>
                </a:solidFill>
                <a:latin typeface="Consolas"/>
                <a:ea typeface="Consolas"/>
                <a:cs typeface="Consolas"/>
                <a:sym typeface="Consolas"/>
              </a:rPr>
              <a:t>false</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holder = IntViewHolder(layout)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holder.row.setOnClickListener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C53929"/>
                </a:solidFill>
                <a:latin typeface="Consolas"/>
                <a:ea typeface="Consolas"/>
                <a:cs typeface="Consolas"/>
                <a:sym typeface="Consolas"/>
              </a:rPr>
              <a:t>// Do something on click</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latin typeface="Consolas"/>
                <a:ea typeface="Consolas"/>
                <a:cs typeface="Consolas"/>
                <a:sym typeface="Consolas"/>
              </a:rPr>
              <a:t> holder</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a:t>
            </a:r>
            <a:endParaRPr/>
          </a:p>
        </p:txBody>
      </p:sp>
      <p:sp>
        <p:nvSpPr>
          <p:cNvPr id="172" name="Google Shape;172;p27"/>
          <p:cNvSpPr txBox="1"/>
          <p:nvPr>
            <p:ph idx="1" type="body"/>
          </p:nvPr>
        </p:nvSpPr>
        <p:spPr>
          <a:xfrm>
            <a:off x="311700" y="1312713"/>
            <a:ext cx="8520600" cy="303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RecyclerView.Adapter</a:t>
            </a:r>
            <a:endParaRPr sz="2200">
              <a:latin typeface="Courier New"/>
              <a:ea typeface="Courier New"/>
              <a:cs typeface="Courier New"/>
              <a:sym typeface="Courier New"/>
            </a:endParaRPr>
          </a:p>
          <a:p>
            <a:pPr indent="-368300" lvl="1" marL="914400" rtl="0" algn="l">
              <a:lnSpc>
                <a:spcPct val="100000"/>
              </a:lnSpc>
              <a:spcBef>
                <a:spcPts val="0"/>
              </a:spcBef>
              <a:spcAft>
                <a:spcPts val="0"/>
              </a:spcAft>
              <a:buSzPts val="2200"/>
              <a:buChar char="○"/>
            </a:pPr>
            <a:r>
              <a:rPr lang="en" sz="2200"/>
              <a:t>Disposes UI data on every update</a:t>
            </a:r>
            <a:endParaRPr sz="2200"/>
          </a:p>
          <a:p>
            <a:pPr indent="-368300" lvl="1" marL="914400" rtl="0" algn="l">
              <a:spcBef>
                <a:spcPts val="600"/>
              </a:spcBef>
              <a:spcAft>
                <a:spcPts val="0"/>
              </a:spcAft>
              <a:buSzPts val="2200"/>
              <a:buChar char="○"/>
            </a:pPr>
            <a:r>
              <a:rPr lang="en" sz="2200"/>
              <a:t>Can be costly and wasteful</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ListAdapter</a:t>
            </a:r>
            <a:endParaRPr sz="2200"/>
          </a:p>
          <a:p>
            <a:pPr indent="-368300" lvl="1" marL="914400" rtl="0" algn="l">
              <a:lnSpc>
                <a:spcPct val="100000"/>
              </a:lnSpc>
              <a:spcBef>
                <a:spcPts val="0"/>
              </a:spcBef>
              <a:spcAft>
                <a:spcPts val="0"/>
              </a:spcAft>
              <a:buSzPts val="2200"/>
              <a:buChar char="○"/>
            </a:pPr>
            <a:r>
              <a:rPr lang="en" sz="2200"/>
              <a:t>Computes the difference between what is currently shown and what needs to be shown</a:t>
            </a:r>
            <a:endParaRPr sz="2200"/>
          </a:p>
          <a:p>
            <a:pPr indent="-368300" lvl="1" marL="914400" rtl="0" algn="l">
              <a:spcBef>
                <a:spcPts val="400"/>
              </a:spcBef>
              <a:spcAft>
                <a:spcPts val="1000"/>
              </a:spcAft>
              <a:buSzPts val="2200"/>
              <a:buChar char="○"/>
            </a:pPr>
            <a:r>
              <a:rPr lang="en" sz="2200"/>
              <a:t>Changes are calculated on a background thread</a:t>
            </a:r>
            <a:endParaRPr sz="2200"/>
          </a:p>
        </p:txBody>
      </p:sp>
      <p:sp>
        <p:nvSpPr>
          <p:cNvPr id="173" name="Google Shape;17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RecyclerView.Adapter</a:t>
            </a:r>
            <a:endParaRPr/>
          </a:p>
        </p:txBody>
      </p:sp>
      <p:sp>
        <p:nvSpPr>
          <p:cNvPr id="179" name="Google Shape;17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p:nvPr/>
        </p:nvSpPr>
        <p:spPr>
          <a:xfrm>
            <a:off x="4078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6016225" y="3227175"/>
            <a:ext cx="1368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16 actions: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deletions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
        <p:nvSpPr>
          <p:cNvPr id="182" name="Google Shape;182;p28"/>
          <p:cNvSpPr txBox="1"/>
          <p:nvPr/>
        </p:nvSpPr>
        <p:spPr>
          <a:xfrm>
            <a:off x="235512"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183" name="Google Shape;183;p28"/>
          <p:cNvSpPr txBox="1"/>
          <p:nvPr/>
        </p:nvSpPr>
        <p:spPr>
          <a:xfrm>
            <a:off x="6828087"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grpSp>
        <p:nvGrpSpPr>
          <p:cNvPr id="184" name="Google Shape;184;p28"/>
          <p:cNvGrpSpPr/>
          <p:nvPr/>
        </p:nvGrpSpPr>
        <p:grpSpPr>
          <a:xfrm>
            <a:off x="2775288" y="1463645"/>
            <a:ext cx="1020780" cy="3073432"/>
            <a:chOff x="2851488" y="1463645"/>
            <a:chExt cx="1020780" cy="3073432"/>
          </a:xfrm>
        </p:grpSpPr>
        <p:pic>
          <p:nvPicPr>
            <p:cNvPr id="185" name="Google Shape;185;p28"/>
            <p:cNvPicPr preferRelativeResize="0"/>
            <p:nvPr/>
          </p:nvPicPr>
          <p:blipFill rotWithShape="1">
            <a:blip r:embed="rId3">
              <a:alphaModFix/>
            </a:blip>
            <a:srcRect b="0" l="-5140" r="5139" t="0"/>
            <a:stretch/>
          </p:blipFill>
          <p:spPr>
            <a:xfrm>
              <a:off x="2851487" y="1463645"/>
              <a:ext cx="1020780" cy="3073432"/>
            </a:xfrm>
            <a:prstGeom prst="rect">
              <a:avLst/>
            </a:prstGeom>
            <a:noFill/>
            <a:ln>
              <a:noFill/>
            </a:ln>
          </p:spPr>
        </p:pic>
        <p:sp>
          <p:nvSpPr>
            <p:cNvPr id="186" name="Google Shape;186;p28"/>
            <p:cNvSpPr txBox="1"/>
            <p:nvPr/>
          </p:nvSpPr>
          <p:spPr>
            <a:xfrm>
              <a:off x="2978900" y="1542325"/>
              <a:ext cx="8730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19090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270975"/>
              <a:ext cx="864600" cy="3579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2642450"/>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0106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37331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374257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3" name="Google Shape;193;p28"/>
            <p:cNvSpPr txBox="1"/>
            <p:nvPr/>
          </p:nvSpPr>
          <p:spPr>
            <a:xfrm>
              <a:off x="2978900" y="411076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grpSp>
      <p:grpSp>
        <p:nvGrpSpPr>
          <p:cNvPr id="194" name="Google Shape;194;p28"/>
          <p:cNvGrpSpPr/>
          <p:nvPr/>
        </p:nvGrpSpPr>
        <p:grpSpPr>
          <a:xfrm>
            <a:off x="641688" y="1463645"/>
            <a:ext cx="1020780" cy="3073432"/>
            <a:chOff x="641688" y="1463645"/>
            <a:chExt cx="1020780" cy="3073432"/>
          </a:xfrm>
        </p:grpSpPr>
        <p:pic>
          <p:nvPicPr>
            <p:cNvPr id="195" name="Google Shape;195;p28"/>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196" name="Google Shape;196;p28"/>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02" name="Google Shape;202;p28"/>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03" name="Google Shape;203;p28"/>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04" name="Google Shape;204;p28"/>
          <p:cNvSpPr/>
          <p:nvPr/>
        </p:nvSpPr>
        <p:spPr>
          <a:xfrm>
            <a:off x="19449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8"/>
          <p:cNvGrpSpPr/>
          <p:nvPr/>
        </p:nvGrpSpPr>
        <p:grpSpPr>
          <a:xfrm>
            <a:off x="7326433" y="1462825"/>
            <a:ext cx="1023487" cy="3073325"/>
            <a:chOff x="7326433" y="1462825"/>
            <a:chExt cx="1023487" cy="3073325"/>
          </a:xfrm>
        </p:grpSpPr>
        <p:pic>
          <p:nvPicPr>
            <p:cNvPr id="206" name="Google Shape;206;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7" name="Google Shape;207;p28"/>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13" name="Google Shape;213;p28"/>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14" name="Google Shape;214;p28"/>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15" name="Google Shape;215;p28"/>
          <p:cNvSpPr/>
          <p:nvPr/>
        </p:nvSpPr>
        <p:spPr>
          <a:xfrm>
            <a:off x="6364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1662475" y="3232100"/>
            <a:ext cx="11955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deletions</a:t>
            </a:r>
            <a:endParaRPr sz="1600">
              <a:latin typeface="Roboto"/>
              <a:ea typeface="Roboto"/>
              <a:cs typeface="Roboto"/>
              <a:sym typeface="Roboto"/>
            </a:endParaRPr>
          </a:p>
        </p:txBody>
      </p:sp>
      <p:grpSp>
        <p:nvGrpSpPr>
          <p:cNvPr id="217" name="Google Shape;217;p28"/>
          <p:cNvGrpSpPr/>
          <p:nvPr/>
        </p:nvGrpSpPr>
        <p:grpSpPr>
          <a:xfrm>
            <a:off x="5040433" y="1462825"/>
            <a:ext cx="1023487" cy="3073325"/>
            <a:chOff x="4964233" y="1462825"/>
            <a:chExt cx="1023487" cy="3073325"/>
          </a:xfrm>
        </p:grpSpPr>
        <p:pic>
          <p:nvPicPr>
            <p:cNvPr id="218" name="Google Shape;218;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9" name="Google Shape;219;p28"/>
            <p:cNvSpPr txBox="1"/>
            <p:nvPr/>
          </p:nvSpPr>
          <p:spPr>
            <a:xfrm>
              <a:off x="5039475" y="1539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191122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227317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263988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00660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3373313"/>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25" name="Google Shape;225;p28"/>
            <p:cNvSpPr txBox="1"/>
            <p:nvPr/>
          </p:nvSpPr>
          <p:spPr>
            <a:xfrm>
              <a:off x="5039475" y="374003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26" name="Google Shape;226;p28"/>
            <p:cNvSpPr txBox="1"/>
            <p:nvPr/>
          </p:nvSpPr>
          <p:spPr>
            <a:xfrm>
              <a:off x="5039475" y="4106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27" name="Google Shape;227;p28"/>
          <p:cNvSpPr txBox="1"/>
          <p:nvPr/>
        </p:nvSpPr>
        <p:spPr>
          <a:xfrm>
            <a:off x="3826250" y="3232100"/>
            <a:ext cx="12651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ListAdapter</a:t>
            </a:r>
            <a:endParaRPr/>
          </a:p>
        </p:txBody>
      </p:sp>
      <p:sp>
        <p:nvSpPr>
          <p:cNvPr id="233" name="Google Shape;23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9"/>
          <p:cNvSpPr/>
          <p:nvPr/>
        </p:nvSpPr>
        <p:spPr>
          <a:xfrm>
            <a:off x="2922520"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742888"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236" name="Google Shape;236;p29"/>
          <p:cNvSpPr txBox="1"/>
          <p:nvPr/>
        </p:nvSpPr>
        <p:spPr>
          <a:xfrm>
            <a:off x="6380913"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sp>
        <p:nvSpPr>
          <p:cNvPr id="237" name="Google Shape;237;p29"/>
          <p:cNvSpPr/>
          <p:nvPr/>
        </p:nvSpPr>
        <p:spPr>
          <a:xfrm>
            <a:off x="5650407"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txBox="1"/>
          <p:nvPr/>
        </p:nvSpPr>
        <p:spPr>
          <a:xfrm>
            <a:off x="24879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39" name="Google Shape;239;p29"/>
          <p:cNvGrpSpPr/>
          <p:nvPr/>
        </p:nvGrpSpPr>
        <p:grpSpPr>
          <a:xfrm>
            <a:off x="1245988" y="1463645"/>
            <a:ext cx="1020780" cy="3073432"/>
            <a:chOff x="641688" y="1463645"/>
            <a:chExt cx="1020780" cy="3073432"/>
          </a:xfrm>
        </p:grpSpPr>
        <p:pic>
          <p:nvPicPr>
            <p:cNvPr id="240" name="Google Shape;240;p29"/>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241" name="Google Shape;241;p29"/>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48" name="Google Shape;248;p29"/>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grpSp>
        <p:nvGrpSpPr>
          <p:cNvPr id="249" name="Google Shape;249;p29"/>
          <p:cNvGrpSpPr/>
          <p:nvPr/>
        </p:nvGrpSpPr>
        <p:grpSpPr>
          <a:xfrm>
            <a:off x="6951459" y="1463700"/>
            <a:ext cx="1023487" cy="3073325"/>
            <a:chOff x="7326433" y="1462825"/>
            <a:chExt cx="1023487" cy="3073325"/>
          </a:xfrm>
        </p:grpSpPr>
        <p:pic>
          <p:nvPicPr>
            <p:cNvPr id="250" name="Google Shape;250;p29"/>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51" name="Google Shape;251;p29"/>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58" name="Google Shape;258;p29"/>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59" name="Google Shape;259;p29"/>
          <p:cNvSpPr txBox="1"/>
          <p:nvPr/>
        </p:nvSpPr>
        <p:spPr>
          <a:xfrm>
            <a:off x="52311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 actions: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60" name="Google Shape;260;p29"/>
          <p:cNvGrpSpPr/>
          <p:nvPr/>
        </p:nvGrpSpPr>
        <p:grpSpPr>
          <a:xfrm>
            <a:off x="4099924" y="1036108"/>
            <a:ext cx="896072" cy="3522803"/>
            <a:chOff x="2716225" y="1113646"/>
            <a:chExt cx="864601" cy="3576450"/>
          </a:xfrm>
        </p:grpSpPr>
        <p:sp>
          <p:nvSpPr>
            <p:cNvPr id="261" name="Google Shape;261;p29"/>
            <p:cNvSpPr txBox="1"/>
            <p:nvPr/>
          </p:nvSpPr>
          <p:spPr>
            <a:xfrm>
              <a:off x="2716225" y="1435500"/>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2" name="Google Shape;262;p29"/>
            <p:cNvSpPr txBox="1"/>
            <p:nvPr/>
          </p:nvSpPr>
          <p:spPr>
            <a:xfrm>
              <a:off x="2716226" y="175735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63" name="Google Shape;263;p29"/>
            <p:cNvSpPr txBox="1"/>
            <p:nvPr/>
          </p:nvSpPr>
          <p:spPr>
            <a:xfrm>
              <a:off x="2716226" y="2079211"/>
              <a:ext cx="864600" cy="3579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4" name="Google Shape;264;p29"/>
            <p:cNvSpPr txBox="1"/>
            <p:nvPr/>
          </p:nvSpPr>
          <p:spPr>
            <a:xfrm>
              <a:off x="2716226" y="241156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65" name="Google Shape;265;p29"/>
            <p:cNvSpPr txBox="1"/>
            <p:nvPr/>
          </p:nvSpPr>
          <p:spPr>
            <a:xfrm>
              <a:off x="2716226" y="305527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66" name="Google Shape;266;p29"/>
            <p:cNvSpPr txBox="1"/>
            <p:nvPr/>
          </p:nvSpPr>
          <p:spPr>
            <a:xfrm>
              <a:off x="2716226" y="337713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7" name="Google Shape;267;p29"/>
            <p:cNvSpPr txBox="1"/>
            <p:nvPr/>
          </p:nvSpPr>
          <p:spPr>
            <a:xfrm>
              <a:off x="2716226" y="3698986"/>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8" name="Google Shape;268;p29"/>
            <p:cNvSpPr txBox="1"/>
            <p:nvPr/>
          </p:nvSpPr>
          <p:spPr>
            <a:xfrm>
              <a:off x="2716226" y="402084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69" name="Google Shape;269;p29"/>
            <p:cNvSpPr txBox="1"/>
            <p:nvPr/>
          </p:nvSpPr>
          <p:spPr>
            <a:xfrm>
              <a:off x="2716226" y="2733421"/>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70" name="Google Shape;270;p29"/>
            <p:cNvSpPr txBox="1"/>
            <p:nvPr/>
          </p:nvSpPr>
          <p:spPr>
            <a:xfrm>
              <a:off x="2716226" y="111364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71" name="Google Shape;271;p29"/>
            <p:cNvSpPr txBox="1"/>
            <p:nvPr/>
          </p:nvSpPr>
          <p:spPr>
            <a:xfrm>
              <a:off x="2716226" y="434269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 example</a:t>
            </a:r>
            <a:endParaRPr/>
          </a:p>
        </p:txBody>
      </p:sp>
      <p:sp>
        <p:nvSpPr>
          <p:cNvPr id="277" name="Google Shape;277;p30"/>
          <p:cNvSpPr txBox="1"/>
          <p:nvPr>
            <p:ph idx="1" type="body"/>
          </p:nvPr>
        </p:nvSpPr>
        <p:spPr>
          <a:xfrm>
            <a:off x="190500" y="1536625"/>
            <a:ext cx="8769000" cy="28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NumberListAdapter: </a:t>
            </a:r>
            <a:r>
              <a:rPr b="1" lang="en" sz="1800">
                <a:latin typeface="Consolas"/>
                <a:ea typeface="Consolas"/>
                <a:cs typeface="Consolas"/>
                <a:sym typeface="Consolas"/>
              </a:rPr>
              <a:t>ListAdapter&lt;Int,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NumberListAdapter.IntViewHolder&gt;(RowItemDiffCallback())</a:t>
            </a: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100">
                <a:latin typeface="Consolas"/>
                <a:ea typeface="Consolas"/>
                <a:cs typeface="Consolas"/>
                <a:sym typeface="Consolas"/>
              </a:rPr>
              <a:t> </a:t>
            </a:r>
            <a:r>
              <a:rPr lang="en" sz="1800">
                <a:latin typeface="Consolas"/>
                <a:ea typeface="Consolas"/>
                <a:cs typeface="Consolas"/>
                <a:sym typeface="Consolas"/>
              </a:rPr>
              <a:t>IntViewHolder(val</a:t>
            </a:r>
            <a:r>
              <a:rPr lang="en" sz="1100">
                <a:latin typeface="Consolas"/>
                <a:ea typeface="Consolas"/>
                <a:cs typeface="Consolas"/>
                <a:sym typeface="Consolas"/>
              </a:rPr>
              <a:t> </a:t>
            </a:r>
            <a:r>
              <a:rPr lang="en" sz="1800">
                <a:latin typeface="Consolas"/>
                <a:ea typeface="Consolas"/>
                <a:cs typeface="Consolas"/>
                <a:sym typeface="Consolas"/>
              </a:rPr>
              <a:t>row:</a:t>
            </a:r>
            <a:r>
              <a:rPr lang="en" sz="1100">
                <a:latin typeface="Consolas"/>
                <a:ea typeface="Consolas"/>
                <a:cs typeface="Consolas"/>
                <a:sym typeface="Consolas"/>
              </a:rPr>
              <a:t> </a:t>
            </a:r>
            <a:r>
              <a:rPr lang="en" sz="1800">
                <a:latin typeface="Consolas"/>
                <a:ea typeface="Consolas"/>
                <a:cs typeface="Consolas"/>
                <a:sym typeface="Consolas"/>
              </a:rPr>
              <a:t>View):RecyclerView.ViewHolder(row)</a:t>
            </a:r>
            <a:r>
              <a:rPr lang="en" sz="11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textView = row.findViewById&lt;TextView&gt;(R.id.number)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78" name="Google Shape;278;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a:t>
            </a:r>
            <a:endParaRPr/>
          </a:p>
        </p:txBody>
      </p:sp>
      <p:sp>
        <p:nvSpPr>
          <p:cNvPr id="284" name="Google Shape;284;p31"/>
          <p:cNvSpPr txBox="1"/>
          <p:nvPr>
            <p:ph idx="1" type="body"/>
          </p:nvPr>
        </p:nvSpPr>
        <p:spPr>
          <a:xfrm>
            <a:off x="311700" y="1719550"/>
            <a:ext cx="8520600" cy="2703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000"/>
              <a:t>Determines the transformations needed to translate one list into another </a:t>
            </a:r>
            <a:endParaRPr sz="2000"/>
          </a:p>
          <a:p>
            <a:pPr indent="-355600" lvl="0" marL="457200" rtl="0" algn="l">
              <a:spcBef>
                <a:spcPts val="1000"/>
              </a:spcBef>
              <a:spcAft>
                <a:spcPts val="0"/>
              </a:spcAft>
              <a:buSzPts val="2000"/>
              <a:buChar char="●"/>
            </a:pPr>
            <a:r>
              <a:rPr lang="en" sz="2000">
                <a:latin typeface="Consolas"/>
                <a:ea typeface="Consolas"/>
                <a:cs typeface="Consolas"/>
                <a:sym typeface="Consolas"/>
              </a:rPr>
              <a:t>areContentsTheSame(oldItem: T, newItem: T): Boolean</a:t>
            </a:r>
            <a:r>
              <a:rPr lang="en" sz="2000"/>
              <a:t> </a:t>
            </a:r>
            <a:endParaRPr sz="2000"/>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areItemsTheSame(oldItem: T, newItem: T): Boolean</a:t>
            </a:r>
            <a:endParaRPr sz="2000">
              <a:latin typeface="Consolas"/>
              <a:ea typeface="Consolas"/>
              <a:cs typeface="Consolas"/>
              <a:sym typeface="Consolas"/>
            </a:endParaRPr>
          </a:p>
        </p:txBody>
      </p:sp>
      <p:sp>
        <p:nvSpPr>
          <p:cNvPr id="285" name="Google Shape;285;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 example</a:t>
            </a:r>
            <a:endParaRPr/>
          </a:p>
        </p:txBody>
      </p:sp>
      <p:sp>
        <p:nvSpPr>
          <p:cNvPr id="291" name="Google Shape;291;p32"/>
          <p:cNvSpPr txBox="1"/>
          <p:nvPr>
            <p:ph idx="1" type="body"/>
          </p:nvPr>
        </p:nvSpPr>
        <p:spPr>
          <a:xfrm>
            <a:off x="228600" y="1421925"/>
            <a:ext cx="8814300" cy="27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RowItemDiffCallback : DiffUtil.ItemCallback&lt;Int&gt;()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areItemsTheSame(oldItem: Int, newItem: Int): 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200">
                <a:latin typeface="Consolas"/>
                <a:ea typeface="Consolas"/>
                <a:cs typeface="Consolas"/>
                <a:sym typeface="Consolas"/>
              </a:rPr>
              <a:t> </a:t>
            </a:r>
            <a:r>
              <a:rPr lang="en" sz="1700">
                <a:latin typeface="Consolas"/>
                <a:ea typeface="Consolas"/>
                <a:cs typeface="Consolas"/>
                <a:sym typeface="Consolas"/>
              </a:rPr>
              <a:t>areContentsTheSame(oldItem: Int,</a:t>
            </a:r>
            <a:r>
              <a:rPr lang="en" sz="1200">
                <a:latin typeface="Consolas"/>
                <a:ea typeface="Consolas"/>
                <a:cs typeface="Consolas"/>
                <a:sym typeface="Consolas"/>
              </a:rPr>
              <a:t> </a:t>
            </a:r>
            <a:r>
              <a:rPr lang="en" sz="1700">
                <a:latin typeface="Consolas"/>
                <a:ea typeface="Consolas"/>
                <a:cs typeface="Consolas"/>
                <a:sym typeface="Consolas"/>
              </a:rPr>
              <a:t>newItem:</a:t>
            </a:r>
            <a:r>
              <a:rPr lang="en" sz="1200">
                <a:latin typeface="Consolas"/>
                <a:ea typeface="Consolas"/>
                <a:cs typeface="Consolas"/>
                <a:sym typeface="Consolas"/>
              </a:rPr>
              <a:t> </a:t>
            </a:r>
            <a:r>
              <a:rPr lang="en" sz="1700">
                <a:latin typeface="Consolas"/>
                <a:ea typeface="Consolas"/>
                <a:cs typeface="Consolas"/>
                <a:sym typeface="Consolas"/>
              </a:rPr>
              <a:t>Int):</a:t>
            </a:r>
            <a:r>
              <a:rPr lang="en" sz="1200">
                <a:latin typeface="Consolas"/>
                <a:ea typeface="Consolas"/>
                <a:cs typeface="Consolas"/>
                <a:sym typeface="Consolas"/>
              </a:rPr>
              <a:t> </a:t>
            </a:r>
            <a:r>
              <a:rPr lang="en" sz="1700">
                <a:latin typeface="Consolas"/>
                <a:ea typeface="Consolas"/>
                <a:cs typeface="Consolas"/>
                <a:sym typeface="Consolas"/>
              </a:rPr>
              <a:t>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92" name="Google Shape;2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Advanced binding</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ViewHolders and data binding</a:t>
            </a:r>
            <a:endParaRPr/>
          </a:p>
        </p:txBody>
      </p:sp>
      <p:sp>
        <p:nvSpPr>
          <p:cNvPr id="304" name="Google Shape;304;p34"/>
          <p:cNvSpPr txBox="1"/>
          <p:nvPr>
            <p:ph idx="1" type="body"/>
          </p:nvPr>
        </p:nvSpPr>
        <p:spPr>
          <a:xfrm>
            <a:off x="311700" y="1312750"/>
            <a:ext cx="8520600" cy="26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b="1" lang="en" sz="1700">
                <a:latin typeface="Consolas"/>
                <a:ea typeface="Consolas"/>
                <a:cs typeface="Consolas"/>
                <a:sym typeface="Consolas"/>
              </a:rPr>
              <a:t>IntViewHolder</a:t>
            </a: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constructor</a:t>
            </a:r>
            <a:r>
              <a:rPr b="1" lang="en" sz="1700">
                <a:latin typeface="Consolas"/>
                <a:ea typeface="Consolas"/>
                <a:cs typeface="Consolas"/>
                <a:sym typeface="Consolas"/>
              </a:rPr>
              <a:t>(</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ItemViewBinding):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RecyclerView.ViewHolder(binding.root)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IntViewHolder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 ItemViewBinding.inflate(layoutInflater,</a:t>
            </a:r>
            <a:br>
              <a:rPr b="1" lang="en" sz="1700">
                <a:latin typeface="Consolas"/>
                <a:ea typeface="Consolas"/>
                <a:cs typeface="Consolas"/>
                <a:sym typeface="Consolas"/>
              </a:rPr>
            </a:br>
            <a:r>
              <a:rPr b="1" lang="en" sz="1700">
                <a:latin typeface="Consolas"/>
                <a:ea typeface="Consolas"/>
                <a:cs typeface="Consolas"/>
                <a:sym typeface="Consolas"/>
              </a:rPr>
              <a:t>                parent, </a:t>
            </a:r>
            <a:r>
              <a:rPr b="1" lang="en" sz="1700">
                <a:solidFill>
                  <a:srgbClr val="3F51B5"/>
                </a:solidFill>
                <a:latin typeface="Consolas"/>
                <a:ea typeface="Consolas"/>
                <a:cs typeface="Consolas"/>
                <a:sym typeface="Consolas"/>
              </a:rPr>
              <a:t>false</a:t>
            </a:r>
            <a:r>
              <a:rPr b="1" lang="en" sz="1700">
                <a:latin typeface="Consolas"/>
                <a:ea typeface="Consolas"/>
                <a:cs typeface="Consolas"/>
                <a:sym typeface="Consolas"/>
              </a:rPr>
              <a: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IntViewHolder(binding)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595"/>
              </a:spcBef>
              <a:spcAft>
                <a:spcPts val="595"/>
              </a:spcAft>
              <a:buNone/>
            </a:pPr>
            <a:r>
              <a:t/>
            </a:r>
            <a:endParaRPr sz="1700">
              <a:latin typeface="Consolas"/>
              <a:ea typeface="Consolas"/>
              <a:cs typeface="Consolas"/>
              <a:sym typeface="Consolas"/>
            </a:endParaRPr>
          </a:p>
        </p:txBody>
      </p:sp>
      <p:sp>
        <p:nvSpPr>
          <p:cNvPr id="305" name="Google Shape;30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ViewHolder in a ListAdapter</a:t>
            </a:r>
            <a:endParaRPr/>
          </a:p>
        </p:txBody>
      </p:sp>
      <p:sp>
        <p:nvSpPr>
          <p:cNvPr id="311" name="Google Shape;311;p35"/>
          <p:cNvSpPr txBox="1"/>
          <p:nvPr>
            <p:ph idx="1" type="body"/>
          </p:nvPr>
        </p:nvSpPr>
        <p:spPr>
          <a:xfrm>
            <a:off x="152400" y="1487250"/>
            <a:ext cx="9144000" cy="252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onCreateViewHolder(parent: ViewGroup, viewType: Int):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IntViewHolder.from(parent)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latin typeface="Consolas"/>
                <a:ea typeface="Consolas"/>
                <a:cs typeface="Consolas"/>
                <a:sym typeface="Consolas"/>
              </a:rPr>
              <a:t> </a:t>
            </a:r>
            <a:r>
              <a:rPr lang="en" sz="1800">
                <a:latin typeface="Consolas"/>
                <a:ea typeface="Consolas"/>
                <a:cs typeface="Consolas"/>
                <a:sym typeface="Consolas"/>
              </a:rPr>
              <a:t>onBindViewHolder(holder:</a:t>
            </a:r>
            <a:r>
              <a:rPr lang="en" sz="1100">
                <a:latin typeface="Consolas"/>
                <a:ea typeface="Consolas"/>
                <a:cs typeface="Consolas"/>
                <a:sym typeface="Consolas"/>
              </a:rPr>
              <a:t> </a:t>
            </a:r>
            <a:r>
              <a:rPr lang="en" sz="1800">
                <a:latin typeface="Consolas"/>
                <a:ea typeface="Consolas"/>
                <a:cs typeface="Consolas"/>
                <a:sym typeface="Consolas"/>
              </a:rPr>
              <a:t>NumberListAdapter.IntViewHolder,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position: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holder.binding.num</a:t>
            </a:r>
            <a:r>
              <a:rPr lang="en" sz="1800">
                <a:latin typeface="Consolas"/>
                <a:ea typeface="Consolas"/>
                <a:cs typeface="Consolas"/>
                <a:sym typeface="Consolas"/>
              </a:rPr>
              <a:t> = getItem(position)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2" name="Google Shape;312;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10: Advanced </a:t>
            </a:r>
            <a:r>
              <a:rPr lang="en" sz="2000">
                <a:latin typeface="Courier New"/>
                <a:ea typeface="Courier New"/>
                <a:cs typeface="Courier New"/>
                <a:sym typeface="Courier New"/>
              </a:rPr>
              <a:t>RecyclerView</a:t>
            </a:r>
            <a:r>
              <a:rPr lang="en" sz="2000"/>
              <a:t> use cases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RecyclerView recap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Advanced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Multiple item view types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Headers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Grid</a:t>
            </a:r>
            <a:r>
              <a:rPr lang="en" sz="2000" u="sng">
                <a:solidFill>
                  <a:schemeClr val="hlink"/>
                </a:solidFill>
                <a:hlinkClick action="ppaction://hlinksldjump" r:id="rId8"/>
              </a:rPr>
              <a:t> </a:t>
            </a:r>
            <a:r>
              <a:rPr lang="en" sz="2000" u="sng">
                <a:solidFill>
                  <a:schemeClr val="hlink"/>
                </a:solidFill>
                <a:hlinkClick action="ppaction://hlinksldjump" r:id="rId9"/>
              </a:rPr>
              <a: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10"/>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adapters</a:t>
            </a:r>
            <a:endParaRPr/>
          </a:p>
        </p:txBody>
      </p:sp>
      <p:sp>
        <p:nvSpPr>
          <p:cNvPr id="318" name="Google Shape;31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6"/>
          <p:cNvSpPr txBox="1"/>
          <p:nvPr/>
        </p:nvSpPr>
        <p:spPr>
          <a:xfrm>
            <a:off x="311700" y="1653575"/>
            <a:ext cx="8675400" cy="24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Let you map a function to an attribute in your XML</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Override existing framework behavior:</a:t>
            </a:r>
            <a:br>
              <a:rPr lang="en" sz="1800">
                <a:latin typeface="Roboto"/>
                <a:ea typeface="Roboto"/>
                <a:cs typeface="Roboto"/>
                <a:sym typeface="Roboto"/>
              </a:rPr>
            </a:br>
            <a:r>
              <a:rPr lang="en" sz="1800">
                <a:latin typeface="Courier New"/>
                <a:ea typeface="Courier New"/>
                <a:cs typeface="Courier New"/>
                <a:sym typeface="Courier New"/>
              </a:rPr>
              <a:t>android:text = </a:t>
            </a:r>
            <a:r>
              <a:rPr lang="en" sz="1800">
                <a:solidFill>
                  <a:srgbClr val="388E3C"/>
                </a:solidFill>
                <a:latin typeface="Courier New"/>
                <a:ea typeface="Courier New"/>
                <a:cs typeface="Courier New"/>
                <a:sym typeface="Courier New"/>
              </a:rPr>
              <a:t>"foo"</a:t>
            </a:r>
            <a:r>
              <a:rPr lang="en" sz="1800">
                <a:latin typeface="Roboto"/>
                <a:ea typeface="Roboto"/>
                <a:cs typeface="Roboto"/>
                <a:sym typeface="Roboto"/>
              </a:rPr>
              <a:t> →  </a:t>
            </a:r>
            <a:r>
              <a:rPr lang="en" sz="1800">
                <a:latin typeface="Courier New"/>
                <a:ea typeface="Courier New"/>
                <a:cs typeface="Courier New"/>
                <a:sym typeface="Courier New"/>
              </a:rPr>
              <a:t>TextView.setText(</a:t>
            </a:r>
            <a:r>
              <a:rPr lang="en" sz="1800">
                <a:solidFill>
                  <a:srgbClr val="388E3C"/>
                </a:solidFill>
                <a:latin typeface="Courier New"/>
                <a:ea typeface="Courier New"/>
                <a:cs typeface="Courier New"/>
                <a:sym typeface="Courier New"/>
              </a:rPr>
              <a:t>"foo"</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Create your own custom attributes:</a:t>
            </a:r>
            <a:br>
              <a:rPr lang="en" sz="1800">
                <a:latin typeface="Roboto"/>
                <a:ea typeface="Roboto"/>
                <a:cs typeface="Roboto"/>
                <a:sym typeface="Roboto"/>
              </a:rPr>
            </a:br>
            <a:r>
              <a:rPr lang="en" sz="1800">
                <a:latin typeface="Courier New"/>
                <a:ea typeface="Courier New"/>
                <a:cs typeface="Courier New"/>
                <a:sym typeface="Courier New"/>
              </a:rPr>
              <a:t>app:base2Number = </a:t>
            </a:r>
            <a:r>
              <a:rPr lang="en" sz="1800">
                <a:solidFill>
                  <a:srgbClr val="388E3C"/>
                </a:solidFill>
                <a:latin typeface="Courier New"/>
                <a:ea typeface="Courier New"/>
                <a:cs typeface="Courier New"/>
                <a:sym typeface="Courier New"/>
              </a:rPr>
              <a:t>"5"</a:t>
            </a:r>
            <a:r>
              <a:rPr lang="en" sz="1800">
                <a:latin typeface="Roboto"/>
                <a:ea typeface="Roboto"/>
                <a:cs typeface="Roboto"/>
                <a:sym typeface="Roboto"/>
              </a:rPr>
              <a:t> → </a:t>
            </a:r>
            <a:r>
              <a:rPr lang="en" sz="1800">
                <a:latin typeface="Courier New"/>
                <a:ea typeface="Courier New"/>
                <a:cs typeface="Courier New"/>
                <a:sym typeface="Courier New"/>
              </a:rPr>
              <a:t>TextView.setBase2Number(</a:t>
            </a:r>
            <a:r>
              <a:rPr lang="en" sz="1800">
                <a:solidFill>
                  <a:srgbClr val="388E3C"/>
                </a:solidFill>
                <a:latin typeface="Courier New"/>
                <a:ea typeface="Courier New"/>
                <a:cs typeface="Courier New"/>
                <a:sym typeface="Courier New"/>
              </a:rPr>
              <a:t>"5"</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p:nvPr/>
        </p:nvSpPr>
        <p:spPr>
          <a:xfrm>
            <a:off x="5591175" y="2657475"/>
            <a:ext cx="2143200" cy="7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attribute</a:t>
            </a:r>
            <a:endParaRPr/>
          </a:p>
        </p:txBody>
      </p:sp>
      <p:sp>
        <p:nvSpPr>
          <p:cNvPr id="326" name="Google Shape;326;p37"/>
          <p:cNvSpPr txBox="1"/>
          <p:nvPr>
            <p:ph idx="1" type="body"/>
          </p:nvPr>
        </p:nvSpPr>
        <p:spPr>
          <a:xfrm>
            <a:off x="257175" y="1666825"/>
            <a:ext cx="85752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1800"/>
              <a:t>Add another </a:t>
            </a:r>
            <a:r>
              <a:rPr lang="en" sz="1800">
                <a:latin typeface="Courier New"/>
                <a:ea typeface="Courier New"/>
                <a:cs typeface="Courier New"/>
                <a:sym typeface="Courier New"/>
              </a:rPr>
              <a:t>TextView</a:t>
            </a:r>
            <a:r>
              <a:rPr lang="en" sz="1800"/>
              <a:t> in the list item layout that uses a custom attribute:</a:t>
            </a:r>
            <a:endParaRPr sz="1800"/>
          </a:p>
        </p:txBody>
      </p:sp>
      <p:sp>
        <p:nvSpPr>
          <p:cNvPr id="327" name="Google Shape;32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7"/>
          <p:cNvSpPr txBox="1"/>
          <p:nvPr/>
        </p:nvSpPr>
        <p:spPr>
          <a:xfrm>
            <a:off x="257175" y="2105025"/>
            <a:ext cx="4877100" cy="16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&lt;TextView</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"@+id/base2_number"</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android:textSize=</a:t>
            </a:r>
            <a:r>
              <a:rPr lang="en" sz="1700">
                <a:solidFill>
                  <a:srgbClr val="388E3C"/>
                </a:solidFill>
                <a:latin typeface="Consolas"/>
                <a:ea typeface="Consolas"/>
                <a:cs typeface="Consolas"/>
                <a:sym typeface="Consolas"/>
              </a:rPr>
              <a:t>"24sp"</a:t>
            </a: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rPr b="1" lang="en" sz="1700">
                <a:solidFill>
                  <a:schemeClr val="dk1"/>
                </a:solidFill>
                <a:latin typeface="Consolas"/>
                <a:ea typeface="Consolas"/>
                <a:cs typeface="Consolas"/>
                <a:sym typeface="Consolas"/>
              </a:rPr>
              <a:t>   app:base2Number=</a:t>
            </a:r>
            <a:r>
              <a:rPr b="1" lang="en" sz="1700">
                <a:solidFill>
                  <a:srgbClr val="388E3C"/>
                </a:solidFill>
                <a:latin typeface="Consolas"/>
                <a:ea typeface="Consolas"/>
                <a:cs typeface="Consolas"/>
                <a:sym typeface="Consolas"/>
              </a:rPr>
              <a:t>"@{num}"</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329" name="Google Shape;329;p37"/>
          <p:cNvSpPr/>
          <p:nvPr/>
        </p:nvSpPr>
        <p:spPr>
          <a:xfrm>
            <a:off x="5796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30" name="Google Shape;330;p37"/>
          <p:cNvSpPr/>
          <p:nvPr/>
        </p:nvSpPr>
        <p:spPr>
          <a:xfrm>
            <a:off x="6939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331" name="Google Shape;331;p37"/>
          <p:cNvSpPr txBox="1"/>
          <p:nvPr/>
        </p:nvSpPr>
        <p:spPr>
          <a:xfrm>
            <a:off x="5505450" y="2381175"/>
            <a:ext cx="19050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Example list item</a:t>
            </a:r>
            <a:endParaRPr sz="1600">
              <a:latin typeface="Roboto"/>
              <a:ea typeface="Roboto"/>
              <a:cs typeface="Roboto"/>
              <a:sym typeface="Roboto"/>
            </a:endParaRPr>
          </a:p>
        </p:txBody>
      </p:sp>
      <p:sp>
        <p:nvSpPr>
          <p:cNvPr id="332" name="Google Shape;332;p37"/>
          <p:cNvSpPr txBox="1"/>
          <p:nvPr/>
        </p:nvSpPr>
        <p:spPr>
          <a:xfrm>
            <a:off x="5381625" y="3562350"/>
            <a:ext cx="12477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@id/number</a:t>
            </a:r>
            <a:endParaRPr>
              <a:latin typeface="Consolas"/>
              <a:ea typeface="Consolas"/>
              <a:cs typeface="Consolas"/>
              <a:sym typeface="Consolas"/>
            </a:endParaRPr>
          </a:p>
        </p:txBody>
      </p:sp>
      <p:sp>
        <p:nvSpPr>
          <p:cNvPr id="333" name="Google Shape;333;p37"/>
          <p:cNvSpPr txBox="1"/>
          <p:nvPr/>
        </p:nvSpPr>
        <p:spPr>
          <a:xfrm>
            <a:off x="6829425" y="3562350"/>
            <a:ext cx="18288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@id/base2_number</a:t>
            </a:r>
            <a:endParaRPr>
              <a:latin typeface="Consolas"/>
              <a:ea typeface="Consolas"/>
              <a:cs typeface="Consolas"/>
              <a:sym typeface="Consolas"/>
            </a:endParaRPr>
          </a:p>
        </p:txBody>
      </p:sp>
      <p:cxnSp>
        <p:nvCxnSpPr>
          <p:cNvPr id="334" name="Google Shape;334;p37"/>
          <p:cNvCxnSpPr>
            <a:stCxn id="332" idx="0"/>
          </p:cNvCxnSpPr>
          <p:nvPr/>
        </p:nvCxnSpPr>
        <p:spPr>
          <a:xfrm flipH="1" rot="10800000">
            <a:off x="6005475" y="3333750"/>
            <a:ext cx="119100" cy="2286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7"/>
          <p:cNvCxnSpPr/>
          <p:nvPr/>
        </p:nvCxnSpPr>
        <p:spPr>
          <a:xfrm rot="10800000">
            <a:off x="7305450" y="3321732"/>
            <a:ext cx="105000" cy="266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binding adapter</a:t>
            </a:r>
            <a:endParaRPr/>
          </a:p>
        </p:txBody>
      </p:sp>
      <p:sp>
        <p:nvSpPr>
          <p:cNvPr id="341" name="Google Shape;341;p38"/>
          <p:cNvSpPr txBox="1"/>
          <p:nvPr>
            <p:ph idx="1" type="body"/>
          </p:nvPr>
        </p:nvSpPr>
        <p:spPr>
          <a:xfrm>
            <a:off x="311700" y="1457275"/>
            <a:ext cx="8520600" cy="1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9C27B0"/>
                </a:solidFill>
                <a:latin typeface="Consolas"/>
                <a:ea typeface="Consolas"/>
                <a:cs typeface="Consolas"/>
                <a:sym typeface="Consolas"/>
              </a:rPr>
              <a:t>@BindingAdapter</a:t>
            </a:r>
            <a:r>
              <a:rPr lang="en" sz="1700">
                <a:solidFill>
                  <a:srgbClr val="37474F"/>
                </a:solidFill>
                <a:latin typeface="Consolas"/>
                <a:ea typeface="Consolas"/>
                <a:cs typeface="Consolas"/>
                <a:sym typeface="Consolas"/>
              </a:rPr>
              <a:t>(</a:t>
            </a:r>
            <a:r>
              <a:rPr lang="en" sz="1700">
                <a:solidFill>
                  <a:srgbClr val="388E3C"/>
                </a:solidFill>
                <a:latin typeface="Consolas"/>
                <a:ea typeface="Consolas"/>
                <a:cs typeface="Consolas"/>
                <a:sym typeface="Consolas"/>
              </a:rPr>
              <a:t>"base2Number"</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TextView.setBase2Number(item: Int)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text = Integer.toBinaryString(item)</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342" name="Google Shape;34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8"/>
          <p:cNvSpPr txBox="1"/>
          <p:nvPr/>
        </p:nvSpPr>
        <p:spPr>
          <a:xfrm>
            <a:off x="261450" y="3080375"/>
            <a:ext cx="8520600" cy="1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onBindViewHolder(holder: NumberListAdapter.IntViewHolder,</a:t>
            </a:r>
            <a:br>
              <a:rPr lang="en" sz="1700">
                <a:latin typeface="Consolas"/>
                <a:ea typeface="Consolas"/>
                <a:cs typeface="Consolas"/>
                <a:sym typeface="Consolas"/>
              </a:rPr>
            </a:br>
            <a:r>
              <a:rPr lang="en" sz="1700">
                <a:latin typeface="Consolas"/>
                <a:ea typeface="Consolas"/>
                <a:cs typeface="Consolas"/>
                <a:sym typeface="Consolas"/>
              </a:rPr>
              <a:t>        position: Int)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44" name="Google Shape;344;p38"/>
          <p:cNvSpPr txBox="1"/>
          <p:nvPr/>
        </p:nvSpPr>
        <p:spPr>
          <a:xfrm>
            <a:off x="295275" y="1099175"/>
            <a:ext cx="42006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Declare binding adapter:</a:t>
            </a:r>
            <a:endParaRPr sz="1800">
              <a:latin typeface="Roboto"/>
              <a:ea typeface="Roboto"/>
              <a:cs typeface="Roboto"/>
              <a:sym typeface="Roboto"/>
            </a:endParaRPr>
          </a:p>
        </p:txBody>
      </p:sp>
      <p:sp>
        <p:nvSpPr>
          <p:cNvPr id="345" name="Google Shape;345;p38"/>
          <p:cNvSpPr txBox="1"/>
          <p:nvPr/>
        </p:nvSpPr>
        <p:spPr>
          <a:xfrm>
            <a:off x="273600" y="2842250"/>
            <a:ext cx="5889300" cy="27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NumberListAdapter.kt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RecyclerViewDemo app</a:t>
            </a:r>
            <a:endParaRPr/>
          </a:p>
        </p:txBody>
      </p:sp>
      <p:sp>
        <p:nvSpPr>
          <p:cNvPr id="351" name="Google Shape;3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2" name="Google Shape;352;p39"/>
          <p:cNvPicPr preferRelativeResize="0"/>
          <p:nvPr/>
        </p:nvPicPr>
        <p:blipFill>
          <a:blip r:embed="rId3">
            <a:alphaModFix/>
          </a:blip>
          <a:stretch>
            <a:fillRect/>
          </a:stretch>
        </p:blipFill>
        <p:spPr>
          <a:xfrm>
            <a:off x="3592800" y="1064345"/>
            <a:ext cx="1958392" cy="352510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4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item view types</a:t>
            </a:r>
            <a:endParaRPr b="1" sz="5200">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item view type</a:t>
            </a:r>
            <a:endParaRPr/>
          </a:p>
        </p:txBody>
      </p:sp>
      <p:sp>
        <p:nvSpPr>
          <p:cNvPr id="364" name="Google Shape;364;p41"/>
          <p:cNvSpPr txBox="1"/>
          <p:nvPr>
            <p:ph idx="1" type="body"/>
          </p:nvPr>
        </p:nvSpPr>
        <p:spPr>
          <a:xfrm>
            <a:off x="311700" y="1228675"/>
            <a:ext cx="85683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Create a new list item layout XML file.</a:t>
            </a:r>
            <a:endParaRPr sz="2200"/>
          </a:p>
          <a:p>
            <a:pPr indent="-368300" lvl="0" marL="457200" rtl="0" algn="l">
              <a:spcBef>
                <a:spcPts val="1000"/>
              </a:spcBef>
              <a:spcAft>
                <a:spcPts val="0"/>
              </a:spcAft>
              <a:buSzPts val="2200"/>
              <a:buAutoNum type="arabicPeriod"/>
            </a:pPr>
            <a:r>
              <a:rPr lang="en" sz="2200">
                <a:solidFill>
                  <a:schemeClr val="dk1"/>
                </a:solidFill>
              </a:rPr>
              <a:t>Modify underlying adapter to hold the new type.</a:t>
            </a:r>
            <a:endParaRPr sz="2200"/>
          </a:p>
          <a:p>
            <a:pPr indent="-368300" lvl="0" marL="457200" rtl="0" algn="l">
              <a:spcBef>
                <a:spcPts val="1000"/>
              </a:spcBef>
              <a:spcAft>
                <a:spcPts val="0"/>
              </a:spcAft>
              <a:buSzPts val="2200"/>
              <a:buAutoNum type="arabicPeriod"/>
            </a:pPr>
            <a:r>
              <a:rPr lang="en" sz="2200"/>
              <a:t>Override </a:t>
            </a:r>
            <a:r>
              <a:rPr lang="en" sz="2200">
                <a:latin typeface="Courier New"/>
                <a:ea typeface="Courier New"/>
                <a:cs typeface="Courier New"/>
                <a:sym typeface="Courier New"/>
              </a:rPr>
              <a:t>getItemViewType</a:t>
            </a:r>
            <a:r>
              <a:rPr lang="en" sz="2200"/>
              <a:t> in adapter. </a:t>
            </a:r>
            <a:endParaRPr sz="2200"/>
          </a:p>
          <a:p>
            <a:pPr indent="-368300" lvl="0" marL="457200" rtl="0" algn="l">
              <a:spcBef>
                <a:spcPts val="1000"/>
              </a:spcBef>
              <a:spcAft>
                <a:spcPts val="0"/>
              </a:spcAft>
              <a:buSzPts val="2200"/>
              <a:buAutoNum type="arabicPeriod"/>
            </a:pPr>
            <a:r>
              <a:rPr lang="en" sz="2200"/>
              <a:t>Create a new </a:t>
            </a:r>
            <a:r>
              <a:rPr lang="en" sz="2200">
                <a:latin typeface="Courier New"/>
                <a:ea typeface="Courier New"/>
                <a:cs typeface="Courier New"/>
                <a:sym typeface="Courier New"/>
              </a:rPr>
              <a:t>ViewHolder</a:t>
            </a:r>
            <a:r>
              <a:rPr lang="en" sz="2200"/>
              <a:t> class.</a:t>
            </a:r>
            <a:endParaRPr sz="2200"/>
          </a:p>
          <a:p>
            <a:pPr indent="-368300" lvl="0" marL="457200" rtl="0" algn="l">
              <a:spcBef>
                <a:spcPts val="1000"/>
              </a:spcBef>
              <a:spcAft>
                <a:spcPts val="1000"/>
              </a:spcAft>
              <a:buSzPts val="2200"/>
              <a:buAutoNum type="arabicPeriod"/>
            </a:pPr>
            <a:r>
              <a:rPr lang="en" sz="2200"/>
              <a:t>Add conditional code in </a:t>
            </a:r>
            <a:r>
              <a:rPr lang="en" sz="2200">
                <a:latin typeface="Courier New"/>
                <a:ea typeface="Courier New"/>
                <a:cs typeface="Courier New"/>
                <a:sym typeface="Courier New"/>
              </a:rPr>
              <a:t>onCreateViewHolder</a:t>
            </a:r>
            <a:r>
              <a:rPr lang="en" sz="2200"/>
              <a:t> and </a:t>
            </a:r>
            <a:r>
              <a:rPr lang="en" sz="2200">
                <a:latin typeface="Courier New"/>
                <a:ea typeface="Courier New"/>
                <a:cs typeface="Courier New"/>
                <a:sym typeface="Courier New"/>
              </a:rPr>
              <a:t>onBindViewHolder</a:t>
            </a:r>
            <a:r>
              <a:rPr lang="en" sz="2200"/>
              <a:t> to handle the new type.</a:t>
            </a:r>
            <a:endParaRPr sz="2200"/>
          </a:p>
        </p:txBody>
      </p:sp>
      <p:sp>
        <p:nvSpPr>
          <p:cNvPr id="365" name="Google Shape;36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new color item layout</a:t>
            </a:r>
            <a:endParaRPr/>
          </a:p>
        </p:txBody>
      </p:sp>
      <p:sp>
        <p:nvSpPr>
          <p:cNvPr id="371" name="Google Shape;371;p42"/>
          <p:cNvSpPr txBox="1"/>
          <p:nvPr>
            <p:ph idx="1" type="body"/>
          </p:nvPr>
        </p:nvSpPr>
        <p:spPr>
          <a:xfrm>
            <a:off x="311700" y="949499"/>
            <a:ext cx="8520600" cy="334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a:t>
            </a:r>
            <a:r>
              <a:rPr b="1" lang="en" sz="1700">
                <a:solidFill>
                  <a:srgbClr val="388E3C"/>
                </a:solidFill>
                <a:latin typeface="Consolas"/>
                <a:ea typeface="Consolas"/>
                <a:cs typeface="Consolas"/>
                <a:sym typeface="Consolas"/>
              </a:rPr>
              <a:t>"color"</a:t>
            </a:r>
            <a:endParaRPr b="1"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t>
            </a:r>
            <a:r>
              <a:rPr b="1" lang="en" sz="1700">
                <a:solidFill>
                  <a:srgbClr val="388E3C"/>
                </a:solidFill>
                <a:latin typeface="Consolas"/>
                <a:ea typeface="Consolas"/>
                <a:cs typeface="Consolas"/>
                <a:sym typeface="Consolas"/>
              </a:rPr>
              <a:t>"android.graphics.Color"</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android:backgroundColor=</a:t>
            </a:r>
            <a:r>
              <a:rPr b="1" lang="en" sz="1700">
                <a:solidFill>
                  <a:srgbClr val="388E3C"/>
                </a:solidFill>
                <a:latin typeface="Consolas"/>
                <a:ea typeface="Consolas"/>
                <a:cs typeface="Consolas"/>
                <a:sym typeface="Consolas"/>
              </a:rPr>
              <a:t>"@{color.toArgb()}"</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a:t>
            </a:r>
            <a:r>
              <a:rPr b="1" lang="en" sz="1700">
                <a:solidFill>
                  <a:srgbClr val="388E3C"/>
                </a:solidFill>
                <a:latin typeface="Consolas"/>
                <a:ea typeface="Consolas"/>
                <a:cs typeface="Consolas"/>
                <a:sym typeface="Consolas"/>
              </a:rPr>
              <a:t>"@{color.toString()}"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72" name="Google Shape;372;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view type</a:t>
            </a:r>
            <a:endParaRPr/>
          </a:p>
        </p:txBody>
      </p:sp>
      <p:sp>
        <p:nvSpPr>
          <p:cNvPr id="378" name="Google Shape;378;p4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Adapter should know about two item view types:</a:t>
            </a:r>
            <a:endParaRPr sz="2000"/>
          </a:p>
          <a:p>
            <a:pPr indent="-355600" lvl="1" marL="914400" rtl="0" algn="l">
              <a:spcBef>
                <a:spcPts val="0"/>
              </a:spcBef>
              <a:spcAft>
                <a:spcPts val="0"/>
              </a:spcAft>
              <a:buSzPts val="2000"/>
              <a:buChar char="○"/>
            </a:pPr>
            <a:r>
              <a:rPr lang="en"/>
              <a:t>Item that displays a number</a:t>
            </a:r>
            <a:endParaRPr/>
          </a:p>
          <a:p>
            <a:pPr indent="-355600" lvl="1" marL="914400" rtl="0" algn="l">
              <a:spcBef>
                <a:spcPts val="0"/>
              </a:spcBef>
              <a:spcAft>
                <a:spcPts val="0"/>
              </a:spcAft>
              <a:buSzPts val="2000"/>
              <a:buChar char="○"/>
            </a:pPr>
            <a:r>
              <a:rPr lang="en"/>
              <a:t>Item that displays a color</a:t>
            </a:r>
            <a:endParaRPr/>
          </a:p>
          <a:p>
            <a:pPr indent="0" lvl="0" marL="457200" rtl="0" algn="l">
              <a:spcBef>
                <a:spcPts val="600"/>
              </a:spcBef>
              <a:spcAft>
                <a:spcPts val="0"/>
              </a:spcAft>
              <a:buClr>
                <a:schemeClr val="dk1"/>
              </a:buClr>
              <a:buSzPts val="1100"/>
              <a:buFont typeface="Arial"/>
              <a:buNone/>
            </a:pPr>
            <a:r>
              <a:rPr lang="en" sz="2000">
                <a:latin typeface="Courier New"/>
                <a:ea typeface="Courier New"/>
                <a:cs typeface="Courier New"/>
                <a:sym typeface="Courier New"/>
              </a:rPr>
              <a:t>enum class ITEM_VIEW_TYPE { NUMBER, COLOR }</a:t>
            </a:r>
            <a:endParaRPr sz="2000">
              <a:latin typeface="Courier New"/>
              <a:ea typeface="Courier New"/>
              <a:cs typeface="Courier New"/>
              <a:sym typeface="Courier New"/>
            </a:endParaRPr>
          </a:p>
          <a:p>
            <a:pPr indent="-355600" lvl="0" marL="457200" rtl="0" algn="l">
              <a:spcBef>
                <a:spcPts val="1500"/>
              </a:spcBef>
              <a:spcAft>
                <a:spcPts val="0"/>
              </a:spcAft>
              <a:buSzPts val="2000"/>
              <a:buChar char="●"/>
            </a:pPr>
            <a:r>
              <a:rPr lang="en" sz="2000"/>
              <a:t>Modify </a:t>
            </a:r>
            <a:r>
              <a:rPr lang="en" sz="2000">
                <a:latin typeface="Courier New"/>
                <a:ea typeface="Courier New"/>
                <a:cs typeface="Courier New"/>
                <a:sym typeface="Courier New"/>
              </a:rPr>
              <a:t>getItemViewType()</a:t>
            </a:r>
            <a:r>
              <a:rPr lang="en" sz="2000"/>
              <a:t> to return the appropriate type (as </a:t>
            </a:r>
            <a:r>
              <a:rPr lang="en" sz="2000">
                <a:latin typeface="Courier New"/>
                <a:ea typeface="Courier New"/>
                <a:cs typeface="Courier New"/>
                <a:sym typeface="Courier New"/>
              </a:rPr>
              <a:t>Int</a:t>
            </a:r>
            <a:r>
              <a:rPr lang="en" sz="2000"/>
              <a:t>):</a:t>
            </a:r>
            <a:endParaRPr sz="2000"/>
          </a:p>
          <a:p>
            <a:pPr indent="0" lvl="0" marL="457200" rtl="0" algn="l">
              <a:spcBef>
                <a:spcPts val="600"/>
              </a:spcBef>
              <a:spcAft>
                <a:spcPts val="0"/>
              </a:spcAft>
              <a:buNone/>
            </a:pPr>
            <a:r>
              <a:rPr lang="en" sz="2000">
                <a:latin typeface="Courier New"/>
                <a:ea typeface="Courier New"/>
                <a:cs typeface="Courier New"/>
                <a:sym typeface="Courier New"/>
              </a:rPr>
              <a:t>override fun getItemViewType(position: Int): Int</a:t>
            </a:r>
            <a:endParaRPr sz="2000">
              <a:latin typeface="Courier New"/>
              <a:ea typeface="Courier New"/>
              <a:cs typeface="Courier New"/>
              <a:sym typeface="Courier New"/>
            </a:endParaRPr>
          </a:p>
        </p:txBody>
      </p:sp>
      <p:sp>
        <p:nvSpPr>
          <p:cNvPr id="379" name="Google Shape;37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Override getItemViewType</a:t>
            </a:r>
            <a:endParaRPr/>
          </a:p>
        </p:txBody>
      </p:sp>
      <p:sp>
        <p:nvSpPr>
          <p:cNvPr id="385" name="Google Shape;385;p44"/>
          <p:cNvSpPr txBox="1"/>
          <p:nvPr>
            <p:ph idx="1" type="body"/>
          </p:nvPr>
        </p:nvSpPr>
        <p:spPr>
          <a:xfrm>
            <a:off x="311700" y="1984305"/>
            <a:ext cx="8520600" cy="207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getItemViewType(position: Int):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when(getItem(position))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is</a:t>
            </a:r>
            <a:r>
              <a:rPr lang="en" sz="1800">
                <a:latin typeface="Consolas"/>
                <a:ea typeface="Consolas"/>
                <a:cs typeface="Consolas"/>
                <a:sym typeface="Consolas"/>
              </a:rPr>
              <a:t> Int -&gt; ITEM_VIEW_TYPE.NUMBER.ordinal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ITEM_VIEW_TYPE.COLOR.ordinal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595"/>
              </a:spcAft>
              <a:buNone/>
            </a:pPr>
            <a:r>
              <a:t/>
            </a:r>
            <a:endParaRPr sz="1800">
              <a:latin typeface="Consolas"/>
              <a:ea typeface="Consolas"/>
              <a:cs typeface="Consolas"/>
              <a:sym typeface="Consolas"/>
            </a:endParaRPr>
          </a:p>
        </p:txBody>
      </p:sp>
      <p:sp>
        <p:nvSpPr>
          <p:cNvPr id="386" name="Google Shape;38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4"/>
          <p:cNvSpPr txBox="1"/>
          <p:nvPr/>
        </p:nvSpPr>
        <p:spPr>
          <a:xfrm>
            <a:off x="318862" y="1632575"/>
            <a:ext cx="56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NumberListAdapter.kt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new ViewHolder</a:t>
            </a:r>
            <a:endParaRPr/>
          </a:p>
        </p:txBody>
      </p:sp>
      <p:sp>
        <p:nvSpPr>
          <p:cNvPr id="393" name="Google Shape;393;p45"/>
          <p:cNvSpPr txBox="1"/>
          <p:nvPr>
            <p:ph idx="1" type="body"/>
          </p:nvPr>
        </p:nvSpPr>
        <p:spPr>
          <a:xfrm>
            <a:off x="59225" y="1208650"/>
            <a:ext cx="91440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000">
                <a:latin typeface="Consolas"/>
                <a:ea typeface="Consolas"/>
                <a:cs typeface="Consolas"/>
                <a:sym typeface="Consolas"/>
              </a:rPr>
              <a:t> </a:t>
            </a:r>
            <a:r>
              <a:rPr b="1" lang="en" sz="1700">
                <a:latin typeface="Consolas"/>
                <a:ea typeface="Consolas"/>
                <a:cs typeface="Consolas"/>
                <a:sym typeface="Consolas"/>
              </a:rPr>
              <a:t>ColorViewHolder</a:t>
            </a:r>
            <a:r>
              <a:rPr lang="en" sz="1000">
                <a:latin typeface="Consolas"/>
                <a:ea typeface="Consolas"/>
                <a:cs typeface="Consolas"/>
                <a:sym typeface="Consolas"/>
              </a:rPr>
              <a:t> </a:t>
            </a:r>
            <a:r>
              <a:rPr lang="en" sz="1700">
                <a:solidFill>
                  <a:srgbClr val="3F51B5"/>
                </a:solidFill>
                <a:latin typeface="Consolas"/>
                <a:ea typeface="Consolas"/>
                <a:cs typeface="Consolas"/>
                <a:sym typeface="Consolas"/>
              </a:rPr>
              <a:t>private</a:t>
            </a:r>
            <a:r>
              <a:rPr lang="en" sz="10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constructor</a:t>
            </a:r>
            <a:r>
              <a:rPr lang="en" sz="1700">
                <a:latin typeface="Consolas"/>
                <a:ea typeface="Consolas"/>
                <a:cs typeface="Consolas"/>
                <a:sym typeface="Consolas"/>
              </a:rPr>
              <a:t>(</a:t>
            </a:r>
            <a:r>
              <a:rPr lang="en" sz="1700">
                <a:solidFill>
                  <a:srgbClr val="3F51B5"/>
                </a:solidFill>
                <a:latin typeface="Consolas"/>
                <a:ea typeface="Consolas"/>
                <a:cs typeface="Consolas"/>
                <a:sym typeface="Consolas"/>
              </a:rPr>
              <a:t>val</a:t>
            </a:r>
            <a:r>
              <a:rPr lang="en" sz="1000">
                <a:latin typeface="Consolas"/>
                <a:ea typeface="Consolas"/>
                <a:cs typeface="Consolas"/>
                <a:sym typeface="Consolas"/>
              </a:rPr>
              <a:t> </a:t>
            </a:r>
            <a:r>
              <a:rPr lang="en" sz="1700">
                <a:latin typeface="Consolas"/>
                <a:ea typeface="Consolas"/>
                <a:cs typeface="Consolas"/>
                <a:sym typeface="Consolas"/>
              </a:rPr>
              <a:t>binding:</a:t>
            </a:r>
            <a:r>
              <a:rPr lang="en" sz="1000">
                <a:latin typeface="Consolas"/>
                <a:ea typeface="Consolas"/>
                <a:cs typeface="Consolas"/>
                <a:sym typeface="Consolas"/>
              </a:rPr>
              <a:t> </a:t>
            </a:r>
            <a:r>
              <a:rPr lang="en" sz="1700">
                <a:latin typeface="Consolas"/>
                <a:ea typeface="Consolas"/>
                <a:cs typeface="Consolas"/>
                <a:sym typeface="Consolas"/>
              </a:rPr>
              <a:t>ColorItemViewBinding): </a:t>
            </a:r>
            <a:br>
              <a:rPr lang="en" sz="1700">
                <a:latin typeface="Consolas"/>
                <a:ea typeface="Consolas"/>
                <a:cs typeface="Consolas"/>
                <a:sym typeface="Consolas"/>
              </a:rPr>
            </a:br>
            <a:r>
              <a:rPr lang="en" sz="1700">
                <a:latin typeface="Consolas"/>
                <a:ea typeface="Consolas"/>
                <a:cs typeface="Consolas"/>
                <a:sym typeface="Consolas"/>
              </a:rPr>
              <a:t>      RecyclerView.ViewHolder(binding.root)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ColorViewHolder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 </a:t>
            </a:r>
            <a:r>
              <a:rPr b="1" lang="en" sz="1700">
                <a:latin typeface="Consolas"/>
                <a:ea typeface="Consolas"/>
                <a:cs typeface="Consolas"/>
                <a:sym typeface="Consolas"/>
              </a:rPr>
              <a:t>ColorItemViewBinding</a:t>
            </a:r>
            <a:r>
              <a:rPr lang="en" sz="1700">
                <a:latin typeface="Consolas"/>
                <a:ea typeface="Consolas"/>
                <a:cs typeface="Consolas"/>
                <a:sym typeface="Consolas"/>
              </a:rPr>
              <a:t>.inflate(layoutInflater,</a:t>
            </a:r>
            <a:br>
              <a:rPr lang="en" sz="1700">
                <a:latin typeface="Consolas"/>
                <a:ea typeface="Consolas"/>
                <a:cs typeface="Consolas"/>
                <a:sym typeface="Consolas"/>
              </a:rPr>
            </a:br>
            <a:r>
              <a:rPr lang="en" sz="1700">
                <a:latin typeface="Consolas"/>
                <a:ea typeface="Consolas"/>
                <a:cs typeface="Consolas"/>
                <a:sym typeface="Consolas"/>
              </a:rPr>
              <a:t>                parent, </a:t>
            </a:r>
            <a:r>
              <a:rPr lang="en" sz="1700">
                <a:solidFill>
                  <a:srgbClr val="3F51B5"/>
                </a:solidFill>
                <a:latin typeface="Consolas"/>
                <a:ea typeface="Consolas"/>
                <a:cs typeface="Consolas"/>
                <a:sym typeface="Consolas"/>
              </a:rPr>
              <a:t>false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ColorViewHolder(binding)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94" name="Google Shape;39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RecyclerView recap</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onCreateViewHolder()</a:t>
            </a:r>
            <a:endParaRPr/>
          </a:p>
        </p:txBody>
      </p:sp>
      <p:sp>
        <p:nvSpPr>
          <p:cNvPr id="400" name="Google Shape;400;p46"/>
          <p:cNvSpPr txBox="1"/>
          <p:nvPr>
            <p:ph idx="1" type="body"/>
          </p:nvPr>
        </p:nvSpPr>
        <p:spPr>
          <a:xfrm>
            <a:off x="262650" y="1754375"/>
            <a:ext cx="8618700" cy="18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onCreateViewHolder(parent: ViewGroup, </a:t>
            </a:r>
            <a:r>
              <a:rPr b="1" lang="en" sz="1700">
                <a:latin typeface="Consolas"/>
                <a:ea typeface="Consolas"/>
                <a:cs typeface="Consolas"/>
                <a:sym typeface="Consolas"/>
              </a:rPr>
              <a:t>viewType: Int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RecyclerView.ViewHolder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br>
              <a:rPr lang="en" sz="1700">
                <a:latin typeface="Consolas"/>
                <a:ea typeface="Consolas"/>
                <a:cs typeface="Consolas"/>
                <a:sym typeface="Consolas"/>
              </a:rPr>
            </a:b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when(viewType) </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ITEM_VIEW_TYPE.NUMBER.ordinal -&gt; </a:t>
            </a:r>
            <a:r>
              <a:rPr b="1" lang="en" sz="1700">
                <a:latin typeface="Consolas"/>
                <a:ea typeface="Consolas"/>
                <a:cs typeface="Consolas"/>
                <a:sym typeface="Consolas"/>
              </a:rPr>
              <a:t>IntViewHolder.from(parent)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-&gt; </a:t>
            </a:r>
            <a:r>
              <a:rPr b="1" lang="en" sz="1700">
                <a:latin typeface="Consolas"/>
                <a:ea typeface="Consolas"/>
                <a:cs typeface="Consolas"/>
                <a:sym typeface="Consolas"/>
              </a:rPr>
              <a:t>ColorViewHolder.from(parent)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1" name="Google Shape;401;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onBindViewHolder()</a:t>
            </a:r>
            <a:endParaRPr/>
          </a:p>
        </p:txBody>
      </p:sp>
      <p:sp>
        <p:nvSpPr>
          <p:cNvPr id="407" name="Google Shape;407;p47"/>
          <p:cNvSpPr txBox="1"/>
          <p:nvPr>
            <p:ph idx="1" type="body"/>
          </p:nvPr>
        </p:nvSpPr>
        <p:spPr>
          <a:xfrm>
            <a:off x="25172" y="1136375"/>
            <a:ext cx="912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000">
                <a:solidFill>
                  <a:srgbClr val="3F51B5"/>
                </a:solidFill>
              </a:rPr>
              <a:t> </a:t>
            </a:r>
            <a:r>
              <a:rPr lang="en" sz="1700">
                <a:solidFill>
                  <a:srgbClr val="3F51B5"/>
                </a:solidFill>
                <a:latin typeface="Consolas"/>
                <a:ea typeface="Consolas"/>
                <a:cs typeface="Consolas"/>
                <a:sym typeface="Consolas"/>
              </a:rPr>
              <a:t>fun</a:t>
            </a:r>
            <a:r>
              <a:rPr lang="en" sz="1000"/>
              <a:t> </a:t>
            </a:r>
            <a:r>
              <a:rPr lang="en" sz="1700">
                <a:latin typeface="Consolas"/>
                <a:ea typeface="Consolas"/>
                <a:cs typeface="Consolas"/>
                <a:sym typeface="Consolas"/>
              </a:rPr>
              <a:t>onBindViewHolder(holder:</a:t>
            </a:r>
            <a:r>
              <a:rPr lang="en" sz="1000"/>
              <a:t> </a:t>
            </a:r>
            <a:r>
              <a:rPr lang="en" sz="1700">
                <a:latin typeface="Consolas"/>
                <a:ea typeface="Consolas"/>
                <a:cs typeface="Consolas"/>
                <a:sym typeface="Consolas"/>
              </a:rPr>
              <a:t>RecyclerView.ViewHolder,</a:t>
            </a:r>
            <a:r>
              <a:rPr lang="en" sz="1000"/>
              <a:t> </a:t>
            </a:r>
            <a:r>
              <a:rPr lang="en" sz="1700">
                <a:latin typeface="Consolas"/>
                <a:ea typeface="Consolas"/>
                <a:cs typeface="Consolas"/>
                <a:sym typeface="Consolas"/>
              </a:rPr>
              <a:t>position:</a:t>
            </a:r>
            <a:r>
              <a:rPr lang="en" sz="1000"/>
              <a:t> </a:t>
            </a:r>
            <a:r>
              <a:rPr lang="en" sz="1700">
                <a:latin typeface="Consolas"/>
                <a:ea typeface="Consolas"/>
                <a:cs typeface="Consolas"/>
                <a:sym typeface="Consolas"/>
              </a:rPr>
              <a:t>Int)</a:t>
            </a:r>
            <a:r>
              <a:rPr lang="en" sz="1000">
                <a:latin typeface="Consolas"/>
                <a:ea typeface="Consolas"/>
                <a:cs typeface="Consolas"/>
                <a:sym typeface="Consolas"/>
              </a:rPr>
              <a:t> </a:t>
            </a:r>
            <a:r>
              <a:rPr lang="en" sz="1700">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when</a:t>
            </a:r>
            <a:r>
              <a:rPr b="1" lang="en" sz="1700">
                <a:latin typeface="Consolas"/>
                <a:ea typeface="Consolas"/>
                <a:cs typeface="Consolas"/>
                <a:sym typeface="Consolas"/>
              </a:rPr>
              <a:t> (holder) {</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IntViewHolder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Int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ColorViewHolder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holder.binding.color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Color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8" name="Google Shape;408;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Headers</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Headers Example</a:t>
            </a:r>
            <a:endParaRPr/>
          </a:p>
        </p:txBody>
      </p:sp>
      <p:sp>
        <p:nvSpPr>
          <p:cNvPr id="420" name="Google Shape;42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49"/>
          <p:cNvSpPr/>
          <p:nvPr/>
        </p:nvSpPr>
        <p:spPr>
          <a:xfrm>
            <a:off x="424807" y="1288725"/>
            <a:ext cx="2576400" cy="3012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424732" y="172797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txBox="1"/>
          <p:nvPr/>
        </p:nvSpPr>
        <p:spPr>
          <a:xfrm>
            <a:off x="756257" y="1389478"/>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Entrees</a:t>
            </a:r>
            <a:endParaRPr sz="1600">
              <a:latin typeface="Roboto Condensed"/>
              <a:ea typeface="Roboto Condensed"/>
              <a:cs typeface="Roboto Condensed"/>
              <a:sym typeface="Roboto Condensed"/>
            </a:endParaRPr>
          </a:p>
        </p:txBody>
      </p:sp>
      <p:sp>
        <p:nvSpPr>
          <p:cNvPr id="424" name="Google Shape;424;p49"/>
          <p:cNvSpPr txBox="1"/>
          <p:nvPr/>
        </p:nvSpPr>
        <p:spPr>
          <a:xfrm>
            <a:off x="441132" y="1713081"/>
            <a:ext cx="991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Burger</a:t>
            </a:r>
            <a:endParaRPr sz="1600">
              <a:latin typeface="Roboto Condensed"/>
              <a:ea typeface="Roboto Condensed"/>
              <a:cs typeface="Roboto Condensed"/>
              <a:sym typeface="Roboto Condensed"/>
            </a:endParaRPr>
          </a:p>
        </p:txBody>
      </p:sp>
      <p:sp>
        <p:nvSpPr>
          <p:cNvPr id="425" name="Google Shape;425;p49"/>
          <p:cNvSpPr/>
          <p:nvPr/>
        </p:nvSpPr>
        <p:spPr>
          <a:xfrm>
            <a:off x="424732" y="2138872"/>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424732" y="2549770"/>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24732" y="2960446"/>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24732" y="337156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
          <p:cNvSpPr txBox="1"/>
          <p:nvPr/>
        </p:nvSpPr>
        <p:spPr>
          <a:xfrm>
            <a:off x="441131" y="2136183"/>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Salad</a:t>
            </a:r>
            <a:endParaRPr sz="1600">
              <a:latin typeface="Roboto Condensed"/>
              <a:ea typeface="Roboto Condensed"/>
              <a:cs typeface="Roboto Condensed"/>
              <a:sym typeface="Roboto Condensed"/>
            </a:endParaRPr>
          </a:p>
        </p:txBody>
      </p:sp>
      <p:sp>
        <p:nvSpPr>
          <p:cNvPr id="430" name="Google Shape;430;p49"/>
          <p:cNvSpPr txBox="1"/>
          <p:nvPr/>
        </p:nvSpPr>
        <p:spPr>
          <a:xfrm>
            <a:off x="441131" y="2539988"/>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Sandwich</a:t>
            </a:r>
            <a:endParaRPr sz="1600">
              <a:latin typeface="Roboto Condensed"/>
              <a:ea typeface="Roboto Condensed"/>
              <a:cs typeface="Roboto Condensed"/>
              <a:sym typeface="Roboto Condensed"/>
            </a:endParaRPr>
          </a:p>
        </p:txBody>
      </p:sp>
      <p:sp>
        <p:nvSpPr>
          <p:cNvPr id="431" name="Google Shape;431;p49"/>
          <p:cNvSpPr txBox="1"/>
          <p:nvPr/>
        </p:nvSpPr>
        <p:spPr>
          <a:xfrm>
            <a:off x="441132" y="335644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pic>
        <p:nvPicPr>
          <p:cNvPr id="432" name="Google Shape;432;p49"/>
          <p:cNvPicPr preferRelativeResize="0"/>
          <p:nvPr/>
        </p:nvPicPr>
        <p:blipFill>
          <a:blip r:embed="rId3">
            <a:alphaModFix/>
          </a:blip>
          <a:stretch>
            <a:fillRect/>
          </a:stretch>
        </p:blipFill>
        <p:spPr>
          <a:xfrm>
            <a:off x="563870" y="1420546"/>
            <a:ext cx="171450" cy="192324"/>
          </a:xfrm>
          <a:prstGeom prst="rect">
            <a:avLst/>
          </a:prstGeom>
          <a:noFill/>
          <a:ln>
            <a:noFill/>
          </a:ln>
        </p:spPr>
      </p:pic>
      <p:sp>
        <p:nvSpPr>
          <p:cNvPr id="433" name="Google Shape;433;p49"/>
          <p:cNvSpPr txBox="1"/>
          <p:nvPr/>
        </p:nvSpPr>
        <p:spPr>
          <a:xfrm>
            <a:off x="2298532" y="1719700"/>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$5.00</a:t>
            </a:r>
            <a:endParaRPr sz="1600">
              <a:latin typeface="Roboto Condensed"/>
              <a:ea typeface="Roboto Condensed"/>
              <a:cs typeface="Roboto Condensed"/>
              <a:sym typeface="Roboto Condensed"/>
            </a:endParaRPr>
          </a:p>
        </p:txBody>
      </p:sp>
      <p:sp>
        <p:nvSpPr>
          <p:cNvPr id="434" name="Google Shape;434;p49"/>
          <p:cNvSpPr txBox="1"/>
          <p:nvPr/>
        </p:nvSpPr>
        <p:spPr>
          <a:xfrm>
            <a:off x="2298532" y="2108494"/>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$3.00</a:t>
            </a:r>
            <a:endParaRPr sz="1600">
              <a:latin typeface="Roboto Condensed"/>
              <a:ea typeface="Roboto Condensed"/>
              <a:cs typeface="Roboto Condensed"/>
              <a:sym typeface="Roboto Condensed"/>
            </a:endParaRPr>
          </a:p>
        </p:txBody>
      </p:sp>
      <p:sp>
        <p:nvSpPr>
          <p:cNvPr id="435" name="Google Shape;435;p49"/>
          <p:cNvSpPr txBox="1"/>
          <p:nvPr/>
        </p:nvSpPr>
        <p:spPr>
          <a:xfrm>
            <a:off x="2298532" y="2535881"/>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$4.00</a:t>
            </a:r>
            <a:endParaRPr sz="1600">
              <a:latin typeface="Roboto Condensed"/>
              <a:ea typeface="Roboto Condensed"/>
              <a:cs typeface="Roboto Condensed"/>
              <a:sym typeface="Roboto Condensed"/>
            </a:endParaRPr>
          </a:p>
        </p:txBody>
      </p:sp>
      <p:sp>
        <p:nvSpPr>
          <p:cNvPr id="436" name="Google Shape;436;p49"/>
          <p:cNvSpPr txBox="1"/>
          <p:nvPr/>
        </p:nvSpPr>
        <p:spPr>
          <a:xfrm>
            <a:off x="756257" y="3041137"/>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37" name="Google Shape;437;p49"/>
          <p:cNvPicPr preferRelativeResize="0"/>
          <p:nvPr/>
        </p:nvPicPr>
        <p:blipFill>
          <a:blip r:embed="rId4">
            <a:alphaModFix/>
          </a:blip>
          <a:stretch>
            <a:fillRect/>
          </a:stretch>
        </p:blipFill>
        <p:spPr>
          <a:xfrm>
            <a:off x="581555" y="3087086"/>
            <a:ext cx="171450" cy="192324"/>
          </a:xfrm>
          <a:prstGeom prst="rect">
            <a:avLst/>
          </a:prstGeom>
          <a:noFill/>
          <a:ln>
            <a:noFill/>
          </a:ln>
        </p:spPr>
      </p:pic>
      <p:sp>
        <p:nvSpPr>
          <p:cNvPr id="438" name="Google Shape;438;p49"/>
          <p:cNvSpPr/>
          <p:nvPr/>
        </p:nvSpPr>
        <p:spPr>
          <a:xfrm>
            <a:off x="424732" y="377965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441132" y="3783836"/>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Soda</a:t>
            </a:r>
            <a:endParaRPr sz="1600">
              <a:latin typeface="Roboto Condensed"/>
              <a:ea typeface="Roboto Condensed"/>
              <a:cs typeface="Roboto Condensed"/>
              <a:sym typeface="Roboto Condensed"/>
            </a:endParaRPr>
          </a:p>
        </p:txBody>
      </p:sp>
      <p:sp>
        <p:nvSpPr>
          <p:cNvPr id="440" name="Google Shape;440;p49"/>
          <p:cNvSpPr/>
          <p:nvPr/>
        </p:nvSpPr>
        <p:spPr>
          <a:xfrm>
            <a:off x="424732" y="4187746"/>
            <a:ext cx="2576400" cy="1128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2298532" y="33713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
        <p:nvSpPr>
          <p:cNvPr id="442" name="Google Shape;442;p49"/>
          <p:cNvSpPr txBox="1"/>
          <p:nvPr/>
        </p:nvSpPr>
        <p:spPr>
          <a:xfrm>
            <a:off x="2298532" y="37711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$1.00</a:t>
            </a:r>
            <a:endParaRPr sz="1600">
              <a:latin typeface="Roboto Condensed"/>
              <a:ea typeface="Roboto Condensed"/>
              <a:cs typeface="Roboto Condensed"/>
              <a:sym typeface="Roboto Condensed"/>
            </a:endParaRPr>
          </a:p>
        </p:txBody>
      </p:sp>
      <p:sp>
        <p:nvSpPr>
          <p:cNvPr id="443" name="Google Shape;443;p49"/>
          <p:cNvSpPr txBox="1"/>
          <p:nvPr>
            <p:ph idx="1" type="body"/>
          </p:nvPr>
        </p:nvSpPr>
        <p:spPr>
          <a:xfrm>
            <a:off x="3322100" y="1212525"/>
            <a:ext cx="43551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2 item view types:</a:t>
            </a:r>
            <a:endParaRPr sz="2200"/>
          </a:p>
          <a:p>
            <a:pPr indent="-368300" lvl="1" marL="914400" rtl="0" algn="l">
              <a:spcBef>
                <a:spcPts val="0"/>
              </a:spcBef>
              <a:spcAft>
                <a:spcPts val="0"/>
              </a:spcAft>
              <a:buSzPts val="2200"/>
              <a:buChar char="○"/>
            </a:pPr>
            <a:r>
              <a:rPr lang="en" sz="2200"/>
              <a:t>header item</a:t>
            </a:r>
            <a:endParaRPr sz="2200"/>
          </a:p>
          <a:p>
            <a:pPr indent="0" lvl="0" marL="914400" rtl="0" algn="l">
              <a:spcBef>
                <a:spcPts val="1000"/>
              </a:spcBef>
              <a:spcAft>
                <a:spcPts val="0"/>
              </a:spcAft>
              <a:buNone/>
            </a:pPr>
            <a:r>
              <a:t/>
            </a:r>
            <a:endParaRPr sz="2200"/>
          </a:p>
          <a:p>
            <a:pPr indent="-368300" lvl="1" marL="914400" rtl="0" algn="l">
              <a:spcBef>
                <a:spcPts val="1000"/>
              </a:spcBef>
              <a:spcAft>
                <a:spcPts val="0"/>
              </a:spcAft>
              <a:buSzPts val="2200"/>
              <a:buChar char="○"/>
            </a:pPr>
            <a:r>
              <a:rPr lang="en" sz="2200"/>
              <a:t>food menu item</a:t>
            </a:r>
            <a:endParaRPr sz="2200"/>
          </a:p>
        </p:txBody>
      </p:sp>
      <p:sp>
        <p:nvSpPr>
          <p:cNvPr id="444" name="Google Shape;444;p49"/>
          <p:cNvSpPr/>
          <p:nvPr/>
        </p:nvSpPr>
        <p:spPr>
          <a:xfrm>
            <a:off x="4359239" y="2147380"/>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4690764" y="2228071"/>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46" name="Google Shape;446;p49"/>
          <p:cNvPicPr preferRelativeResize="0"/>
          <p:nvPr/>
        </p:nvPicPr>
        <p:blipFill>
          <a:blip r:embed="rId4">
            <a:alphaModFix/>
          </a:blip>
          <a:stretch>
            <a:fillRect/>
          </a:stretch>
        </p:blipFill>
        <p:spPr>
          <a:xfrm>
            <a:off x="4516062" y="2274020"/>
            <a:ext cx="171450" cy="192324"/>
          </a:xfrm>
          <a:prstGeom prst="rect">
            <a:avLst/>
          </a:prstGeom>
          <a:noFill/>
          <a:ln>
            <a:noFill/>
          </a:ln>
        </p:spPr>
      </p:pic>
      <p:sp>
        <p:nvSpPr>
          <p:cNvPr id="447" name="Google Shape;447;p49"/>
          <p:cNvSpPr/>
          <p:nvPr/>
        </p:nvSpPr>
        <p:spPr>
          <a:xfrm>
            <a:off x="4349416" y="3199444"/>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txBox="1"/>
          <p:nvPr/>
        </p:nvSpPr>
        <p:spPr>
          <a:xfrm>
            <a:off x="4365816" y="318432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sp>
        <p:nvSpPr>
          <p:cNvPr id="449" name="Google Shape;449;p49"/>
          <p:cNvSpPr txBox="1"/>
          <p:nvPr/>
        </p:nvSpPr>
        <p:spPr>
          <a:xfrm>
            <a:off x="6223216" y="3199238"/>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Grid layout</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versus grid</a:t>
            </a:r>
            <a:endParaRPr/>
          </a:p>
        </p:txBody>
      </p:sp>
      <p:sp>
        <p:nvSpPr>
          <p:cNvPr id="461" name="Google Shape;461;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2" name="Google Shape;462;p51"/>
          <p:cNvPicPr preferRelativeResize="0"/>
          <p:nvPr/>
        </p:nvPicPr>
        <p:blipFill rotWithShape="1">
          <a:blip r:embed="rId3">
            <a:alphaModFix/>
          </a:blip>
          <a:srcRect b="806" l="0" r="0" t="855"/>
          <a:stretch/>
        </p:blipFill>
        <p:spPr>
          <a:xfrm>
            <a:off x="2258622" y="1083900"/>
            <a:ext cx="1645925" cy="3426751"/>
          </a:xfrm>
          <a:prstGeom prst="rect">
            <a:avLst/>
          </a:prstGeom>
          <a:noFill/>
          <a:ln>
            <a:noFill/>
          </a:ln>
          <a:effectLst>
            <a:outerShdw blurRad="57150" rotWithShape="0" algn="bl" dir="5400000" dist="19050">
              <a:srgbClr val="FFFFFF">
                <a:alpha val="50000"/>
              </a:srgbClr>
            </a:outerShdw>
          </a:effectLst>
        </p:spPr>
      </p:pic>
      <p:pic>
        <p:nvPicPr>
          <p:cNvPr id="463" name="Google Shape;463;p51"/>
          <p:cNvPicPr preferRelativeResize="0"/>
          <p:nvPr/>
        </p:nvPicPr>
        <p:blipFill>
          <a:blip r:embed="rId4">
            <a:alphaModFix/>
          </a:blip>
          <a:stretch>
            <a:fillRect/>
          </a:stretch>
        </p:blipFill>
        <p:spPr>
          <a:xfrm>
            <a:off x="5056578" y="1001420"/>
            <a:ext cx="1828800" cy="3590223"/>
          </a:xfrm>
          <a:prstGeom prst="rect">
            <a:avLst/>
          </a:prstGeom>
          <a:noFill/>
          <a:ln>
            <a:noFill/>
          </a:ln>
        </p:spPr>
      </p:pic>
      <p:sp>
        <p:nvSpPr>
          <p:cNvPr id="464" name="Google Shape;464;p51"/>
          <p:cNvSpPr/>
          <p:nvPr/>
        </p:nvSpPr>
        <p:spPr>
          <a:xfrm>
            <a:off x="3886200" y="105155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3886200" y="1556375"/>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3886200" y="230410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3886200" y="3218500"/>
            <a:ext cx="61800" cy="129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a LayoutManager</a:t>
            </a:r>
            <a:endParaRPr/>
          </a:p>
        </p:txBody>
      </p:sp>
      <p:sp>
        <p:nvSpPr>
          <p:cNvPr id="473" name="Google Shape;473;p52"/>
          <p:cNvSpPr txBox="1"/>
          <p:nvPr>
            <p:ph idx="1" type="body"/>
          </p:nvPr>
        </p:nvSpPr>
        <p:spPr>
          <a:xfrm>
            <a:off x="249100" y="1215225"/>
            <a:ext cx="8729100" cy="151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MainActivity</a:t>
            </a:r>
            <a:r>
              <a:rPr lang="en" sz="1800"/>
              <a:t> </a:t>
            </a:r>
            <a:r>
              <a:rPr lang="en" sz="1800">
                <a:latin typeface="Courier New"/>
                <a:ea typeface="Courier New"/>
                <a:cs typeface="Courier New"/>
                <a:sym typeface="Courier New"/>
              </a:rPr>
              <a:t>onCreate()</a:t>
            </a:r>
            <a:r>
              <a:rPr lang="en" sz="1800"/>
              <a:t>, once you have a reference to the </a:t>
            </a:r>
            <a:r>
              <a:rPr lang="en" sz="1800">
                <a:latin typeface="Courier New"/>
                <a:ea typeface="Courier New"/>
                <a:cs typeface="Courier New"/>
                <a:sym typeface="Courier New"/>
              </a:rPr>
              <a:t>RecyclerView</a:t>
            </a:r>
            <a:endParaRPr sz="1800"/>
          </a:p>
          <a:p>
            <a:pPr indent="-342900" lvl="0" marL="457200" rtl="0" algn="l">
              <a:lnSpc>
                <a:spcPct val="100000"/>
              </a:lnSpc>
              <a:spcBef>
                <a:spcPts val="1000"/>
              </a:spcBef>
              <a:spcAft>
                <a:spcPts val="0"/>
              </a:spcAft>
              <a:buSzPts val="1800"/>
              <a:buChar char="●"/>
            </a:pPr>
            <a:r>
              <a:rPr lang="en" sz="1800"/>
              <a:t>Display a list with </a:t>
            </a:r>
            <a:r>
              <a:rPr lang="en" sz="1800">
                <a:latin typeface="Courier New"/>
                <a:ea typeface="Courier New"/>
                <a:cs typeface="Courier New"/>
                <a:sym typeface="Courier New"/>
              </a:rPr>
              <a:t>LinearLayoutManager</a:t>
            </a:r>
            <a:r>
              <a:rPr lang="en" sz="1800"/>
              <a:t>:</a:t>
            </a:r>
            <a:endParaRPr sz="1800"/>
          </a:p>
          <a:p>
            <a:pPr indent="0" lvl="0" marL="457200" rtl="0" algn="l">
              <a:spcBef>
                <a:spcPts val="1000"/>
              </a:spcBef>
              <a:spcAft>
                <a:spcPts val="0"/>
              </a:spcAft>
              <a:buClr>
                <a:schemeClr val="dk1"/>
              </a:buClr>
              <a:buSzPts val="1100"/>
              <a:buFont typeface="Arial"/>
              <a:buNone/>
            </a:pPr>
            <a:r>
              <a:rPr lang="en" sz="1800">
                <a:latin typeface="Courier New"/>
                <a:ea typeface="Courier New"/>
                <a:cs typeface="Courier New"/>
                <a:sym typeface="Courier New"/>
              </a:rPr>
              <a:t>recyclerView.layoutManager = LinearLayoutManager(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474" name="Google Shape;474;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52"/>
          <p:cNvSpPr txBox="1"/>
          <p:nvPr>
            <p:ph idx="1" type="body"/>
          </p:nvPr>
        </p:nvSpPr>
        <p:spPr>
          <a:xfrm>
            <a:off x="253200" y="2246075"/>
            <a:ext cx="8637600" cy="1796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800"/>
          </a:p>
          <a:p>
            <a:pPr indent="-342900" lvl="0" marL="457200" rtl="0" algn="l">
              <a:lnSpc>
                <a:spcPct val="100000"/>
              </a:lnSpc>
              <a:spcBef>
                <a:spcPts val="1000"/>
              </a:spcBef>
              <a:spcAft>
                <a:spcPts val="0"/>
              </a:spcAft>
              <a:buSzPts val="1800"/>
              <a:buChar char="●"/>
            </a:pPr>
            <a:r>
              <a:rPr lang="en" sz="1800"/>
              <a:t>Display a grid with </a:t>
            </a:r>
            <a:r>
              <a:rPr lang="en" sz="1800">
                <a:latin typeface="Courier New"/>
                <a:ea typeface="Courier New"/>
                <a:cs typeface="Courier New"/>
                <a:sym typeface="Courier New"/>
              </a:rPr>
              <a:t>GridLayoutManager</a:t>
            </a:r>
            <a:r>
              <a:rPr lang="en" sz="1800">
                <a:solidFill>
                  <a:schemeClr val="dk1"/>
                </a:solidFill>
              </a:rPr>
              <a:t>:</a:t>
            </a:r>
            <a:endParaRPr sz="1800">
              <a:latin typeface="Courier New"/>
              <a:ea typeface="Courier New"/>
              <a:cs typeface="Courier New"/>
              <a:sym typeface="Courier New"/>
            </a:endParaRPr>
          </a:p>
          <a:p>
            <a:pPr indent="0" lvl="0" marL="457200" rtl="0" algn="l">
              <a:spcBef>
                <a:spcPts val="1000"/>
              </a:spcBef>
              <a:spcAft>
                <a:spcPts val="0"/>
              </a:spcAft>
              <a:buNone/>
            </a:pPr>
            <a:r>
              <a:rPr lang="en" sz="1800">
                <a:latin typeface="Courier New"/>
                <a:ea typeface="Courier New"/>
                <a:cs typeface="Courier New"/>
                <a:sym typeface="Courier New"/>
              </a:rPr>
              <a:t>recyclerView.layoutManager = GridLayoutManager(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 </a:t>
            </a:r>
            <a:r>
              <a:rPr lang="en" sz="1800">
                <a:solidFill>
                  <a:srgbClr val="C53929"/>
                </a:solidFill>
                <a:latin typeface="Courier New"/>
                <a:ea typeface="Courier New"/>
                <a:cs typeface="Courier New"/>
                <a:sym typeface="Courier New"/>
              </a:rPr>
              <a:t>2</a:t>
            </a:r>
            <a:r>
              <a:rPr lang="en" sz="1800">
                <a:latin typeface="Courier New"/>
                <a:ea typeface="Courier New"/>
                <a:cs typeface="Courier New"/>
                <a:sym typeface="Courier New"/>
              </a:rPr>
              <a:t>)</a:t>
            </a:r>
            <a:br>
              <a:rPr lang="en" sz="700">
                <a:latin typeface="Courier New"/>
                <a:ea typeface="Courier New"/>
                <a:cs typeface="Courier New"/>
                <a:sym typeface="Courier New"/>
              </a:rPr>
            </a:br>
            <a:endParaRPr sz="700">
              <a:latin typeface="Courier New"/>
              <a:ea typeface="Courier New"/>
              <a:cs typeface="Courier New"/>
              <a:sym typeface="Courier New"/>
            </a:endParaRPr>
          </a:p>
          <a:p>
            <a:pPr indent="-342900" lvl="0" marL="457200" rtl="0" algn="l">
              <a:spcBef>
                <a:spcPts val="1000"/>
              </a:spcBef>
              <a:spcAft>
                <a:spcPts val="0"/>
              </a:spcAft>
              <a:buClr>
                <a:schemeClr val="dk1"/>
              </a:buClr>
              <a:buSzPts val="1800"/>
              <a:buChar char="●"/>
            </a:pPr>
            <a:r>
              <a:rPr lang="en" sz="1800">
                <a:solidFill>
                  <a:schemeClr val="dk1"/>
                </a:solidFill>
              </a:rPr>
              <a:t>Use a different layout manager (or create your own)</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GridLayoutManager</a:t>
            </a:r>
            <a:endParaRPr/>
          </a:p>
        </p:txBody>
      </p:sp>
      <p:sp>
        <p:nvSpPr>
          <p:cNvPr id="481" name="Google Shape;481;p53"/>
          <p:cNvSpPr txBox="1"/>
          <p:nvPr>
            <p:ph idx="1" type="body"/>
          </p:nvPr>
        </p:nvSpPr>
        <p:spPr>
          <a:xfrm>
            <a:off x="311700" y="1657350"/>
            <a:ext cx="8520600" cy="2209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Arranges items in a grid as a table of rows and columns.</a:t>
            </a:r>
            <a:endParaRPr sz="2200"/>
          </a:p>
          <a:p>
            <a:pPr indent="-368300" lvl="0" marL="457200" rtl="0" algn="l">
              <a:lnSpc>
                <a:spcPct val="115000"/>
              </a:lnSpc>
              <a:spcBef>
                <a:spcPts val="1000"/>
              </a:spcBef>
              <a:spcAft>
                <a:spcPts val="0"/>
              </a:spcAft>
              <a:buSzPts val="2200"/>
              <a:buChar char="●"/>
            </a:pPr>
            <a:r>
              <a:rPr lang="en" sz="2200"/>
              <a:t>Orientation can be vertically or horizontally scrollable.</a:t>
            </a:r>
            <a:endParaRPr sz="2200"/>
          </a:p>
          <a:p>
            <a:pPr indent="-368300" lvl="0" marL="457200" rtl="0" algn="l">
              <a:lnSpc>
                <a:spcPct val="115000"/>
              </a:lnSpc>
              <a:spcBef>
                <a:spcPts val="1000"/>
              </a:spcBef>
              <a:spcAft>
                <a:spcPts val="0"/>
              </a:spcAft>
              <a:buSzPts val="2200"/>
              <a:buChar char="●"/>
            </a:pPr>
            <a:r>
              <a:rPr lang="en" sz="2200"/>
              <a:t>By default, each item occupies 1 span. </a:t>
            </a:r>
            <a:endParaRPr sz="2200"/>
          </a:p>
          <a:p>
            <a:pPr indent="-368300" lvl="0" marL="457200" rtl="0" algn="l">
              <a:lnSpc>
                <a:spcPct val="115000"/>
              </a:lnSpc>
              <a:spcBef>
                <a:spcPts val="1000"/>
              </a:spcBef>
              <a:spcAft>
                <a:spcPts val="1000"/>
              </a:spcAft>
              <a:buSzPts val="2200"/>
              <a:buChar char="●"/>
            </a:pPr>
            <a:r>
              <a:rPr lang="en" sz="2200"/>
              <a:t>You can vary the number of spans an item takes up (span size).</a:t>
            </a:r>
            <a:endParaRPr sz="2200"/>
          </a:p>
        </p:txBody>
      </p:sp>
      <p:sp>
        <p:nvSpPr>
          <p:cNvPr id="482" name="Google Shape;48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span size for an item</a:t>
            </a:r>
            <a:endParaRPr/>
          </a:p>
        </p:txBody>
      </p:sp>
      <p:sp>
        <p:nvSpPr>
          <p:cNvPr id="488" name="Google Shape;48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54"/>
          <p:cNvSpPr txBox="1"/>
          <p:nvPr/>
        </p:nvSpPr>
        <p:spPr>
          <a:xfrm>
            <a:off x="219075" y="1781100"/>
            <a:ext cx="88782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manager = GridLayoutManager(</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manager.spanSizeLookup</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object</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GridLayoutManager.</a:t>
            </a:r>
            <a:r>
              <a:rPr b="1" lang="en" sz="1800">
                <a:latin typeface="Consolas"/>
                <a:ea typeface="Consolas"/>
                <a:cs typeface="Consolas"/>
                <a:sym typeface="Consolas"/>
              </a:rPr>
              <a:t>SpanSizeLookup</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a:t>
            </a:r>
            <a:r>
              <a:rPr b="1" lang="en" sz="1800">
                <a:latin typeface="Consolas"/>
                <a:ea typeface="Consolas"/>
                <a:cs typeface="Consolas"/>
                <a:sym typeface="Consolas"/>
              </a:rPr>
              <a:t>getSpanSize</a:t>
            </a:r>
            <a:r>
              <a:rPr b="1" lang="en" sz="1800">
                <a:latin typeface="Consolas"/>
                <a:ea typeface="Consolas"/>
                <a:cs typeface="Consolas"/>
                <a:sym typeface="Consolas"/>
              </a:rPr>
              <a:t>(position: Int)</a:t>
            </a:r>
            <a:r>
              <a:rPr lang="en" sz="1800">
                <a:latin typeface="Consolas"/>
                <a:ea typeface="Consolas"/>
                <a:cs typeface="Consolas"/>
                <a:sym typeface="Consolas"/>
              </a:rPr>
              <a:t>: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 when</a:t>
            </a:r>
            <a:r>
              <a:rPr lang="en" sz="1800">
                <a:latin typeface="Consolas"/>
                <a:ea typeface="Consolas"/>
                <a:cs typeface="Consolas"/>
                <a:sym typeface="Consolas"/>
              </a:rPr>
              <a:t> (position)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90" name="Google Shape;490;p54"/>
          <p:cNvSpPr txBox="1"/>
          <p:nvPr/>
        </p:nvSpPr>
        <p:spPr>
          <a:xfrm>
            <a:off x="219075" y="1304925"/>
            <a:ext cx="861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Courier New"/>
                <a:ea typeface="Courier New"/>
                <a:cs typeface="Courier New"/>
                <a:sym typeface="Courier New"/>
              </a:rPr>
              <a:t>SpanSizeLookup</a:t>
            </a:r>
            <a:r>
              <a:rPr lang="en" sz="1800">
                <a:latin typeface="Roboto"/>
                <a:ea typeface="Roboto"/>
                <a:cs typeface="Roboto"/>
                <a:sym typeface="Roboto"/>
              </a:rPr>
              <a:t> instance and override </a:t>
            </a:r>
            <a:r>
              <a:rPr lang="en" sz="1800">
                <a:latin typeface="Courier New"/>
                <a:ea typeface="Courier New"/>
                <a:cs typeface="Courier New"/>
                <a:sym typeface="Courier New"/>
              </a:rPr>
              <a:t>getSpanSize(position)</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 overview</a:t>
            </a:r>
            <a:endParaRPr/>
          </a:p>
        </p:txBody>
      </p:sp>
      <p:sp>
        <p:nvSpPr>
          <p:cNvPr id="99" name="Google Shape;99;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Widget for displaying lists of data </a:t>
            </a:r>
            <a:endParaRPr sz="2200"/>
          </a:p>
          <a:p>
            <a:pPr indent="-368300" lvl="0" marL="457200" rtl="0" algn="l">
              <a:lnSpc>
                <a:spcPct val="115000"/>
              </a:lnSpc>
              <a:spcBef>
                <a:spcPts val="1000"/>
              </a:spcBef>
              <a:spcAft>
                <a:spcPts val="0"/>
              </a:spcAft>
              <a:buSzPts val="2200"/>
              <a:buChar char="●"/>
            </a:pPr>
            <a:r>
              <a:rPr lang="en" sz="2200"/>
              <a:t>"Recycles" (reuses) item views to make scrolling more performant </a:t>
            </a:r>
            <a:endParaRPr sz="2200"/>
          </a:p>
          <a:p>
            <a:pPr indent="-368300" lvl="0" marL="457200" rtl="0" algn="l">
              <a:lnSpc>
                <a:spcPct val="115000"/>
              </a:lnSpc>
              <a:spcBef>
                <a:spcPts val="1000"/>
              </a:spcBef>
              <a:spcAft>
                <a:spcPts val="0"/>
              </a:spcAft>
              <a:buSzPts val="2200"/>
              <a:buChar char="●"/>
            </a:pPr>
            <a:r>
              <a:rPr lang="en" sz="2200"/>
              <a:t>Can specify a list item layout for each item in the dataset </a:t>
            </a:r>
            <a:endParaRPr sz="2200"/>
          </a:p>
          <a:p>
            <a:pPr indent="-368300" lvl="0" marL="457200" rtl="0" algn="l">
              <a:lnSpc>
                <a:spcPct val="115000"/>
              </a:lnSpc>
              <a:spcBef>
                <a:spcPts val="1000"/>
              </a:spcBef>
              <a:spcAft>
                <a:spcPts val="1000"/>
              </a:spcAft>
              <a:buSzPts val="2200"/>
              <a:buChar char="●"/>
            </a:pPr>
            <a:r>
              <a:rPr lang="en" sz="2200"/>
              <a:t>Supports animations and transitions </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2" name="Google Shape;502;p56"/>
          <p:cNvSpPr txBox="1"/>
          <p:nvPr>
            <p:ph idx="1" type="body"/>
          </p:nvPr>
        </p:nvSpPr>
        <p:spPr>
          <a:xfrm>
            <a:off x="311700" y="1011274"/>
            <a:ext cx="85206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10,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ListAdapter</a:t>
            </a:r>
            <a:r>
              <a:rPr lang="en" sz="2000">
                <a:solidFill>
                  <a:srgbClr val="1C4587"/>
                </a:solidFill>
                <a:uFill>
                  <a:noFill/>
                </a:uFill>
                <a:hlinkClick action="ppaction://hlinksldjump" r:id="rId5">
                  <a:extLst>
                    <a:ext uri="{A12FA001-AC4F-418D-AE19-62706E023703}">
                      <ahyp:hlinkClr val="tx"/>
                    </a:ext>
                  </a:extLst>
                </a:hlinkClick>
              </a:rPr>
              <a:t> to make </a:t>
            </a:r>
            <a:r>
              <a:rPr lang="en" sz="20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RecyclerView</a:t>
            </a:r>
            <a:r>
              <a:rPr lang="en" sz="2000">
                <a:solidFill>
                  <a:srgbClr val="1C4587"/>
                </a:solidFill>
                <a:uFill>
                  <a:noFill/>
                </a:uFill>
                <a:hlinkClick action="ppaction://hlinksldjump" r:id="rId7">
                  <a:extLst>
                    <a:ext uri="{A12FA001-AC4F-418D-AE19-62706E023703}">
                      <ahyp:hlinkClr val="tx"/>
                    </a:ext>
                  </a:extLst>
                </a:hlinkClick>
              </a:rPr>
              <a:t> more efficient at updating lists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Create a binding adapter with custom logic to set View values from an XML attribute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Handle multiple </a:t>
            </a:r>
            <a:r>
              <a:rPr lang="en" sz="2000">
                <a:solidFill>
                  <a:srgbClr val="1C4587"/>
                </a:solidFill>
                <a:uFill>
                  <a:noFill/>
                </a:uFill>
                <a:latin typeface="Courier New"/>
                <a:ea typeface="Courier New"/>
                <a:cs typeface="Courier New"/>
                <a:sym typeface="Courier New"/>
                <a:hlinkClick action="ppaction://hlinksldjump" r:id="rId10">
                  <a:extLst>
                    <a:ext uri="{A12FA001-AC4F-418D-AE19-62706E023703}">
                      <ahyp:hlinkClr val="tx"/>
                    </a:ext>
                  </a:extLst>
                </a:hlinkClick>
              </a:rPr>
              <a:t>ViewHolders</a:t>
            </a:r>
            <a:r>
              <a:rPr lang="en" sz="2000">
                <a:solidFill>
                  <a:srgbClr val="1C4587"/>
                </a:solidFill>
                <a:uFill>
                  <a:noFill/>
                </a:uFill>
                <a:hlinkClick action="ppaction://hlinksldjump" r:id="rId11">
                  <a:extLst>
                    <a:ext uri="{A12FA001-AC4F-418D-AE19-62706E023703}">
                      <ahyp:hlinkClr val="tx"/>
                    </a:ext>
                  </a:extLst>
                </a:hlinkClick>
              </a:rPr>
              <a:t> in the same </a:t>
            </a:r>
            <a:r>
              <a:rPr lang="en" sz="2000">
                <a:solidFill>
                  <a:srgbClr val="1C4587"/>
                </a:solidFill>
                <a:uFill>
                  <a:noFill/>
                </a:uFill>
                <a:latin typeface="Courier New"/>
                <a:ea typeface="Courier New"/>
                <a:cs typeface="Courier New"/>
                <a:sym typeface="Courier New"/>
                <a:hlinkClick action="ppaction://hlinksldjump" r:id="rId12">
                  <a:extLst>
                    <a:ext uri="{A12FA001-AC4F-418D-AE19-62706E023703}">
                      <ahyp:hlinkClr val="tx"/>
                    </a:ext>
                  </a:extLst>
                </a:hlinkClick>
              </a:rPr>
              <a:t>RecyclerView</a:t>
            </a:r>
            <a:r>
              <a:rPr lang="en" sz="2000">
                <a:solidFill>
                  <a:srgbClr val="1C4587"/>
                </a:solidFill>
                <a:uFill>
                  <a:noFill/>
                </a:uFill>
                <a:hlinkClick action="ppaction://hlinksldjump" r:id="rId13">
                  <a:extLst>
                    <a:ext uri="{A12FA001-AC4F-418D-AE19-62706E023703}">
                      <ahyp:hlinkClr val="tx"/>
                    </a:ext>
                  </a:extLst>
                </a:hlinkClick>
              </a:rPr>
              <a:t> to show multiple item types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15">
                  <a:extLst>
                    <a:ext uri="{A12FA001-AC4F-418D-AE19-62706E023703}">
                      <ahyp:hlinkClr val="tx"/>
                    </a:ext>
                  </a:extLst>
                </a:hlinkClick>
              </a:rPr>
              <a:t>GridLayoutManager</a:t>
            </a:r>
            <a:r>
              <a:rPr lang="en" sz="2000">
                <a:solidFill>
                  <a:srgbClr val="1C4587"/>
                </a:solidFill>
                <a:uFill>
                  <a:noFill/>
                </a:uFill>
                <a:hlinkClick action="ppaction://hlinksldjump" r:id="rId16">
                  <a:extLst>
                    <a:ext uri="{A12FA001-AC4F-418D-AE19-62706E023703}">
                      <ahyp:hlinkClr val="tx"/>
                    </a:ext>
                  </a:extLst>
                </a:hlinkClick>
              </a:rPr>
              <a:t> to display items as a grid</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7">
                  <a:extLst>
                    <a:ext uri="{A12FA001-AC4F-418D-AE19-62706E023703}">
                      <ahyp:hlinkClr val="tx"/>
                    </a:ext>
                  </a:extLst>
                </a:hlinkClick>
              </a:rPr>
              <a:t>Specify span size for an item in a grid with </a:t>
            </a:r>
            <a:r>
              <a:rPr lang="en" sz="2000">
                <a:solidFill>
                  <a:srgbClr val="1C4587"/>
                </a:solidFill>
                <a:uFill>
                  <a:noFill/>
                </a:uFill>
                <a:latin typeface="Courier New"/>
                <a:ea typeface="Courier New"/>
                <a:cs typeface="Courier New"/>
                <a:sym typeface="Courier New"/>
                <a:hlinkClick action="ppaction://hlinksldjump" r:id="rId18">
                  <a:extLst>
                    <a:ext uri="{A12FA001-AC4F-418D-AE19-62706E023703}">
                      <ahyp:hlinkClr val="tx"/>
                    </a:ext>
                  </a:extLst>
                </a:hlinkClick>
              </a:rPr>
              <a:t>SpanSizeLookup</a:t>
            </a:r>
            <a:endParaRPr sz="2000">
              <a:solidFill>
                <a:srgbClr val="1C4587"/>
              </a:solidFill>
              <a:latin typeface="Courier New"/>
              <a:ea typeface="Courier New"/>
              <a:cs typeface="Courier New"/>
              <a:sym typeface="Courier New"/>
            </a:endParaRPr>
          </a:p>
        </p:txBody>
      </p:sp>
      <p:sp>
        <p:nvSpPr>
          <p:cNvPr id="503" name="Google Shape;50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09" name="Google Shape;509;p57"/>
          <p:cNvSpPr txBox="1"/>
          <p:nvPr>
            <p:ph idx="1" type="body"/>
          </p:nvPr>
        </p:nvSpPr>
        <p:spPr>
          <a:xfrm>
            <a:off x="311700" y="1233338"/>
            <a:ext cx="8520600" cy="3036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Create a List with 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ListAdapter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Binding adapters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GridLayoutManager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DiffUtil</a:t>
            </a:r>
            <a:r>
              <a:rPr lang="en" sz="2000"/>
              <a:t> and </a:t>
            </a:r>
            <a:r>
              <a:rPr lang="en" sz="2000" u="sng">
                <a:solidFill>
                  <a:srgbClr val="1155CC"/>
                </a:solidFill>
                <a:hlinkClick r:id="rId9">
                  <a:extLst>
                    <a:ext uri="{A12FA001-AC4F-418D-AE19-62706E023703}">
                      <ahyp:hlinkClr val="tx"/>
                    </a:ext>
                  </a:extLst>
                </a:hlinkClick>
              </a:rPr>
              <a:t>ItemCallback</a:t>
            </a:r>
            <a:endParaRPr sz="2000" u="sng"/>
          </a:p>
        </p:txBody>
      </p:sp>
      <p:sp>
        <p:nvSpPr>
          <p:cNvPr id="510" name="Google Shape;510;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16" name="Google Shape;51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10: Advanced RecyclerView</a:t>
            </a:r>
            <a:br>
              <a:rPr lang="en" sz="2500" u="sng">
                <a:solidFill>
                  <a:schemeClr val="hlink"/>
                </a:solidFill>
                <a:hlinkClick r:id="rId4"/>
              </a:rPr>
            </a:br>
            <a:r>
              <a:rPr lang="en" sz="2500" u="sng">
                <a:solidFill>
                  <a:schemeClr val="hlink"/>
                </a:solidFill>
                <a:hlinkClick r:id="rId5"/>
              </a:rPr>
              <a:t>use cases</a:t>
            </a:r>
            <a:endParaRPr sz="2500">
              <a:solidFill>
                <a:schemeClr val="dk1"/>
              </a:solidFill>
            </a:endParaRPr>
          </a:p>
        </p:txBody>
      </p:sp>
      <p:pic>
        <p:nvPicPr>
          <p:cNvPr id="518" name="Google Shape;518;p58"/>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108" name="Google Shape;108;p21"/>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109" name="Google Shape;109;p21"/>
          <p:cNvGrpSpPr/>
          <p:nvPr/>
        </p:nvGrpSpPr>
        <p:grpSpPr>
          <a:xfrm>
            <a:off x="354423" y="1253410"/>
            <a:ext cx="5887177" cy="3100677"/>
            <a:chOff x="354423" y="1253410"/>
            <a:chExt cx="5887177" cy="3100677"/>
          </a:xfrm>
        </p:grpSpPr>
        <p:sp>
          <p:nvSpPr>
            <p:cNvPr id="110" name="Google Shape;110;p21"/>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113" name="Google Shape;113;p21"/>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5" name="Google Shape;115;p21"/>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120" name="Google Shape;120;p21"/>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121" name="Google Shape;121;p21"/>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122" name="Google Shape;122;p21"/>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123" name="Google Shape;123;p21"/>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124" name="Google Shape;124;p21"/>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125" name="Google Shape;125;p21"/>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127" name="Google Shape;127;p21"/>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128" name="Google Shape;128;p21"/>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RecyclerViewDemo app</a:t>
            </a:r>
            <a:endParaRPr/>
          </a:p>
        </p:txBody>
      </p:sp>
      <p:sp>
        <p:nvSpPr>
          <p:cNvPr id="134" name="Google Shape;134;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2"/>
          <p:cNvPicPr preferRelativeResize="0"/>
          <p:nvPr/>
        </p:nvPicPr>
        <p:blipFill rotWithShape="1">
          <a:blip r:embed="rId3">
            <a:alphaModFix/>
          </a:blip>
          <a:srcRect b="0" l="0" r="0" t="0"/>
          <a:stretch/>
        </p:blipFill>
        <p:spPr>
          <a:xfrm>
            <a:off x="3590325" y="1028400"/>
            <a:ext cx="1963341" cy="3501442"/>
          </a:xfrm>
          <a:prstGeom prst="rect">
            <a:avLst/>
          </a:prstGeom>
          <a:noFill/>
          <a:ln cap="flat" cmpd="sng" w="9525">
            <a:solidFill>
              <a:srgbClr val="D9D9D9"/>
            </a:solidFill>
            <a:prstDash val="solid"/>
            <a:round/>
            <a:headEnd len="sm" w="sm" type="none"/>
            <a:tailEnd len="sm" w="sm" type="none"/>
          </a:ln>
        </p:spPr>
      </p:pic>
      <p:sp>
        <p:nvSpPr>
          <p:cNvPr id="136" name="Google Shape;136;p22"/>
          <p:cNvSpPr/>
          <p:nvPr/>
        </p:nvSpPr>
        <p:spPr>
          <a:xfrm>
            <a:off x="3600053" y="1420497"/>
            <a:ext cx="464100" cy="281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Adapter for RecyclerViewDemo</a:t>
            </a:r>
            <a:endParaRPr/>
          </a:p>
        </p:txBody>
      </p:sp>
      <p:sp>
        <p:nvSpPr>
          <p:cNvPr id="142" name="Google Shape;142;p23"/>
          <p:cNvSpPr txBox="1"/>
          <p:nvPr>
            <p:ph idx="1" type="body"/>
          </p:nvPr>
        </p:nvSpPr>
        <p:spPr>
          <a:xfrm>
            <a:off x="311700" y="1838275"/>
            <a:ext cx="8520600" cy="174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NumberListAdapter(</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data</a:t>
            </a:r>
            <a:r>
              <a:rPr lang="en" sz="1700">
                <a:solidFill>
                  <a:srgbClr val="37474F"/>
                </a:solidFill>
                <a:latin typeface="Consolas"/>
                <a:ea typeface="Consolas"/>
                <a:cs typeface="Consolas"/>
                <a:sym typeface="Consolas"/>
              </a:rPr>
              <a:t>: List&lt;Int&gt;):</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RecyclerView.Adapter&lt;NumberListAdapter.IntViewHolder&gt;()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IntViewHolder(</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row: View): RecyclerView.ViewHolder(row)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textView = row.findViewById&lt;TextView&gt;(R.id.number)</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chemeClr val="dk1"/>
              </a:solidFill>
              <a:latin typeface="Consolas"/>
              <a:ea typeface="Consolas"/>
              <a:cs typeface="Consolas"/>
              <a:sym typeface="Consolas"/>
            </a:endParaRPr>
          </a:p>
        </p:txBody>
      </p:sp>
      <p:sp>
        <p:nvSpPr>
          <p:cNvPr id="143" name="Google Shape;14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for RecyclerViewDemo</a:t>
            </a:r>
            <a:endParaRPr/>
          </a:p>
        </p:txBody>
      </p:sp>
      <p:sp>
        <p:nvSpPr>
          <p:cNvPr id="149" name="Google Shape;149;p24"/>
          <p:cNvSpPr txBox="1"/>
          <p:nvPr>
            <p:ph idx="1" type="body"/>
          </p:nvPr>
        </p:nvSpPr>
        <p:spPr>
          <a:xfrm>
            <a:off x="222825" y="1381075"/>
            <a:ext cx="8874600" cy="29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onCreateViewHolder(parent:</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ViewGroup,</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viewType: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layout = LayoutInflater.from(parent.context)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.inflate(R.layout.item_view, parent, </a:t>
            </a:r>
            <a:r>
              <a:rPr lang="en" sz="1800">
                <a:solidFill>
                  <a:srgbClr val="3F51B5"/>
                </a:solidFill>
                <a:latin typeface="Consolas"/>
                <a:ea typeface="Consolas"/>
                <a:cs typeface="Consolas"/>
                <a:sym typeface="Consolas"/>
              </a:rPr>
              <a:t>false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chemeClr val="dk1"/>
                </a:solidFill>
                <a:latin typeface="Consolas"/>
                <a:ea typeface="Consolas"/>
                <a:cs typeface="Consolas"/>
                <a:sym typeface="Consolas"/>
              </a:rPr>
              <a:t> IntViewHolder(layout)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onBindViewHolder(holder:</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 position: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holder.textView.text = </a:t>
            </a:r>
            <a:r>
              <a:rPr lang="en" sz="1800">
                <a:solidFill>
                  <a:srgbClr val="3F51B5"/>
                </a:solidFill>
                <a:latin typeface="Consolas"/>
                <a:ea typeface="Consolas"/>
                <a:cs typeface="Consolas"/>
                <a:sym typeface="Consolas"/>
              </a:rPr>
              <a:t>data</a:t>
            </a:r>
            <a:r>
              <a:rPr lang="en" sz="1800">
                <a:solidFill>
                  <a:schemeClr val="dk1"/>
                </a:solidFill>
                <a:latin typeface="Consolas"/>
                <a:ea typeface="Consolas"/>
                <a:cs typeface="Consolas"/>
                <a:sym typeface="Consolas"/>
              </a:rPr>
              <a:t>.</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(position).toString()</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150" name="Google Shape;15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onto the RecyclerView</a:t>
            </a:r>
            <a:endParaRPr/>
          </a:p>
        </p:txBody>
      </p:sp>
      <p:sp>
        <p:nvSpPr>
          <p:cNvPr id="156" name="Google Shape;156;p25"/>
          <p:cNvSpPr txBox="1"/>
          <p:nvPr>
            <p:ph idx="1" type="body"/>
          </p:nvPr>
        </p:nvSpPr>
        <p:spPr>
          <a:xfrm>
            <a:off x="311700" y="1609675"/>
            <a:ext cx="8520600" cy="28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rv: RecyclerView = findViewById(R.id.rv)</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rv.layoutManager = LinearLayoutManager(</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rv.adapter = NumberListAdapter(IntRange(</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b="1" lang="en" sz="1800">
                <a:solidFill>
                  <a:srgbClr val="37474F"/>
                </a:solidFill>
                <a:latin typeface="Consolas"/>
                <a:ea typeface="Consolas"/>
                <a:cs typeface="Consolas"/>
                <a:sym typeface="Consolas"/>
              </a:rPr>
              <a:t>).toList())</a:t>
            </a:r>
            <a:endParaRPr b="1"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157" name="Google Shape;15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nvSpPr>
        <p:spPr>
          <a:xfrm>
            <a:off x="311700" y="1173028"/>
            <a:ext cx="36948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MainActivity.kt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9273B3-C667-4031-912B-7080D3897F30}"/>
</file>

<file path=customXml/itemProps2.xml><?xml version="1.0" encoding="utf-8"?>
<ds:datastoreItem xmlns:ds="http://schemas.openxmlformats.org/officeDocument/2006/customXml" ds:itemID="{C806D80F-902E-4F01-ABB6-BEA0A48D948F}"/>
</file>

<file path=customXml/itemProps3.xml><?xml version="1.0" encoding="utf-8"?>
<ds:datastoreItem xmlns:ds="http://schemas.openxmlformats.org/officeDocument/2006/customXml" ds:itemID="{123FBC1E-3C54-4FD3-82E0-35FDF91F0BC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