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93" autoAdjust="0"/>
  </p:normalViewPr>
  <p:slideViewPr>
    <p:cSldViewPr snapToGrid="0">
      <p:cViewPr varScale="1">
        <p:scale>
          <a:sx n="81" d="100"/>
          <a:sy n="81" d="100"/>
        </p:scale>
        <p:origin x="91"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8056c3a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8056c3a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Sometimes,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marL="0" lvl="0" indent="0" algn="l" rtl="0">
              <a:spcBef>
                <a:spcPts val="1000"/>
              </a:spcBef>
              <a:spcAft>
                <a:spcPts val="0"/>
              </a:spcAft>
              <a:buNone/>
            </a:pPr>
            <a:endParaRPr sz="180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a:t>
            </a:r>
            <a:r>
              <a:rPr lang="en" u="sng">
                <a:solidFill>
                  <a:schemeClr val="accent5"/>
                </a:solidFill>
                <a:hlinkClick r:id="rId5" action="ppaction://hlinksldjump">
                  <a:extLst>
                    <a:ext uri="{A12FA001-AC4F-418D-AE19-62706E023703}">
                      <ahyp:hlinkClr xmlns:ahyp="http://schemas.microsoft.com/office/drawing/2018/hyperlinkcolor" val="tx"/>
                    </a:ext>
                  </a:extLst>
                </a:hlinkClick>
              </a:rPr>
              <a:t>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lang="en" sz="1800" b="1">
                <a:latin typeface="Consolas"/>
                <a:ea typeface="Consolas"/>
                <a:cs typeface="Consolas"/>
                <a:sym typeface="Consolas"/>
              </a:rPr>
              <a:t>speed: String = </a:t>
            </a:r>
            <a:r>
              <a:rPr lang="en" sz="1800" b="1">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slowly</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Kotlin functions are first-class</a:t>
            </a:r>
            <a:endParaRPr dirty="0"/>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lang="en" sz="1800" b="1">
                <a:latin typeface="Consolas"/>
                <a:ea typeface="Consolas"/>
                <a:cs typeface="Consolas"/>
                <a:sym typeface="Consolas"/>
              </a:rPr>
              <a:t>{level: Int -&gt; level / </a:t>
            </a:r>
            <a:r>
              <a:rPr lang="en" sz="1800" b="1">
                <a:solidFill>
                  <a:srgbClr val="C53929"/>
                </a:solidFill>
                <a:latin typeface="Consolas"/>
                <a:ea typeface="Consolas"/>
                <a:cs typeface="Consolas"/>
                <a:sym typeface="Consolas"/>
              </a:rPr>
              <a:t>2</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marL="0" lvl="0" indent="0" algn="l" rtl="0">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lambdas. Declare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a:t>Normal function take variables as parameters and return value </a:t>
            </a:r>
          </a:p>
          <a:p>
            <a:pPr marL="0" lvl="0" indent="0" algn="l" rtl="0">
              <a:spcBef>
                <a:spcPts val="1000"/>
              </a:spcBef>
              <a:spcAft>
                <a:spcPts val="0"/>
              </a:spcAft>
              <a:buNone/>
            </a:pPr>
            <a:r>
              <a:rPr lang="en" sz="1800" dirty="0"/>
              <a:t>Higher-order functions take </a:t>
            </a:r>
            <a:r>
              <a:rPr lang="en" sz="1800" dirty="0">
                <a:solidFill>
                  <a:srgbClr val="FF0000"/>
                </a:solidFill>
              </a:rPr>
              <a:t>functions as parameters</a:t>
            </a:r>
            <a:r>
              <a:rPr lang="en" sz="1800" dirty="0"/>
              <a:t>, or </a:t>
            </a:r>
            <a:r>
              <a:rPr lang="en" sz="1800" dirty="0">
                <a:solidFill>
                  <a:srgbClr val="FF0000"/>
                </a:solidFill>
              </a:rPr>
              <a:t>return a function</a:t>
            </a:r>
            <a:r>
              <a:rPr lang="en" sz="1800" dirty="0"/>
              <a:t>.</a:t>
            </a:r>
            <a:endParaRPr sz="1800" dirty="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encodeMsg(msg: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enc1: (String) -&gt; String = { input -&gt; input.toUpperCase() }</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latin typeface="Consolas"/>
                <a:ea typeface="Consolas"/>
                <a:cs typeface="Consolas"/>
                <a:sym typeface="Consolas"/>
              </a:rPr>
              <a:t>println(</a:t>
            </a:r>
            <a:r>
              <a:rPr lang="en" sz="1800" b="1" dirty="0">
                <a:latin typeface="Consolas"/>
                <a:ea typeface="Consolas"/>
                <a:cs typeface="Consolas"/>
                <a:sym typeface="Consolas"/>
              </a:rPr>
              <a:t>encodeMsg(</a:t>
            </a:r>
            <a:r>
              <a:rPr lang="en" sz="1800" b="1" dirty="0">
                <a:solidFill>
                  <a:srgbClr val="388E3C"/>
                </a:solidFill>
                <a:latin typeface="Consolas"/>
                <a:ea typeface="Consolas"/>
                <a:cs typeface="Consolas"/>
                <a:sym typeface="Consolas"/>
              </a:rPr>
              <a:t>"abc"</a:t>
            </a:r>
            <a:r>
              <a:rPr lang="en" sz="1800" b="1" dirty="0">
                <a:latin typeface="Consolas"/>
                <a:ea typeface="Consolas"/>
                <a:cs typeface="Consolas"/>
                <a:sym typeface="Consolas"/>
              </a:rPr>
              <a:t>, enc1)</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None/>
            </a:pPr>
            <a:endParaRPr sz="1800" dirty="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The </a:t>
            </a:r>
            <a:r>
              <a:rPr lang="en" sz="1800" b="1" dirty="0">
                <a:latin typeface="Courier New"/>
                <a:ea typeface="Courier New"/>
                <a:cs typeface="Courier New"/>
                <a:sym typeface="Courier New"/>
              </a:rPr>
              <a:t>::</a:t>
            </a:r>
            <a:r>
              <a:rPr lang="en" sz="1800" dirty="0">
                <a:latin typeface="Roboto"/>
                <a:ea typeface="Roboto"/>
                <a:cs typeface="Roboto"/>
                <a:sym typeface="Roboto"/>
              </a:rPr>
              <a:t> operator lets Kotlin know that you are </a:t>
            </a:r>
            <a:r>
              <a:rPr lang="en" sz="1800" dirty="0">
                <a:solidFill>
                  <a:srgbClr val="FF0000"/>
                </a:solidFill>
                <a:latin typeface="Roboto"/>
                <a:ea typeface="Roboto"/>
                <a:cs typeface="Roboto"/>
                <a:sym typeface="Roboto"/>
              </a:rPr>
              <a:t>passing the function reference </a:t>
            </a:r>
            <a:r>
              <a:rPr lang="en" sz="1800" dirty="0">
                <a:latin typeface="Roboto"/>
                <a:ea typeface="Roboto"/>
                <a:cs typeface="Roboto"/>
                <a:sym typeface="Roboto"/>
              </a:rPr>
              <a:t>as an argument, and </a:t>
            </a:r>
            <a:r>
              <a:rPr lang="en" sz="1800" dirty="0">
                <a:solidFill>
                  <a:srgbClr val="FF0000"/>
                </a:solidFill>
                <a:latin typeface="Roboto"/>
                <a:ea typeface="Roboto"/>
                <a:cs typeface="Roboto"/>
                <a:sym typeface="Roboto"/>
              </a:rPr>
              <a:t>not trying to call the function</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parameter call syntax</a:t>
            </a:r>
            <a:endParaRP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encodeMessage(</a:t>
            </a:r>
            <a:r>
              <a:rPr lang="en" sz="1800" dirty="0">
                <a:solidFill>
                  <a:srgbClr val="388E3C"/>
                </a:solidFill>
                <a:latin typeface="Consolas"/>
                <a:ea typeface="Consolas"/>
                <a:cs typeface="Consolas"/>
                <a:sym typeface="Consolas"/>
              </a:rPr>
              <a:t>"acronym"</a:t>
            </a:r>
            <a:r>
              <a:rPr lang="en" sz="1800" dirty="0">
                <a:latin typeface="Consolas"/>
                <a:ea typeface="Consolas"/>
                <a:cs typeface="Consolas"/>
                <a:sym typeface="Consolas"/>
              </a:rPr>
              <a:t>, { input -&gt; input.toUpperCase() })</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{EC0F1CDB-7657-491C-BE3C-9BC569C94D79}</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{EC0F1CDB-7657-491C-BE3C-9BC569C94D79}</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Iterating through lists</a:t>
            </a:r>
            <a:endParaRPr dirty="0"/>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lang="en" sz="1800" b="1">
                <a:solidFill>
                  <a:schemeClr val="dk1"/>
                </a:solidFill>
                <a:latin typeface="Consolas"/>
                <a:ea typeface="Consolas"/>
                <a:cs typeface="Consolas"/>
                <a:sym typeface="Consolas"/>
              </a:rPr>
              <a:t>{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'b'</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dirty="0"/>
              <a:t>Lazy:</a:t>
            </a:r>
            <a:r>
              <a:rPr lang="en" sz="2200" dirty="0"/>
              <a:t> occurs only if necessary at runtime</a:t>
            </a:r>
            <a:endParaRPr sz="2200" dirty="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dirty="0">
                <a:latin typeface="Roboto"/>
                <a:ea typeface="Roboto"/>
                <a:cs typeface="Roboto"/>
                <a:sym typeface="Roboto"/>
              </a:rPr>
              <a:t>Eager:</a:t>
            </a:r>
            <a:r>
              <a:rPr lang="en" sz="2200" dirty="0">
                <a:latin typeface="Roboto"/>
                <a:ea typeface="Roboto"/>
                <a:cs typeface="Roboto"/>
                <a:sym typeface="Roboto"/>
              </a:rPr>
              <a:t> occurs regardless of whether the result is ever used</a:t>
            </a:r>
            <a:endParaRPr sz="2200" dirty="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a:t>
            </a:r>
            <a:endParaRPr/>
          </a:p>
        </p:txBody>
      </p:sp>
      <p:sp>
        <p:nvSpPr>
          <p:cNvPr id="100" name="Google Shape;100;p20"/>
          <p:cNvSpPr txBox="1">
            <a:spLocks noGrp="1"/>
          </p:cNvSpPr>
          <p:nvPr>
            <p:ph type="body" idx="1"/>
          </p:nvPr>
        </p:nvSpPr>
        <p:spPr>
          <a:xfrm>
            <a:off x="342900" y="1564350"/>
            <a:ext cx="8489400" cy="22053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en" sz="2200"/>
              <a:t>Create a file in your project</a:t>
            </a:r>
            <a:endParaRPr sz="2200"/>
          </a:p>
          <a:p>
            <a:pPr marL="457200" lvl="0" indent="-368300" algn="l" rtl="0">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marL="457200" lvl="0" indent="-368300" algn="l" rtl="0">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endParaRPr sz="2200">
              <a:latin typeface="Consolas"/>
              <a:ea typeface="Consolas"/>
              <a:cs typeface="Consolas"/>
              <a:sym typeface="Consolas"/>
            </a:endParaRPr>
          </a:p>
          <a:p>
            <a:pPr marL="457200" lvl="0" indent="-368300" algn="l" rtl="0">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(Optional)</a:t>
            </a:r>
            <a:endParaRPr sz="2200"/>
          </a:p>
          <a:p>
            <a:pPr marL="457200" lvl="0" indent="-368300" algn="l" rtl="0">
              <a:lnSpc>
                <a:spcPct val="150000"/>
              </a:lnSpc>
              <a:spcBef>
                <a:spcPts val="0"/>
              </a:spcBef>
              <a:spcAft>
                <a:spcPts val="0"/>
              </a:spcAft>
              <a:buSzPts val="2200"/>
              <a:buChar char="●"/>
            </a:pPr>
            <a:r>
              <a:rPr lang="en" sz="2200"/>
              <a:t>Run your program</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01" name="Google Shape;50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02" name="Google Shape;502;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03" name="Google Shape;503;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2470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Kotlin file</a:t>
            </a:r>
            <a:endParaRPr/>
          </a:p>
        </p:txBody>
      </p:sp>
      <p:sp>
        <p:nvSpPr>
          <p:cNvPr id="108" name="Google Shape;108;p21"/>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lang="en" sz="1800" b="1">
                <a:solidFill>
                  <a:schemeClr val="dk1"/>
                </a:solidFill>
              </a:rPr>
              <a:t>Hello World</a:t>
            </a:r>
            <a:r>
              <a:rPr lang="en" sz="1800">
                <a:solidFill>
                  <a:schemeClr val="dk1"/>
                </a:solidFill>
              </a:rPr>
              <a:t>,</a:t>
            </a:r>
            <a:r>
              <a:rPr lang="en" sz="1800" b="1">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marL="457200" lvl="0" indent="-342900" algn="l" rtl="0">
              <a:spcBef>
                <a:spcPts val="1000"/>
              </a:spcBef>
              <a:spcAft>
                <a:spcPts val="0"/>
              </a:spcAft>
              <a:buSzPts val="1800"/>
              <a:buChar char="●"/>
            </a:pPr>
            <a:r>
              <a:rPr lang="en" sz="1800"/>
              <a:t>Select </a:t>
            </a:r>
            <a:r>
              <a:rPr lang="en" sz="1800" b="1"/>
              <a:t>New &gt; Kotlin File/Class</a:t>
            </a:r>
            <a:r>
              <a:rPr lang="en" sz="1800"/>
              <a:t>.</a:t>
            </a:r>
            <a:endParaRPr sz="1800"/>
          </a:p>
          <a:p>
            <a:pPr marL="457200" lvl="0" indent="-342900" algn="l" rtl="0">
              <a:spcBef>
                <a:spcPts val="0"/>
              </a:spcBef>
              <a:spcAft>
                <a:spcPts val="0"/>
              </a:spcAft>
              <a:buSzPts val="1800"/>
              <a:buChar char="●"/>
            </a:pPr>
            <a:r>
              <a:rPr lang="en" sz="1800"/>
              <a:t>Select </a:t>
            </a:r>
            <a:r>
              <a:rPr lang="en" sz="1800" b="1"/>
              <a:t>File</a:t>
            </a:r>
            <a:r>
              <a:rPr lang="en" sz="1800"/>
              <a:t>, name the file </a:t>
            </a:r>
            <a:r>
              <a:rPr lang="en" sz="1800">
                <a:latin typeface="Courier New"/>
                <a:ea typeface="Courier New"/>
                <a:cs typeface="Courier New"/>
                <a:sym typeface="Courier New"/>
              </a:rPr>
              <a:t>Hello,</a:t>
            </a:r>
            <a:r>
              <a:rPr lang="en" sz="1800"/>
              <a:t> and press </a:t>
            </a:r>
            <a:r>
              <a:rPr lang="en" sz="1800" b="1"/>
              <a:t>Enter</a:t>
            </a:r>
            <a:r>
              <a:rPr lang="en" sz="1800"/>
              <a:t>.</a:t>
            </a: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Kotlin file</a:t>
            </a:r>
            <a:endParaRPr/>
          </a:p>
        </p:txBody>
      </p:sp>
      <p:sp>
        <p:nvSpPr>
          <p:cNvPr id="116" name="Google Shape;116;p22"/>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Hello.kt</a:t>
            </a:r>
            <a:r>
              <a:rPr lang="en" sz="1800"/>
              <a:t>.</a:t>
            </a: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main() function</a:t>
            </a:r>
            <a:endParaRPr/>
          </a:p>
        </p:txBody>
      </p:sp>
      <p:sp>
        <p:nvSpPr>
          <p:cNvPr id="124" name="Google Shape;124;p23"/>
          <p:cNvSpPr txBox="1">
            <a:spLocks noGrp="1"/>
          </p:cNvSpPr>
          <p:nvPr>
            <p:ph type="body" idx="1"/>
          </p:nvPr>
        </p:nvSpPr>
        <p:spPr>
          <a:xfrm>
            <a:off x="311700" y="1685875"/>
            <a:ext cx="8520600" cy="1997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None/>
            </a:pPr>
            <a:endParaRPr sz="1800"/>
          </a:p>
          <a:p>
            <a:pPr marL="45720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The args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Kotlin program</a:t>
            </a:r>
            <a:endParaRPr/>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To run your program, click the Run icon (  ) to the left of the </a:t>
            </a:r>
            <a:r>
              <a:rPr lang="en" sz="1800">
                <a:latin typeface="Courier New"/>
                <a:ea typeface="Courier New"/>
                <a:cs typeface="Courier New"/>
                <a:sym typeface="Courier New"/>
              </a:rPr>
              <a:t>main()</a:t>
            </a:r>
            <a:r>
              <a:rPr lang="en" sz="1800"/>
              <a:t> function.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displays the results in the console.</a:t>
            </a:r>
            <a:endParaRPr sz="1800"/>
          </a:p>
          <a:p>
            <a:pPr marL="0" lvl="0" indent="0" algn="l" rtl="0">
              <a:spcBef>
                <a:spcPts val="0"/>
              </a:spcBef>
              <a:spcAft>
                <a:spcPts val="0"/>
              </a:spcAft>
              <a:buClr>
                <a:schemeClr val="dk1"/>
              </a:buClr>
              <a:buSzPts val="1100"/>
              <a:buFont typeface="Arial"/>
              <a:buNone/>
            </a:pPr>
            <a:endParaRPr sz="180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5" name="Google Shape;135;p24"/>
          <p:cNvSpPr/>
          <p:nvPr/>
        </p:nvSpPr>
        <p:spPr>
          <a:xfrm rot="5400000">
            <a:off x="4448805"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arguments to main()</a:t>
            </a:r>
            <a:endParaRPr/>
          </a:p>
        </p:txBody>
      </p:sp>
      <p:sp>
        <p:nvSpPr>
          <p:cNvPr id="143" name="Google Shape;143;p25"/>
          <p:cNvSpPr txBox="1">
            <a:spLocks noGrp="1"/>
          </p:cNvSpPr>
          <p:nvPr>
            <p:ph type="body" idx="1"/>
          </p:nvPr>
        </p:nvSpPr>
        <p:spPr>
          <a:xfrm>
            <a:off x="311700" y="1440750"/>
            <a:ext cx="8590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a:t>
            </a:r>
            <a:r>
              <a:rPr lang="en" sz="1800" b="1"/>
              <a:t>Run &gt; Edit Configurations</a:t>
            </a:r>
            <a:r>
              <a:rPr lang="en" sz="1800"/>
              <a:t> to open the </a:t>
            </a:r>
            <a:r>
              <a:rPr lang="en" sz="1800" b="1"/>
              <a:t>Run/Debug Configurations </a:t>
            </a:r>
            <a:r>
              <a:rPr lang="en" sz="1800"/>
              <a:t>window.</a:t>
            </a:r>
            <a:endParaRPr sz="1800"/>
          </a:p>
          <a:p>
            <a:pPr marL="0" lvl="0" indent="0" algn="l" rtl="0">
              <a:spcBef>
                <a:spcPts val="1000"/>
              </a:spcBef>
              <a:spcAft>
                <a:spcPts val="0"/>
              </a:spcAft>
              <a:buNone/>
            </a:pPr>
            <a:endParaRPr sz="1800"/>
          </a:p>
          <a:p>
            <a:pPr marL="0" lvl="0" indent="0" algn="l" rtl="0">
              <a:spcBef>
                <a:spcPts val="1000"/>
              </a:spcBef>
              <a:spcAft>
                <a:spcPts val="0"/>
              </a:spcAft>
              <a:buClr>
                <a:schemeClr val="dk1"/>
              </a:buClr>
              <a:buSzPts val="1100"/>
              <a:buFont typeface="Arial"/>
              <a:buNone/>
            </a:pPr>
            <a:endParaRPr sz="1800"/>
          </a:p>
          <a:p>
            <a:pPr marL="0" lvl="0" indent="0" algn="l" rtl="0">
              <a:spcBef>
                <a:spcPts val="1000"/>
              </a:spcBef>
              <a:spcAft>
                <a:spcPts val="0"/>
              </a:spcAft>
              <a:buNone/>
            </a:pPr>
            <a:endParaRPr/>
          </a:p>
        </p:txBody>
      </p:sp>
      <p:sp>
        <p:nvSpPr>
          <p:cNvPr id="144" name="Google Shape;144;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AF75BB-5EFB-4A44-BDF0-2F18AD827C80}"/>
</file>

<file path=customXml/itemProps2.xml><?xml version="1.0" encoding="utf-8"?>
<ds:datastoreItem xmlns:ds="http://schemas.openxmlformats.org/officeDocument/2006/customXml" ds:itemID="{12D2A318-9164-4C81-A509-065033610750}"/>
</file>

<file path=customXml/itemProps3.xml><?xml version="1.0" encoding="utf-8"?>
<ds:datastoreItem xmlns:ds="http://schemas.openxmlformats.org/officeDocument/2006/customXml" ds:itemID="{009415BB-2567-4D69-8323-46890302A5BA}"/>
</file>

<file path=docProps/app.xml><?xml version="1.0" encoding="utf-8"?>
<Properties xmlns="http://schemas.openxmlformats.org/officeDocument/2006/extended-properties" xmlns:vt="http://schemas.openxmlformats.org/officeDocument/2006/docPropsVTypes">
  <TotalTime>552</TotalTime>
  <Words>3667</Words>
  <Application>Microsoft Office PowerPoint</Application>
  <PresentationFormat>On-screen Show (16:9)</PresentationFormat>
  <Paragraphs>420</Paragraphs>
  <Slides>46</Slides>
  <Notes>46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Google Sans</vt:lpstr>
      <vt:lpstr>Roboto</vt:lpstr>
      <vt:lpstr>Consolas</vt:lpstr>
      <vt:lpstr>Courier New</vt:lpstr>
      <vt:lpstr>Open Sans</vt:lpstr>
      <vt:lpstr>Simple Light</vt:lpstr>
      <vt:lpstr>GDT master</vt:lpstr>
      <vt:lpstr>PowerPoint Presentation</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2</cp:revision>
  <dcterms:modified xsi:type="dcterms:W3CDTF">2023-09-22T12:26:20Z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