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Roboto"/>
      <p:regular r:id="rId63"/>
      <p:bold r:id="rId64"/>
      <p:italic r:id="rId65"/>
      <p:boldItalic r:id="rId66"/>
    </p:embeddedFont>
    <p:embeddedFont>
      <p:font typeface="Google Sans"/>
      <p:regular r:id="rId67"/>
      <p:bold r:id="rId68"/>
      <p:italic r:id="rId69"/>
      <p:boldItalic r:id="rId70"/>
    </p:embeddedFont>
    <p:embeddedFont>
      <p:font typeface="Roboto Condensed"/>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font" Target="fonts/Roboto-regular.fntdata"/><Relationship Id="rId21" Type="http://schemas.openxmlformats.org/officeDocument/2006/relationships/slide" Target="slides/slide15.xml"/><Relationship Id="rId68" Type="http://schemas.openxmlformats.org/officeDocument/2006/relationships/font" Target="fonts/GoogleSans-bold.fntdata"/><Relationship Id="rId84" Type="http://schemas.openxmlformats.org/officeDocument/2006/relationships/customXml" Target="../customXml/item2.xml"/><Relationship Id="rId16" Type="http://schemas.openxmlformats.org/officeDocument/2006/relationships/slide" Target="slides/slide10.xml"/><Relationship Id="rId74" Type="http://schemas.openxmlformats.org/officeDocument/2006/relationships/font" Target="fonts/RobotoCondensed-boldItalic.fntdata"/><Relationship Id="rId32" Type="http://schemas.openxmlformats.org/officeDocument/2006/relationships/slide" Target="slides/slide26.xml"/><Relationship Id="rId79" Type="http://schemas.openxmlformats.org/officeDocument/2006/relationships/font" Target="fonts/OpenSans-regular.fntdata"/><Relationship Id="rId37" Type="http://schemas.openxmlformats.org/officeDocument/2006/relationships/slide" Target="slides/slide31.xml"/><Relationship Id="rId53" Type="http://schemas.openxmlformats.org/officeDocument/2006/relationships/slide" Target="slides/slide47.xml"/><Relationship Id="rId11" Type="http://schemas.openxmlformats.org/officeDocument/2006/relationships/slide" Target="slides/slide5.xml"/><Relationship Id="rId58" Type="http://schemas.openxmlformats.org/officeDocument/2006/relationships/slide" Target="slides/slide52.xml"/><Relationship Id="rId5" Type="http://schemas.openxmlformats.org/officeDocument/2006/relationships/slideMaster" Target="slideMasters/slideMaster2.xml"/><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slide" Target="slides/slide42.xml"/><Relationship Id="rId30" Type="http://schemas.openxmlformats.org/officeDocument/2006/relationships/slide" Target="slides/slide24.xml"/><Relationship Id="rId77" Type="http://schemas.openxmlformats.org/officeDocument/2006/relationships/font" Target="fonts/RobotoMono-italic.fntdata"/><Relationship Id="rId35" Type="http://schemas.openxmlformats.org/officeDocument/2006/relationships/slide" Target="slides/slide29.xml"/><Relationship Id="rId64" Type="http://schemas.openxmlformats.org/officeDocument/2006/relationships/font" Target="fonts/Roboto-bold.fntdata"/><Relationship Id="rId22" Type="http://schemas.openxmlformats.org/officeDocument/2006/relationships/slide" Target="slides/slide16.xml"/><Relationship Id="rId69" Type="http://schemas.openxmlformats.org/officeDocument/2006/relationships/font" Target="fonts/GoogleSans-italic.fntdata"/><Relationship Id="rId27" Type="http://schemas.openxmlformats.org/officeDocument/2006/relationships/slide" Target="slides/slide21.xml"/><Relationship Id="rId56" Type="http://schemas.openxmlformats.org/officeDocument/2006/relationships/slide" Target="slides/slide50.xml"/><Relationship Id="rId14" Type="http://schemas.openxmlformats.org/officeDocument/2006/relationships/slide" Target="slides/slide8.xml"/><Relationship Id="rId80" Type="http://schemas.openxmlformats.org/officeDocument/2006/relationships/font" Target="fonts/OpenSans-bold.fntdata"/><Relationship Id="rId8" Type="http://schemas.openxmlformats.org/officeDocument/2006/relationships/slide" Target="slides/slide2.xml"/><Relationship Id="rId72" Type="http://schemas.openxmlformats.org/officeDocument/2006/relationships/font" Target="fonts/RobotoCondensed-bold.fntdata"/><Relationship Id="rId51" Type="http://schemas.openxmlformats.org/officeDocument/2006/relationships/slide" Target="slides/slide45.xml"/><Relationship Id="rId85"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67" Type="http://schemas.openxmlformats.org/officeDocument/2006/relationships/font" Target="fonts/GoogleSans-regular.fntdata"/><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slide" Target="slides/slide53.xml"/><Relationship Id="rId17" Type="http://schemas.openxmlformats.org/officeDocument/2006/relationships/slide" Target="slides/slide11.xml"/><Relationship Id="rId41" Type="http://schemas.openxmlformats.org/officeDocument/2006/relationships/slide" Target="slides/slide35.xml"/><Relationship Id="rId75" Type="http://schemas.openxmlformats.org/officeDocument/2006/relationships/font" Target="fonts/RobotoMono-regular.fntdata"/><Relationship Id="rId70" Type="http://schemas.openxmlformats.org/officeDocument/2006/relationships/font" Target="fonts/GoogleSans-boldItalic.fntdata"/><Relationship Id="rId62" Type="http://schemas.openxmlformats.org/officeDocument/2006/relationships/slide" Target="slides/slide56.xml"/><Relationship Id="rId20" Type="http://schemas.openxmlformats.org/officeDocument/2006/relationships/slide" Target="slides/slide14.xml"/><Relationship Id="rId54" Type="http://schemas.openxmlformats.org/officeDocument/2006/relationships/slide" Target="slides/slide48.xml"/><Relationship Id="rId83"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notesMaster" Target="notesMasters/notesMaster1.xml"/><Relationship Id="rId49" Type="http://schemas.openxmlformats.org/officeDocument/2006/relationships/slide" Target="slides/slide43.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slide" Target="slides/slide51.xml"/><Relationship Id="rId15" Type="http://schemas.openxmlformats.org/officeDocument/2006/relationships/slide" Target="slides/slide9.xml"/><Relationship Id="rId44" Type="http://schemas.openxmlformats.org/officeDocument/2006/relationships/slide" Target="slides/slide38.xml"/><Relationship Id="rId81" Type="http://schemas.openxmlformats.org/officeDocument/2006/relationships/font" Target="fonts/OpenSans-italic.fntdata"/><Relationship Id="rId73" Type="http://schemas.openxmlformats.org/officeDocument/2006/relationships/font" Target="fonts/RobotoCondensed-italic.fntdata"/><Relationship Id="rId31" Type="http://schemas.openxmlformats.org/officeDocument/2006/relationships/slide" Target="slides/slide25.xml"/><Relationship Id="rId78" Type="http://schemas.openxmlformats.org/officeDocument/2006/relationships/font" Target="fonts/RobotoMono-boldItalic.fntdata"/><Relationship Id="rId65" Type="http://schemas.openxmlformats.org/officeDocument/2006/relationships/font" Target="fonts/Roboto-italic.fntdata"/><Relationship Id="rId60" Type="http://schemas.openxmlformats.org/officeDocument/2006/relationships/slide" Target="slides/slide54.xml"/><Relationship Id="rId52" Type="http://schemas.openxmlformats.org/officeDocument/2006/relationships/slide" Target="slides/slide46.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 Id="rId76" Type="http://schemas.openxmlformats.org/officeDocument/2006/relationships/font" Target="fonts/RobotoMono-bold.fntdata"/><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font" Target="fonts/RobotoCondensed-regular.fntdata"/><Relationship Id="rId2" Type="http://schemas.openxmlformats.org/officeDocument/2006/relationships/viewProps" Target="viewProps.xml"/><Relationship Id="rId29" Type="http://schemas.openxmlformats.org/officeDocument/2006/relationships/slide" Target="slides/slide23.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font" Target="fonts/Roboto-boldItalic.fntdata"/><Relationship Id="rId24" Type="http://schemas.openxmlformats.org/officeDocument/2006/relationships/slide" Target="slides/slide18.xml"/><Relationship Id="rId82" Type="http://schemas.openxmlformats.org/officeDocument/2006/relationships/font" Target="fonts/OpenSans-boldItalic.fntdata"/><Relationship Id="rId61"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lasses.html#member-functio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inheritanc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abstract-classes" TargetMode="External"/><Relationship Id="rId3" Type="http://schemas.openxmlformats.org/officeDocument/2006/relationships/hyperlink" Target="https://kotlinlang.org/docs/reference/classes.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ollections.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visibility-modifier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9961b3fa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9961b3fa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9961b3fa0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9961b3fa0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in Kotlin, write your code according to the first code snippet.</a:t>
            </a:r>
            <a:r>
              <a:rPr lang="en">
                <a:solidFill>
                  <a:schemeClr val="dk1"/>
                </a:solidFill>
              </a:rPr>
              <a: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9961b3fa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9961b3fa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9961b3fa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9961b3fa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9961b3fa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9961b3fa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b="1" lang="en">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Classes and Inheritance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9961b3fa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9961b3fa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a:t>
            </a:r>
            <a:r>
              <a:rPr lang="en"/>
              <a:t>parameters</a:t>
            </a:r>
            <a:r>
              <a:rPr lang="en"/>
              <a:t>,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b="1" lang="en"/>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9961b3fa0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9961b3fa0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9961b3fa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9961b3fa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9961b3fa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9961b3fa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9961b3fa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9961b3fa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a:t>
            </a:r>
            <a:r>
              <a:rPr lang="en"/>
              <a:t>getter</a:t>
            </a:r>
            <a:r>
              <a:rPr lang="en"/>
              <a:t>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9961b3fa0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9961b3fa0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9961b3fa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9961b3fa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9961b3fa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9961b3fa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constructors and properties, classes can also have member functions. Declare functions according to the rules we discussed in "Functions" in Lesson 2.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9961b3fa0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9961b3fa0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9961b3fa0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9961b3fa0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Inheriting the properties and capabilities from parent class to child class is called Inheritance.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Kotlin has a single-parent class inheritance structure, should you need multiple class features to be inherited in your class, consider using Interfaces.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9961b3fa0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9961b3fa0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9961b3fa0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9961b3fa0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9961b3fa0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9961b3fa0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9961b3fa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9961b3fa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9961b3fa0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9961b3fa0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Resource:</a:t>
            </a:r>
            <a:endParaRPr b="1">
              <a:highlight>
                <a:srgbClr val="FFFFFF"/>
              </a:highlight>
            </a:endParaRPr>
          </a:p>
          <a:p>
            <a:pPr indent="-298450" lvl="0" marL="457200" rtl="0" algn="l">
              <a:spcBef>
                <a:spcPts val="0"/>
              </a:spcBef>
              <a:spcAft>
                <a:spcPts val="0"/>
              </a:spcAft>
              <a:buSzPts val="1100"/>
              <a:buChar char="●"/>
            </a:pPr>
            <a:r>
              <a:rPr lang="en" u="sng">
                <a:solidFill>
                  <a:schemeClr val="hlink"/>
                </a:solidFill>
                <a:highlight>
                  <a:srgbClr val="FFFFFF"/>
                </a:highlight>
                <a:hlinkClick r:id="rId2"/>
              </a:rPr>
              <a:t>Inheritance</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9961b3fa0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9961b3fa0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using the open keyword to declare class C, we can successfully define class D as a subclass of 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9961b3fa0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9961b3fa0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9961b3fa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9961b3fa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9961b3fa0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9961b3fa0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9961b3fa0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9961b3fa0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u="sng">
                <a:solidFill>
                  <a:schemeClr val="hlink"/>
                </a:solidFill>
                <a:hlinkClick r:id="rId2"/>
              </a:rPr>
              <a:t>Abstract classes</a:t>
            </a:r>
            <a:endParaRPr/>
          </a:p>
          <a:p>
            <a:pPr indent="-298450" lvl="0" marL="457200" rtl="0" algn="l">
              <a:spcBef>
                <a:spcPts val="0"/>
              </a:spcBef>
              <a:spcAft>
                <a:spcPts val="0"/>
              </a:spcAft>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9961b3fa0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9961b3fa0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9961b3fa0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9961b3fa0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9961b3fa0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9961b3fa0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9961b3fa0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9961b3fa0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9961b3fa0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9961b3fa0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9961b3fa0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9961b3fa0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9961b3fa0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9961b3fa0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9961b3fa0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9961b3fa0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9961b3fa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9961b3fa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definition of a class is written in a Kotlin file.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9961b3fa0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9961b3fa0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9961b3fa0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9961b3fa0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9961b3fa0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9961b3fa0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9961b3fa0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9961b3fa0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9961b3fa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9961b3fa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9961b3fa0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9961b3fa0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9961b3fa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9961b3fa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9961b3fa0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9961b3fa0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a:t>
            </a:r>
            <a:endParaRPr/>
          </a:p>
          <a:p>
            <a:pPr indent="-298450" lvl="0" marL="457200" rtl="0" algn="l">
              <a:spcBef>
                <a:spcPts val="0"/>
              </a:spcBef>
              <a:spcAft>
                <a:spcPts val="0"/>
              </a:spcAft>
              <a:buSzPts val="1100"/>
              <a:buChar char="●"/>
            </a:pPr>
            <a:r>
              <a:rPr lang="en" u="sng">
                <a:solidFill>
                  <a:schemeClr val="hlink"/>
                </a:solidFill>
                <a:hlinkClick r:id="rId2"/>
              </a:rPr>
              <a:t>Companion Objects</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9961b3fa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9961b3fa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Note</a:t>
            </a:r>
            <a:r>
              <a:rPr lang="en">
                <a:solidFill>
                  <a:schemeClr val="dk1"/>
                </a:solidFill>
              </a:rPr>
              <a:t>: Companion objects can implement an interface and are real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Companion Objects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9961b3fa0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9961b3fa0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9961b3fa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9961b3fa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9961b3fa0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9961b3fa0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9961b3fa0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9961b3fa0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9961b3fa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b9961b3fa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9961b3fa0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9961b3fa0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Resource:</a:t>
            </a:r>
            <a:endParaRPr b="1">
              <a:solidFill>
                <a:schemeClr val="dk1"/>
              </a:solidFill>
              <a:highlight>
                <a:schemeClr val="lt1"/>
              </a:highlight>
            </a:endParaRPr>
          </a:p>
          <a:p>
            <a:pPr indent="-298450" lvl="0" marL="457200" rtl="0" algn="l">
              <a:spcBef>
                <a:spcPts val="0"/>
              </a:spcBef>
              <a:spcAft>
                <a:spcPts val="0"/>
              </a:spcAft>
              <a:buSzPts val="1100"/>
              <a:buChar char="●"/>
            </a:pPr>
            <a:r>
              <a:rPr lang="en" u="sng">
                <a:solidFill>
                  <a:srgbClr val="1A73E8"/>
                </a:solidFill>
                <a:highlight>
                  <a:schemeClr val="lt1"/>
                </a:highlight>
                <a:hlinkClick r:id="rId2">
                  <a:extLst>
                    <a:ext uri="{A12FA001-AC4F-418D-AE19-62706E023703}">
                      <ahyp:hlinkClr val="tx"/>
                    </a:ext>
                  </a:extLst>
                </a:hlinkClick>
              </a:rPr>
              <a:t>Visibility Modifiers</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9961b3fa0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9961b3fa0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9961b3fa0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9961b3fa0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9961b3fa0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9961b3fa0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9961b3fa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9961b3fa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9961b3fa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9961b3fa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9961b3fa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9961b3fa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different examples of how you can define constructors with or without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9961b3fa0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9961b3fa0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Similar to how we learned about default parameters in functions in Lesson 2, we can have default parameters for constructors.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21.xml"/><Relationship Id="rId5" Type="http://schemas.openxmlformats.org/officeDocument/2006/relationships/slide" Target="/ppt/slides/slide33.xml"/><Relationship Id="rId6" Type="http://schemas.openxmlformats.org/officeDocument/2006/relationships/slide" Target="/ppt/slides/slide37.xml"/><Relationship Id="rId7" Type="http://schemas.openxmlformats.org/officeDocument/2006/relationships/slide" Target="/ppt/slides/slide49.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53.xml"/><Relationship Id="rId5" Type="http://schemas.openxmlformats.org/officeDocument/2006/relationships/slide" Target="/ppt/slides/slide21.xml"/><Relationship Id="rId6" Type="http://schemas.openxmlformats.org/officeDocument/2006/relationships/slide" Target="/ppt/slides/slide33.xml"/><Relationship Id="rId7" Type="http://schemas.openxmlformats.org/officeDocument/2006/relationships/slide" Target="/ppt/slides/slide37.xml"/><Relationship Id="rId8" Type="http://schemas.openxmlformats.org/officeDocument/2006/relationships/slide" Target="/ppt/slid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developer.android.com/courses/pathways/android-development-with-kotlin-3"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3:</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Classes and </a:t>
            </a:r>
            <a:r>
              <a:rPr lang="en" sz="3600">
                <a:solidFill>
                  <a:srgbClr val="FAFAFA"/>
                </a:solidFill>
                <a:latin typeface="Google Sans"/>
                <a:ea typeface="Google Sans"/>
                <a:cs typeface="Google Sans"/>
                <a:sym typeface="Google Sans"/>
              </a:rPr>
              <a:t>objects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constructor</a:t>
            </a:r>
            <a:endParaRPr/>
          </a:p>
        </p:txBody>
      </p:sp>
      <p:sp>
        <p:nvSpPr>
          <p:cNvPr id="163" name="Google Shape;163;p26"/>
          <p:cNvSpPr txBox="1"/>
          <p:nvPr>
            <p:ph idx="1" type="body"/>
          </p:nvPr>
        </p:nvSpPr>
        <p:spPr>
          <a:xfrm>
            <a:off x="342900" y="966175"/>
            <a:ext cx="6744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Declare the primary constructor within the class header.</a:t>
            </a:r>
            <a:endParaRPr sz="1800"/>
          </a:p>
        </p:txBody>
      </p:sp>
      <p:sp>
        <p:nvSpPr>
          <p:cNvPr id="164" name="Google Shape;164;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nvSpPr>
        <p:spPr>
          <a:xfrm>
            <a:off x="342900" y="1316221"/>
            <a:ext cx="8489400" cy="14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a:t>
            </a:r>
            <a:r>
              <a:rPr b="1" lang="en" sz="1800">
                <a:latin typeface="Consolas"/>
                <a:ea typeface="Consolas"/>
                <a:cs typeface="Consolas"/>
                <a:sym typeface="Consolas"/>
              </a:rPr>
              <a:t>(i: Int)</a:t>
            </a: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 init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constructor(i: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7" name="Google Shape;167;p26"/>
          <p:cNvSpPr txBox="1"/>
          <p:nvPr/>
        </p:nvSpPr>
        <p:spPr>
          <a:xfrm>
            <a:off x="342628" y="2814023"/>
            <a:ext cx="55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is technically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a:t>
            </a:r>
            <a:endParaRPr/>
          </a:p>
        </p:txBody>
      </p:sp>
      <p:sp>
        <p:nvSpPr>
          <p:cNvPr id="173" name="Google Shape;173;p27"/>
          <p:cNvSpPr txBox="1"/>
          <p:nvPr>
            <p:ph idx="1" type="body"/>
          </p:nvPr>
        </p:nvSpPr>
        <p:spPr>
          <a:xfrm>
            <a:off x="327300" y="1468600"/>
            <a:ext cx="8489400" cy="18216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indent="-368300" lvl="0" marL="457200" rtl="0" algn="l">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74" name="Google Shape;174;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 example</a:t>
            </a:r>
            <a:endParaRPr/>
          </a:p>
        </p:txBody>
      </p:sp>
      <p:sp>
        <p:nvSpPr>
          <p:cNvPr id="180" name="Google Shape;180;p28"/>
          <p:cNvSpPr txBox="1"/>
          <p:nvPr>
            <p:ph idx="1" type="body"/>
          </p:nvPr>
        </p:nvSpPr>
        <p:spPr>
          <a:xfrm>
            <a:off x="342900" y="10762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indent="0" lvl="0" marL="0" rtl="0" algn="l">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Square(</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t>
            </a:r>
            <a:r>
              <a:rPr lang="en" sz="1800">
                <a:latin typeface="Consolas"/>
                <a:ea typeface="Consolas"/>
                <a:cs typeface="Consolas"/>
                <a:sym typeface="Consolas"/>
              </a:rPr>
              <a:t>side: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println(side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 = Square(</a:t>
            </a:r>
            <a:r>
              <a:rPr lang="en" sz="1800">
                <a:solidFill>
                  <a:srgbClr val="C53929"/>
                </a:solidFill>
                <a:latin typeface="Consolas"/>
                <a:ea typeface="Consolas"/>
                <a:cs typeface="Consolas"/>
                <a:sym typeface="Consolas"/>
              </a:rPr>
              <a:t>10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81" name="Google Shape;18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a:t>
            </a:r>
            <a:endParaRPr/>
          </a:p>
        </p:txBody>
      </p:sp>
      <p:sp>
        <p:nvSpPr>
          <p:cNvPr id="187" name="Google Shape;187;p29"/>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Use the </a:t>
            </a:r>
            <a:r>
              <a:rPr lang="en" sz="2000">
                <a:latin typeface="Courier New"/>
                <a:ea typeface="Courier New"/>
                <a:cs typeface="Courier New"/>
                <a:sym typeface="Courier New"/>
              </a:rPr>
              <a:t>constructor</a:t>
            </a:r>
            <a:r>
              <a:rPr lang="en" sz="2000"/>
              <a:t> keyword to define secondary constructors</a:t>
            </a:r>
            <a:endParaRPr sz="2000"/>
          </a:p>
          <a:p>
            <a:pPr indent="-355600" lvl="0" marL="457200" rtl="0" algn="l">
              <a:spcBef>
                <a:spcPts val="1000"/>
              </a:spcBef>
              <a:spcAft>
                <a:spcPts val="0"/>
              </a:spcAft>
              <a:buSzPts val="2000"/>
              <a:buChar char="●"/>
            </a:pPr>
            <a:r>
              <a:rPr lang="en" sz="2000"/>
              <a:t>Secondary constructors must call:</a:t>
            </a:r>
            <a:endParaRPr sz="2000"/>
          </a:p>
          <a:p>
            <a:pPr indent="-355600" lvl="1" marL="914400" rtl="0" algn="l">
              <a:spcBef>
                <a:spcPts val="1000"/>
              </a:spcBef>
              <a:spcAft>
                <a:spcPts val="0"/>
              </a:spcAft>
              <a:buSzPts val="2000"/>
              <a:buChar char="○"/>
            </a:pPr>
            <a:r>
              <a:rPr lang="en"/>
              <a:t>The primary constructor using </a:t>
            </a:r>
            <a:r>
              <a:rPr lang="en">
                <a:latin typeface="Courier New"/>
                <a:ea typeface="Courier New"/>
                <a:cs typeface="Courier New"/>
                <a:sym typeface="Courier New"/>
              </a:rPr>
              <a:t>this</a:t>
            </a:r>
            <a:r>
              <a:rPr lang="en"/>
              <a:t> keyword </a:t>
            </a:r>
            <a:endParaRPr/>
          </a:p>
          <a:p>
            <a:pPr indent="0" lvl="0" marL="457200" rtl="0" algn="l">
              <a:spcBef>
                <a:spcPts val="1000"/>
              </a:spcBef>
              <a:spcAft>
                <a:spcPts val="0"/>
              </a:spcAft>
              <a:buNone/>
            </a:pPr>
            <a:r>
              <a:rPr lang="en" sz="2000"/>
              <a:t>  </a:t>
            </a:r>
            <a:endParaRPr sz="2000"/>
          </a:p>
          <a:p>
            <a:pPr indent="-355600" lvl="1" marL="914400" rtl="0" algn="l">
              <a:spcBef>
                <a:spcPts val="1000"/>
              </a:spcBef>
              <a:spcAft>
                <a:spcPts val="0"/>
              </a:spcAft>
              <a:buSzPts val="2000"/>
              <a:buChar char="○"/>
            </a:pPr>
            <a:r>
              <a:rPr lang="en"/>
              <a:t>Another secondary constructor that calls the primary constructor</a:t>
            </a:r>
            <a:endParaRPr/>
          </a:p>
          <a:p>
            <a:pPr indent="-355600" lvl="0" marL="457200" rtl="0" algn="l">
              <a:spcBef>
                <a:spcPts val="1000"/>
              </a:spcBef>
              <a:spcAft>
                <a:spcPts val="0"/>
              </a:spcAft>
              <a:buSzPts val="2000"/>
              <a:buChar char="●"/>
            </a:pPr>
            <a:r>
              <a:rPr lang="en" sz="2000"/>
              <a:t>Secondary constructor body is not required</a:t>
            </a:r>
            <a:endParaRPr sz="2000"/>
          </a:p>
        </p:txBody>
      </p:sp>
      <p:sp>
        <p:nvSpPr>
          <p:cNvPr id="188" name="Google Shape;18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9"/>
          <p:cNvSpPr txBox="1"/>
          <p:nvPr/>
        </p:nvSpPr>
        <p:spPr>
          <a:xfrm>
            <a:off x="1258289" y="2782145"/>
            <a:ext cx="5487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 example</a:t>
            </a:r>
            <a:endParaRPr/>
          </a:p>
        </p:txBody>
      </p:sp>
      <p:sp>
        <p:nvSpPr>
          <p:cNvPr id="195" name="Google Shape;195;p30"/>
          <p:cNvSpPr txBox="1"/>
          <p:nvPr>
            <p:ph idx="1" type="body"/>
          </p:nvPr>
        </p:nvSpPr>
        <p:spPr>
          <a:xfrm>
            <a:off x="342900" y="1084100"/>
            <a:ext cx="84894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Circle(</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(name:String)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(diameter:Int)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(diameter /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"in diameter constructor"</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"Area: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Math</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PI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 = Circle(</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96" name="Google Shape;196;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a:t>
            </a:r>
            <a:endParaRPr/>
          </a:p>
        </p:txBody>
      </p:sp>
      <p:sp>
        <p:nvSpPr>
          <p:cNvPr id="202" name="Google Shape;20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txBox="1"/>
          <p:nvPr>
            <p:ph idx="1" type="body"/>
          </p:nvPr>
        </p:nvSpPr>
        <p:spPr>
          <a:xfrm>
            <a:off x="342900" y="1384050"/>
            <a:ext cx="8489400" cy="234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indent="-368300" lvl="0" marL="457200" rtl="0" algn="l">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class with name property</a:t>
            </a:r>
            <a:endParaRPr/>
          </a:p>
        </p:txBody>
      </p:sp>
      <p:sp>
        <p:nvSpPr>
          <p:cNvPr id="209" name="Google Shape;209;p32"/>
          <p:cNvSpPr txBox="1"/>
          <p:nvPr>
            <p:ph idx="1" type="body"/>
          </p:nvPr>
        </p:nvSpPr>
        <p:spPr>
          <a:xfrm>
            <a:off x="342900" y="1076275"/>
            <a:ext cx="8489400" cy="3193800"/>
          </a:xfrm>
          <a:prstGeom prst="rect">
            <a:avLst/>
          </a:prstGeom>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b="1" lang="en" sz="1800">
                <a:solidFill>
                  <a:srgbClr val="3F51B5"/>
                </a:solidFill>
                <a:latin typeface="Consolas"/>
                <a:ea typeface="Consolas"/>
                <a:cs typeface="Consolas"/>
                <a:sym typeface="Consolas"/>
              </a:rPr>
              <a:t>var</a:t>
            </a:r>
            <a:r>
              <a:rPr b="1" lang="en" sz="1800">
                <a:latin typeface="Consolas"/>
                <a:ea typeface="Consolas"/>
                <a:cs typeface="Consolas"/>
                <a:sym typeface="Consolas"/>
              </a:rPr>
              <a:t> name</a:t>
            </a:r>
            <a:r>
              <a:rPr lang="en" sz="1800">
                <a:latin typeface="Consolas"/>
                <a:ea typeface="Consolas"/>
                <a:cs typeface="Consolas"/>
                <a:sym typeface="Consolas"/>
              </a:rPr>
              <a:t>: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main()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person = Person(</a:t>
            </a:r>
            <a:r>
              <a:rPr lang="en" sz="1800">
                <a:solidFill>
                  <a:srgbClr val="388E3C"/>
                </a:solidFill>
                <a:latin typeface="Consolas"/>
                <a:ea typeface="Consolas"/>
                <a:cs typeface="Consolas"/>
                <a:sym typeface="Consolas"/>
              </a:rPr>
              <a:t>"Alex"</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b="1" lang="en" sz="1800">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person.name</a:t>
            </a:r>
            <a:r>
              <a:rPr lang="en" sz="1800">
                <a:latin typeface="Consolas"/>
                <a:ea typeface="Consolas"/>
                <a:cs typeface="Consolas"/>
                <a:sym typeface="Consolas"/>
              </a:rPr>
              <a:t> = </a:t>
            </a:r>
            <a:r>
              <a:rPr lang="en" sz="1800">
                <a:solidFill>
                  <a:srgbClr val="388E3C"/>
                </a:solidFill>
                <a:latin typeface="Consolas"/>
                <a:ea typeface="Consolas"/>
                <a:cs typeface="Consolas"/>
                <a:sym typeface="Consolas"/>
              </a:rPr>
              <a:t>"Joey"</a:t>
            </a:r>
            <a:r>
              <a:rPr lang="en" sz="1800">
                <a:latin typeface="Consolas"/>
                <a:ea typeface="Consolas"/>
                <a:cs typeface="Consolas"/>
                <a:sym typeface="Consolas"/>
              </a:rPr>
              <a:t>    </a:t>
            </a:r>
            <a:r>
              <a:rPr lang="en" sz="1800"/>
              <a:t>             Set with </a:t>
            </a:r>
            <a:r>
              <a:rPr lang="en" sz="1800">
                <a:latin typeface="Consolas"/>
                <a:ea typeface="Consolas"/>
                <a:cs typeface="Consolas"/>
                <a:sym typeface="Consolas"/>
              </a:rPr>
              <a:t>.</a:t>
            </a:r>
            <a:r>
              <a:rPr lang="en" sz="1800"/>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0" name="Google Shape;210;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11" name="Google Shape;211;p32"/>
          <p:cNvCxnSpPr/>
          <p:nvPr/>
        </p:nvCxnSpPr>
        <p:spPr>
          <a:xfrm>
            <a:off x="3534800" y="2767850"/>
            <a:ext cx="975000" cy="11100"/>
          </a:xfrm>
          <a:prstGeom prst="straightConnector1">
            <a:avLst/>
          </a:prstGeom>
          <a:noFill/>
          <a:ln cap="flat" cmpd="sng" w="28575">
            <a:solidFill>
              <a:srgbClr val="4CAF50"/>
            </a:solidFill>
            <a:prstDash val="solid"/>
            <a:round/>
            <a:headEnd len="med" w="med" type="triangle"/>
            <a:tailEnd len="med" w="med" type="none"/>
          </a:ln>
        </p:spPr>
      </p:cxnSp>
      <p:cxnSp>
        <p:nvCxnSpPr>
          <p:cNvPr id="212" name="Google Shape;212;p32"/>
          <p:cNvCxnSpPr/>
          <p:nvPr/>
        </p:nvCxnSpPr>
        <p:spPr>
          <a:xfrm>
            <a:off x="3527600" y="3225050"/>
            <a:ext cx="969900" cy="48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getters and setters</a:t>
            </a:r>
            <a:endParaRPr/>
          </a:p>
        </p:txBody>
      </p:sp>
      <p:sp>
        <p:nvSpPr>
          <p:cNvPr id="218" name="Google Shape;218;p33"/>
          <p:cNvSpPr txBox="1"/>
          <p:nvPr>
            <p:ph idx="1" type="body"/>
          </p:nvPr>
        </p:nvSpPr>
        <p:spPr>
          <a:xfrm>
            <a:off x="347375" y="1543275"/>
            <a:ext cx="8360100" cy="882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Override</a:t>
            </a:r>
            <a:r>
              <a:rPr lang="en" sz="1800"/>
              <a:t> </a:t>
            </a:r>
            <a:r>
              <a:rPr lang="en" sz="1800">
                <a:latin typeface="Courier New"/>
                <a:ea typeface="Courier New"/>
                <a:cs typeface="Courier New"/>
                <a:sym typeface="Courier New"/>
              </a:rPr>
              <a:t>get()</a:t>
            </a:r>
            <a:r>
              <a:rPr lang="en" sz="1800"/>
              <a:t> </a:t>
            </a:r>
            <a:r>
              <a:rPr lang="en" sz="1800"/>
              <a:t>for a property </a:t>
            </a:r>
            <a:endParaRPr sz="1800"/>
          </a:p>
          <a:p>
            <a:pPr indent="-342900" lvl="0" marL="457200" rtl="0" algn="l">
              <a:lnSpc>
                <a:spcPct val="115000"/>
              </a:lnSpc>
              <a:spcBef>
                <a:spcPts val="500"/>
              </a:spcBef>
              <a:spcAft>
                <a:spcPts val="500"/>
              </a:spcAft>
              <a:buSzPts val="1800"/>
              <a:buChar char="●"/>
            </a:pPr>
            <a:r>
              <a:rPr lang="en" sz="1800">
                <a:solidFill>
                  <a:schemeClr val="dk1"/>
                </a:solidFill>
              </a:rPr>
              <a:t>Override</a:t>
            </a:r>
            <a:r>
              <a:rPr lang="en" sz="1800">
                <a:solidFill>
                  <a:schemeClr val="dk1"/>
                </a:solidFill>
              </a:rPr>
              <a:t> </a:t>
            </a:r>
            <a:r>
              <a:rPr lang="en" sz="1800">
                <a:solidFill>
                  <a:schemeClr val="dk1"/>
                </a:solidFill>
                <a:latin typeface="Courier New"/>
                <a:ea typeface="Courier New"/>
                <a:cs typeface="Courier New"/>
                <a:sym typeface="Courier New"/>
              </a:rPr>
              <a:t>set()</a:t>
            </a:r>
            <a:r>
              <a:rPr lang="en" sz="1800">
                <a:solidFill>
                  <a:schemeClr val="dk1"/>
                </a:solidFill>
              </a:rPr>
              <a:t> </a:t>
            </a:r>
            <a:r>
              <a:rPr lang="en" sz="1800">
                <a:solidFill>
                  <a:schemeClr val="dk1"/>
                </a:solidFill>
              </a:rPr>
              <a:t>for a property (if defined as a </a:t>
            </a:r>
            <a:r>
              <a:rPr lang="en" sz="1800">
                <a:solidFill>
                  <a:schemeClr val="dk1"/>
                </a:solidFill>
                <a:latin typeface="Courier New"/>
                <a:ea typeface="Courier New"/>
                <a:cs typeface="Courier New"/>
                <a:sym typeface="Courier New"/>
              </a:rPr>
              <a:t>var</a:t>
            </a:r>
            <a:r>
              <a:rPr lang="en" sz="1800">
                <a:solidFill>
                  <a:schemeClr val="dk1"/>
                </a:solidFill>
              </a:rPr>
              <a:t>)</a:t>
            </a:r>
            <a:endParaRPr sz="1800"/>
          </a:p>
        </p:txBody>
      </p:sp>
      <p:sp>
        <p:nvSpPr>
          <p:cNvPr id="219" name="Google Shape;21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3"/>
          <p:cNvSpPr txBox="1"/>
          <p:nvPr/>
        </p:nvSpPr>
        <p:spPr>
          <a:xfrm>
            <a:off x="347375" y="1044400"/>
            <a:ext cx="84849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If you don’t want the default </a:t>
            </a:r>
            <a:r>
              <a:rPr lang="en" sz="1800">
                <a:solidFill>
                  <a:schemeClr val="dk1"/>
                </a:solidFill>
                <a:latin typeface="Courier New"/>
                <a:ea typeface="Courier New"/>
                <a:cs typeface="Courier New"/>
                <a:sym typeface="Courier New"/>
              </a:rPr>
              <a:t>get</a:t>
            </a:r>
            <a:r>
              <a:rPr lang="en" sz="1800">
                <a:solidFill>
                  <a:schemeClr val="dk1"/>
                </a:solidFill>
                <a:latin typeface="Roboto"/>
                <a:ea typeface="Roboto"/>
                <a:cs typeface="Roboto"/>
                <a:sym typeface="Roboto"/>
              </a:rPr>
              <a:t>/</a:t>
            </a:r>
            <a:r>
              <a:rPr lang="en" sz="1800">
                <a:solidFill>
                  <a:schemeClr val="dk1"/>
                </a:solidFill>
                <a:latin typeface="Courier New"/>
                <a:ea typeface="Courier New"/>
                <a:cs typeface="Courier New"/>
                <a:sym typeface="Courier New"/>
              </a:rPr>
              <a:t>set</a:t>
            </a:r>
            <a:r>
              <a:rPr lang="en" sz="1800">
                <a:solidFill>
                  <a:schemeClr val="dk1"/>
                </a:solidFill>
                <a:latin typeface="Roboto"/>
                <a:ea typeface="Roboto"/>
                <a:cs typeface="Roboto"/>
                <a:sym typeface="Roboto"/>
              </a:rPr>
              <a:t> behavior:</a:t>
            </a:r>
            <a:endParaRPr sz="1800">
              <a:latin typeface="Roboto"/>
              <a:ea typeface="Roboto"/>
              <a:cs typeface="Roboto"/>
              <a:sym typeface="Roboto"/>
            </a:endParaRPr>
          </a:p>
        </p:txBody>
      </p:sp>
      <p:sp>
        <p:nvSpPr>
          <p:cNvPr id="221" name="Google Shape;221;p33"/>
          <p:cNvSpPr txBox="1"/>
          <p:nvPr/>
        </p:nvSpPr>
        <p:spPr>
          <a:xfrm>
            <a:off x="347375" y="2630750"/>
            <a:ext cx="8484900" cy="18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Roboto"/>
                <a:ea typeface="Roboto"/>
                <a:cs typeface="Roboto"/>
                <a:sym typeface="Roboto"/>
              </a:rPr>
              <a:t>Format:</a:t>
            </a: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chemeClr val="dk1"/>
                </a:solidFill>
                <a:latin typeface="Consolas"/>
                <a:ea typeface="Consolas"/>
                <a:cs typeface="Consolas"/>
                <a:sym typeface="Consolas"/>
              </a:rPr>
              <a:t> propertyName: DataType = initialValue</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set</a:t>
            </a:r>
            <a:r>
              <a:rPr lang="en" sz="1800">
                <a:solidFill>
                  <a:schemeClr val="dk1"/>
                </a:solidFill>
                <a:latin typeface="Consolas"/>
                <a:ea typeface="Consolas"/>
                <a:cs typeface="Consolas"/>
                <a:sym typeface="Consolas"/>
              </a:rPr>
              <a:t>(value)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457200" lvl="0" marL="914400" rtl="0" algn="l">
              <a:lnSpc>
                <a:spcPct val="100000"/>
              </a:lnSpc>
              <a:spcBef>
                <a:spcPts val="0"/>
              </a:spcBef>
              <a:spcAft>
                <a:spcPts val="0"/>
              </a:spcAft>
              <a:buNone/>
            </a:pPr>
            <a:r>
              <a:rPr lang="en" sz="1800">
                <a:solidFill>
                  <a:schemeClr val="dk1"/>
                </a:solidFill>
                <a:latin typeface="Consolas"/>
                <a:ea typeface="Consolas"/>
                <a:cs typeface="Consolas"/>
                <a:sym typeface="Consolas"/>
              </a:rPr>
              <a:t> } </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 </a:t>
            </a:r>
            <a:endParaRPr/>
          </a:p>
        </p:txBody>
      </p:sp>
      <p:sp>
        <p:nvSpPr>
          <p:cNvPr id="227" name="Google Shape;227;p34"/>
          <p:cNvSpPr txBox="1"/>
          <p:nvPr>
            <p:ph idx="1" type="body"/>
          </p:nvPr>
        </p:nvSpPr>
        <p:spPr>
          <a:xfrm>
            <a:off x="342900" y="1068375"/>
            <a:ext cx="8489400" cy="33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firstName: String,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lastName:String)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fullName:String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get</a:t>
            </a:r>
            <a:r>
              <a:rPr b="1" lang="en" sz="2000">
                <a:latin typeface="Consolas"/>
                <a:ea typeface="Consolas"/>
                <a:cs typeface="Consolas"/>
                <a:sym typeface="Consolas"/>
              </a:rPr>
              <a:t>()</a:t>
            </a: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return</a:t>
            </a:r>
            <a:r>
              <a:rPr b="1" lang="en" sz="1800">
                <a:latin typeface="Consolas"/>
                <a:ea typeface="Consolas"/>
                <a:cs typeface="Consolas"/>
                <a:sym typeface="Consolas"/>
              </a:rPr>
              <a:t> </a:t>
            </a:r>
            <a:r>
              <a:rPr b="1" lang="en" sz="1800">
                <a:solidFill>
                  <a:srgbClr val="388E3C"/>
                </a:solidFill>
                <a:latin typeface="Consolas"/>
                <a:ea typeface="Consolas"/>
                <a:cs typeface="Consolas"/>
                <a:sym typeface="Consolas"/>
              </a:rPr>
              <a:t>"$firstName $lastName"</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1155CC"/>
              </a:solidFill>
              <a:latin typeface="Consolas"/>
              <a:ea typeface="Consolas"/>
              <a:cs typeface="Consolas"/>
              <a:sym typeface="Consolas"/>
            </a:endParaRPr>
          </a:p>
        </p:txBody>
      </p:sp>
      <p:sp>
        <p:nvSpPr>
          <p:cNvPr id="228" name="Google Shape;228;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4"/>
          <p:cNvSpPr txBox="1"/>
          <p:nvPr/>
        </p:nvSpPr>
        <p:spPr>
          <a:xfrm>
            <a:off x="311700" y="3071125"/>
            <a:ext cx="5434500" cy="13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person = Person(</a:t>
            </a:r>
            <a:r>
              <a:rPr lang="en" sz="1800">
                <a:solidFill>
                  <a:srgbClr val="388E3C"/>
                </a:solidFill>
                <a:latin typeface="Consolas"/>
                <a:ea typeface="Consolas"/>
                <a:cs typeface="Consolas"/>
                <a:sym typeface="Consolas"/>
              </a:rPr>
              <a:t>"John"</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"Doe"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println(</a:t>
            </a:r>
            <a:r>
              <a:rPr b="1" lang="en" sz="1800">
                <a:solidFill>
                  <a:schemeClr val="dk1"/>
                </a:solidFill>
                <a:latin typeface="Consolas"/>
                <a:ea typeface="Consolas"/>
                <a:cs typeface="Consolas"/>
                <a:sym typeface="Consolas"/>
              </a:rPr>
              <a:t>person.fullName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John Doe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setter </a:t>
            </a:r>
            <a:endParaRPr/>
          </a:p>
        </p:txBody>
      </p:sp>
      <p:sp>
        <p:nvSpPr>
          <p:cNvPr id="235" name="Google Shape;23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5"/>
          <p:cNvSpPr txBox="1"/>
          <p:nvPr/>
        </p:nvSpPr>
        <p:spPr>
          <a:xfrm>
            <a:off x="342900" y="1150950"/>
            <a:ext cx="7511100" cy="2689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fullName:String = ""</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$firstName $lastName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set</a:t>
            </a:r>
            <a:r>
              <a:rPr b="1" lang="en" sz="1800">
                <a:latin typeface="Consolas"/>
                <a:ea typeface="Consolas"/>
                <a:cs typeface="Consolas"/>
                <a:sym typeface="Consolas"/>
              </a:rPr>
              <a:t>(value)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latin typeface="Consolas"/>
                <a:ea typeface="Consolas"/>
                <a:cs typeface="Consolas"/>
                <a:sym typeface="Consolas"/>
              </a:rPr>
              <a:t> components = value.split("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firstName = components[</a:t>
            </a:r>
            <a:r>
              <a:rPr b="1" lang="en" sz="1800">
                <a:solidFill>
                  <a:srgbClr val="C53929"/>
                </a:solidFill>
                <a:latin typeface="Consolas"/>
                <a:ea typeface="Consolas"/>
                <a:cs typeface="Consolas"/>
                <a:sym typeface="Consolas"/>
              </a:rPr>
              <a:t>0</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lastName = components[</a:t>
            </a:r>
            <a:r>
              <a:rPr b="1" lang="en" sz="1800">
                <a:solidFill>
                  <a:srgbClr val="C53929"/>
                </a:solidFill>
                <a:latin typeface="Consolas"/>
                <a:ea typeface="Consolas"/>
                <a:cs typeface="Consolas"/>
                <a:sym typeface="Consolas"/>
              </a:rPr>
              <a:t>1</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field = value</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p:txBody>
      </p:sp>
      <p:sp>
        <p:nvSpPr>
          <p:cNvPr id="237" name="Google Shape;237;p35"/>
          <p:cNvSpPr txBox="1"/>
          <p:nvPr/>
        </p:nvSpPr>
        <p:spPr>
          <a:xfrm>
            <a:off x="342900" y="3840450"/>
            <a:ext cx="4703100" cy="4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3: Classes and objects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Classes</a:t>
            </a:r>
            <a:endParaRPr/>
          </a:p>
          <a:p>
            <a:pPr indent="-355600" lvl="1" marL="914400" rtl="0" algn="l">
              <a:spcBef>
                <a:spcPts val="0"/>
              </a:spcBef>
              <a:spcAft>
                <a:spcPts val="0"/>
              </a:spcAft>
              <a:buSzPts val="2000"/>
              <a:buChar char="○"/>
            </a:pPr>
            <a:r>
              <a:rPr lang="en" u="sng">
                <a:solidFill>
                  <a:schemeClr val="hlink"/>
                </a:solidFill>
                <a:hlinkClick action="ppaction://hlinksldjump" r:id="rId4"/>
              </a:rPr>
              <a:t>Inheritance</a:t>
            </a:r>
            <a:endParaRPr/>
          </a:p>
          <a:p>
            <a:pPr indent="-355600" lvl="1" marL="914400" rtl="0" algn="l">
              <a:spcBef>
                <a:spcPts val="0"/>
              </a:spcBef>
              <a:spcAft>
                <a:spcPts val="0"/>
              </a:spcAft>
              <a:buSzPts val="2000"/>
              <a:buChar char="○"/>
            </a:pPr>
            <a:r>
              <a:rPr lang="en" u="sng">
                <a:solidFill>
                  <a:schemeClr val="hlink"/>
                </a:solidFill>
                <a:hlinkClick action="ppaction://hlinksldjump" r:id="rId5"/>
              </a:rPr>
              <a:t>Extension functions</a:t>
            </a:r>
            <a:endParaRPr/>
          </a:p>
          <a:p>
            <a:pPr indent="-355600" lvl="1" marL="914400" rtl="0" algn="l">
              <a:spcBef>
                <a:spcPts val="0"/>
              </a:spcBef>
              <a:spcAft>
                <a:spcPts val="0"/>
              </a:spcAft>
              <a:buSzPts val="2000"/>
              <a:buChar char="○"/>
            </a:pPr>
            <a:r>
              <a:rPr lang="en" u="sng">
                <a:solidFill>
                  <a:schemeClr val="hlink"/>
                </a:solidFill>
                <a:hlinkClick action="ppaction://hlinksldjump" r:id="rId6"/>
              </a:rPr>
              <a:t>Special classes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Organizing your code</a:t>
            </a:r>
            <a:endParaRPr/>
          </a:p>
          <a:p>
            <a:pPr indent="-355600" lvl="1" marL="914400" rtl="0" algn="l">
              <a:spcBef>
                <a:spcPts val="0"/>
              </a:spcBef>
              <a:spcAft>
                <a:spcPts val="0"/>
              </a:spcAft>
              <a:buSzPts val="2000"/>
              <a:buChar char="○"/>
            </a:pPr>
            <a:r>
              <a:rPr lang="en" u="sng">
                <a:solidFill>
                  <a:schemeClr val="hlink"/>
                </a:solidFill>
                <a:hlinkClick action="ppaction://hlinksldjump" r:id="rId8"/>
              </a:rPr>
              <a:t>Summary</a:t>
            </a:r>
            <a:endParaRPr/>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functions</a:t>
            </a:r>
            <a:endParaRPr/>
          </a:p>
        </p:txBody>
      </p:sp>
      <p:sp>
        <p:nvSpPr>
          <p:cNvPr id="243" name="Google Shape;243;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ph idx="1" type="body"/>
          </p:nvPr>
        </p:nvSpPr>
        <p:spPr>
          <a:xfrm>
            <a:off x="342900" y="1384050"/>
            <a:ext cx="8489400" cy="26076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Classes can also contain functions</a:t>
            </a:r>
            <a:endParaRPr sz="2200"/>
          </a:p>
          <a:p>
            <a:pPr indent="-368300" lvl="0" marL="457200" rtl="0" algn="l">
              <a:lnSpc>
                <a:spcPct val="150000"/>
              </a:lnSpc>
              <a:spcBef>
                <a:spcPts val="0"/>
              </a:spcBef>
              <a:spcAft>
                <a:spcPts val="0"/>
              </a:spcAft>
              <a:buSzPts val="2200"/>
              <a:buChar char="●"/>
            </a:pPr>
            <a:r>
              <a:rPr lang="en" sz="2200"/>
              <a:t>Declare functions as shown in </a:t>
            </a:r>
            <a:r>
              <a:rPr i="1" lang="en" sz="2200"/>
              <a:t>Functions </a:t>
            </a:r>
            <a:r>
              <a:rPr lang="en" sz="2200"/>
              <a:t>in Lesson 2</a:t>
            </a:r>
            <a:endParaRPr sz="2200"/>
          </a:p>
          <a:p>
            <a:pPr indent="-368300" lvl="1" marL="914400" rtl="0" algn="l">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indent="-368300" lvl="1" marL="914400" rtl="0" algn="l">
              <a:lnSpc>
                <a:spcPct val="150000"/>
              </a:lnSpc>
              <a:spcBef>
                <a:spcPts val="0"/>
              </a:spcBef>
              <a:spcAft>
                <a:spcPts val="0"/>
              </a:spcAft>
              <a:buSzPts val="2200"/>
              <a:buChar char="○"/>
            </a:pPr>
            <a:r>
              <a:rPr lang="en" sz="2200"/>
              <a:t>Can have default or required parameters</a:t>
            </a:r>
            <a:endParaRPr sz="2200"/>
          </a:p>
          <a:p>
            <a:pPr indent="-368300" lvl="1" marL="914400" rtl="0" algn="l">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Inheritance</a:t>
            </a:r>
            <a:endParaRPr sz="4200"/>
          </a:p>
        </p:txBody>
      </p:sp>
      <p:sp>
        <p:nvSpPr>
          <p:cNvPr id="250" name="Google Shape;25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256" name="Google Shape;256;p38"/>
          <p:cNvSpPr txBox="1"/>
          <p:nvPr>
            <p:ph idx="1" type="body"/>
          </p:nvPr>
        </p:nvSpPr>
        <p:spPr>
          <a:xfrm>
            <a:off x="363300" y="1381075"/>
            <a:ext cx="8469000" cy="212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has single-parent class inheritance</a:t>
            </a:r>
            <a:endParaRPr sz="2200"/>
          </a:p>
          <a:p>
            <a:pPr indent="-368300" lvl="0" marL="457200" rtl="0" algn="l">
              <a:spcBef>
                <a:spcPts val="1000"/>
              </a:spcBef>
              <a:spcAft>
                <a:spcPts val="0"/>
              </a:spcAft>
              <a:buSzPts val="2200"/>
              <a:buChar char="●"/>
            </a:pPr>
            <a:r>
              <a:rPr lang="en" sz="2200"/>
              <a:t>Each class has exactly one parent class, called a superclass</a:t>
            </a:r>
            <a:endParaRPr sz="2200"/>
          </a:p>
          <a:p>
            <a:pPr indent="-368300" lvl="0" marL="457200" rtl="0" algn="l">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57" name="Google Shape;25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8"/>
          <p:cNvSpPr txBox="1"/>
          <p:nvPr/>
        </p:nvSpPr>
        <p:spPr>
          <a:xfrm>
            <a:off x="363300" y="3732775"/>
            <a:ext cx="8469000" cy="6558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sz="1800">
              <a:solidFill>
                <a:srgbClr val="3C40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264" name="Google Shape;264;p39"/>
          <p:cNvSpPr txBox="1"/>
          <p:nvPr>
            <p:ph idx="1" type="body"/>
          </p:nvPr>
        </p:nvSpPr>
        <p:spPr>
          <a:xfrm>
            <a:off x="342900" y="1457275"/>
            <a:ext cx="8520600" cy="2716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 a contract all implementing classes must adhere to </a:t>
            </a:r>
            <a:endParaRPr sz="2200"/>
          </a:p>
          <a:p>
            <a:pPr indent="-368300" lvl="0" marL="457200" rtl="0" algn="l">
              <a:spcBef>
                <a:spcPts val="1400"/>
              </a:spcBef>
              <a:spcAft>
                <a:spcPts val="0"/>
              </a:spcAft>
              <a:buSzPts val="2200"/>
              <a:buChar char="●"/>
            </a:pPr>
            <a:r>
              <a:rPr lang="en" sz="2200"/>
              <a:t>Can contain method signatures and property names </a:t>
            </a:r>
            <a:endParaRPr sz="2200"/>
          </a:p>
          <a:p>
            <a:pPr indent="-368300" lvl="0" marL="457200" rtl="0" algn="l">
              <a:spcBef>
                <a:spcPts val="1400"/>
              </a:spcBef>
              <a:spcAft>
                <a:spcPts val="0"/>
              </a:spcAft>
              <a:buSzPts val="2200"/>
              <a:buChar char="●"/>
            </a:pPr>
            <a:r>
              <a:rPr lang="en" sz="2200"/>
              <a:t>Can derive from other interfaces </a:t>
            </a:r>
            <a:endParaRPr sz="2200"/>
          </a:p>
          <a:p>
            <a:pPr indent="0" lvl="0" marL="457200" rtl="0" algn="l">
              <a:spcBef>
                <a:spcPts val="200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interface</a:t>
            </a:r>
            <a:r>
              <a:rPr lang="en"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65" name="Google Shape;265;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example</a:t>
            </a:r>
            <a:endParaRPr/>
          </a:p>
        </p:txBody>
      </p:sp>
      <p:sp>
        <p:nvSpPr>
          <p:cNvPr id="271" name="Google Shape;271;p40"/>
          <p:cNvSpPr txBox="1"/>
          <p:nvPr>
            <p:ph idx="1" type="body"/>
          </p:nvPr>
        </p:nvSpPr>
        <p:spPr>
          <a:xfrm>
            <a:off x="311700" y="1100250"/>
            <a:ext cx="8520600" cy="361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Double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Circle(val radius:Double) </a:t>
            </a:r>
            <a:r>
              <a:rPr b="1" lang="en" sz="1800">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Math.PI * radius * radius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72" name="Google Shape;27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0"/>
          <p:cNvSpPr txBox="1"/>
          <p:nvPr/>
        </p:nvSpPr>
        <p:spPr>
          <a:xfrm>
            <a:off x="292025" y="3333275"/>
            <a:ext cx="513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indent="0" lvl="0" marL="0" rtl="0" algn="l">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classes</a:t>
            </a:r>
            <a:endParaRPr/>
          </a:p>
        </p:txBody>
      </p:sp>
      <p:sp>
        <p:nvSpPr>
          <p:cNvPr id="279" name="Google Shape;279;p41"/>
          <p:cNvSpPr txBox="1"/>
          <p:nvPr>
            <p:ph idx="1" type="body"/>
          </p:nvPr>
        </p:nvSpPr>
        <p:spPr>
          <a:xfrm>
            <a:off x="311700" y="1397100"/>
            <a:ext cx="85206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To extend a class: </a:t>
            </a:r>
            <a:endParaRPr sz="2200"/>
          </a:p>
          <a:p>
            <a:pPr indent="-368300" lvl="0" marL="457200" rtl="0" algn="l">
              <a:spcBef>
                <a:spcPts val="1000"/>
              </a:spcBef>
              <a:spcAft>
                <a:spcPts val="0"/>
              </a:spcAft>
              <a:buSzPts val="2200"/>
              <a:buChar char="●"/>
            </a:pPr>
            <a:r>
              <a:rPr lang="en" sz="2200"/>
              <a:t>Create a new class that uses an existing class as its core (subclass)</a:t>
            </a:r>
            <a:endParaRPr sz="2200"/>
          </a:p>
          <a:p>
            <a:pPr indent="-368300" lvl="0" marL="457200" rtl="0" algn="l">
              <a:spcBef>
                <a:spcPts val="1000"/>
              </a:spcBef>
              <a:spcAft>
                <a:spcPts val="1000"/>
              </a:spcAft>
              <a:buSzPts val="2200"/>
              <a:buChar char="●"/>
            </a:pPr>
            <a:r>
              <a:rPr lang="en" sz="2200"/>
              <a:t>Add functionality to a class without creating a new one (extension functions)</a:t>
            </a:r>
            <a:endParaRPr sz="2200"/>
          </a:p>
        </p:txBody>
      </p:sp>
      <p:sp>
        <p:nvSpPr>
          <p:cNvPr id="280" name="Google Shape;280;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class</a:t>
            </a:r>
            <a:endParaRPr/>
          </a:p>
        </p:txBody>
      </p:sp>
      <p:sp>
        <p:nvSpPr>
          <p:cNvPr id="286" name="Google Shape;286;p42"/>
          <p:cNvSpPr txBox="1"/>
          <p:nvPr>
            <p:ph idx="1" type="body"/>
          </p:nvPr>
        </p:nvSpPr>
        <p:spPr>
          <a:xfrm>
            <a:off x="311700" y="1685875"/>
            <a:ext cx="8520600" cy="1970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classes by default are not subclassable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indent="-368300" lvl="0" marL="457200" rtl="0" algn="l">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87" name="Google Shape;287;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f</a:t>
            </a:r>
            <a:r>
              <a:rPr lang="en"/>
              <a:t>inal</a:t>
            </a:r>
            <a:r>
              <a:rPr lang="en"/>
              <a:t> by default</a:t>
            </a:r>
            <a:endParaRPr/>
          </a:p>
        </p:txBody>
      </p:sp>
      <p:sp>
        <p:nvSpPr>
          <p:cNvPr id="293" name="Google Shape;293;p43"/>
          <p:cNvSpPr txBox="1"/>
          <p:nvPr>
            <p:ph idx="1" type="body"/>
          </p:nvPr>
        </p:nvSpPr>
        <p:spPr>
          <a:xfrm>
            <a:off x="342900" y="1076275"/>
            <a:ext cx="84894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Declare a class</a:t>
            </a:r>
            <a:endParaRPr sz="1800"/>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A</a:t>
            </a:r>
            <a:endParaRPr sz="1800">
              <a:latin typeface="Consolas"/>
              <a:ea typeface="Consolas"/>
              <a:cs typeface="Consolas"/>
              <a:sym typeface="Consolas"/>
            </a:endParaRPr>
          </a:p>
        </p:txBody>
      </p:sp>
      <p:sp>
        <p:nvSpPr>
          <p:cNvPr id="294" name="Google Shape;294;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43"/>
          <p:cNvSpPr txBox="1"/>
          <p:nvPr>
            <p:ph idx="1" type="body"/>
          </p:nvPr>
        </p:nvSpPr>
        <p:spPr>
          <a:xfrm>
            <a:off x="342900" y="2066875"/>
            <a:ext cx="84132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B : A</a:t>
            </a:r>
            <a:endParaRPr sz="1800">
              <a:latin typeface="Consolas"/>
              <a:ea typeface="Consolas"/>
              <a:cs typeface="Consolas"/>
              <a:sym typeface="Consolas"/>
            </a:endParaRPr>
          </a:p>
        </p:txBody>
      </p:sp>
      <p:sp>
        <p:nvSpPr>
          <p:cNvPr id="296" name="Google Shape;296;p43"/>
          <p:cNvSpPr txBox="1"/>
          <p:nvPr/>
        </p:nvSpPr>
        <p:spPr>
          <a:xfrm>
            <a:off x="342900" y="3300950"/>
            <a:ext cx="644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a:latin typeface="Consolas"/>
                <a:ea typeface="Consolas"/>
                <a:cs typeface="Consolas"/>
                <a:sym typeface="Consolas"/>
              </a:rPr>
              <a:t>open</a:t>
            </a:r>
            <a:r>
              <a:rPr lang="en"/>
              <a:t> keyword</a:t>
            </a:r>
            <a:endParaRPr/>
          </a:p>
        </p:txBody>
      </p:sp>
      <p:sp>
        <p:nvSpPr>
          <p:cNvPr id="302" name="Google Shape;302;p44"/>
          <p:cNvSpPr txBox="1"/>
          <p:nvPr>
            <p:ph idx="1" type="body"/>
          </p:nvPr>
        </p:nvSpPr>
        <p:spPr>
          <a:xfrm>
            <a:off x="342900" y="1685875"/>
            <a:ext cx="8489400" cy="2271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2100">
                <a:solidFill>
                  <a:schemeClr val="dk1"/>
                </a:solidFill>
                <a:latin typeface="Consolas"/>
                <a:ea typeface="Consolas"/>
                <a:cs typeface="Consolas"/>
                <a:sym typeface="Consolas"/>
              </a:rPr>
              <a:t> </a:t>
            </a:r>
            <a:r>
              <a:rPr b="1" lang="en" sz="2100">
                <a:solidFill>
                  <a:srgbClr val="3F51B5"/>
                </a:solidFill>
                <a:latin typeface="Consolas"/>
                <a:ea typeface="Consolas"/>
                <a:cs typeface="Consolas"/>
                <a:sym typeface="Consolas"/>
              </a:rPr>
              <a:t>open</a:t>
            </a:r>
            <a:r>
              <a:rPr lang="en" sz="1800">
                <a:solidFill>
                  <a:srgbClr val="3F51B5"/>
                </a:solidFill>
                <a:latin typeface="Consolas"/>
                <a:ea typeface="Consolas"/>
                <a:cs typeface="Consolas"/>
                <a:sym typeface="Consolas"/>
              </a:rPr>
              <a:t> class</a:t>
            </a:r>
            <a:r>
              <a:rPr lang="e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D : C()</a:t>
            </a:r>
            <a:endParaRPr sz="1800"/>
          </a:p>
        </p:txBody>
      </p:sp>
      <p:sp>
        <p:nvSpPr>
          <p:cNvPr id="303" name="Google Shape;303;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44"/>
          <p:cNvSpPr txBox="1"/>
          <p:nvPr/>
        </p:nvSpPr>
        <p:spPr>
          <a:xfrm>
            <a:off x="342900" y="1122750"/>
            <a:ext cx="72897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a:t>
            </a:r>
            <a:r>
              <a:rPr lang="en" sz="1800">
                <a:latin typeface="Courier New"/>
                <a:ea typeface="Courier New"/>
                <a:cs typeface="Courier New"/>
                <a:sym typeface="Courier New"/>
              </a:rPr>
              <a:t>open</a:t>
            </a:r>
            <a:r>
              <a:rPr lang="en" sz="1800">
                <a:latin typeface="Roboto"/>
                <a:ea typeface="Roboto"/>
                <a:cs typeface="Roboto"/>
                <a:sym typeface="Roboto"/>
              </a:rPr>
              <a:t> to declare a class so that it can be subclassed.</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a:t>
            </a:r>
            <a:endParaRPr/>
          </a:p>
        </p:txBody>
      </p:sp>
      <p:sp>
        <p:nvSpPr>
          <p:cNvPr id="310" name="Google Shape;310;p45"/>
          <p:cNvSpPr txBox="1"/>
          <p:nvPr>
            <p:ph idx="1" type="body"/>
          </p:nvPr>
        </p:nvSpPr>
        <p:spPr>
          <a:xfrm>
            <a:off x="311700" y="1497573"/>
            <a:ext cx="8520600" cy="260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indent="-355600" lvl="0" marL="457200" rtl="0" algn="l">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indent="-355600" lvl="0" marL="457200" rtl="0" algn="l">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11" name="Google Shape;31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Classes</a:t>
            </a:r>
            <a:endParaRPr sz="4200"/>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a:t>
            </a:r>
            <a:endParaRPr/>
          </a:p>
        </p:txBody>
      </p:sp>
      <p:sp>
        <p:nvSpPr>
          <p:cNvPr id="317" name="Google Shape;317;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6"/>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Class is marked as </a:t>
            </a:r>
            <a:r>
              <a:rPr lang="en" sz="2200">
                <a:latin typeface="Courier New"/>
                <a:ea typeface="Courier New"/>
                <a:cs typeface="Courier New"/>
                <a:sym typeface="Courier New"/>
              </a:rPr>
              <a:t>abstract</a:t>
            </a:r>
            <a:endParaRPr sz="2200">
              <a:latin typeface="Courier New"/>
              <a:ea typeface="Courier New"/>
              <a:cs typeface="Courier New"/>
              <a:sym typeface="Courier New"/>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Cannot be instantiated, must be subclassed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Similar to an interface with the added the ability to store state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Properties and functions marked with </a:t>
            </a:r>
            <a:r>
              <a:rPr lang="en" sz="2200">
                <a:latin typeface="Courier New"/>
                <a:ea typeface="Courier New"/>
                <a:cs typeface="Courier New"/>
                <a:sym typeface="Courier New"/>
              </a:rPr>
              <a:t>abstract</a:t>
            </a:r>
            <a:r>
              <a:rPr lang="en" sz="2200">
                <a:latin typeface="Roboto"/>
                <a:ea typeface="Roboto"/>
                <a:cs typeface="Roboto"/>
                <a:sym typeface="Roboto"/>
              </a:rPr>
              <a:t> must be overridden </a:t>
            </a:r>
            <a:endParaRPr sz="2200">
              <a:latin typeface="Roboto"/>
              <a:ea typeface="Roboto"/>
              <a:cs typeface="Roboto"/>
              <a:sym typeface="Roboto"/>
            </a:endParaRPr>
          </a:p>
          <a:p>
            <a:pPr indent="-368300" lvl="0" marL="457200" rtl="0" algn="l">
              <a:lnSpc>
                <a:spcPct val="115000"/>
              </a:lnSpc>
              <a:spcBef>
                <a:spcPts val="1000"/>
              </a:spcBef>
              <a:spcAft>
                <a:spcPts val="1000"/>
              </a:spcAft>
              <a:buSzPts val="2200"/>
              <a:buFont typeface="Roboto"/>
              <a:buChar char="●"/>
            </a:pPr>
            <a:r>
              <a:rPr lang="en" sz="2200">
                <a:latin typeface="Roboto"/>
                <a:ea typeface="Roboto"/>
                <a:cs typeface="Roboto"/>
                <a:sym typeface="Roboto"/>
              </a:rPr>
              <a:t>Can include non-abstract properties and functions </a:t>
            </a:r>
            <a:endParaRPr sz="2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abstract classes</a:t>
            </a:r>
            <a:endParaRPr/>
          </a:p>
        </p:txBody>
      </p:sp>
      <p:sp>
        <p:nvSpPr>
          <p:cNvPr id="324" name="Google Shape;324;p47"/>
          <p:cNvSpPr txBox="1"/>
          <p:nvPr>
            <p:ph idx="1" type="body"/>
          </p:nvPr>
        </p:nvSpPr>
        <p:spPr>
          <a:xfrm>
            <a:off x="311700" y="1060525"/>
            <a:ext cx="8520600" cy="36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each</a:t>
            </a:r>
            <a:endParaRPr/>
          </a:p>
        </p:txBody>
      </p:sp>
      <p:sp>
        <p:nvSpPr>
          <p:cNvPr id="331" name="Google Shape;331;p48"/>
          <p:cNvSpPr txBox="1"/>
          <p:nvPr>
            <p:ph idx="1" type="body"/>
          </p:nvPr>
        </p:nvSpPr>
        <p:spPr>
          <a:xfrm>
            <a:off x="342900" y="1194625"/>
            <a:ext cx="8769900" cy="339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Defining a broad spectrum of behavior or types? Consider an interface.</a:t>
            </a:r>
            <a:endParaRPr sz="2000"/>
          </a:p>
          <a:p>
            <a:pPr indent="-355600" lvl="0" marL="457200" rtl="0" algn="l">
              <a:spcBef>
                <a:spcPts val="1400"/>
              </a:spcBef>
              <a:spcAft>
                <a:spcPts val="0"/>
              </a:spcAft>
              <a:buSzPts val="2000"/>
              <a:buChar char="●"/>
            </a:pPr>
            <a:r>
              <a:rPr lang="en" sz="2000"/>
              <a:t>Will the behavior be specific to that type? Consider a class. </a:t>
            </a:r>
            <a:endParaRPr sz="2000"/>
          </a:p>
          <a:p>
            <a:pPr indent="-355600" lvl="0" marL="457200" rtl="0" algn="l">
              <a:spcBef>
                <a:spcPts val="1400"/>
              </a:spcBef>
              <a:spcAft>
                <a:spcPts val="0"/>
              </a:spcAft>
              <a:buSzPts val="2000"/>
              <a:buChar char="●"/>
            </a:pPr>
            <a:r>
              <a:rPr lang="en" sz="2000"/>
              <a:t>Need to inherit from multiple classes? Consider refactoring code to see if some behavior can be isolated into an interface.</a:t>
            </a:r>
            <a:endParaRPr sz="2000"/>
          </a:p>
          <a:p>
            <a:pPr indent="-355600" lvl="0" marL="457200" rtl="0" algn="l">
              <a:spcBef>
                <a:spcPts val="1400"/>
              </a:spcBef>
              <a:spcAft>
                <a:spcPts val="0"/>
              </a:spcAft>
              <a:buSzPts val="2000"/>
              <a:buChar char="●"/>
            </a:pPr>
            <a:r>
              <a:rPr lang="en" sz="2000"/>
              <a:t>Want to leave some properties / methods abstract to be defined by subclasses? Consider an abstract class.</a:t>
            </a:r>
            <a:endParaRPr sz="2000"/>
          </a:p>
          <a:p>
            <a:pPr indent="-355600" lvl="0" marL="457200" rtl="0" algn="l">
              <a:spcBef>
                <a:spcPts val="1400"/>
              </a:spcBef>
              <a:spcAft>
                <a:spcPts val="1400"/>
              </a:spcAft>
              <a:buSzPts val="2000"/>
              <a:buChar char="●"/>
            </a:pPr>
            <a:r>
              <a:rPr lang="en" sz="2000"/>
              <a:t>You can extend only one class, but implement one or more interfaces.</a:t>
            </a:r>
            <a:endParaRPr sz="2000"/>
          </a:p>
        </p:txBody>
      </p:sp>
      <p:sp>
        <p:nvSpPr>
          <p:cNvPr id="332" name="Google Shape;33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Extension functions</a:t>
            </a:r>
            <a:endParaRPr sz="4200"/>
          </a:p>
        </p:txBody>
      </p:sp>
      <p:sp>
        <p:nvSpPr>
          <p:cNvPr id="338" name="Google Shape;338;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functions</a:t>
            </a:r>
            <a:endParaRPr/>
          </a:p>
        </p:txBody>
      </p:sp>
      <p:sp>
        <p:nvSpPr>
          <p:cNvPr id="344" name="Google Shape;344;p50"/>
          <p:cNvSpPr txBox="1"/>
          <p:nvPr>
            <p:ph idx="1" type="body"/>
          </p:nvPr>
        </p:nvSpPr>
        <p:spPr>
          <a:xfrm>
            <a:off x="356100" y="1076275"/>
            <a:ext cx="8476200" cy="676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200"/>
              <a:t>Add functions to an existing class that you cannot modify directly.</a:t>
            </a:r>
            <a:endParaRPr sz="2200"/>
          </a:p>
        </p:txBody>
      </p:sp>
      <p:sp>
        <p:nvSpPr>
          <p:cNvPr id="345" name="Google Shape;34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50"/>
          <p:cNvSpPr txBox="1"/>
          <p:nvPr/>
        </p:nvSpPr>
        <p:spPr>
          <a:xfrm>
            <a:off x="356100" y="1253250"/>
            <a:ext cx="8476200" cy="2179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Appears as if the implementer added it</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Not actually modifying the existing class</a:t>
            </a:r>
            <a:endParaRPr sz="2200">
              <a:latin typeface="Roboto"/>
              <a:ea typeface="Roboto"/>
              <a:cs typeface="Roboto"/>
              <a:sym typeface="Roboto"/>
            </a:endParaRPr>
          </a:p>
          <a:p>
            <a:pPr indent="-368300" lvl="0" marL="457200" rtl="0" algn="l">
              <a:lnSpc>
                <a:spcPct val="115000"/>
              </a:lnSpc>
              <a:spcBef>
                <a:spcPts val="1400"/>
              </a:spcBef>
              <a:spcAft>
                <a:spcPts val="1400"/>
              </a:spcAft>
              <a:buSzPts val="2200"/>
              <a:buFont typeface="Roboto"/>
              <a:buChar char="●"/>
            </a:pPr>
            <a:r>
              <a:rPr lang="en" sz="2200">
                <a:latin typeface="Roboto"/>
                <a:ea typeface="Roboto"/>
                <a:cs typeface="Roboto"/>
                <a:sym typeface="Roboto"/>
              </a:rPr>
              <a:t>Cannot access private instance variables</a:t>
            </a:r>
            <a:endParaRPr sz="2200">
              <a:latin typeface="Roboto"/>
              <a:ea typeface="Roboto"/>
              <a:cs typeface="Roboto"/>
              <a:sym typeface="Roboto"/>
            </a:endParaRPr>
          </a:p>
        </p:txBody>
      </p:sp>
      <p:sp>
        <p:nvSpPr>
          <p:cNvPr id="347" name="Google Shape;347;p50"/>
          <p:cNvSpPr txBox="1"/>
          <p:nvPr>
            <p:ph idx="1" type="body"/>
          </p:nvPr>
        </p:nvSpPr>
        <p:spPr>
          <a:xfrm>
            <a:off x="372300" y="369962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fun</a:t>
            </a:r>
            <a:r>
              <a:rPr lang="en" sz="2200">
                <a:latin typeface="Consolas"/>
                <a:ea typeface="Consolas"/>
                <a:cs typeface="Consolas"/>
                <a:sym typeface="Consolas"/>
              </a:rPr>
              <a:t> ClassName.functionName( params ) { body }</a:t>
            </a:r>
            <a:endParaRPr sz="22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extension functions?</a:t>
            </a:r>
            <a:endParaRPr/>
          </a:p>
        </p:txBody>
      </p:sp>
      <p:sp>
        <p:nvSpPr>
          <p:cNvPr id="353" name="Google Shape;353;p51"/>
          <p:cNvSpPr txBox="1"/>
          <p:nvPr>
            <p:ph idx="1" type="body"/>
          </p:nvPr>
        </p:nvSpPr>
        <p:spPr>
          <a:xfrm>
            <a:off x="342900" y="1271250"/>
            <a:ext cx="8489400" cy="214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Add functionality to classes that are not </a:t>
            </a:r>
            <a:r>
              <a:rPr lang="en" sz="2200">
                <a:latin typeface="Consolas"/>
                <a:ea typeface="Consolas"/>
                <a:cs typeface="Consolas"/>
                <a:sym typeface="Consolas"/>
              </a:rPr>
              <a:t>open</a:t>
            </a:r>
            <a:endParaRPr sz="2200">
              <a:latin typeface="Consolas"/>
              <a:ea typeface="Consolas"/>
              <a:cs typeface="Consolas"/>
              <a:sym typeface="Consolas"/>
            </a:endParaRPr>
          </a:p>
          <a:p>
            <a:pPr indent="-368300" lvl="0" marL="457200" rtl="0" algn="l">
              <a:spcBef>
                <a:spcPts val="1400"/>
              </a:spcBef>
              <a:spcAft>
                <a:spcPts val="0"/>
              </a:spcAft>
              <a:buSzPts val="2200"/>
              <a:buChar char="●"/>
            </a:pPr>
            <a:r>
              <a:rPr lang="en" sz="2200"/>
              <a:t>Add functionality to classes you don’t own </a:t>
            </a:r>
            <a:endParaRPr sz="2200"/>
          </a:p>
          <a:p>
            <a:pPr indent="-368300" lvl="0" marL="457200" rtl="0" algn="l">
              <a:spcBef>
                <a:spcPts val="1400"/>
              </a:spcBef>
              <a:spcAft>
                <a:spcPts val="1400"/>
              </a:spcAft>
              <a:buSzPts val="2200"/>
              <a:buChar char="●"/>
            </a:pPr>
            <a:r>
              <a:rPr lang="en" sz="2200"/>
              <a:t>Separate out core API from helper methods for classes you own</a:t>
            </a:r>
            <a:endParaRPr sz="2200"/>
          </a:p>
        </p:txBody>
      </p:sp>
      <p:sp>
        <p:nvSpPr>
          <p:cNvPr id="354" name="Google Shape;35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51"/>
          <p:cNvSpPr txBox="1"/>
          <p:nvPr/>
        </p:nvSpPr>
        <p:spPr>
          <a:xfrm>
            <a:off x="342900" y="3674525"/>
            <a:ext cx="8489400" cy="706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Define extension functions in an easily discoverable place such as in the same file as the class, or a well-named function.</a:t>
            </a:r>
            <a:endParaRPr sz="180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 example</a:t>
            </a:r>
            <a:endParaRPr/>
          </a:p>
        </p:txBody>
      </p:sp>
      <p:sp>
        <p:nvSpPr>
          <p:cNvPr id="361" name="Google Shape;361;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2"/>
          <p:cNvSpPr txBox="1"/>
          <p:nvPr/>
        </p:nvSpPr>
        <p:spPr>
          <a:xfrm>
            <a:off x="327700" y="1847900"/>
            <a:ext cx="659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3" name="Google Shape;363;p52"/>
          <p:cNvSpPr txBox="1"/>
          <p:nvPr/>
        </p:nvSpPr>
        <p:spPr>
          <a:xfrm>
            <a:off x="343000" y="1290975"/>
            <a:ext cx="848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a:t>
            </a:r>
            <a:r>
              <a:rPr lang="en" sz="1800">
                <a:latin typeface="Courier New"/>
                <a:ea typeface="Courier New"/>
                <a:cs typeface="Courier New"/>
                <a:sym typeface="Courier New"/>
              </a:rPr>
              <a:t>isOdd()</a:t>
            </a:r>
            <a:r>
              <a:rPr lang="en" sz="1800">
                <a:latin typeface="Roboto"/>
                <a:ea typeface="Roboto"/>
                <a:cs typeface="Roboto"/>
                <a:sym typeface="Roboto"/>
              </a:rPr>
              <a:t> to </a:t>
            </a:r>
            <a:r>
              <a:rPr lang="en" sz="1800">
                <a:latin typeface="Courier New"/>
                <a:ea typeface="Courier New"/>
                <a:cs typeface="Courier New"/>
                <a:sym typeface="Courier New"/>
              </a:rPr>
              <a:t>Int</a:t>
            </a:r>
            <a:r>
              <a:rPr lang="en" sz="1800">
                <a:latin typeface="Roboto"/>
                <a:ea typeface="Roboto"/>
                <a:cs typeface="Roboto"/>
                <a:sym typeface="Roboto"/>
              </a:rPr>
              <a:t> class:</a:t>
            </a:r>
            <a:endParaRPr sz="1800">
              <a:latin typeface="Roboto"/>
              <a:ea typeface="Roboto"/>
              <a:cs typeface="Roboto"/>
              <a:sym typeface="Roboto"/>
            </a:endParaRPr>
          </a:p>
        </p:txBody>
      </p:sp>
      <p:sp>
        <p:nvSpPr>
          <p:cNvPr id="364" name="Google Shape;364;p52"/>
          <p:cNvSpPr txBox="1"/>
          <p:nvPr/>
        </p:nvSpPr>
        <p:spPr>
          <a:xfrm>
            <a:off x="343000" y="1775400"/>
            <a:ext cx="8129400" cy="4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Int.isOdd(): Boolean {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5" name="Google Shape;365;p52"/>
          <p:cNvSpPr txBox="1"/>
          <p:nvPr/>
        </p:nvSpPr>
        <p:spPr>
          <a:xfrm>
            <a:off x="343000" y="2650125"/>
            <a:ext cx="8006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Call </a:t>
            </a:r>
            <a:r>
              <a:rPr lang="en" sz="1800">
                <a:latin typeface="Courier New"/>
                <a:ea typeface="Courier New"/>
                <a:cs typeface="Courier New"/>
                <a:sym typeface="Courier New"/>
              </a:rPr>
              <a:t>isOdd()</a:t>
            </a:r>
            <a:r>
              <a:rPr lang="en" sz="1800">
                <a:latin typeface="Roboto"/>
                <a:ea typeface="Roboto"/>
                <a:cs typeface="Roboto"/>
                <a:sym typeface="Roboto"/>
              </a:rPr>
              <a:t> on an </a:t>
            </a:r>
            <a:r>
              <a:rPr lang="en" sz="1800">
                <a:latin typeface="Courier New"/>
                <a:ea typeface="Courier New"/>
                <a:cs typeface="Courier New"/>
                <a:sym typeface="Courier New"/>
              </a:rPr>
              <a:t>Int:</a:t>
            </a:r>
            <a:endParaRPr sz="1800">
              <a:latin typeface="Courier New"/>
              <a:ea typeface="Courier New"/>
              <a:cs typeface="Courier New"/>
              <a:sym typeface="Courier New"/>
            </a:endParaRPr>
          </a:p>
        </p:txBody>
      </p:sp>
      <p:sp>
        <p:nvSpPr>
          <p:cNvPr id="366" name="Google Shape;366;p52"/>
          <p:cNvSpPr txBox="1"/>
          <p:nvPr/>
        </p:nvSpPr>
        <p:spPr>
          <a:xfrm>
            <a:off x="343000" y="3125250"/>
            <a:ext cx="52563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.isOdd()</a:t>
            </a:r>
            <a:endParaRPr sz="1800">
              <a:latin typeface="Consolas"/>
              <a:ea typeface="Consolas"/>
              <a:cs typeface="Consolas"/>
              <a:sym typeface="Consolas"/>
            </a:endParaRPr>
          </a:p>
        </p:txBody>
      </p:sp>
      <p:sp>
        <p:nvSpPr>
          <p:cNvPr id="367" name="Google Shape;367;p52"/>
          <p:cNvSpPr txBox="1"/>
          <p:nvPr/>
        </p:nvSpPr>
        <p:spPr>
          <a:xfrm>
            <a:off x="342900" y="3962250"/>
            <a:ext cx="7908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Extension functions are very powerful in Kotlin!</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Special classes</a:t>
            </a:r>
            <a:endParaRPr sz="4200"/>
          </a:p>
        </p:txBody>
      </p:sp>
      <p:sp>
        <p:nvSpPr>
          <p:cNvPr id="373" name="Google Shape;373;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a:t>
            </a:r>
            <a:endParaRPr/>
          </a:p>
        </p:txBody>
      </p:sp>
      <p:sp>
        <p:nvSpPr>
          <p:cNvPr id="379" name="Google Shape;379;p54"/>
          <p:cNvSpPr txBox="1"/>
          <p:nvPr>
            <p:ph idx="1" type="body"/>
          </p:nvPr>
        </p:nvSpPr>
        <p:spPr>
          <a:xfrm>
            <a:off x="342900" y="1228675"/>
            <a:ext cx="8489400" cy="345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Special class that exists just to store a set of data </a:t>
            </a:r>
            <a:endParaRPr sz="2200"/>
          </a:p>
          <a:p>
            <a:pPr indent="-368300" lvl="0" marL="457200" rtl="0" algn="l">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indent="-368300" lvl="0" marL="457200" rtl="0" algn="l">
              <a:spcBef>
                <a:spcPts val="1400"/>
              </a:spcBef>
              <a:spcAft>
                <a:spcPts val="0"/>
              </a:spcAft>
              <a:buSzPts val="2200"/>
              <a:buChar char="●"/>
            </a:pPr>
            <a:r>
              <a:rPr lang="en" sz="2200"/>
              <a:t>Generates getters for each property (and setters for vars too)</a:t>
            </a:r>
            <a:endParaRPr sz="2200"/>
          </a:p>
          <a:p>
            <a:pPr indent="-368300" lvl="0" marL="457200" rtl="0" algn="l">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a:t>
            </a:r>
            <a:r>
              <a:rPr lang="en" sz="2200"/>
              <a:t>, and destructuring operators</a:t>
            </a:r>
            <a:endParaRPr sz="2200"/>
          </a:p>
          <a:p>
            <a:pPr indent="0" lvl="0" marL="457200" rtl="0" algn="l">
              <a:spcBef>
                <a:spcPts val="1400"/>
              </a:spcBef>
              <a:spcAft>
                <a:spcPts val="1400"/>
              </a:spcAft>
              <a:buNone/>
            </a:pPr>
            <a:r>
              <a:rPr b="1" lang="en" sz="2200"/>
              <a:t>Format:</a:t>
            </a:r>
            <a:r>
              <a:rPr lang="en" sz="2200">
                <a:latin typeface="Consolas"/>
                <a:ea typeface="Consolas"/>
                <a:cs typeface="Consolas"/>
                <a:sym typeface="Consolas"/>
              </a:rPr>
              <a:t> </a:t>
            </a:r>
            <a:r>
              <a:rPr lang="en" sz="2200">
                <a:solidFill>
                  <a:srgbClr val="3F51B5"/>
                </a:solidFill>
                <a:latin typeface="Consolas"/>
                <a:ea typeface="Consolas"/>
                <a:cs typeface="Consolas"/>
                <a:sym typeface="Consolas"/>
              </a:rPr>
              <a:t>data class</a:t>
            </a:r>
            <a:r>
              <a:rPr lang="en"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0" name="Google Shape;38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 example</a:t>
            </a:r>
            <a:endParaRPr/>
          </a:p>
        </p:txBody>
      </p:sp>
      <p:sp>
        <p:nvSpPr>
          <p:cNvPr id="386" name="Google Shape;386;p55"/>
          <p:cNvSpPr txBox="1"/>
          <p:nvPr>
            <p:ph idx="1" type="body"/>
          </p:nvPr>
        </p:nvSpPr>
        <p:spPr>
          <a:xfrm>
            <a:off x="355775" y="4061975"/>
            <a:ext cx="8489400" cy="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classes make your code much more concise!</a:t>
            </a:r>
            <a:endParaRPr sz="1800"/>
          </a:p>
        </p:txBody>
      </p:sp>
      <p:sp>
        <p:nvSpPr>
          <p:cNvPr id="387" name="Google Shape;38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5"/>
          <p:cNvSpPr txBox="1"/>
          <p:nvPr/>
        </p:nvSpPr>
        <p:spPr>
          <a:xfrm>
            <a:off x="342900" y="1133600"/>
            <a:ext cx="7536300" cy="8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Define the data class:</a:t>
            </a:r>
            <a:endParaRPr sz="1800">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Player(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 Int)</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
        <p:nvSpPr>
          <p:cNvPr id="389" name="Google Shape;389;p55"/>
          <p:cNvSpPr txBox="1"/>
          <p:nvPr/>
        </p:nvSpPr>
        <p:spPr>
          <a:xfrm>
            <a:off x="342900" y="2244950"/>
            <a:ext cx="7620900" cy="16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Use the data class:</a:t>
            </a:r>
            <a:endParaRPr sz="18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firstPlayer = Player(</a:t>
            </a:r>
            <a:r>
              <a:rPr lang="en" sz="1800">
                <a:solidFill>
                  <a:srgbClr val="388E3C"/>
                </a:solidFill>
                <a:latin typeface="Consolas"/>
                <a:ea typeface="Consolas"/>
                <a:cs typeface="Consolas"/>
                <a:sym typeface="Consolas"/>
              </a:rPr>
              <a:t>"Lauren"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20"/>
          <p:cNvPicPr preferRelativeResize="0"/>
          <p:nvPr/>
        </p:nvPicPr>
        <p:blipFill rotWithShape="1">
          <a:blip r:embed="rId3">
            <a:alphaModFix/>
          </a:blip>
          <a:srcRect b="11649" l="28318" r="32317" t="11657"/>
          <a:stretch/>
        </p:blipFill>
        <p:spPr>
          <a:xfrm>
            <a:off x="7447850" y="1184950"/>
            <a:ext cx="1329399" cy="3213849"/>
          </a:xfrm>
          <a:prstGeom prst="rect">
            <a:avLst/>
          </a:prstGeom>
          <a:noFill/>
          <a:ln>
            <a:noFill/>
          </a:ln>
        </p:spPr>
      </p:pic>
      <p:cxnSp>
        <p:nvCxnSpPr>
          <p:cNvPr id="102" name="Google Shape;102;p20"/>
          <p:cNvCxnSpPr/>
          <p:nvPr/>
        </p:nvCxnSpPr>
        <p:spPr>
          <a:xfrm flipH="1" rot="10800000">
            <a:off x="6408050" y="1567325"/>
            <a:ext cx="791400" cy="232500"/>
          </a:xfrm>
          <a:prstGeom prst="straightConnector1">
            <a:avLst/>
          </a:prstGeom>
          <a:noFill/>
          <a:ln cap="flat" cmpd="sng" w="28575">
            <a:solidFill>
              <a:srgbClr val="4CAF50"/>
            </a:solidFill>
            <a:prstDash val="solid"/>
            <a:round/>
            <a:headEnd len="med" w="med" type="none"/>
            <a:tailEnd len="med" w="med" type="triangle"/>
          </a:ln>
        </p:spPr>
      </p:cxnSp>
      <p:cxnSp>
        <p:nvCxnSpPr>
          <p:cNvPr id="103" name="Google Shape;103;p20"/>
          <p:cNvCxnSpPr/>
          <p:nvPr/>
        </p:nvCxnSpPr>
        <p:spPr>
          <a:xfrm>
            <a:off x="6443150" y="2311850"/>
            <a:ext cx="744600" cy="15600"/>
          </a:xfrm>
          <a:prstGeom prst="straightConnector1">
            <a:avLst/>
          </a:prstGeom>
          <a:noFill/>
          <a:ln cap="flat" cmpd="sng" w="28575">
            <a:solidFill>
              <a:srgbClr val="4CAF50"/>
            </a:solidFill>
            <a:prstDash val="solid"/>
            <a:round/>
            <a:headEnd len="med" w="med" type="none"/>
            <a:tailEnd len="med" w="med" type="triangle"/>
          </a:ln>
        </p:spPr>
      </p:cxnSp>
      <p:cxnSp>
        <p:nvCxnSpPr>
          <p:cNvPr id="104" name="Google Shape;104;p20"/>
          <p:cNvCxnSpPr/>
          <p:nvPr/>
        </p:nvCxnSpPr>
        <p:spPr>
          <a:xfrm>
            <a:off x="6435200" y="2750013"/>
            <a:ext cx="737100" cy="426600"/>
          </a:xfrm>
          <a:prstGeom prst="straightConnector1">
            <a:avLst/>
          </a:prstGeom>
          <a:noFill/>
          <a:ln cap="flat" cmpd="sng" w="28575">
            <a:solidFill>
              <a:srgbClr val="4CAF50"/>
            </a:solidFill>
            <a:prstDash val="solid"/>
            <a:round/>
            <a:headEnd len="med" w="med" type="none"/>
            <a:tailEnd len="med" w="med" type="triangle"/>
          </a:ln>
        </p:spPr>
      </p:cxnSp>
      <p:sp>
        <p:nvSpPr>
          <p:cNvPr id="105" name="Google Shape;105;p20"/>
          <p:cNvSpPr txBox="1"/>
          <p:nvPr/>
        </p:nvSpPr>
        <p:spPr>
          <a:xfrm>
            <a:off x="4882554" y="1805883"/>
            <a:ext cx="15561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Object instances</a:t>
            </a:r>
            <a:endParaRPr b="1" sz="1800">
              <a:latin typeface="Roboto"/>
              <a:ea typeface="Roboto"/>
              <a:cs typeface="Roboto"/>
              <a:sym typeface="Roboto"/>
            </a:endParaRPr>
          </a:p>
        </p:txBody>
      </p:sp>
      <p:cxnSp>
        <p:nvCxnSpPr>
          <p:cNvPr id="106" name="Google Shape;106;p20"/>
          <p:cNvCxnSpPr/>
          <p:nvPr/>
        </p:nvCxnSpPr>
        <p:spPr>
          <a:xfrm>
            <a:off x="6367875" y="4010850"/>
            <a:ext cx="753900" cy="0"/>
          </a:xfrm>
          <a:prstGeom prst="straightConnector1">
            <a:avLst/>
          </a:prstGeom>
          <a:noFill/>
          <a:ln cap="flat" cmpd="sng" w="28575">
            <a:solidFill>
              <a:srgbClr val="4CAF50"/>
            </a:solidFill>
            <a:prstDash val="solid"/>
            <a:round/>
            <a:headEnd len="med" w="med" type="none"/>
            <a:tailEnd len="med" w="med" type="triangle"/>
          </a:ln>
        </p:spPr>
      </p:cxnSp>
      <p:sp>
        <p:nvSpPr>
          <p:cNvPr id="107" name="Google Shape;107;p20"/>
          <p:cNvSpPr txBox="1"/>
          <p:nvPr/>
        </p:nvSpPr>
        <p:spPr>
          <a:xfrm>
            <a:off x="5489471" y="3760475"/>
            <a:ext cx="1556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Class</a:t>
            </a:r>
            <a:endParaRPr b="1" sz="1800">
              <a:latin typeface="Roboto"/>
              <a:ea typeface="Roboto"/>
              <a:cs typeface="Roboto"/>
              <a:sym typeface="Roboto"/>
            </a:endParaRPr>
          </a:p>
        </p:txBody>
      </p:sp>
      <p:sp>
        <p:nvSpPr>
          <p:cNvPr id="108" name="Google Shape;108;p20"/>
          <p:cNvSpPr txBox="1"/>
          <p:nvPr/>
        </p:nvSpPr>
        <p:spPr>
          <a:xfrm>
            <a:off x="342900" y="1932800"/>
            <a:ext cx="4591200" cy="149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Classes are blueprints for objects</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Classes define methods that operate on their object instances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a:t>
            </a:r>
            <a:endParaRPr/>
          </a:p>
        </p:txBody>
      </p:sp>
      <p:sp>
        <p:nvSpPr>
          <p:cNvPr id="395" name="Google Shape;395;p56"/>
          <p:cNvSpPr txBox="1"/>
          <p:nvPr>
            <p:ph idx="1" type="body"/>
          </p:nvPr>
        </p:nvSpPr>
        <p:spPr>
          <a:xfrm>
            <a:off x="342900" y="1457275"/>
            <a:ext cx="8489400" cy="273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Pair</a:t>
            </a:r>
            <a:r>
              <a:rPr lang="en" sz="2200"/>
              <a:t> and </a:t>
            </a:r>
            <a:r>
              <a:rPr lang="en" sz="2200">
                <a:latin typeface="Courier New"/>
                <a:ea typeface="Courier New"/>
                <a:cs typeface="Courier New"/>
                <a:sym typeface="Courier New"/>
              </a:rPr>
              <a:t>Triple</a:t>
            </a:r>
            <a:r>
              <a:rPr lang="en" sz="2200"/>
              <a:t> are predefined data classes that store</a:t>
            </a:r>
            <a:br>
              <a:rPr lang="en" sz="2200"/>
            </a:br>
            <a:r>
              <a:rPr lang="en" sz="2200"/>
              <a:t>2 or 3 pieces of data respectively</a:t>
            </a:r>
            <a:endParaRPr sz="2200"/>
          </a:p>
          <a:p>
            <a:pPr indent="-368300" lvl="0" marL="457200" rtl="0" algn="l">
              <a:spcBef>
                <a:spcPts val="1400"/>
              </a:spcBef>
              <a:spcAft>
                <a:spcPts val="0"/>
              </a:spcAft>
              <a:buSzPts val="2200"/>
              <a:buChar char="●"/>
            </a:pPr>
            <a:r>
              <a:rPr lang="en" sz="2200"/>
              <a:t>Access variables with </a:t>
            </a:r>
            <a:r>
              <a:rPr lang="en" sz="2200">
                <a:latin typeface="Courier New"/>
                <a:ea typeface="Courier New"/>
                <a:cs typeface="Courier New"/>
                <a:sym typeface="Courier New"/>
              </a:rPr>
              <a:t>.first</a:t>
            </a:r>
            <a:r>
              <a:rPr lang="en" sz="2200"/>
              <a:t>, </a:t>
            </a:r>
            <a:r>
              <a:rPr lang="en" sz="2200">
                <a:latin typeface="Courier New"/>
                <a:ea typeface="Courier New"/>
                <a:cs typeface="Courier New"/>
                <a:sym typeface="Courier New"/>
              </a:rPr>
              <a:t>.second</a:t>
            </a:r>
            <a:r>
              <a:rPr lang="en" sz="2200"/>
              <a:t>, </a:t>
            </a:r>
            <a:r>
              <a:rPr lang="en" sz="2200">
                <a:latin typeface="Courier New"/>
                <a:ea typeface="Courier New"/>
                <a:cs typeface="Courier New"/>
                <a:sym typeface="Courier New"/>
              </a:rPr>
              <a:t>.third</a:t>
            </a:r>
            <a:r>
              <a:rPr lang="en" sz="2200"/>
              <a:t> respectively </a:t>
            </a:r>
            <a:endParaRPr sz="2200"/>
          </a:p>
          <a:p>
            <a:pPr indent="-368300" lvl="0" marL="457200" rtl="0" algn="l">
              <a:spcBef>
                <a:spcPts val="1400"/>
              </a:spcBef>
              <a:spcAft>
                <a:spcPts val="1400"/>
              </a:spcAft>
              <a:buSzPts val="2200"/>
              <a:buChar char="●"/>
            </a:pPr>
            <a:r>
              <a:rPr lang="en" sz="2200"/>
              <a:t>Usually named </a:t>
            </a:r>
            <a:r>
              <a:rPr lang="en" sz="2200">
                <a:latin typeface="Courier New"/>
                <a:ea typeface="Courier New"/>
                <a:cs typeface="Courier New"/>
                <a:sym typeface="Courier New"/>
              </a:rPr>
              <a:t>data</a:t>
            </a:r>
            <a:r>
              <a:rPr lang="en" sz="2200"/>
              <a:t> classes are a better option</a:t>
            </a:r>
            <a:br>
              <a:rPr lang="en" sz="2200"/>
            </a:br>
            <a:r>
              <a:rPr lang="en" sz="2200"/>
              <a:t>(more meaningful names for your use case)</a:t>
            </a:r>
            <a:endParaRPr sz="2200"/>
          </a:p>
        </p:txBody>
      </p:sp>
      <p:sp>
        <p:nvSpPr>
          <p:cNvPr id="396" name="Google Shape;39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 examples</a:t>
            </a:r>
            <a:endParaRPr/>
          </a:p>
        </p:txBody>
      </p:sp>
      <p:sp>
        <p:nvSpPr>
          <p:cNvPr id="402" name="Google Shape;402;p57"/>
          <p:cNvSpPr txBox="1"/>
          <p:nvPr>
            <p:ph idx="1" type="body"/>
          </p:nvPr>
        </p:nvSpPr>
        <p:spPr>
          <a:xfrm>
            <a:off x="342900" y="1152475"/>
            <a:ext cx="8489400" cy="114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b="1" lang="en" sz="1800">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indent="0" lvl="0" marL="0" rtl="0" algn="l">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7"/>
          <p:cNvSpPr txBox="1"/>
          <p:nvPr>
            <p:ph idx="1" type="body"/>
          </p:nvPr>
        </p:nvSpPr>
        <p:spPr>
          <a:xfrm>
            <a:off x="342900" y="2524075"/>
            <a:ext cx="8641800" cy="193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b="1" lang="en" sz="1800">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t/>
            </a:r>
            <a:endParaRPr sz="1800">
              <a:latin typeface="Consolas"/>
              <a:ea typeface="Consolas"/>
              <a:cs typeface="Consolas"/>
              <a:sym typeface="Consolas"/>
            </a:endParaRPr>
          </a:p>
          <a:p>
            <a:pPr indent="0" lvl="0" marL="0" rtl="0" algn="l">
              <a:lnSpc>
                <a:spcPct val="115000"/>
              </a:lnSpc>
              <a:spcBef>
                <a:spcPts val="600"/>
              </a:spcBef>
              <a:spcAft>
                <a:spcPts val="60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t>
            </a:r>
            <a:r>
              <a:rPr lang="en">
                <a:latin typeface="Consolas"/>
                <a:ea typeface="Consolas"/>
                <a:cs typeface="Consolas"/>
                <a:sym typeface="Consolas"/>
              </a:rPr>
              <a:t>to</a:t>
            </a:r>
            <a:endParaRPr>
              <a:latin typeface="Consolas"/>
              <a:ea typeface="Consolas"/>
              <a:cs typeface="Consolas"/>
              <a:sym typeface="Consolas"/>
            </a:endParaRPr>
          </a:p>
        </p:txBody>
      </p:sp>
      <p:sp>
        <p:nvSpPr>
          <p:cNvPr id="410" name="Google Shape;410;p58"/>
          <p:cNvSpPr txBox="1"/>
          <p:nvPr>
            <p:ph idx="1" type="body"/>
          </p:nvPr>
        </p:nvSpPr>
        <p:spPr>
          <a:xfrm>
            <a:off x="342900" y="1032050"/>
            <a:ext cx="84894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Pair'</a:t>
            </a:r>
            <a:r>
              <a:rPr lang="en" sz="1800"/>
              <a:t>s special </a:t>
            </a:r>
            <a:r>
              <a:rPr lang="en" sz="1800">
                <a:latin typeface="Courier New"/>
                <a:ea typeface="Courier New"/>
                <a:cs typeface="Courier New"/>
                <a:sym typeface="Courier New"/>
              </a:rPr>
              <a:t>to</a:t>
            </a:r>
            <a:r>
              <a:rPr lang="en" sz="1800"/>
              <a:t> variant lets you omit parentheses and periods (infix function).</a:t>
            </a:r>
            <a:endParaRPr sz="1800"/>
          </a:p>
        </p:txBody>
      </p:sp>
      <p:sp>
        <p:nvSpPr>
          <p:cNvPr id="411" name="Google Shape;41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58"/>
          <p:cNvSpPr txBox="1"/>
          <p:nvPr/>
        </p:nvSpPr>
        <p:spPr>
          <a:xfrm>
            <a:off x="356200" y="1599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 allows for more readable code</a:t>
            </a:r>
            <a:endParaRPr sz="1800">
              <a:latin typeface="Roboto"/>
              <a:ea typeface="Roboto"/>
              <a:cs typeface="Roboto"/>
              <a:sym typeface="Roboto"/>
            </a:endParaRPr>
          </a:p>
        </p:txBody>
      </p:sp>
      <p:sp>
        <p:nvSpPr>
          <p:cNvPr id="413" name="Google Shape;413;p58"/>
          <p:cNvSpPr txBox="1"/>
          <p:nvPr/>
        </p:nvSpPr>
        <p:spPr>
          <a:xfrm>
            <a:off x="356200" y="3123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Also used in collections like Map and HashMap</a:t>
            </a:r>
            <a:endParaRPr sz="1800">
              <a:latin typeface="Roboto"/>
              <a:ea typeface="Roboto"/>
              <a:cs typeface="Roboto"/>
              <a:sym typeface="Roboto"/>
            </a:endParaRPr>
          </a:p>
        </p:txBody>
      </p:sp>
      <p:sp>
        <p:nvSpPr>
          <p:cNvPr id="414" name="Google Shape;414;p58"/>
          <p:cNvSpPr txBox="1"/>
          <p:nvPr/>
        </p:nvSpPr>
        <p:spPr>
          <a:xfrm>
            <a:off x="342825" y="1931500"/>
            <a:ext cx="8489400" cy="10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bookAuth1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.to(</a:t>
            </a:r>
            <a:r>
              <a:rPr lang="en" sz="1800">
                <a:solidFill>
                  <a:srgbClr val="388E3C"/>
                </a:solidFill>
                <a:latin typeface="Consolas"/>
                <a:ea typeface="Consolas"/>
                <a:cs typeface="Consolas"/>
                <a:sym typeface="Consolas"/>
              </a:rPr>
              <a:t>"J. 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bookAuth2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 K. Rowling"</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15" name="Google Shape;415;p58"/>
          <p:cNvSpPr txBox="1"/>
          <p:nvPr/>
        </p:nvSpPr>
        <p:spPr>
          <a:xfrm>
            <a:off x="342825" y="3503300"/>
            <a:ext cx="7864800" cy="74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map = mapOf(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"x"</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"y"</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"zz"</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a:t>
            </a:r>
            <a:endParaRPr/>
          </a:p>
        </p:txBody>
      </p:sp>
      <p:sp>
        <p:nvSpPr>
          <p:cNvPr id="421" name="Google Shape;421;p59"/>
          <p:cNvSpPr txBox="1"/>
          <p:nvPr>
            <p:ph idx="1" type="body"/>
          </p:nvPr>
        </p:nvSpPr>
        <p:spPr>
          <a:xfrm>
            <a:off x="370500" y="1152475"/>
            <a:ext cx="84618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User-defined data type for a set of named values</a:t>
            </a:r>
            <a:endParaRPr sz="1900"/>
          </a:p>
        </p:txBody>
      </p:sp>
      <p:sp>
        <p:nvSpPr>
          <p:cNvPr id="422" name="Google Shape;422;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59"/>
          <p:cNvSpPr txBox="1"/>
          <p:nvPr/>
        </p:nvSpPr>
        <p:spPr>
          <a:xfrm>
            <a:off x="370300" y="1676300"/>
            <a:ext cx="8461800" cy="1196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this</a:t>
            </a:r>
            <a:r>
              <a:rPr lang="en" sz="1900">
                <a:latin typeface="Roboto"/>
                <a:ea typeface="Roboto"/>
                <a:cs typeface="Roboto"/>
                <a:sym typeface="Roboto"/>
              </a:rPr>
              <a:t> to require instances be one of several constant values </a:t>
            </a:r>
            <a:endParaRPr sz="1900">
              <a:latin typeface="Roboto"/>
              <a:ea typeface="Roboto"/>
              <a:cs typeface="Roboto"/>
              <a:sym typeface="Roboto"/>
            </a:endParaRPr>
          </a:p>
          <a:p>
            <a:pPr indent="-349250" lvl="0" marL="457200" rtl="0" algn="l">
              <a:lnSpc>
                <a:spcPct val="115000"/>
              </a:lnSpc>
              <a:spcBef>
                <a:spcPts val="1000"/>
              </a:spcBef>
              <a:spcAft>
                <a:spcPts val="0"/>
              </a:spcAft>
              <a:buSzPts val="1900"/>
              <a:buFont typeface="Roboto"/>
              <a:buChar char="●"/>
            </a:pPr>
            <a:r>
              <a:rPr lang="en" sz="1900">
                <a:latin typeface="Roboto"/>
                <a:ea typeface="Roboto"/>
                <a:cs typeface="Roboto"/>
                <a:sym typeface="Roboto"/>
              </a:rPr>
              <a:t>The constant value is, by default, not visible to you </a:t>
            </a:r>
            <a:endParaRPr sz="1900">
              <a:latin typeface="Roboto"/>
              <a:ea typeface="Roboto"/>
              <a:cs typeface="Roboto"/>
              <a:sym typeface="Roboto"/>
            </a:endParaRPr>
          </a:p>
          <a:p>
            <a:pPr indent="-349250" lvl="0" marL="457200" rtl="0" algn="l">
              <a:lnSpc>
                <a:spcPct val="115000"/>
              </a:lnSpc>
              <a:spcBef>
                <a:spcPts val="1000"/>
              </a:spcBef>
              <a:spcAft>
                <a:spcPts val="100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enum</a:t>
            </a:r>
            <a:r>
              <a:rPr lang="en" sz="1900">
                <a:latin typeface="Roboto"/>
                <a:ea typeface="Roboto"/>
                <a:cs typeface="Roboto"/>
                <a:sym typeface="Roboto"/>
              </a:rPr>
              <a:t> before the </a:t>
            </a:r>
            <a:r>
              <a:rPr lang="en" sz="1900">
                <a:latin typeface="Courier New"/>
                <a:ea typeface="Courier New"/>
                <a:cs typeface="Courier New"/>
                <a:sym typeface="Courier New"/>
              </a:rPr>
              <a:t>class</a:t>
            </a:r>
            <a:r>
              <a:rPr lang="en" sz="1900">
                <a:latin typeface="Roboto"/>
                <a:ea typeface="Roboto"/>
                <a:cs typeface="Roboto"/>
                <a:sym typeface="Roboto"/>
              </a:rPr>
              <a:t> keyword</a:t>
            </a:r>
            <a:endParaRPr sz="1900">
              <a:latin typeface="Roboto"/>
              <a:ea typeface="Roboto"/>
              <a:cs typeface="Roboto"/>
              <a:sym typeface="Roboto"/>
            </a:endParaRPr>
          </a:p>
        </p:txBody>
      </p:sp>
      <p:sp>
        <p:nvSpPr>
          <p:cNvPr id="424" name="Google Shape;424;p59"/>
          <p:cNvSpPr txBox="1"/>
          <p:nvPr/>
        </p:nvSpPr>
        <p:spPr>
          <a:xfrm>
            <a:off x="370600" y="3329675"/>
            <a:ext cx="8461800" cy="1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900">
                <a:latin typeface="Roboto"/>
                <a:ea typeface="Roboto"/>
                <a:cs typeface="Roboto"/>
                <a:sym typeface="Roboto"/>
              </a:rPr>
              <a:t>Format:</a:t>
            </a:r>
            <a:r>
              <a:rPr lang="en" sz="1900">
                <a:latin typeface="Roboto"/>
                <a:ea typeface="Roboto"/>
                <a:cs typeface="Roboto"/>
                <a:sym typeface="Roboto"/>
              </a:rPr>
              <a:t> </a:t>
            </a:r>
            <a:r>
              <a:rPr lang="en" sz="1900">
                <a:solidFill>
                  <a:srgbClr val="3F51B5"/>
                </a:solidFill>
                <a:latin typeface="Consolas"/>
                <a:ea typeface="Consolas"/>
                <a:cs typeface="Consolas"/>
                <a:sym typeface="Consolas"/>
              </a:rPr>
              <a:t>enum</a:t>
            </a:r>
            <a:r>
              <a:rPr lang="en" sz="1900">
                <a:latin typeface="Consolas"/>
                <a:ea typeface="Consolas"/>
                <a:cs typeface="Consolas"/>
                <a:sym typeface="Consolas"/>
              </a:rPr>
              <a:t> </a:t>
            </a:r>
            <a:r>
              <a:rPr lang="en" sz="1900">
                <a:solidFill>
                  <a:srgbClr val="3F51B5"/>
                </a:solidFill>
                <a:latin typeface="Consolas"/>
                <a:ea typeface="Consolas"/>
                <a:cs typeface="Consolas"/>
                <a:sym typeface="Consolas"/>
              </a:rPr>
              <a:t>class</a:t>
            </a:r>
            <a:r>
              <a:rPr lang="en" sz="1900">
                <a:latin typeface="Consolas"/>
                <a:ea typeface="Consolas"/>
                <a:cs typeface="Consolas"/>
                <a:sym typeface="Consolas"/>
              </a:rPr>
              <a:t> EnumName { NAME1, NAME2, … NAMEn }</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900">
                <a:latin typeface="Roboto"/>
                <a:ea typeface="Roboto"/>
                <a:cs typeface="Roboto"/>
                <a:sym typeface="Roboto"/>
              </a:rPr>
              <a:t>Referenced via </a:t>
            </a:r>
            <a:r>
              <a:rPr lang="en" sz="1900">
                <a:latin typeface="Consolas"/>
                <a:ea typeface="Consolas"/>
                <a:cs typeface="Consolas"/>
                <a:sym typeface="Consolas"/>
              </a:rPr>
              <a:t>EnumName.&lt;ConstantName&gt;</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1000"/>
              </a:spcAft>
              <a:buNone/>
            </a:pPr>
            <a:r>
              <a:t/>
            </a:r>
            <a:endParaRPr sz="19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 example</a:t>
            </a:r>
            <a:endParaRPr/>
          </a:p>
        </p:txBody>
      </p:sp>
      <p:sp>
        <p:nvSpPr>
          <p:cNvPr id="430" name="Google Shape;430;p60"/>
          <p:cNvSpPr txBox="1"/>
          <p:nvPr>
            <p:ph idx="1" type="body"/>
          </p:nvPr>
        </p:nvSpPr>
        <p:spPr>
          <a:xfrm>
            <a:off x="356100" y="1076275"/>
            <a:ext cx="8476200" cy="633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Define an </a:t>
            </a:r>
            <a:r>
              <a:rPr lang="en" sz="1800">
                <a:latin typeface="Courier New"/>
                <a:ea typeface="Courier New"/>
                <a:cs typeface="Courier New"/>
                <a:sym typeface="Courier New"/>
              </a:rPr>
              <a:t>enum</a:t>
            </a:r>
            <a:r>
              <a:rPr lang="en" sz="1800"/>
              <a:t> with red, green, and blue colors.</a:t>
            </a:r>
            <a:endParaRPr sz="1800"/>
          </a:p>
        </p:txBody>
      </p:sp>
      <p:sp>
        <p:nvSpPr>
          <p:cNvPr id="431" name="Google Shape;43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60"/>
          <p:cNvSpPr txBox="1"/>
          <p:nvPr/>
        </p:nvSpPr>
        <p:spPr>
          <a:xfrm>
            <a:off x="356200" y="1885050"/>
            <a:ext cx="8476200" cy="22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enum</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RED(</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GREEN(</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BLUE(</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 + Color.RED.r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Color.RED.g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Color.RED.b)</a:t>
            </a:r>
            <a:endParaRPr b="1"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a:t>
            </a:r>
            <a:endParaRPr/>
          </a:p>
        </p:txBody>
      </p:sp>
      <p:sp>
        <p:nvSpPr>
          <p:cNvPr id="438" name="Google Shape;438;p61"/>
          <p:cNvSpPr txBox="1"/>
          <p:nvPr>
            <p:ph idx="1" type="body"/>
          </p:nvPr>
        </p:nvSpPr>
        <p:spPr>
          <a:xfrm>
            <a:off x="342900" y="1685875"/>
            <a:ext cx="8489400" cy="17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indent="-368300" lvl="0" marL="457200" rtl="0" algn="l">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indent="-368300" lvl="0" marL="457200" rtl="0" algn="l">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39" name="Google Shape;439;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 example</a:t>
            </a:r>
            <a:endParaRPr/>
          </a:p>
        </p:txBody>
      </p:sp>
      <p:sp>
        <p:nvSpPr>
          <p:cNvPr id="445" name="Google Shape;445;p62"/>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indent="0" lvl="0" marL="0" rtl="0" algn="l">
              <a:spcBef>
                <a:spcPts val="500"/>
              </a:spcBef>
              <a:spcAft>
                <a:spcPts val="1000"/>
              </a:spcAft>
              <a:buNone/>
            </a:pPr>
            <a:r>
              <a:t/>
            </a:r>
            <a:endParaRPr sz="1800">
              <a:latin typeface="Consolas"/>
              <a:ea typeface="Consolas"/>
              <a:cs typeface="Consolas"/>
              <a:sym typeface="Consolas"/>
            </a:endParaRPr>
          </a:p>
        </p:txBody>
      </p:sp>
      <p:sp>
        <p:nvSpPr>
          <p:cNvPr id="446" name="Google Shape;446;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objects</a:t>
            </a:r>
            <a:endParaRPr/>
          </a:p>
        </p:txBody>
      </p:sp>
      <p:sp>
        <p:nvSpPr>
          <p:cNvPr id="452" name="Google Shape;452;p63"/>
          <p:cNvSpPr txBox="1"/>
          <p:nvPr>
            <p:ph idx="1" type="body"/>
          </p:nvPr>
        </p:nvSpPr>
        <p:spPr>
          <a:xfrm>
            <a:off x="342900" y="1457275"/>
            <a:ext cx="8489400" cy="204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Lets all instances of a class share a single instance of a set of variables or functions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indent="-368300" lvl="0" marL="457200" rtl="0" algn="l">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53" name="Google Shape;453;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 example</a:t>
            </a:r>
            <a:endParaRPr/>
          </a:p>
        </p:txBody>
      </p:sp>
      <p:sp>
        <p:nvSpPr>
          <p:cNvPr id="459" name="Google Shape;459;p64"/>
          <p:cNvSpPr txBox="1"/>
          <p:nvPr>
            <p:ph idx="1" type="body"/>
          </p:nvPr>
        </p:nvSpPr>
        <p:spPr>
          <a:xfrm>
            <a:off x="342900" y="1000075"/>
            <a:ext cx="8489400" cy="36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companion</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gravity = </a:t>
            </a:r>
            <a:r>
              <a:rPr lang="e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unit = </a:t>
            </a:r>
            <a:r>
              <a:rPr lang="e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println(PhysicsSystem.WorldConstants.computeForce(</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indent="0" lvl="0" marL="0" rtl="0" algn="l">
              <a:lnSpc>
                <a:spcPct val="110000"/>
              </a:lnSpc>
              <a:spcBef>
                <a:spcPts val="0"/>
              </a:spcBef>
              <a:spcAft>
                <a:spcPts val="0"/>
              </a:spcAft>
              <a:buNone/>
            </a:pPr>
            <a:r>
              <a:t/>
            </a:r>
            <a:endParaRPr sz="1800">
              <a:latin typeface="Consolas"/>
              <a:ea typeface="Consolas"/>
              <a:cs typeface="Consolas"/>
              <a:sym typeface="Consolas"/>
            </a:endParaRPr>
          </a:p>
        </p:txBody>
      </p:sp>
      <p:sp>
        <p:nvSpPr>
          <p:cNvPr id="460" name="Google Shape;46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Organizing your code</a:t>
            </a:r>
            <a:endParaRPr sz="4200"/>
          </a:p>
        </p:txBody>
      </p:sp>
      <p:sp>
        <p:nvSpPr>
          <p:cNvPr id="466" name="Google Shape;466;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versus o</a:t>
            </a:r>
            <a:r>
              <a:rPr lang="en"/>
              <a:t>bject instance</a:t>
            </a:r>
            <a:endParaRPr/>
          </a:p>
        </p:txBody>
      </p:sp>
      <p:sp>
        <p:nvSpPr>
          <p:cNvPr id="114" name="Google Shape;114;p21"/>
          <p:cNvSpPr txBox="1"/>
          <p:nvPr>
            <p:ph idx="1" type="body"/>
          </p:nvPr>
        </p:nvSpPr>
        <p:spPr>
          <a:xfrm>
            <a:off x="311700" y="993750"/>
            <a:ext cx="3407100" cy="3449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House Class</a:t>
            </a:r>
            <a:endParaRPr sz="1800"/>
          </a:p>
          <a:p>
            <a:pPr indent="0" lvl="0" marL="0" rtl="0" algn="l">
              <a:spcBef>
                <a:spcPts val="1000"/>
              </a:spcBef>
              <a:spcAft>
                <a:spcPts val="0"/>
              </a:spcAft>
              <a:buClr>
                <a:schemeClr val="dk1"/>
              </a:buClr>
              <a:buSzPts val="1100"/>
              <a:buFont typeface="Arial"/>
              <a:buNone/>
            </a:pPr>
            <a:r>
              <a:rPr lang="en" sz="1800"/>
              <a:t>Data</a:t>
            </a:r>
            <a:endParaRPr sz="1800"/>
          </a:p>
          <a:p>
            <a:pPr indent="-342900" lvl="0" marL="457200" rtl="0" algn="l">
              <a:spcBef>
                <a:spcPts val="600"/>
              </a:spcBef>
              <a:spcAft>
                <a:spcPts val="0"/>
              </a:spcAft>
              <a:buSzPts val="1800"/>
              <a:buChar char="●"/>
            </a:pPr>
            <a:r>
              <a:rPr lang="en" sz="1800"/>
              <a:t>H</a:t>
            </a:r>
            <a:r>
              <a:rPr lang="en" sz="1800"/>
              <a:t>ouse color (String)</a:t>
            </a:r>
            <a:endParaRPr sz="1800"/>
          </a:p>
          <a:p>
            <a:pPr indent="-342900" lvl="0" marL="457200" rtl="0" algn="l">
              <a:spcBef>
                <a:spcPts val="0"/>
              </a:spcBef>
              <a:spcAft>
                <a:spcPts val="0"/>
              </a:spcAft>
              <a:buSzPts val="1800"/>
              <a:buChar char="●"/>
            </a:pPr>
            <a:r>
              <a:rPr lang="en" sz="1800"/>
              <a:t>Number of windows (Int)</a:t>
            </a:r>
            <a:endParaRPr sz="1800"/>
          </a:p>
          <a:p>
            <a:pPr indent="-342900" lvl="0" marL="457200" rtl="0" algn="l">
              <a:spcBef>
                <a:spcPts val="0"/>
              </a:spcBef>
              <a:spcAft>
                <a:spcPts val="0"/>
              </a:spcAft>
              <a:buSzPts val="1800"/>
              <a:buChar char="●"/>
            </a:pPr>
            <a:r>
              <a:rPr lang="en" sz="1800"/>
              <a:t>Is for sale (Boolean)</a:t>
            </a:r>
            <a:endParaRPr sz="1800"/>
          </a:p>
          <a:p>
            <a:pPr indent="0" lvl="0" marL="0" rtl="0" algn="l">
              <a:spcBef>
                <a:spcPts val="1000"/>
              </a:spcBef>
              <a:spcAft>
                <a:spcPts val="0"/>
              </a:spcAft>
              <a:buClr>
                <a:schemeClr val="dk1"/>
              </a:buClr>
              <a:buSzPts val="1100"/>
              <a:buFont typeface="Arial"/>
              <a:buNone/>
            </a:pPr>
            <a:r>
              <a:rPr lang="en" sz="1800"/>
              <a:t>Behavior</a:t>
            </a:r>
            <a:endParaRPr sz="1800"/>
          </a:p>
          <a:p>
            <a:pPr indent="-342900" lvl="0" marL="457200" rtl="0" algn="l">
              <a:spcBef>
                <a:spcPts val="6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p>
        </p:txBody>
      </p:sp>
      <p:sp>
        <p:nvSpPr>
          <p:cNvPr id="115" name="Google Shape;115;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7" name="Google Shape;117;p21"/>
          <p:cNvPicPr preferRelativeResize="0"/>
          <p:nvPr/>
        </p:nvPicPr>
        <p:blipFill rotWithShape="1">
          <a:blip r:embed="rId4">
            <a:alphaModFix/>
          </a:blip>
          <a:srcRect b="0" l="0" r="9869" t="0"/>
          <a:stretch/>
        </p:blipFill>
        <p:spPr>
          <a:xfrm>
            <a:off x="7273386" y="1933300"/>
            <a:ext cx="1340168" cy="949018"/>
          </a:xfrm>
          <a:prstGeom prst="rect">
            <a:avLst/>
          </a:prstGeom>
          <a:noFill/>
          <a:ln>
            <a:noFill/>
          </a:ln>
        </p:spPr>
      </p:pic>
      <p:pic>
        <p:nvPicPr>
          <p:cNvPr id="118" name="Google Shape;118;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9" name="Google Shape;119;p21"/>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Object Instances</a:t>
            </a:r>
            <a:endParaRPr sz="1800">
              <a:latin typeface="Roboto"/>
              <a:ea typeface="Roboto"/>
              <a:cs typeface="Roboto"/>
              <a:sym typeface="Roboto"/>
            </a:endParaRPr>
          </a:p>
        </p:txBody>
      </p:sp>
      <p:grpSp>
        <p:nvGrpSpPr>
          <p:cNvPr id="120" name="Google Shape;120;p21"/>
          <p:cNvGrpSpPr/>
          <p:nvPr/>
        </p:nvGrpSpPr>
        <p:grpSpPr>
          <a:xfrm>
            <a:off x="7055500" y="3810000"/>
            <a:ext cx="719700" cy="415475"/>
            <a:chOff x="7284100" y="3810000"/>
            <a:chExt cx="719700" cy="415475"/>
          </a:xfrm>
        </p:grpSpPr>
        <p:sp>
          <p:nvSpPr>
            <p:cNvPr id="121" name="Google Shape;121;p21"/>
            <p:cNvSpPr/>
            <p:nvPr/>
          </p:nvSpPr>
          <p:spPr>
            <a:xfrm>
              <a:off x="7601200" y="3988775"/>
              <a:ext cx="85500" cy="236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7284100" y="3810000"/>
              <a:ext cx="719700" cy="29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multiple entities</a:t>
            </a:r>
            <a:endParaRPr/>
          </a:p>
        </p:txBody>
      </p:sp>
      <p:sp>
        <p:nvSpPr>
          <p:cNvPr id="472" name="Google Shape;472;p66"/>
          <p:cNvSpPr txBox="1"/>
          <p:nvPr>
            <p:ph idx="1" type="body"/>
          </p:nvPr>
        </p:nvSpPr>
        <p:spPr>
          <a:xfrm>
            <a:off x="342900" y="1609675"/>
            <a:ext cx="8489400" cy="2115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DOES NOT enforce a single entity (class/interface)       per file convention</a:t>
            </a:r>
            <a:endParaRPr sz="2200"/>
          </a:p>
          <a:p>
            <a:pPr indent="-368300" lvl="0" marL="457200" rtl="0" algn="l">
              <a:spcBef>
                <a:spcPts val="1400"/>
              </a:spcBef>
              <a:spcAft>
                <a:spcPts val="0"/>
              </a:spcAft>
              <a:buSzPts val="2200"/>
              <a:buChar char="●"/>
            </a:pPr>
            <a:r>
              <a:rPr lang="en" sz="2200"/>
              <a:t>You can and should group related structures in the same file</a:t>
            </a:r>
            <a:endParaRPr sz="2200"/>
          </a:p>
          <a:p>
            <a:pPr indent="-368300" lvl="0" marL="457200" rtl="0" algn="l">
              <a:spcBef>
                <a:spcPts val="1400"/>
              </a:spcBef>
              <a:spcAft>
                <a:spcPts val="1400"/>
              </a:spcAft>
              <a:buSzPts val="2200"/>
              <a:buChar char="●"/>
            </a:pPr>
            <a:r>
              <a:rPr lang="en" sz="2200"/>
              <a:t>Be mindful of file length and clutter </a:t>
            </a:r>
            <a:endParaRPr sz="2200"/>
          </a:p>
        </p:txBody>
      </p:sp>
      <p:sp>
        <p:nvSpPr>
          <p:cNvPr id="473" name="Google Shape;473;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479" name="Google Shape;479;p67"/>
          <p:cNvSpPr txBox="1"/>
          <p:nvPr>
            <p:ph idx="1" type="body"/>
          </p:nvPr>
        </p:nvSpPr>
        <p:spPr>
          <a:xfrm>
            <a:off x="342900" y="1457275"/>
            <a:ext cx="8489400" cy="261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a:t>
            </a:r>
            <a:r>
              <a:rPr lang="en" sz="2200"/>
              <a:t> means for organization</a:t>
            </a:r>
            <a:endParaRPr sz="2200"/>
          </a:p>
          <a:p>
            <a:pPr indent="-368300" lvl="0" marL="457200" rtl="0" algn="l">
              <a:spcBef>
                <a:spcPts val="1400"/>
              </a:spcBef>
              <a:spcAft>
                <a:spcPts val="0"/>
              </a:spcAft>
              <a:buSzPts val="2200"/>
              <a:buChar char="●"/>
            </a:pPr>
            <a:r>
              <a:rPr lang="en" sz="2200"/>
              <a:t>Identifiers are generally lower case words separated by periods</a:t>
            </a:r>
            <a:endParaRPr sz="2200"/>
          </a:p>
          <a:p>
            <a:pPr indent="-368300" lvl="0" marL="457200" rtl="0" algn="l">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indent="0" lvl="0" marL="457200" rtl="0" algn="l">
              <a:spcBef>
                <a:spcPts val="1400"/>
              </a:spcBef>
              <a:spcAft>
                <a:spcPts val="1400"/>
              </a:spcAft>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0" name="Google Shape;480;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class hierarchy</a:t>
            </a:r>
            <a:endParaRPr/>
          </a:p>
        </p:txBody>
      </p:sp>
      <p:sp>
        <p:nvSpPr>
          <p:cNvPr id="486" name="Google Shape;486;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87" name="Google Shape;487;p68"/>
          <p:cNvCxnSpPr/>
          <p:nvPr/>
        </p:nvCxnSpPr>
        <p:spPr>
          <a:xfrm>
            <a:off x="4853625" y="2088413"/>
            <a:ext cx="1515600" cy="770700"/>
          </a:xfrm>
          <a:prstGeom prst="straightConnector1">
            <a:avLst/>
          </a:prstGeom>
          <a:noFill/>
          <a:ln cap="flat" cmpd="sng" w="28575">
            <a:solidFill>
              <a:srgbClr val="3C4043"/>
            </a:solidFill>
            <a:prstDash val="solid"/>
            <a:round/>
            <a:headEnd len="med" w="med" type="none"/>
            <a:tailEnd len="med" w="med" type="triangle"/>
          </a:ln>
        </p:spPr>
      </p:cxnSp>
      <p:grpSp>
        <p:nvGrpSpPr>
          <p:cNvPr id="488" name="Google Shape;488;p68"/>
          <p:cNvGrpSpPr/>
          <p:nvPr/>
        </p:nvGrpSpPr>
        <p:grpSpPr>
          <a:xfrm>
            <a:off x="1260025" y="3004263"/>
            <a:ext cx="2884069" cy="1429349"/>
            <a:chOff x="1036775" y="2886650"/>
            <a:chExt cx="2814000" cy="1217400"/>
          </a:xfrm>
        </p:grpSpPr>
        <p:sp>
          <p:nvSpPr>
            <p:cNvPr id="489" name="Google Shape;489;p68"/>
            <p:cNvSpPr/>
            <p:nvPr/>
          </p:nvSpPr>
          <p:spPr>
            <a:xfrm>
              <a:off x="103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083042"/>
                  </a:solidFill>
                  <a:latin typeface="Roboto Condensed"/>
                  <a:ea typeface="Roboto Condensed"/>
                  <a:cs typeface="Roboto Condensed"/>
                  <a:sym typeface="Roboto Condensed"/>
                </a:rPr>
                <a:t>Moped100cc</a:t>
              </a:r>
              <a:endParaRPr>
                <a:solidFill>
                  <a:srgbClr val="083042"/>
                </a:solidFill>
              </a:endParaRPr>
            </a:p>
          </p:txBody>
        </p:sp>
        <p:sp>
          <p:nvSpPr>
            <p:cNvPr id="490" name="Google Shape;490;p68"/>
            <p:cNvSpPr/>
            <p:nvPr/>
          </p:nvSpPr>
          <p:spPr>
            <a:xfrm>
              <a:off x="103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a:t>
              </a:r>
              <a:endParaRPr>
                <a:solidFill>
                  <a:srgbClr val="083042"/>
                </a:solidFill>
              </a:endParaRPr>
            </a:p>
          </p:txBody>
        </p:sp>
        <p:sp>
          <p:nvSpPr>
            <p:cNvPr id="491" name="Google Shape;491;p68"/>
            <p:cNvSpPr/>
            <p:nvPr/>
          </p:nvSpPr>
          <p:spPr>
            <a:xfrm>
              <a:off x="103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Moped50cc</a:t>
              </a:r>
              <a:endParaRPr>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org.example.vehicle.moped</a:t>
              </a:r>
              <a:endParaRPr>
                <a:solidFill>
                  <a:srgbClr val="FFFFFF"/>
                </a:solidFill>
              </a:endParaRPr>
            </a:p>
          </p:txBody>
        </p:sp>
      </p:grpSp>
      <p:grpSp>
        <p:nvGrpSpPr>
          <p:cNvPr id="493" name="Google Shape;493;p68"/>
          <p:cNvGrpSpPr/>
          <p:nvPr/>
        </p:nvGrpSpPr>
        <p:grpSpPr>
          <a:xfrm>
            <a:off x="4941934" y="2997365"/>
            <a:ext cx="2884069" cy="1436247"/>
            <a:chOff x="4846775" y="2880775"/>
            <a:chExt cx="2814000" cy="1223275"/>
          </a:xfrm>
        </p:grpSpPr>
        <p:sp>
          <p:nvSpPr>
            <p:cNvPr id="494" name="Google Shape;494;p68"/>
            <p:cNvSpPr/>
            <p:nvPr/>
          </p:nvSpPr>
          <p:spPr>
            <a:xfrm>
              <a:off x="484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Hatchback</a:t>
              </a:r>
              <a:endParaRPr>
                <a:solidFill>
                  <a:srgbClr val="083042"/>
                </a:solidFill>
              </a:endParaRPr>
            </a:p>
          </p:txBody>
        </p:sp>
        <p:sp>
          <p:nvSpPr>
            <p:cNvPr id="495" name="Google Shape;495;p68"/>
            <p:cNvSpPr/>
            <p:nvPr/>
          </p:nvSpPr>
          <p:spPr>
            <a:xfrm>
              <a:off x="484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Car</a:t>
              </a:r>
              <a:endParaRPr>
                <a:solidFill>
                  <a:srgbClr val="083042"/>
                </a:solidFill>
              </a:endParaRPr>
            </a:p>
          </p:txBody>
        </p:sp>
        <p:sp>
          <p:nvSpPr>
            <p:cNvPr id="496" name="Google Shape;496;p68"/>
            <p:cNvSpPr/>
            <p:nvPr/>
          </p:nvSpPr>
          <p:spPr>
            <a:xfrm>
              <a:off x="484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Sedan</a:t>
              </a:r>
              <a:endParaRPr>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org.example.vehicle.car</a:t>
              </a:r>
              <a:endParaRPr>
                <a:solidFill>
                  <a:srgbClr val="FFFFFF"/>
                </a:solidFill>
              </a:endParaRPr>
            </a:p>
          </p:txBody>
        </p:sp>
      </p:grpSp>
      <p:grpSp>
        <p:nvGrpSpPr>
          <p:cNvPr id="498" name="Google Shape;498;p68"/>
          <p:cNvGrpSpPr/>
          <p:nvPr/>
        </p:nvGrpSpPr>
        <p:grpSpPr>
          <a:xfrm>
            <a:off x="3468037" y="1183237"/>
            <a:ext cx="2131997" cy="713618"/>
            <a:chOff x="3427825" y="1355850"/>
            <a:chExt cx="2080200" cy="607800"/>
          </a:xfrm>
        </p:grpSpPr>
        <p:sp>
          <p:nvSpPr>
            <p:cNvPr id="499" name="Google Shape;499;p68"/>
            <p:cNvSpPr/>
            <p:nvPr/>
          </p:nvSpPr>
          <p:spPr>
            <a:xfrm>
              <a:off x="3427825" y="1660650"/>
              <a:ext cx="20802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Condensed"/>
                  <a:ea typeface="Roboto Condensed"/>
                  <a:cs typeface="Roboto Condensed"/>
                  <a:sym typeface="Roboto Condensed"/>
                </a:rPr>
                <a:t>Vehicle</a:t>
              </a:r>
              <a:endParaRPr/>
            </a:p>
          </p:txBody>
        </p:sp>
        <p:sp>
          <p:nvSpPr>
            <p:cNvPr id="500" name="Google Shape;500;p68"/>
            <p:cNvSpPr/>
            <p:nvPr/>
          </p:nvSpPr>
          <p:spPr>
            <a:xfrm>
              <a:off x="3427825" y="1355850"/>
              <a:ext cx="20802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a:t>
              </a:r>
              <a:endParaRPr>
                <a:solidFill>
                  <a:srgbClr val="FFFFFF"/>
                </a:solidFill>
              </a:endParaRPr>
            </a:p>
          </p:txBody>
        </p:sp>
      </p:grpSp>
      <p:cxnSp>
        <p:nvCxnSpPr>
          <p:cNvPr id="501" name="Google Shape;501;p68"/>
          <p:cNvCxnSpPr/>
          <p:nvPr/>
        </p:nvCxnSpPr>
        <p:spPr>
          <a:xfrm flipH="1">
            <a:off x="2643825" y="2088413"/>
            <a:ext cx="1515600" cy="770700"/>
          </a:xfrm>
          <a:prstGeom prst="straightConnector1">
            <a:avLst/>
          </a:prstGeom>
          <a:noFill/>
          <a:ln cap="flat" cmpd="sng" w="28575">
            <a:solidFill>
              <a:srgbClr val="3C4043"/>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Visibility modifiers</a:t>
            </a:r>
            <a:endParaRPr/>
          </a:p>
        </p:txBody>
      </p:sp>
      <p:sp>
        <p:nvSpPr>
          <p:cNvPr id="507" name="Google Shape;507;p69"/>
          <p:cNvSpPr txBox="1"/>
          <p:nvPr>
            <p:ph idx="1" type="body"/>
          </p:nvPr>
        </p:nvSpPr>
        <p:spPr>
          <a:xfrm>
            <a:off x="327300" y="1206650"/>
            <a:ext cx="8489400" cy="36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indent="0" lvl="0" marL="0" rtl="0" algn="l">
              <a:lnSpc>
                <a:spcPct val="100000"/>
              </a:lnSpc>
              <a:spcBef>
                <a:spcPts val="0"/>
              </a:spcBef>
              <a:spcAft>
                <a:spcPts val="0"/>
              </a:spcAft>
              <a:buNone/>
            </a:pPr>
            <a:r>
              <a:t/>
            </a:r>
            <a:endParaRPr sz="1000">
              <a:solidFill>
                <a:schemeClr val="dk1"/>
              </a:solidFill>
              <a:highlight>
                <a:schemeClr val="lt1"/>
              </a:highlight>
            </a:endParaRPr>
          </a:p>
          <a:p>
            <a:pPr indent="-342900" lvl="0" marL="457200" rtl="0" algn="l">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indent="0" lvl="0" marL="0" rtl="0" algn="l">
              <a:spcBef>
                <a:spcPts val="0"/>
              </a:spcBef>
              <a:spcAft>
                <a:spcPts val="0"/>
              </a:spcAft>
              <a:buNone/>
            </a:pPr>
            <a:r>
              <a:t/>
            </a:r>
            <a:endParaRPr sz="1800"/>
          </a:p>
        </p:txBody>
      </p:sp>
      <p:sp>
        <p:nvSpPr>
          <p:cNvPr id="508" name="Google Shape;508;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514" name="Google Shape;514;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20" name="Google Shape;520;p71"/>
          <p:cNvSpPr txBox="1"/>
          <p:nvPr>
            <p:ph idx="1" type="body"/>
          </p:nvPr>
        </p:nvSpPr>
        <p:spPr>
          <a:xfrm>
            <a:off x="311700" y="1520600"/>
            <a:ext cx="8520600" cy="2749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Classes</a:t>
            </a:r>
            <a:r>
              <a:rPr lang="en" sz="2000">
                <a:solidFill>
                  <a:srgbClr val="1C4587"/>
                </a:solidFill>
                <a:uFill>
                  <a:noFill/>
                </a:uFill>
                <a:hlinkClick action="ppaction://hlinksldjump" r:id="rId4">
                  <a:extLst>
                    <a:ext uri="{A12FA001-AC4F-418D-AE19-62706E023703}">
                      <ahyp:hlinkClr val="tx"/>
                    </a:ext>
                  </a:extLst>
                </a:hlinkClick>
              </a:rPr>
              <a:t>, constructors, and getters and setters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Inheritance, interfaces, and how to extend classes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Extension functions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Special classes: data classes, enums, object/singletons, companion objects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Packages</a:t>
            </a:r>
            <a:endParaRPr sz="2000">
              <a:solidFill>
                <a:srgbClr val="1C4587"/>
              </a:solidFill>
            </a:endParaRPr>
          </a:p>
          <a:p>
            <a:pPr indent="-355600" lvl="0" marL="457200" rtl="0" algn="l">
              <a:lnSpc>
                <a:spcPct val="115000"/>
              </a:lnSpc>
              <a:spcBef>
                <a:spcPts val="600"/>
              </a:spcBef>
              <a:spcAft>
                <a:spcPts val="60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Visibility modifiers</a:t>
            </a:r>
            <a:endParaRPr sz="2000">
              <a:solidFill>
                <a:srgbClr val="1C4587"/>
              </a:solidFill>
            </a:endParaRPr>
          </a:p>
        </p:txBody>
      </p:sp>
      <p:sp>
        <p:nvSpPr>
          <p:cNvPr id="521" name="Google Shape;521;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71"/>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3, you learned about:</a:t>
            </a:r>
            <a:endParaRPr sz="20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28" name="Google Shape;528;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9" name="Google Shape;529;p7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3: Classes and objects</a:t>
            </a:r>
            <a:endParaRPr sz="2500">
              <a:solidFill>
                <a:schemeClr val="dk1"/>
              </a:solidFill>
            </a:endParaRPr>
          </a:p>
        </p:txBody>
      </p:sp>
      <p:pic>
        <p:nvPicPr>
          <p:cNvPr id="530" name="Google Shape;530;p72"/>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5621050" y="1653850"/>
            <a:ext cx="32112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myHouse = House()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28" name="Google Shape;128;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2"/>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Roboto"/>
                <a:ea typeface="Roboto"/>
                <a:cs typeface="Roboto"/>
                <a:sym typeface="Roboto"/>
              </a:rPr>
              <a:t>New</a:t>
            </a:r>
            <a:r>
              <a:rPr lang="en" sz="1800">
                <a:latin typeface="Roboto"/>
                <a:ea typeface="Roboto"/>
                <a:cs typeface="Roboto"/>
                <a:sym typeface="Roboto"/>
              </a:rPr>
              <a:t> Object Instance</a:t>
            </a:r>
            <a:endParaRPr sz="1800">
              <a:latin typeface="Roboto"/>
              <a:ea typeface="Roboto"/>
              <a:cs typeface="Roboto"/>
              <a:sym typeface="Roboto"/>
            </a:endParaRPr>
          </a:p>
        </p:txBody>
      </p:sp>
      <p:sp>
        <p:nvSpPr>
          <p:cNvPr id="130" name="Google Shape;130;p22"/>
          <p:cNvSpPr txBox="1"/>
          <p:nvPr>
            <p:ph idx="1" type="body"/>
          </p:nvPr>
        </p:nvSpPr>
        <p:spPr>
          <a:xfrm>
            <a:off x="342900" y="1653850"/>
            <a:ext cx="52380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House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 String = </a:t>
            </a:r>
            <a:r>
              <a:rPr lang="e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numberOfWindows: Int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isForSale: Boolean =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a:t>
            </a:r>
            <a:r>
              <a:rPr lang="en" sz="1800">
                <a:latin typeface="Consolas"/>
                <a:ea typeface="Consolas"/>
                <a:cs typeface="Consolas"/>
                <a:sym typeface="Consolas"/>
              </a:rPr>
              <a:t>(newColor: String)</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31" name="Google Shape;131;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and use a class</a:t>
            </a:r>
            <a:endParaRPr/>
          </a:p>
        </p:txBody>
      </p:sp>
      <p:sp>
        <p:nvSpPr>
          <p:cNvPr id="132" name="Google Shape;132;p22"/>
          <p:cNvSpPr txBox="1"/>
          <p:nvPr/>
        </p:nvSpPr>
        <p:spPr>
          <a:xfrm>
            <a:off x="342900" y="1107850"/>
            <a:ext cx="3535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Class Definition</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138" name="Google Shape;138;p23"/>
          <p:cNvSpPr txBox="1"/>
          <p:nvPr>
            <p:ph idx="1" type="body"/>
          </p:nvPr>
        </p:nvSpPr>
        <p:spPr>
          <a:xfrm>
            <a:off x="342900" y="1076275"/>
            <a:ext cx="8489400" cy="84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a:t>
            </a:r>
            <a:r>
              <a:rPr lang="en" sz="1800">
                <a:solidFill>
                  <a:schemeClr val="dk1"/>
                </a:solidFill>
              </a:rPr>
              <a:t>class header, </a:t>
            </a:r>
            <a:r>
              <a:rPr lang="en" sz="1800">
                <a:solidFill>
                  <a:schemeClr val="dk1"/>
                </a:solidFill>
              </a:rPr>
              <a:t>it can contain:</a:t>
            </a:r>
            <a:endParaRPr sz="1800">
              <a:solidFill>
                <a:schemeClr val="dk1"/>
              </a:solidFill>
            </a:endParaRPr>
          </a:p>
          <a:p>
            <a:pPr indent="-342900" lvl="0" marL="457200" rtl="0" algn="l">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indent="0" lvl="0" marL="0" rtl="0" algn="l">
              <a:lnSpc>
                <a:spcPct val="115000"/>
              </a:lnSpc>
              <a:spcBef>
                <a:spcPts val="1000"/>
              </a:spcBef>
              <a:spcAft>
                <a:spcPts val="0"/>
              </a:spcAft>
              <a:buNone/>
            </a:pPr>
            <a:r>
              <a:t/>
            </a:r>
            <a:endParaRPr sz="1800"/>
          </a:p>
        </p:txBody>
      </p:sp>
      <p:sp>
        <p:nvSpPr>
          <p:cNvPr id="139" name="Google Shape;139;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3"/>
          <p:cNvSpPr txBox="1"/>
          <p:nvPr/>
        </p:nvSpPr>
        <p:spPr>
          <a:xfrm>
            <a:off x="319550" y="2373575"/>
            <a:ext cx="8520600" cy="186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Parameters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marked with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only within scope of the constructor</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class B(x: Int)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342900" lvl="1" marL="914400" rtl="0" algn="l">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Marked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a:t>
            </a:r>
            <a:r>
              <a:rPr lang="en" sz="1800">
                <a:solidFill>
                  <a:schemeClr val="dk1"/>
                </a:solidFill>
                <a:latin typeface="Roboto"/>
                <a:ea typeface="Roboto"/>
                <a:cs typeface="Roboto"/>
                <a:sym typeface="Roboto"/>
              </a:rPr>
              <a:t>exists in all instances of the class</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600"/>
              </a:spcAft>
              <a:buClr>
                <a:schemeClr val="dk1"/>
              </a:buClr>
              <a:buSzPts val="1100"/>
              <a:buFont typeface="Arial"/>
              <a:buNone/>
            </a:pPr>
            <a:r>
              <a:rPr lang="en"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41" name="Google Shape;141;p23"/>
          <p:cNvSpPr txBox="1"/>
          <p:nvPr/>
        </p:nvSpPr>
        <p:spPr>
          <a:xfrm>
            <a:off x="779225" y="1856775"/>
            <a:ext cx="1313100" cy="3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n"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examples</a:t>
            </a:r>
            <a:endParaRPr/>
          </a:p>
        </p:txBody>
      </p:sp>
      <p:sp>
        <p:nvSpPr>
          <p:cNvPr id="147" name="Google Shape;147;p24"/>
          <p:cNvSpPr txBox="1"/>
          <p:nvPr>
            <p:ph idx="1" type="body"/>
          </p:nvPr>
        </p:nvSpPr>
        <p:spPr>
          <a:xfrm>
            <a:off x="342900" y="1076275"/>
            <a:ext cx="37773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4"/>
          <p:cNvSpPr txBox="1"/>
          <p:nvPr>
            <p:ph idx="1" type="body"/>
          </p:nvPr>
        </p:nvSpPr>
        <p:spPr>
          <a:xfrm>
            <a:off x="4419075" y="1076275"/>
            <a:ext cx="4502700" cy="3555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indent="0" lvl="0" marL="0" rtl="0" algn="l">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indent="0" lvl="0" marL="0" rtl="0" algn="l">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155" name="Google Shape;155;p25"/>
          <p:cNvSpPr txBox="1"/>
          <p:nvPr>
            <p:ph idx="1" type="body"/>
          </p:nvPr>
        </p:nvSpPr>
        <p:spPr>
          <a:xfrm>
            <a:off x="342900" y="1152475"/>
            <a:ext cx="84894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instances</a:t>
            </a:r>
            <a:r>
              <a:rPr lang="en" sz="1800"/>
              <a:t> can have default values.</a:t>
            </a:r>
            <a:endParaRPr sz="1800"/>
          </a:p>
          <a:p>
            <a:pPr indent="-342900" lvl="0" marL="457200" rtl="0" algn="l">
              <a:spcBef>
                <a:spcPts val="600"/>
              </a:spcBef>
              <a:spcAft>
                <a:spcPts val="0"/>
              </a:spcAft>
              <a:buSzPts val="1800"/>
              <a:buChar char="●"/>
            </a:pPr>
            <a:r>
              <a:rPr lang="en" sz="1800"/>
              <a:t>Use default values to reduce the number of constructors needed</a:t>
            </a:r>
            <a:endParaRPr sz="1800"/>
          </a:p>
          <a:p>
            <a:pPr indent="-342900" lvl="0" marL="457200" rtl="0" algn="l">
              <a:spcBef>
                <a:spcPts val="600"/>
              </a:spcBef>
              <a:spcAft>
                <a:spcPts val="0"/>
              </a:spcAft>
              <a:buSzPts val="1800"/>
              <a:buChar char="●"/>
            </a:pPr>
            <a:r>
              <a:rPr lang="en" sz="1800"/>
              <a:t>Default parameters can be mixed with required parameters </a:t>
            </a:r>
            <a:endParaRPr sz="1800"/>
          </a:p>
          <a:p>
            <a:pPr indent="-342900" lvl="0" marL="457200" rtl="0" algn="l">
              <a:spcBef>
                <a:spcPts val="600"/>
              </a:spcBef>
              <a:spcAft>
                <a:spcPts val="0"/>
              </a:spcAft>
              <a:buSzPts val="1800"/>
              <a:buChar char="●"/>
            </a:pPr>
            <a:r>
              <a:rPr lang="en" sz="1800"/>
              <a:t>More concise (don’t need to have multiple constructor versions)</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600"/>
              </a:spcAft>
              <a:buNone/>
            </a:pPr>
            <a:r>
              <a:t/>
            </a:r>
            <a:endParaRPr sz="1800"/>
          </a:p>
        </p:txBody>
      </p:sp>
      <p:sp>
        <p:nvSpPr>
          <p:cNvPr id="156" name="Google Shape;15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nvSpPr>
        <p:spPr>
          <a:xfrm>
            <a:off x="342900" y="2702425"/>
            <a:ext cx="8683800" cy="17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Box(</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length: Int,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width:Int = </a:t>
            </a:r>
            <a:r>
              <a:rPr b="1"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height:Int = </a:t>
            </a:r>
            <a:r>
              <a:rPr b="1"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box1 = Box(</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box2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box3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width =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height =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CC5096-5675-405B-9118-ED3E04EB0877}"/>
</file>

<file path=customXml/itemProps2.xml><?xml version="1.0" encoding="utf-8"?>
<ds:datastoreItem xmlns:ds="http://schemas.openxmlformats.org/officeDocument/2006/customXml" ds:itemID="{E96D9878-C5C4-490C-ACDA-6F0EA617ABE8}"/>
</file>

<file path=customXml/itemProps3.xml><?xml version="1.0" encoding="utf-8"?>
<ds:datastoreItem xmlns:ds="http://schemas.openxmlformats.org/officeDocument/2006/customXml" ds:itemID="{6875A7CE-4393-476D-8B20-9A6C6506F98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