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5143500" cx="9144000"/>
  <p:notesSz cx="6858000" cy="9144000"/>
  <p:embeddedFontLst>
    <p:embeddedFont>
      <p:font typeface="Roboto"/>
      <p:regular r:id="rId76"/>
      <p:bold r:id="rId77"/>
      <p:italic r:id="rId78"/>
      <p:boldItalic r:id="rId79"/>
    </p:embeddedFont>
    <p:embeddedFont>
      <p:font typeface="Google Sans"/>
      <p:regular r:id="rId80"/>
      <p:bold r:id="rId81"/>
      <p:italic r:id="rId82"/>
      <p:boldItalic r:id="rId83"/>
    </p:embeddedFont>
    <p:embeddedFont>
      <p:font typeface="Roboto Condensed"/>
      <p:regular r:id="rId84"/>
      <p:bold r:id="rId85"/>
      <p:italic r:id="rId86"/>
      <p:boldItalic r:id="rId87"/>
    </p:embeddedFont>
    <p:embeddedFont>
      <p:font typeface="Open Sans"/>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84" Type="http://schemas.openxmlformats.org/officeDocument/2006/relationships/font" Target="fonts/RobotoCondensed-regular.fntdata"/><Relationship Id="rId42" Type="http://schemas.openxmlformats.org/officeDocument/2006/relationships/slide" Target="slides/slide36.xml"/><Relationship Id="rId89" Type="http://schemas.openxmlformats.org/officeDocument/2006/relationships/font" Target="fonts/OpenSans-bold.fntdata"/><Relationship Id="rId47" Type="http://schemas.openxmlformats.org/officeDocument/2006/relationships/slide" Target="slides/slide41.xml"/><Relationship Id="rId63" Type="http://schemas.openxmlformats.org/officeDocument/2006/relationships/slide" Target="slides/slide57.xml"/><Relationship Id="rId21" Type="http://schemas.openxmlformats.org/officeDocument/2006/relationships/slide" Target="slides/slide15.xml"/><Relationship Id="rId68" Type="http://schemas.openxmlformats.org/officeDocument/2006/relationships/slide" Target="slides/slide62.xml"/><Relationship Id="rId16" Type="http://schemas.openxmlformats.org/officeDocument/2006/relationships/slide" Target="slides/slide10.xml"/><Relationship Id="rId74" Type="http://schemas.openxmlformats.org/officeDocument/2006/relationships/slide" Target="slides/slide68.xml"/><Relationship Id="rId32" Type="http://schemas.openxmlformats.org/officeDocument/2006/relationships/slide" Target="slides/slide26.xml"/><Relationship Id="rId79" Type="http://schemas.openxmlformats.org/officeDocument/2006/relationships/font" Target="fonts/Roboto-boldItalic.fntdata"/><Relationship Id="rId37" Type="http://schemas.openxmlformats.org/officeDocument/2006/relationships/slide" Target="slides/slide31.xml"/><Relationship Id="rId53" Type="http://schemas.openxmlformats.org/officeDocument/2006/relationships/slide" Target="slides/slide47.xml"/><Relationship Id="rId11" Type="http://schemas.openxmlformats.org/officeDocument/2006/relationships/slide" Target="slides/slide5.xml"/><Relationship Id="rId58" Type="http://schemas.openxmlformats.org/officeDocument/2006/relationships/slide" Target="slides/slide52.xml"/><Relationship Id="rId5" Type="http://schemas.openxmlformats.org/officeDocument/2006/relationships/slideMaster" Target="slideMasters/slideMaster2.xml"/><Relationship Id="rId90" Type="http://schemas.openxmlformats.org/officeDocument/2006/relationships/font" Target="fonts/OpenSans-italic.fntdata"/><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22" Type="http://schemas.openxmlformats.org/officeDocument/2006/relationships/slide" Target="slides/slide16.xml"/><Relationship Id="rId69" Type="http://schemas.openxmlformats.org/officeDocument/2006/relationships/slide" Target="slides/slide63.xml"/><Relationship Id="rId27" Type="http://schemas.openxmlformats.org/officeDocument/2006/relationships/slide" Target="slides/slide21.xml"/><Relationship Id="rId85" Type="http://schemas.openxmlformats.org/officeDocument/2006/relationships/font" Target="fonts/RobotoCondensed-bold.fntdata"/><Relationship Id="rId80" Type="http://schemas.openxmlformats.org/officeDocument/2006/relationships/font" Target="fonts/GoogleSans-regular.fntdata"/><Relationship Id="rId8" Type="http://schemas.openxmlformats.org/officeDocument/2006/relationships/slide" Target="slides/slide2.xml"/><Relationship Id="rId72" Type="http://schemas.openxmlformats.org/officeDocument/2006/relationships/slide" Target="slides/slide66.xml"/><Relationship Id="rId51" Type="http://schemas.openxmlformats.org/officeDocument/2006/relationships/slide" Target="slides/slide45.xml"/><Relationship Id="rId93" Type="http://schemas.openxmlformats.org/officeDocument/2006/relationships/customXml" Target="../customXml/item2.xml"/><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67" Type="http://schemas.openxmlformats.org/officeDocument/2006/relationships/slide" Target="slides/slide61.xml"/><Relationship Id="rId25" Type="http://schemas.openxmlformats.org/officeDocument/2006/relationships/slide" Target="slides/slide19.xml"/><Relationship Id="rId12" Type="http://schemas.openxmlformats.org/officeDocument/2006/relationships/slide" Target="slides/slide6.xml"/><Relationship Id="rId59" Type="http://schemas.openxmlformats.org/officeDocument/2006/relationships/slide" Target="slides/slide53.xml"/><Relationship Id="rId17" Type="http://schemas.openxmlformats.org/officeDocument/2006/relationships/slide" Target="slides/slide11.xml"/><Relationship Id="rId83" Type="http://schemas.openxmlformats.org/officeDocument/2006/relationships/font" Target="fonts/GoogleSans-boldItalic.fntdata"/><Relationship Id="rId41" Type="http://schemas.openxmlformats.org/officeDocument/2006/relationships/slide" Target="slides/slide35.xml"/><Relationship Id="rId88" Type="http://schemas.openxmlformats.org/officeDocument/2006/relationships/font" Target="fonts/OpenSans-regular.fntdata"/><Relationship Id="rId75" Type="http://schemas.openxmlformats.org/officeDocument/2006/relationships/slide" Target="slides/slide69.xml"/><Relationship Id="rId70" Type="http://schemas.openxmlformats.org/officeDocument/2006/relationships/slide" Target="slides/slide64.xml"/><Relationship Id="rId62" Type="http://schemas.openxmlformats.org/officeDocument/2006/relationships/slide" Target="slides/slide56.xml"/><Relationship Id="rId20" Type="http://schemas.openxmlformats.org/officeDocument/2006/relationships/slide" Target="slides/slide14.xml"/><Relationship Id="rId54" Type="http://schemas.openxmlformats.org/officeDocument/2006/relationships/slide" Target="slides/slide48.xml"/><Relationship Id="rId91" Type="http://schemas.openxmlformats.org/officeDocument/2006/relationships/font" Target="fonts/OpenSans-boldItalic.fntdata"/><Relationship Id="rId1" Type="http://schemas.openxmlformats.org/officeDocument/2006/relationships/theme" Target="theme/theme2.xml"/><Relationship Id="rId6" Type="http://schemas.openxmlformats.org/officeDocument/2006/relationships/notesMaster" Target="notesMasters/notesMaster1.xml"/><Relationship Id="rId49" Type="http://schemas.openxmlformats.org/officeDocument/2006/relationships/slide" Target="slides/slide43.xml"/><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57" Type="http://schemas.openxmlformats.org/officeDocument/2006/relationships/slide" Target="slides/slide51.xml"/><Relationship Id="rId15" Type="http://schemas.openxmlformats.org/officeDocument/2006/relationships/slide" Target="slides/slide9.xml"/><Relationship Id="rId86" Type="http://schemas.openxmlformats.org/officeDocument/2006/relationships/font" Target="fonts/RobotoCondensed-italic.fntdata"/><Relationship Id="rId44" Type="http://schemas.openxmlformats.org/officeDocument/2006/relationships/slide" Target="slides/slide38.xml"/><Relationship Id="rId81" Type="http://schemas.openxmlformats.org/officeDocument/2006/relationships/font" Target="fonts/GoogleSans-bold.fntdata"/><Relationship Id="rId73" Type="http://schemas.openxmlformats.org/officeDocument/2006/relationships/slide" Target="slides/slide67.xml"/><Relationship Id="rId31" Type="http://schemas.openxmlformats.org/officeDocument/2006/relationships/slide" Target="slides/slide25.xml"/><Relationship Id="rId78" Type="http://schemas.openxmlformats.org/officeDocument/2006/relationships/font" Target="fonts/Roboto-italic.fntdata"/><Relationship Id="rId65" Type="http://schemas.openxmlformats.org/officeDocument/2006/relationships/slide" Target="slides/slide59.xml"/><Relationship Id="rId60" Type="http://schemas.openxmlformats.org/officeDocument/2006/relationships/slide" Target="slides/slide54.xml"/><Relationship Id="rId52" Type="http://schemas.openxmlformats.org/officeDocument/2006/relationships/slide" Target="slides/slide46.xml"/><Relationship Id="rId10" Type="http://schemas.openxmlformats.org/officeDocument/2006/relationships/slide" Target="slides/slide4.xml"/><Relationship Id="rId94" Type="http://schemas.openxmlformats.org/officeDocument/2006/relationships/customXml" Target="../customXml/item3.xml"/><Relationship Id="rId4" Type="http://schemas.openxmlformats.org/officeDocument/2006/relationships/slideMaster" Target="slideMasters/slideMaster1.xml"/><Relationship Id="rId9" Type="http://schemas.openxmlformats.org/officeDocument/2006/relationships/slide" Target="slides/slide3.xml"/><Relationship Id="rId39" Type="http://schemas.openxmlformats.org/officeDocument/2006/relationships/slide" Target="slides/slide33.xml"/><Relationship Id="rId13" Type="http://schemas.openxmlformats.org/officeDocument/2006/relationships/slide" Target="slides/slide7.xml"/><Relationship Id="rId18" Type="http://schemas.openxmlformats.org/officeDocument/2006/relationships/slide" Target="slides/slide12.xml"/><Relationship Id="rId76" Type="http://schemas.openxmlformats.org/officeDocument/2006/relationships/font" Target="fonts/Roboto-regular.fntdata"/><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customXml" Target="../customXml/item1.xml"/><Relationship Id="rId2" Type="http://schemas.openxmlformats.org/officeDocument/2006/relationships/viewProps" Target="viewProps.xml"/><Relationship Id="rId29" Type="http://schemas.openxmlformats.org/officeDocument/2006/relationships/slide" Target="slides/slide23.xml"/><Relationship Id="rId40" Type="http://schemas.openxmlformats.org/officeDocument/2006/relationships/slide" Target="slides/slide34.xml"/><Relationship Id="rId87" Type="http://schemas.openxmlformats.org/officeDocument/2006/relationships/font" Target="fonts/RobotoCondensed-boldItalic.fntdata"/><Relationship Id="rId45" Type="http://schemas.openxmlformats.org/officeDocument/2006/relationships/slide" Target="slides/slide39.xml"/><Relationship Id="rId66" Type="http://schemas.openxmlformats.org/officeDocument/2006/relationships/slide" Target="slides/slide60.xml"/><Relationship Id="rId24" Type="http://schemas.openxmlformats.org/officeDocument/2006/relationships/slide" Target="slides/slide18.xml"/><Relationship Id="rId82" Type="http://schemas.openxmlformats.org/officeDocument/2006/relationships/font" Target="fonts/GoogleSans-italic.fntdata"/><Relationship Id="rId61" Type="http://schemas.openxmlformats.org/officeDocument/2006/relationships/slide" Target="slides/slide55.xml"/><Relationship Id="rId19" Type="http://schemas.openxmlformats.org/officeDocument/2006/relationships/slide" Target="slides/slide13.xml"/><Relationship Id="rId30" Type="http://schemas.openxmlformats.org/officeDocument/2006/relationships/slide" Target="slides/slide24.xml"/><Relationship Id="rId77" Type="http://schemas.openxmlformats.org/officeDocument/2006/relationships/font" Target="fonts/Roboto-bold.fntdata"/><Relationship Id="rId35" Type="http://schemas.openxmlformats.org/officeDocument/2006/relationships/slide" Target="slides/slide29.xml"/><Relationship Id="rId56" Type="http://schemas.openxmlformats.org/officeDocument/2006/relationships/slide" Target="slides/slide50.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intro"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projects#ProjectFil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widget/TextView" TargetMode="External"/><Relationship Id="rId3" Type="http://schemas.openxmlformats.org/officeDocument/2006/relationships/hyperlink" Target="https://developer.android.com/reference/android/widget/ImageView" TargetMode="External"/><Relationship Id="rId4" Type="http://schemas.openxmlformats.org/officeDocument/2006/relationships/hyperlink" Target="https://developer.android.com/reference/android/widget/Butt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write/layout-edito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oncreate"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app/Activity#setContentView(int)"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java-interop.html#sam-conversion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late-initialized-properties-and-variables"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apps" TargetMode="External"/><Relationship Id="rId3" Type="http://schemas.openxmlformats.org/officeDocument/2006/relationships/hyperlink" Target="https://support.google.com/accessibility/android/answer/7158390" TargetMode="External"/><Relationship Id="rId4" Type="http://schemas.openxmlformats.org/officeDocument/2006/relationships/hyperlink" Target="https://developer.android.com/guide/topics/ui/accessibility/principles#label-elements"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google.com/store/apps/details?id=com.google.android.apps.accessibility.auditor" TargetMode="External"/><Relationship Id="rId3" Type="http://schemas.openxmlformats.org/officeDocument/2006/relationships/hyperlink" Target="https://support.google.com/accessibility/android/faq/6376582"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apps#describe-ui-element" TargetMode="External"/><Relationship Id="rId3" Type="http://schemas.openxmlformats.org/officeDocument/2006/relationships/hyperlink" Target="https://support.google.com/accessibility/android/answer/7158690?hl=e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attr_android:importantForAccessibility" TargetMode="Externa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pport.google.com/accessibility/android/answer/6283677?hl=en" TargetMode="External"/><Relationship Id="rId3" Type="http://schemas.openxmlformats.org/officeDocument/2006/relationships/hyperlink" Target="https://support.google.com/accessibility/android/answer/6006966" TargetMode="External"/><Relationship Id="rId4" Type="http://schemas.openxmlformats.org/officeDocument/2006/relationships/hyperlink" Target="https://support.google.com/accessibility/android/answer/6006598" TargetMode="External"/><Relationship Id="rId5" Type="http://schemas.openxmlformats.org/officeDocument/2006/relationships/hyperlink" Target="https://support.google.com/accessibility/android/answer/6151827?hl=en&amp;ref_topic=3529932" TargetMode="External"/><Relationship Id="rId6" Type="http://schemas.openxmlformats.org/officeDocument/2006/relationships/hyperlink" Target="https://support.google.com/accessibility/android/answer/9728765?hl=en&amp;ref_topic=3529932"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testing#talkback" TargetMode="Externa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pport.google.com/accessibility/android/answer/6122836" TargetMode="External"/><Relationship Id="rId3" Type="http://schemas.openxmlformats.org/officeDocument/2006/relationships/hyperlink" Target="https://developer.android.com/guide/topics/ui/accessibility/testing#switch-access" TargetMode="Externa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google.com/store/apps/details?id=com.google.android.marvin.talkback&amp;hl=en_US" TargetMode="Externa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manifest/uses-sdk-element#ApiLevel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manifest/uses-sdk-element#ApiLevels" TargetMode="External"/><Relationship Id="rId3" Type="http://schemas.openxmlformats.org/officeDocument/2006/relationships/hyperlink" Target="https://medium.com/androiddevelopers/picking-your-compilesdkversion-minsdkversion-targetsdkversion-a098a0341ebd"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7ea636ca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7ea636ca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87ea636ca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87ea636ca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view of Android Studio, you can see the Project window and the Layout Editor. The </a:t>
            </a:r>
            <a:r>
              <a:rPr lang="en">
                <a:solidFill>
                  <a:schemeClr val="dk1"/>
                </a:solidFill>
              </a:rPr>
              <a:t>Layout Editor</a:t>
            </a:r>
            <a:r>
              <a:rPr lang="en"/>
              <a:t> includes a Palette, a Component Tree, a Design Editor, and an Attributes window.</a:t>
            </a:r>
            <a:endParaRPr/>
          </a:p>
          <a:p>
            <a:pPr indent="-298450" lvl="0" marL="457200" rtl="0" algn="l">
              <a:spcBef>
                <a:spcPts val="0"/>
              </a:spcBef>
              <a:spcAft>
                <a:spcPts val="0"/>
              </a:spcAft>
              <a:buSzPts val="1100"/>
              <a:buAutoNum type="arabicParenBoth"/>
            </a:pPr>
            <a:r>
              <a:rPr b="1" lang="en"/>
              <a:t>Project </a:t>
            </a:r>
            <a:r>
              <a:rPr lang="en">
                <a:solidFill>
                  <a:schemeClr val="dk1"/>
                </a:solidFill>
              </a:rPr>
              <a:t>window shows the files and folders for your project.</a:t>
            </a:r>
            <a:endParaRPr/>
          </a:p>
          <a:p>
            <a:pPr indent="-298450" lvl="0" marL="457200" rtl="0" algn="l">
              <a:spcBef>
                <a:spcPts val="0"/>
              </a:spcBef>
              <a:spcAft>
                <a:spcPts val="0"/>
              </a:spcAft>
              <a:buSzPts val="1100"/>
              <a:buAutoNum type="arabicParenBoth"/>
            </a:pPr>
            <a:r>
              <a:rPr b="1" lang="en"/>
              <a:t>Palette</a:t>
            </a:r>
            <a:r>
              <a:rPr lang="en"/>
              <a:t> shows the components and layouts that you can drag into your project, such as TextViews, ImageViews, and Buttons.</a:t>
            </a:r>
            <a:endParaRPr/>
          </a:p>
          <a:p>
            <a:pPr indent="-298450" lvl="0" marL="457200" rtl="0" algn="l">
              <a:spcBef>
                <a:spcPts val="0"/>
              </a:spcBef>
              <a:spcAft>
                <a:spcPts val="0"/>
              </a:spcAft>
              <a:buSzPts val="1100"/>
              <a:buAutoNum type="arabicParenBoth"/>
            </a:pPr>
            <a:r>
              <a:rPr b="1" lang="en"/>
              <a:t>Component Tree</a:t>
            </a:r>
            <a:r>
              <a:rPr lang="en"/>
              <a:t> shows the view hierarchy for your layout. Click a component or layout to show it in the Design Editor.</a:t>
            </a:r>
            <a:endParaRPr/>
          </a:p>
          <a:p>
            <a:pPr indent="-298450" lvl="0" marL="457200" rtl="0" algn="l">
              <a:spcBef>
                <a:spcPts val="0"/>
              </a:spcBef>
              <a:spcAft>
                <a:spcPts val="0"/>
              </a:spcAft>
              <a:buSzPts val="1100"/>
              <a:buAutoNum type="arabicParenBoth"/>
            </a:pPr>
            <a:r>
              <a:rPr b="1" lang="en"/>
              <a:t>Design Editor</a:t>
            </a:r>
            <a:r>
              <a:rPr lang="en"/>
              <a:t> displays a Design view and a Blueprint view to give you a visual representation of your layout. </a:t>
            </a:r>
            <a:endParaRPr/>
          </a:p>
          <a:p>
            <a:pPr indent="-298450" lvl="0" marL="457200" rtl="0" algn="l">
              <a:spcBef>
                <a:spcPts val="0"/>
              </a:spcBef>
              <a:spcAft>
                <a:spcPts val="0"/>
              </a:spcAft>
              <a:buSzPts val="1100"/>
              <a:buAutoNum type="arabicParenBoth"/>
            </a:pPr>
            <a:r>
              <a:rPr b="1" lang="en"/>
              <a:t>Attributes</a:t>
            </a:r>
            <a:r>
              <a:rPr lang="en"/>
              <a:t> window contains a list of properties you can set for your component.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Meet Android Studio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7ea636ca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7ea636ca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87ea636ca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87ea636ca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running your app on a physical device, you can use the emulator to emulate many different </a:t>
            </a:r>
            <a:r>
              <a:rPr lang="en">
                <a:solidFill>
                  <a:schemeClr val="dk1"/>
                </a:solidFill>
              </a:rPr>
              <a:t>Android </a:t>
            </a:r>
            <a:r>
              <a:rPr lang="en"/>
              <a:t>form factors with the help of the Android Virtual Device (AVD) Manager.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Note that you’ll need to download each system image that you want to emulate, since there are many possible options.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7ea636ca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7ea636ca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87ea636ca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87ea636ca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basic app project, the main parts to know about are the Activity, the app’s resources, and the gradle files. We’ll cover each topic in more depth in this lesson, but briefly: </a:t>
            </a:r>
            <a:endParaRPr/>
          </a:p>
          <a:p>
            <a:pPr indent="-298450" lvl="0" marL="457200" rtl="0" algn="l">
              <a:spcBef>
                <a:spcPts val="0"/>
              </a:spcBef>
              <a:spcAft>
                <a:spcPts val="0"/>
              </a:spcAft>
              <a:buSzPts val="1100"/>
              <a:buChar char="●"/>
            </a:pPr>
            <a:r>
              <a:rPr lang="en"/>
              <a:t>An </a:t>
            </a:r>
            <a:r>
              <a:rPr b="1" lang="en"/>
              <a:t>Activity</a:t>
            </a:r>
            <a:r>
              <a:rPr lang="en"/>
              <a:t> handles user input and creates a window on the screen to display your user interface. </a:t>
            </a:r>
            <a:endParaRPr/>
          </a:p>
          <a:p>
            <a:pPr indent="-298450" lvl="0" marL="457200" rtl="0" algn="l">
              <a:spcBef>
                <a:spcPts val="0"/>
              </a:spcBef>
              <a:spcAft>
                <a:spcPts val="0"/>
              </a:spcAft>
              <a:buSzPts val="1100"/>
              <a:buChar char="●"/>
            </a:pPr>
            <a:r>
              <a:rPr b="1" lang="en"/>
              <a:t>Resources</a:t>
            </a:r>
            <a:r>
              <a:rPr lang="en"/>
              <a:t> are additional files that your code uses, such as layout files, images, audio files, themes, colors, and more. </a:t>
            </a:r>
            <a:endParaRPr/>
          </a:p>
          <a:p>
            <a:pPr indent="-298450" lvl="0" marL="457200" rtl="0" algn="l">
              <a:spcBef>
                <a:spcPts val="0"/>
              </a:spcBef>
              <a:spcAft>
                <a:spcPts val="0"/>
              </a:spcAft>
              <a:buSzPts val="1100"/>
              <a:buChar char="●"/>
            </a:pPr>
            <a:r>
              <a:rPr b="1" lang="en"/>
              <a:t>Gradle files</a:t>
            </a:r>
            <a:r>
              <a:rPr lang="en"/>
              <a:t> are scripts that control how your app is built, so that it can be installed on a device.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87ea636ca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87ea636ca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your first app from a project template, Android Studio generates a project structure similar to this.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Here’s what each file or directory does: </a:t>
            </a:r>
            <a:endParaRPr/>
          </a:p>
          <a:p>
            <a:pPr indent="-298450" lvl="0" marL="457200" rtl="0" algn="l">
              <a:spcBef>
                <a:spcPts val="0"/>
              </a:spcBef>
              <a:spcAft>
                <a:spcPts val="0"/>
              </a:spcAft>
              <a:buSzPts val="1100"/>
              <a:buChar char="●"/>
            </a:pPr>
            <a:r>
              <a:rPr lang="en">
                <a:latin typeface="Consolas"/>
                <a:ea typeface="Consolas"/>
                <a:cs typeface="Consolas"/>
                <a:sym typeface="Consolas"/>
              </a:rPr>
              <a:t>app</a:t>
            </a:r>
            <a:r>
              <a:rPr lang="en"/>
              <a:t> - stores source code, tests, and resources for your app </a:t>
            </a:r>
            <a:endParaRPr/>
          </a:p>
          <a:p>
            <a:pPr indent="-298450" lvl="0" marL="457200" rtl="0" algn="l">
              <a:spcBef>
                <a:spcPts val="0"/>
              </a:spcBef>
              <a:spcAft>
                <a:spcPts val="0"/>
              </a:spcAft>
              <a:buSzPts val="1100"/>
              <a:buChar char="●"/>
            </a:pPr>
            <a:r>
              <a:rPr lang="en">
                <a:latin typeface="Consolas"/>
                <a:ea typeface="Consolas"/>
                <a:cs typeface="Consolas"/>
                <a:sym typeface="Consolas"/>
              </a:rPr>
              <a:t>libs</a:t>
            </a:r>
            <a:r>
              <a:rPr lang="en"/>
              <a:t> - stores local libraries your app depends on </a:t>
            </a:r>
            <a:endParaRPr/>
          </a:p>
          <a:p>
            <a:pPr indent="-298450" lvl="0" marL="457200" rtl="0" algn="l">
              <a:spcBef>
                <a:spcPts val="0"/>
              </a:spcBef>
              <a:spcAft>
                <a:spcPts val="0"/>
              </a:spcAft>
              <a:buSzPts val="1100"/>
              <a:buChar char="●"/>
            </a:pPr>
            <a:r>
              <a:rPr lang="en">
                <a:latin typeface="Consolas"/>
                <a:ea typeface="Consolas"/>
                <a:cs typeface="Consolas"/>
                <a:sym typeface="Consolas"/>
              </a:rPr>
              <a:t>androidTest</a:t>
            </a:r>
            <a:r>
              <a:rPr lang="en"/>
              <a:t> - test code that’s specific to Android </a:t>
            </a:r>
            <a:endParaRPr/>
          </a:p>
          <a:p>
            <a:pPr indent="-298450" lvl="0" marL="457200" rtl="0" algn="l">
              <a:spcBef>
                <a:spcPts val="0"/>
              </a:spcBef>
              <a:spcAft>
                <a:spcPts val="0"/>
              </a:spcAft>
              <a:buSzPts val="1100"/>
              <a:buChar char="●"/>
            </a:pPr>
            <a:r>
              <a:rPr lang="en">
                <a:latin typeface="Consolas"/>
                <a:ea typeface="Consolas"/>
                <a:cs typeface="Consolas"/>
                <a:sym typeface="Consolas"/>
              </a:rPr>
              <a:t>main</a:t>
            </a:r>
            <a:r>
              <a:rPr lang="en"/>
              <a:t> - Java and Kotlin app files </a:t>
            </a:r>
            <a:endParaRPr/>
          </a:p>
          <a:p>
            <a:pPr indent="-298450" lvl="0" marL="457200" rtl="0" algn="l">
              <a:spcBef>
                <a:spcPts val="0"/>
              </a:spcBef>
              <a:spcAft>
                <a:spcPts val="0"/>
              </a:spcAft>
              <a:buSzPts val="1100"/>
              <a:buChar char="●"/>
            </a:pPr>
            <a:r>
              <a:rPr lang="en"/>
              <a:t>test - l</a:t>
            </a:r>
            <a:r>
              <a:rPr lang="en"/>
              <a:t>ocal unit tests that will execute on your </a:t>
            </a:r>
            <a:r>
              <a:rPr lang="en"/>
              <a:t>computer</a:t>
            </a:r>
            <a:endParaRPr/>
          </a:p>
          <a:p>
            <a:pPr indent="-298450" lvl="0" marL="457200" rtl="0" algn="l">
              <a:spcBef>
                <a:spcPts val="0"/>
              </a:spcBef>
              <a:spcAft>
                <a:spcPts val="0"/>
              </a:spcAft>
              <a:buSzPts val="1100"/>
              <a:buChar char="●"/>
            </a:pPr>
            <a:r>
              <a:rPr lang="en">
                <a:latin typeface="Consolas"/>
                <a:ea typeface="Consolas"/>
                <a:cs typeface="Consolas"/>
                <a:sym typeface="Consolas"/>
              </a:rPr>
              <a:t>AndroidManifest.xml</a:t>
            </a:r>
            <a:r>
              <a:rPr lang="en"/>
              <a:t> - declares essential information for your app </a:t>
            </a:r>
            <a:endParaRPr/>
          </a:p>
          <a:p>
            <a:pPr indent="-298450" lvl="0" marL="457200" rtl="0" algn="l">
              <a:spcBef>
                <a:spcPts val="0"/>
              </a:spcBef>
              <a:spcAft>
                <a:spcPts val="0"/>
              </a:spcAft>
              <a:buSzPts val="1100"/>
              <a:buChar char="●"/>
            </a:pPr>
            <a:r>
              <a:rPr lang="en">
                <a:latin typeface="Consolas"/>
                <a:ea typeface="Consolas"/>
                <a:cs typeface="Consolas"/>
                <a:sym typeface="Consolas"/>
              </a:rPr>
              <a:t>build.gradle</a:t>
            </a:r>
            <a:r>
              <a:rPr lang="en"/>
              <a:t> - controls how your application builds, tests, and deploys itself </a:t>
            </a:r>
            <a:endParaRPr/>
          </a:p>
          <a:p>
            <a:pPr indent="-298450" lvl="0" marL="457200" rtl="0" algn="l">
              <a:spcBef>
                <a:spcPts val="0"/>
              </a:spcBef>
              <a:spcAft>
                <a:spcPts val="0"/>
              </a:spcAft>
              <a:buSzPts val="1100"/>
              <a:buChar char="●"/>
            </a:pPr>
            <a:r>
              <a:rPr lang="en">
                <a:latin typeface="Consolas"/>
                <a:ea typeface="Consolas"/>
                <a:cs typeface="Consolas"/>
                <a:sym typeface="Consolas"/>
              </a:rPr>
              <a:t>gradlew</a:t>
            </a:r>
            <a:r>
              <a:rPr lang="en"/>
              <a:t> - an executable to run gradle, even if it is not already installed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87ea636ca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87ea636ca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Android Studio’s Project window, you can browse project files for your app. The Android view, which shows by default (image on the left), is structured for easy access to the files you need for app development. However, the </a:t>
            </a:r>
            <a:r>
              <a:rPr lang="en">
                <a:solidFill>
                  <a:schemeClr val="dk1"/>
                </a:solidFill>
              </a:rPr>
              <a:t>Android view</a:t>
            </a:r>
            <a:r>
              <a:rPr lang="en"/>
              <a:t> doesn’t reflect the actual file structure of your app (what you would see using the file explorer on your computer). To see how the folders and files actually look on your computer, switch to the Project view in the drop down menu (shown on the right). Feel free to use whichever view you prefer.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r>
              <a:rPr lang="en"/>
              <a:t>:</a:t>
            </a:r>
            <a:endParaRPr/>
          </a:p>
          <a:p>
            <a:pPr indent="0" lvl="0" marL="0" rtl="0" algn="l">
              <a:spcBef>
                <a:spcPts val="0"/>
              </a:spcBef>
              <a:spcAft>
                <a:spcPts val="0"/>
              </a:spcAft>
              <a:buNone/>
            </a:pPr>
            <a:r>
              <a:rPr lang="en" u="sng">
                <a:solidFill>
                  <a:schemeClr val="hlink"/>
                </a:solidFill>
                <a:hlinkClick r:id="rId2"/>
              </a:rPr>
              <a:t>Project Files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87ea636ca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87ea636ca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87ea636ca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87ea636ca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comes with a large set of built-in classes for views (sometimes called widgets). For example, TextView, ImageView, and Button are commonly used views. Each View has different attributes depending on the type of View it is. Example attributes include width, height, whether it is visible, and more. For a TextView, example attributes include font size, font family, and the text to display.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TextView</a:t>
            </a:r>
            <a:endParaRPr/>
          </a:p>
          <a:p>
            <a:pPr indent="-298450" lvl="0" marL="457200" rtl="0" algn="l">
              <a:spcBef>
                <a:spcPts val="0"/>
              </a:spcBef>
              <a:spcAft>
                <a:spcPts val="0"/>
              </a:spcAft>
              <a:buSzPts val="1100"/>
              <a:buChar char="●"/>
            </a:pPr>
            <a:r>
              <a:rPr lang="en" u="sng">
                <a:solidFill>
                  <a:schemeClr val="hlink"/>
                </a:solidFill>
                <a:hlinkClick r:id="rId3"/>
              </a:rPr>
              <a:t>ImageView</a:t>
            </a:r>
            <a:endParaRPr/>
          </a:p>
          <a:p>
            <a:pPr indent="-298450" lvl="0" marL="457200" rtl="0" algn="l">
              <a:spcBef>
                <a:spcPts val="0"/>
              </a:spcBef>
              <a:spcAft>
                <a:spcPts val="0"/>
              </a:spcAft>
              <a:buSzPts val="1100"/>
              <a:buChar char="●"/>
            </a:pPr>
            <a:r>
              <a:rPr lang="en" u="sng">
                <a:solidFill>
                  <a:schemeClr val="hlink"/>
                </a:solidFill>
                <a:hlinkClick r:id="rId4"/>
              </a:rPr>
              <a:t>Button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87ea636ca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87ea636ca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Android Studio, build your layout with the Layout Editor. </a:t>
            </a:r>
            <a:endParaRPr/>
          </a:p>
          <a:p>
            <a:pPr indent="-298450" lvl="0" marL="457200" rtl="0" algn="l">
              <a:spcBef>
                <a:spcPts val="0"/>
              </a:spcBef>
              <a:spcAft>
                <a:spcPts val="0"/>
              </a:spcAft>
              <a:buSzPts val="1100"/>
              <a:buChar char="●"/>
            </a:pPr>
            <a:r>
              <a:rPr lang="en"/>
              <a:t>Drag and drop components from the Palette (1) into the Design view (2). </a:t>
            </a:r>
            <a:endParaRPr/>
          </a:p>
          <a:p>
            <a:pPr indent="-298450" lvl="0" marL="457200" rtl="0" algn="l">
              <a:spcBef>
                <a:spcPts val="0"/>
              </a:spcBef>
              <a:spcAft>
                <a:spcPts val="0"/>
              </a:spcAft>
              <a:buSzPts val="1100"/>
              <a:buChar char="●"/>
            </a:pPr>
            <a:r>
              <a:rPr lang="en"/>
              <a:t>See a preview of your layout in the </a:t>
            </a:r>
            <a:r>
              <a:rPr lang="en"/>
              <a:t>Design view</a:t>
            </a:r>
            <a:r>
              <a:rPr lang="en"/>
              <a:t> (2).</a:t>
            </a:r>
            <a:endParaRPr/>
          </a:p>
          <a:p>
            <a:pPr indent="-298450" lvl="0" marL="457200" rtl="0" algn="l">
              <a:spcBef>
                <a:spcPts val="0"/>
              </a:spcBef>
              <a:spcAft>
                <a:spcPts val="0"/>
              </a:spcAft>
              <a:buSzPts val="1100"/>
              <a:buChar char="●"/>
            </a:pPr>
            <a:r>
              <a:rPr lang="en"/>
              <a:t>Modify the attributes of the views on the right hand side in the Attributes window (3).</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Build a UI with Layout Editor</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7ea636ca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7ea636ca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87ea636ca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87ea636ca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7ea636ca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7ea636ca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XML for displaying a </a:t>
            </a:r>
            <a:r>
              <a:rPr lang="en">
                <a:latin typeface="Courier New"/>
                <a:ea typeface="Courier New"/>
                <a:cs typeface="Courier New"/>
                <a:sym typeface="Courier New"/>
              </a:rPr>
              <a:t>TextView</a:t>
            </a:r>
            <a:r>
              <a:rPr lang="en"/>
              <a:t> in the layout. We see three attributes on the </a:t>
            </a:r>
            <a:r>
              <a:rPr lang="en">
                <a:latin typeface="Courier New"/>
                <a:ea typeface="Courier New"/>
                <a:cs typeface="Courier New"/>
                <a:sym typeface="Courier New"/>
              </a:rPr>
              <a:t>TextView</a:t>
            </a:r>
            <a:r>
              <a:rPr lang="en"/>
              <a:t>: width, height, and text. These attributes are provided by either the base </a:t>
            </a:r>
            <a:r>
              <a:rPr lang="en">
                <a:latin typeface="Courier New"/>
                <a:ea typeface="Courier New"/>
                <a:cs typeface="Courier New"/>
                <a:sym typeface="Courier New"/>
              </a:rPr>
              <a:t>View</a:t>
            </a:r>
            <a:r>
              <a:rPr lang="en"/>
              <a:t> class (width and height) or by the specific </a:t>
            </a:r>
            <a:r>
              <a:rPr lang="en">
                <a:latin typeface="Courier New"/>
                <a:ea typeface="Courier New"/>
                <a:cs typeface="Courier New"/>
                <a:sym typeface="Courier New"/>
              </a:rPr>
              <a:t>TextView</a:t>
            </a:r>
            <a:r>
              <a:rPr lang="en"/>
              <a:t> class.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87ea636ca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87ea636ca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Android has several ways to specify the width and height of a </a:t>
            </a:r>
            <a:r>
              <a:rPr lang="en">
                <a:latin typeface="Courier New"/>
                <a:ea typeface="Courier New"/>
                <a:cs typeface="Courier New"/>
                <a:sym typeface="Courier New"/>
              </a:rPr>
              <a:t>View</a:t>
            </a:r>
            <a:r>
              <a:rPr lang="en"/>
              <a:t>. These examples are for the layout_width of a View, but the same applies for the </a:t>
            </a:r>
            <a:r>
              <a:rPr lang="en">
                <a:latin typeface="Courier New"/>
                <a:ea typeface="Courier New"/>
                <a:cs typeface="Courier New"/>
                <a:sym typeface="Courier New"/>
              </a:rPr>
              <a:t>layout_height </a:t>
            </a:r>
            <a:r>
              <a:rPr lang="en"/>
              <a:t>attribute of a View.</a:t>
            </a:r>
            <a:endParaRPr/>
          </a:p>
          <a:p>
            <a:pPr indent="-298450" lvl="0" marL="457200" rtl="0" algn="l">
              <a:lnSpc>
                <a:spcPct val="115000"/>
              </a:lnSpc>
              <a:spcBef>
                <a:spcPts val="0"/>
              </a:spcBef>
              <a:spcAft>
                <a:spcPts val="0"/>
              </a:spcAft>
              <a:buSzPts val="1100"/>
              <a:buChar char="●"/>
            </a:pPr>
            <a:r>
              <a:rPr lang="en"/>
              <a:t>Use </a:t>
            </a:r>
            <a:r>
              <a:rPr lang="en">
                <a:latin typeface="Courier New"/>
                <a:ea typeface="Courier New"/>
                <a:cs typeface="Courier New"/>
                <a:sym typeface="Courier New"/>
              </a:rPr>
              <a:t>wrap_content</a:t>
            </a:r>
            <a:r>
              <a:rPr lang="en"/>
              <a:t> to use </a:t>
            </a:r>
            <a:r>
              <a:rPr lang="en">
                <a:solidFill>
                  <a:schemeClr val="dk1"/>
                </a:solidFill>
              </a:rPr>
              <a:t>only </a:t>
            </a:r>
            <a:r>
              <a:rPr lang="en"/>
              <a:t>as much space as needed to display the content within the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View</a:t>
            </a:r>
            <a:r>
              <a:rPr lang="en"/>
              <a:t> to be as wide as the text within the </a:t>
            </a:r>
            <a:r>
              <a:rPr lang="en">
                <a:latin typeface="Courier New"/>
                <a:ea typeface="Courier New"/>
                <a:cs typeface="Courier New"/>
                <a:sym typeface="Courier New"/>
              </a:rPr>
              <a:t>TextView</a:t>
            </a:r>
            <a:r>
              <a:rPr lang="en"/>
              <a:t>, use </a:t>
            </a:r>
            <a:r>
              <a:rPr lang="en">
                <a:latin typeface="Courier New"/>
                <a:ea typeface="Courier New"/>
                <a:cs typeface="Courier New"/>
                <a:sym typeface="Courier New"/>
              </a:rPr>
              <a:t>wrap_content</a:t>
            </a:r>
            <a:r>
              <a:rPr lang="en"/>
              <a:t>.</a:t>
            </a:r>
            <a:endParaRPr/>
          </a:p>
          <a:p>
            <a:pPr indent="-298450" lvl="0" marL="457200" rtl="0" algn="l">
              <a:lnSpc>
                <a:spcPct val="115000"/>
              </a:lnSpc>
              <a:spcBef>
                <a:spcPts val="0"/>
              </a:spcBef>
              <a:spcAft>
                <a:spcPts val="0"/>
              </a:spcAft>
              <a:buSzPts val="1100"/>
              <a:buChar char="●"/>
            </a:pPr>
            <a:r>
              <a:rPr lang="en"/>
              <a:t>Use </a:t>
            </a:r>
            <a:r>
              <a:rPr lang="en">
                <a:latin typeface="Courier New"/>
                <a:ea typeface="Courier New"/>
                <a:cs typeface="Courier New"/>
                <a:sym typeface="Courier New"/>
              </a:rPr>
              <a:t>match_parent</a:t>
            </a:r>
            <a:r>
              <a:rPr lang="en"/>
              <a:t> to use the dimension of the parent (such as matching the width of the parent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ImageView</a:t>
            </a:r>
            <a:r>
              <a:rPr lang="en"/>
              <a:t> to take up the full size of the parent, set </a:t>
            </a:r>
            <a:r>
              <a:rPr lang="en">
                <a:latin typeface="Courier New"/>
                <a:ea typeface="Courier New"/>
                <a:cs typeface="Courier New"/>
                <a:sym typeface="Courier New"/>
              </a:rPr>
              <a:t>match_parent</a:t>
            </a:r>
            <a:r>
              <a:rPr lang="en"/>
              <a:t> for its width and height. </a:t>
            </a:r>
            <a:endParaRPr/>
          </a:p>
          <a:p>
            <a:pPr indent="-298450" lvl="0" marL="457200" rtl="0" algn="l">
              <a:lnSpc>
                <a:spcPct val="115000"/>
              </a:lnSpc>
              <a:spcBef>
                <a:spcPts val="0"/>
              </a:spcBef>
              <a:spcAft>
                <a:spcPts val="0"/>
              </a:spcAft>
              <a:buSzPts val="1100"/>
              <a:buChar char="●"/>
            </a:pPr>
            <a:r>
              <a:rPr lang="en"/>
              <a:t>Lastly, if you want a fixed size for the </a:t>
            </a:r>
            <a:r>
              <a:rPr lang="en">
                <a:latin typeface="Courier New"/>
                <a:ea typeface="Courier New"/>
                <a:cs typeface="Courier New"/>
                <a:sym typeface="Courier New"/>
              </a:rPr>
              <a:t>View</a:t>
            </a:r>
            <a:r>
              <a:rPr lang="en"/>
              <a:t>, then set a specific dp (density-independent pixels) </a:t>
            </a:r>
            <a:r>
              <a:rPr lang="en">
                <a:solidFill>
                  <a:schemeClr val="dk1"/>
                </a:solidFill>
              </a:rPr>
              <a:t>value</a:t>
            </a:r>
            <a:r>
              <a:rPr lang="en"/>
              <a:t>. We will be revisiting the concept of dps in the next lesson when we learn more about layouts.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87ea636ca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87ea636ca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To show more than one view on screen, use a </a:t>
            </a:r>
            <a:r>
              <a:rPr lang="en">
                <a:latin typeface="Courier New"/>
                <a:ea typeface="Courier New"/>
                <a:cs typeface="Courier New"/>
                <a:sym typeface="Courier New"/>
              </a:rPr>
              <a:t>ViewGroup</a:t>
            </a:r>
            <a:r>
              <a:rPr lang="en"/>
              <a:t>. A </a:t>
            </a:r>
            <a:r>
              <a:rPr lang="en">
                <a:latin typeface="Courier New"/>
                <a:ea typeface="Courier New"/>
                <a:cs typeface="Courier New"/>
                <a:sym typeface="Courier New"/>
              </a:rPr>
              <a:t>ViewGroup</a:t>
            </a:r>
            <a:r>
              <a:rPr lang="en"/>
              <a:t> is a container for views, and controls how views are organized and laid out on screen. This slide shows examples of three different ViewGroups. </a:t>
            </a:r>
            <a:endParaRPr/>
          </a:p>
          <a:p>
            <a:pPr indent="-298450" lvl="0" marL="457200" rtl="0" algn="l">
              <a:spcBef>
                <a:spcPts val="0"/>
              </a:spcBef>
              <a:spcAft>
                <a:spcPts val="0"/>
              </a:spcAft>
              <a:buSzPts val="1100"/>
              <a:buChar char="●"/>
            </a:pPr>
            <a:r>
              <a:rPr lang="en"/>
              <a:t>Use a </a:t>
            </a:r>
            <a:r>
              <a:rPr lang="en">
                <a:latin typeface="Courier New"/>
                <a:ea typeface="Courier New"/>
                <a:cs typeface="Courier New"/>
                <a:sym typeface="Courier New"/>
              </a:rPr>
              <a:t>FrameLayout</a:t>
            </a:r>
            <a:r>
              <a:rPr lang="en"/>
              <a:t> if you have only one child </a:t>
            </a:r>
            <a:r>
              <a:rPr lang="en">
                <a:latin typeface="Courier New"/>
                <a:ea typeface="Courier New"/>
                <a:cs typeface="Courier New"/>
                <a:sym typeface="Courier New"/>
              </a:rPr>
              <a:t>View</a:t>
            </a:r>
            <a:r>
              <a:rPr lang="en"/>
              <a:t>. </a:t>
            </a:r>
            <a:endParaRPr/>
          </a:p>
          <a:p>
            <a:pPr indent="-298450" lvl="0" marL="457200" rtl="0" algn="l">
              <a:spcBef>
                <a:spcPts val="0"/>
              </a:spcBef>
              <a:spcAft>
                <a:spcPts val="0"/>
              </a:spcAft>
              <a:buSzPts val="1100"/>
              <a:buChar char="●"/>
            </a:pPr>
            <a:r>
              <a:rPr lang="en"/>
              <a:t>Use a </a:t>
            </a:r>
            <a:r>
              <a:rPr lang="en">
                <a:latin typeface="Courier New"/>
                <a:ea typeface="Courier New"/>
                <a:cs typeface="Courier New"/>
                <a:sym typeface="Courier New"/>
              </a:rPr>
              <a:t>LinearLayout</a:t>
            </a:r>
            <a:r>
              <a:rPr lang="en"/>
              <a:t> to display views in a row or column. </a:t>
            </a:r>
            <a:endParaRPr/>
          </a:p>
          <a:p>
            <a:pPr indent="-298450" lvl="0" marL="457200" rtl="0" algn="l">
              <a:spcBef>
                <a:spcPts val="0"/>
              </a:spcBef>
              <a:spcAft>
                <a:spcPts val="0"/>
              </a:spcAft>
              <a:buSzPts val="1100"/>
              <a:buChar char="●"/>
            </a:pPr>
            <a:r>
              <a:rPr lang="en"/>
              <a:t>Use a </a:t>
            </a:r>
            <a:r>
              <a:rPr lang="en">
                <a:latin typeface="Courier New"/>
                <a:ea typeface="Courier New"/>
                <a:cs typeface="Courier New"/>
                <a:sym typeface="Courier New"/>
              </a:rPr>
              <a:t>ConstraintLayout</a:t>
            </a:r>
            <a:r>
              <a:rPr lang="en"/>
              <a:t> for more complex layouts.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general, choose the </a:t>
            </a:r>
            <a:r>
              <a:rPr lang="en">
                <a:latin typeface="Courier New"/>
                <a:ea typeface="Courier New"/>
                <a:cs typeface="Courier New"/>
                <a:sym typeface="Courier New"/>
              </a:rPr>
              <a:t>ViewGroup</a:t>
            </a:r>
            <a:r>
              <a:rPr lang="en"/>
              <a:t> that meets your needs without being overly complex. For example, if you can get the job done with a </a:t>
            </a:r>
            <a:r>
              <a:rPr lang="en">
                <a:latin typeface="Courier New"/>
                <a:ea typeface="Courier New"/>
                <a:cs typeface="Courier New"/>
                <a:sym typeface="Courier New"/>
              </a:rPr>
              <a:t>LinearLayout</a:t>
            </a:r>
            <a:r>
              <a:rPr lang="en"/>
              <a:t>, then there is no need to use a </a:t>
            </a:r>
            <a:r>
              <a:rPr lang="en">
                <a:latin typeface="Courier New"/>
                <a:ea typeface="Courier New"/>
                <a:cs typeface="Courier New"/>
                <a:sym typeface="Courier New"/>
              </a:rPr>
              <a:t>ConstraintLayout</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Let’s look at the XML for some of these </a:t>
            </a:r>
            <a:r>
              <a:rPr lang="en">
                <a:latin typeface="Courier New"/>
                <a:ea typeface="Courier New"/>
                <a:cs typeface="Courier New"/>
                <a:sym typeface="Courier New"/>
              </a:rPr>
              <a:t>ViewGroups</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87ea636ca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87ea636ca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the </a:t>
            </a:r>
            <a:r>
              <a:rPr lang="en">
                <a:latin typeface="Courier New"/>
                <a:ea typeface="Courier New"/>
                <a:cs typeface="Courier New"/>
                <a:sym typeface="Courier New"/>
              </a:rPr>
              <a:t>FrameLayout</a:t>
            </a:r>
            <a:r>
              <a:rPr lang="en"/>
              <a:t> holds a single </a:t>
            </a:r>
            <a:r>
              <a:rPr lang="en">
                <a:latin typeface="Courier New"/>
                <a:ea typeface="Courier New"/>
                <a:cs typeface="Courier New"/>
                <a:sym typeface="Courier New"/>
              </a:rPr>
              <a:t>TextView</a:t>
            </a:r>
            <a:r>
              <a:rPr lang="en"/>
              <a:t>. </a:t>
            </a:r>
            <a:r>
              <a:rPr lang="en">
                <a:solidFill>
                  <a:schemeClr val="dk1"/>
                </a:solidFill>
              </a:rPr>
              <a:t>Note that the closing tag of the </a:t>
            </a:r>
            <a:r>
              <a:rPr lang="en">
                <a:solidFill>
                  <a:schemeClr val="dk1"/>
                </a:solidFill>
                <a:latin typeface="Courier New"/>
                <a:ea typeface="Courier New"/>
                <a:cs typeface="Courier New"/>
                <a:sym typeface="Courier New"/>
              </a:rPr>
              <a:t>FrameLayout</a:t>
            </a:r>
            <a:r>
              <a:rPr lang="en">
                <a:solidFill>
                  <a:schemeClr val="dk1"/>
                </a:solidFill>
              </a:rPr>
              <a:t> comes after the child </a:t>
            </a:r>
            <a:r>
              <a:rPr lang="en">
                <a:solidFill>
                  <a:schemeClr val="dk1"/>
                </a:solidFill>
                <a:latin typeface="Courier New"/>
                <a:ea typeface="Courier New"/>
                <a:cs typeface="Courier New"/>
                <a:sym typeface="Courier New"/>
              </a:rPr>
              <a:t>TextView</a:t>
            </a:r>
            <a:r>
              <a:rPr lang="en">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think of </a:t>
            </a:r>
            <a:r>
              <a:rPr lang="en">
                <a:latin typeface="Courier New"/>
                <a:ea typeface="Courier New"/>
                <a:cs typeface="Courier New"/>
                <a:sym typeface="Courier New"/>
              </a:rPr>
              <a:t>FrameLayout</a:t>
            </a:r>
            <a:r>
              <a:rPr lang="en"/>
              <a:t> as a picture frame. It’s only meant to show one thing, so use it to hold a single child </a:t>
            </a:r>
            <a:r>
              <a:rPr lang="en">
                <a:latin typeface="Courier New"/>
                <a:ea typeface="Courier New"/>
                <a:cs typeface="Courier New"/>
                <a:sym typeface="Courier New"/>
              </a:rPr>
              <a:t>View</a:t>
            </a:r>
            <a:r>
              <a:rPr lang="en"/>
              <a:t>. If you add more than one child within it, the views would overlap, which may be the desired behavior in some cases.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87ea636ca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87ea636ca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XML example for the </a:t>
            </a:r>
            <a:r>
              <a:rPr lang="en">
                <a:latin typeface="Courier New"/>
                <a:ea typeface="Courier New"/>
                <a:cs typeface="Courier New"/>
                <a:sym typeface="Courier New"/>
              </a:rPr>
              <a:t>LinearLayout</a:t>
            </a:r>
            <a:r>
              <a:rPr lang="en"/>
              <a:t>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LinearLayout</a:t>
            </a:r>
            <a:r>
              <a:rPr lang="en"/>
              <a:t> is the parent for the three child views (two </a:t>
            </a:r>
            <a:r>
              <a:rPr lang="en">
                <a:latin typeface="Courier New"/>
                <a:ea typeface="Courier New"/>
                <a:cs typeface="Courier New"/>
                <a:sym typeface="Courier New"/>
              </a:rPr>
              <a:t>TextViews</a:t>
            </a:r>
            <a:r>
              <a:rPr lang="en"/>
              <a:t> and a </a:t>
            </a:r>
            <a:r>
              <a:rPr lang="en">
                <a:latin typeface="Courier New"/>
                <a:ea typeface="Courier New"/>
                <a:cs typeface="Courier New"/>
                <a:sym typeface="Courier New"/>
              </a:rPr>
              <a:t>Button</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 </a:t>
            </a:r>
            <a:r>
              <a:rPr lang="en">
                <a:latin typeface="Courier New"/>
                <a:ea typeface="Courier New"/>
                <a:cs typeface="Courier New"/>
                <a:sym typeface="Courier New"/>
              </a:rPr>
              <a:t>LinearLayout</a:t>
            </a:r>
            <a:r>
              <a:rPr lang="en"/>
              <a:t> lays out child views in a row or column. The layout direction is determined by the orientation attribute on the </a:t>
            </a:r>
            <a:r>
              <a:rPr lang="en">
                <a:latin typeface="Courier New"/>
                <a:ea typeface="Courier New"/>
                <a:cs typeface="Courier New"/>
                <a:sym typeface="Courier New"/>
              </a:rPr>
              <a:t>LinearLayout</a:t>
            </a:r>
            <a:r>
              <a:rPr lang="en"/>
              <a:t>. In this case, the </a:t>
            </a:r>
            <a:r>
              <a:rPr lang="en">
                <a:latin typeface="Courier New"/>
                <a:ea typeface="Courier New"/>
                <a:cs typeface="Courier New"/>
                <a:sym typeface="Courier New"/>
              </a:rPr>
              <a:t>LinearLayout</a:t>
            </a:r>
            <a:r>
              <a:rPr lang="en"/>
              <a:t> has a “vertical”  orientation, so the layout will look like this diagram. Change the orientation to “horizontal” to have the views grouped in a horizontal row.</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87ea636ca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87ea636ca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talked about how views can have parent - child relationships if they’re placed within a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ViewGroups</a:t>
            </a:r>
            <a:r>
              <a:rPr lang="en"/>
              <a:t> can also contain other </a:t>
            </a:r>
            <a:r>
              <a:rPr lang="en">
                <a:latin typeface="Courier New"/>
                <a:ea typeface="Courier New"/>
                <a:cs typeface="Courier New"/>
                <a:sym typeface="Courier New"/>
              </a:rPr>
              <a:t>ViewGroups</a:t>
            </a:r>
            <a:r>
              <a:rPr lang="en"/>
              <a:t>. This creates a hierarchy of views that represent the layout of what’s displayed on the screen (on the right).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87ea636ca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87ea636ca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defining your own layouts, you can also add your own images, audio files, strings, app icon, and other resources to the app. Android provides a robust system to access them from anywhere in your app.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87ea636ca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87ea636ca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drawable</a:t>
            </a:r>
            <a:r>
              <a:rPr lang="en"/>
              <a:t> directory stores all files related to drawing images and related assets.</a:t>
            </a:r>
            <a:endParaRPr/>
          </a:p>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layout</a:t>
            </a:r>
            <a:r>
              <a:rPr lang="en"/>
              <a:t> directory contains all the layout XML files for your application. There may be more than one if your app needs to handle different orientations or densities.</a:t>
            </a:r>
            <a:endParaRPr/>
          </a:p>
          <a:p>
            <a:pPr indent="-298450" lvl="0" marL="457200" rtl="0" algn="l">
              <a:spcBef>
                <a:spcPts val="0"/>
              </a:spcBef>
              <a:spcAft>
                <a:spcPts val="0"/>
              </a:spcAft>
              <a:buSzPts val="1100"/>
              <a:buChar char="●"/>
            </a:pPr>
            <a:r>
              <a:rPr lang="en"/>
              <a:t>The</a:t>
            </a:r>
            <a:r>
              <a:rPr b="1" lang="en"/>
              <a:t> </a:t>
            </a:r>
            <a:r>
              <a:rPr lang="en">
                <a:latin typeface="Courier New"/>
                <a:ea typeface="Courier New"/>
                <a:cs typeface="Courier New"/>
                <a:sym typeface="Courier New"/>
              </a:rPr>
              <a:t>mipmap</a:t>
            </a:r>
            <a:r>
              <a:rPr lang="en"/>
              <a:t> </a:t>
            </a:r>
            <a:r>
              <a:rPr lang="en">
                <a:solidFill>
                  <a:schemeClr val="dk1"/>
                </a:solidFill>
              </a:rPr>
              <a:t>directory </a:t>
            </a:r>
            <a:r>
              <a:rPr lang="en"/>
              <a:t>contains files for your app icon (known as your launcher icon) at different screen densities.</a:t>
            </a:r>
            <a:endParaRPr/>
          </a:p>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values</a:t>
            </a:r>
            <a:r>
              <a:rPr lang="en"/>
              <a:t> directory contains files related to simple collections of strings, colors, integers, and styles. If you are localizing your app, you might have more than one values directory.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more subdirectories that may appear in the resources directory, but these are the ones that will be present in almost every Android project.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87ea636ca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87ea636ca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7ea636ca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7ea636c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is Android Studio - the official integrated development environment (IDE) for Android development. It’s built on IntelliJ IDEA and it has lots of features to make it faster and easier to develop Android apps.</a:t>
            </a:r>
            <a:endParaRPr/>
          </a:p>
          <a:p>
            <a:pPr indent="0" lvl="0" marL="0" rtl="0" algn="l">
              <a:spcBef>
                <a:spcPts val="0"/>
              </a:spcBef>
              <a:spcAft>
                <a:spcPts val="0"/>
              </a:spcAft>
              <a:buNone/>
            </a:pPr>
            <a:r>
              <a:rPr lang="en"/>
              <a:t>I</a:t>
            </a:r>
            <a:r>
              <a:rPr lang="en">
                <a:solidFill>
                  <a:schemeClr val="dk1"/>
                </a:solidFill>
              </a:rPr>
              <a:t>nstallation instructions </a:t>
            </a:r>
            <a:r>
              <a:rPr lang="en"/>
              <a:t>and a </a:t>
            </a:r>
            <a:r>
              <a:rPr lang="en">
                <a:solidFill>
                  <a:schemeClr val="dk1"/>
                </a:solidFill>
              </a:rPr>
              <a:t>formal walkthrough </a:t>
            </a:r>
            <a:r>
              <a:rPr lang="en"/>
              <a:t>will be in the labs. This lecture will focus more on high-level concepts.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Download Android Studio and SDK tools</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87ea636ca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87ea636ca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assign IDs to the views in your layout, you can access them using </a:t>
            </a:r>
            <a:r>
              <a:rPr lang="en">
                <a:latin typeface="Courier New"/>
                <a:ea typeface="Courier New"/>
                <a:cs typeface="Courier New"/>
                <a:sym typeface="Courier New"/>
              </a:rPr>
              <a:t>R.id.&lt;resource_name&gt;</a:t>
            </a:r>
            <a:r>
              <a:rPr lang="en"/>
              <a:t>. For example, this TextView has the resource ID name “</a:t>
            </a:r>
            <a:r>
              <a:rPr lang="en">
                <a:latin typeface="Consolas"/>
                <a:ea typeface="Consolas"/>
                <a:cs typeface="Consolas"/>
                <a:sym typeface="Consolas"/>
              </a:rPr>
              <a:t>helloTextView</a:t>
            </a:r>
            <a:r>
              <a:rPr lang="en"/>
              <a:t>” and you can refer to it in your app using </a:t>
            </a:r>
            <a:r>
              <a:rPr lang="en">
                <a:latin typeface="Courier New"/>
                <a:ea typeface="Courier New"/>
                <a:cs typeface="Courier New"/>
                <a:sym typeface="Courier New"/>
              </a:rPr>
              <a:t>R.id.helloTextView</a:t>
            </a:r>
            <a:r>
              <a:rPr lang="en"/>
              <a:t>. Be sure to use </a:t>
            </a:r>
            <a:r>
              <a:rPr b="1" lang="en"/>
              <a:t>unique resource names</a:t>
            </a:r>
            <a:r>
              <a:rPr lang="en"/>
              <a:t> so it is clear which element you want to refer to.</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87ea636ca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87ea636ca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87ea636ca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87ea636ca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Examples of activities: </a:t>
            </a:r>
            <a:endParaRPr/>
          </a:p>
          <a:p>
            <a:pPr indent="-298450" lvl="0" marL="457200" rtl="0" algn="l">
              <a:spcBef>
                <a:spcPts val="0"/>
              </a:spcBef>
              <a:spcAft>
                <a:spcPts val="0"/>
              </a:spcAft>
              <a:buSzPts val="1100"/>
              <a:buChar char="●"/>
            </a:pPr>
            <a:r>
              <a:rPr lang="en"/>
              <a:t>Displaying a list of emails</a:t>
            </a:r>
            <a:endParaRPr/>
          </a:p>
          <a:p>
            <a:pPr indent="-298450" lvl="0" marL="457200" rtl="0" algn="l">
              <a:spcBef>
                <a:spcPts val="0"/>
              </a:spcBef>
              <a:spcAft>
                <a:spcPts val="0"/>
              </a:spcAft>
              <a:buSzPts val="1100"/>
              <a:buChar char="●"/>
            </a:pPr>
            <a:r>
              <a:rPr lang="en"/>
              <a:t>Displaying details of one specific item</a:t>
            </a:r>
            <a:endParaRPr/>
          </a:p>
          <a:p>
            <a:pPr indent="-298450" lvl="0" marL="457200" rtl="0" algn="l">
              <a:spcBef>
                <a:spcPts val="0"/>
              </a:spcBef>
              <a:spcAft>
                <a:spcPts val="0"/>
              </a:spcAft>
              <a:buSzPts val="1100"/>
              <a:buChar char="●"/>
            </a:pPr>
            <a:r>
              <a:rPr lang="en"/>
              <a:t>Taking a photo using the camera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87ea636ca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87ea636ca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Let’s look at the code in </a:t>
            </a:r>
            <a:r>
              <a:rPr lang="en">
                <a:latin typeface="Courier New"/>
                <a:ea typeface="Courier New"/>
                <a:cs typeface="Courier New"/>
                <a:sym typeface="Courier New"/>
              </a:rPr>
              <a:t>MainActivity.kt</a:t>
            </a:r>
            <a:r>
              <a:rPr lang="en"/>
              <a:t>. This was automatically generated because we selected the Empty Activity template in the new project wizard. Notice that it says “class” MainActivity.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extends from the AppCompatActivity class, where we inherit behavior from the Android framework about how an Activity works. AppCompat for app compatibility ensures that newer features are available to legacy versions of Android.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Within the class, we have one function that is overriding the </a:t>
            </a:r>
            <a:r>
              <a:rPr lang="en">
                <a:latin typeface="Courier New"/>
                <a:ea typeface="Courier New"/>
                <a:cs typeface="Courier New"/>
                <a:sym typeface="Courier New"/>
              </a:rPr>
              <a:t>onCreate</a:t>
            </a:r>
            <a:r>
              <a:rPr lang="en"/>
              <a:t> function that was defined in the superclass.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87ea636ca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87ea636ca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launching a program through the </a:t>
            </a:r>
            <a:r>
              <a:rPr lang="en">
                <a:latin typeface="Courier New"/>
                <a:ea typeface="Courier New"/>
                <a:cs typeface="Courier New"/>
                <a:sym typeface="Courier New"/>
              </a:rPr>
              <a:t>main()</a:t>
            </a:r>
            <a:r>
              <a:rPr lang="en"/>
              <a:t> function, as shown in earlier lessons, Android starts your app through an Activity instance.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Once the user taps your app icon on the device, Android opens your app by launching the main Activity of your app. Specifically, the </a:t>
            </a:r>
            <a:r>
              <a:rPr lang="en">
                <a:latin typeface="Courier New"/>
                <a:ea typeface="Courier New"/>
                <a:cs typeface="Courier New"/>
                <a:sym typeface="Courier New"/>
              </a:rPr>
              <a:t>onCreate()</a:t>
            </a:r>
            <a:r>
              <a:rPr lang="en"/>
              <a:t> method is called when your Activity is created. The </a:t>
            </a:r>
            <a:r>
              <a:rPr lang="en">
                <a:latin typeface="Courier New"/>
                <a:ea typeface="Courier New"/>
                <a:cs typeface="Courier New"/>
                <a:sym typeface="Courier New"/>
              </a:rPr>
              <a:t>onCreate()</a:t>
            </a:r>
            <a:r>
              <a:rPr lang="en"/>
              <a:t> method is just one of the Activity callback methods that is invoked from the system at certain stages of the Activity lifecycle. We’ll talk more about the lifecycle in a future lesson. For now, know that your Activity continues to run until the user or system takes action to shut it down.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Introduction to Activities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87ea636ca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87ea636ca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what the </a:t>
            </a:r>
            <a:r>
              <a:rPr lang="en">
                <a:latin typeface="Courier New"/>
                <a:ea typeface="Courier New"/>
                <a:cs typeface="Courier New"/>
                <a:sym typeface="Courier New"/>
              </a:rPr>
              <a:t>onCreate()</a:t>
            </a:r>
            <a:r>
              <a:rPr lang="en"/>
              <a:t> method looks like in the </a:t>
            </a:r>
            <a:r>
              <a:rPr lang="en">
                <a:latin typeface="Courier New"/>
                <a:ea typeface="Courier New"/>
                <a:cs typeface="Courier New"/>
                <a:sym typeface="Courier New"/>
              </a:rPr>
              <a:t>MainActivity.kt</a:t>
            </a:r>
            <a:r>
              <a:rPr lang="en"/>
              <a:t> file of our sample app. In this callback method, we call into the superclass </a:t>
            </a:r>
            <a:r>
              <a:rPr lang="en">
                <a:latin typeface="Courier New"/>
                <a:ea typeface="Courier New"/>
                <a:cs typeface="Courier New"/>
                <a:sym typeface="Courier New"/>
              </a:rPr>
              <a:t>onCreate()</a:t>
            </a:r>
            <a:r>
              <a:rPr lang="en">
                <a:latin typeface="Roboto"/>
                <a:ea typeface="Roboto"/>
                <a:cs typeface="Roboto"/>
                <a:sym typeface="Roboto"/>
              </a:rPr>
              <a:t> </a:t>
            </a:r>
            <a:r>
              <a:rPr lang="en"/>
              <a:t>method to set up the Activity. The Android framework handles a lot of this complexity for us. Then we call </a:t>
            </a:r>
            <a:r>
              <a:rPr lang="en">
                <a:latin typeface="Courier New"/>
                <a:ea typeface="Courier New"/>
                <a:cs typeface="Courier New"/>
                <a:sym typeface="Courier New"/>
              </a:rPr>
              <a:t>setContentView()</a:t>
            </a:r>
            <a:r>
              <a:rPr lang="en"/>
              <a:t> so that the layout defined in the </a:t>
            </a:r>
            <a:r>
              <a:rPr lang="en">
                <a:latin typeface="Courier New"/>
                <a:ea typeface="Courier New"/>
                <a:cs typeface="Courier New"/>
                <a:sym typeface="Courier New"/>
              </a:rPr>
              <a:t>activity_main.xml</a:t>
            </a:r>
            <a:r>
              <a:rPr lang="en"/>
              <a:t> file is displayed in the Activity. Let’s look at what happens when we call </a:t>
            </a:r>
            <a:r>
              <a:rPr lang="en">
                <a:latin typeface="Courier New"/>
                <a:ea typeface="Courier New"/>
                <a:cs typeface="Courier New"/>
                <a:sym typeface="Courier New"/>
              </a:rPr>
              <a:t>setContentView</a:t>
            </a:r>
            <a:r>
              <a:rPr lang="en"/>
              <a:t> with a layout resource ID.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onCreate()</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87ea636ca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87ea636ca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layout XML file is parsed by a </a:t>
            </a:r>
            <a:r>
              <a:rPr lang="en">
                <a:latin typeface="Courier New"/>
                <a:ea typeface="Courier New"/>
                <a:cs typeface="Courier New"/>
                <a:sym typeface="Courier New"/>
              </a:rPr>
              <a:t>LayoutInflater</a:t>
            </a:r>
            <a:r>
              <a:rPr lang="en"/>
              <a:t> and a hierarchy of </a:t>
            </a:r>
            <a:r>
              <a:rPr lang="en">
                <a:latin typeface="Courier New"/>
                <a:ea typeface="Courier New"/>
                <a:cs typeface="Courier New"/>
                <a:sym typeface="Courier New"/>
              </a:rPr>
              <a:t>View</a:t>
            </a:r>
            <a:r>
              <a:rPr lang="en"/>
              <a:t> objects is created to be displayed in the Activity. This process is called </a:t>
            </a:r>
            <a:r>
              <a:rPr b="1" lang="en"/>
              <a:t>layout inflation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1415"/>
              </a:spcAft>
              <a:buSzPts val="1100"/>
              <a:buChar char="●"/>
            </a:pPr>
            <a:r>
              <a:rPr lang="en" u="sng">
                <a:solidFill>
                  <a:schemeClr val="hlink"/>
                </a:solidFill>
                <a:hlinkClick r:id="rId2"/>
              </a:rPr>
              <a:t>setContentView</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87ea636ca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87ea636ca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So far, we’ve talked about what goes into displaying a layout in your app. But eventually you'll want an app that can respond to user input, and provide different behavior accordingly.</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87ea636ca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87ea636ca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define how your app will behave in the Activity file of your app. For example, you can modify the MainActivity so that the "Hello World" is displayed when the button is tapped.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87ea636ca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b87ea636ca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MainActivity, you can also dynamically modify the views in your layout. For example, you can get a reference to the TextView object instance in your View hierarchy using the </a:t>
            </a:r>
            <a:r>
              <a:rPr lang="en">
                <a:latin typeface="Courier New"/>
                <a:ea typeface="Courier New"/>
                <a:cs typeface="Courier New"/>
                <a:sym typeface="Courier New"/>
              </a:rPr>
              <a:t>findViewById()</a:t>
            </a:r>
            <a:r>
              <a:rPr lang="en"/>
              <a:t> method, and passing in the resource ID for that TextView. Then you can change properties or call methods on the TextView. For example, setting </a:t>
            </a:r>
            <a:r>
              <a:rPr lang="en">
                <a:latin typeface="Courier New"/>
                <a:ea typeface="Courier New"/>
                <a:cs typeface="Courier New"/>
                <a:sym typeface="Courier New"/>
              </a:rPr>
              <a:t>resultTextView.text</a:t>
            </a:r>
            <a:r>
              <a:rPr lang="en"/>
              <a:t> equal to the “</a:t>
            </a:r>
            <a:r>
              <a:rPr lang="en">
                <a:latin typeface="Courier New"/>
                <a:ea typeface="Courier New"/>
                <a:cs typeface="Courier New"/>
                <a:sym typeface="Courier New"/>
              </a:rPr>
              <a:t>Goodbye!</a:t>
            </a:r>
            <a:r>
              <a:rPr lang="en"/>
              <a:t>” string changes what gets displayed in the TextView.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87ea636ca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87ea636ca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87ea636ca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87ea636ca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set up listeners for certain things to happen based on user input. The base </a:t>
            </a:r>
            <a:r>
              <a:rPr lang="en">
                <a:latin typeface="Courier New"/>
                <a:ea typeface="Courier New"/>
                <a:cs typeface="Courier New"/>
                <a:sym typeface="Courier New"/>
              </a:rPr>
              <a:t>View</a:t>
            </a:r>
            <a:r>
              <a:rPr lang="en"/>
              <a:t> class has a set of events that you can register callbacks to respond to. </a:t>
            </a:r>
            <a:r>
              <a:rPr lang="en">
                <a:latin typeface="Courier New"/>
                <a:ea typeface="Courier New"/>
                <a:cs typeface="Courier New"/>
                <a:sym typeface="Courier New"/>
              </a:rPr>
              <a:t>View.OnClickListener</a:t>
            </a:r>
            <a:r>
              <a:rPr lang="en"/>
              <a:t> is the one you’ll interact with the most.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View.OnClickListener</a:t>
            </a:r>
            <a:r>
              <a:rPr lang="en">
                <a:solidFill>
                  <a:schemeClr val="dk1"/>
                </a:solidFill>
                <a:latin typeface="Roboto"/>
                <a:ea typeface="Roboto"/>
                <a:cs typeface="Roboto"/>
                <a:sym typeface="Roboto"/>
              </a:rPr>
              <a:t> </a:t>
            </a:r>
            <a:endParaRPr>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87ea636ca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87ea636ca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Let’s look at the code for how to set an </a:t>
            </a:r>
            <a:r>
              <a:rPr lang="en">
                <a:solidFill>
                  <a:schemeClr val="dk1"/>
                </a:solidFill>
                <a:latin typeface="Courier New"/>
                <a:ea typeface="Courier New"/>
                <a:cs typeface="Courier New"/>
                <a:sym typeface="Courier New"/>
              </a:rPr>
              <a:t>OnClickListener</a:t>
            </a:r>
            <a:r>
              <a:rPr lang="en">
                <a:solidFill>
                  <a:schemeClr val="dk1"/>
                </a:solidFill>
              </a:rPr>
              <a:t> on a View.</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First we need to create the </a:t>
            </a:r>
            <a:r>
              <a:rPr lang="en">
                <a:solidFill>
                  <a:schemeClr val="dk1"/>
                </a:solidFill>
                <a:latin typeface="Courier New"/>
                <a:ea typeface="Courier New"/>
                <a:cs typeface="Courier New"/>
                <a:sym typeface="Courier New"/>
              </a:rPr>
              <a:t>OnClickListener</a:t>
            </a:r>
            <a:r>
              <a:rPr lang="en">
                <a:solidFill>
                  <a:schemeClr val="dk1"/>
                </a:solidFill>
              </a:rPr>
              <a:t>. In this case, we have the </a:t>
            </a:r>
            <a:r>
              <a:rPr lang="en">
                <a:solidFill>
                  <a:schemeClr val="dk1"/>
                </a:solidFill>
                <a:latin typeface="Courier New"/>
                <a:ea typeface="Courier New"/>
                <a:cs typeface="Courier New"/>
                <a:sym typeface="Courier New"/>
              </a:rPr>
              <a:t>MainActivity</a:t>
            </a:r>
            <a:r>
              <a:rPr lang="en">
                <a:solidFill>
                  <a:schemeClr val="dk1"/>
                </a:solidFill>
              </a:rPr>
              <a:t> implement the </a:t>
            </a:r>
            <a:r>
              <a:rPr lang="en">
                <a:solidFill>
                  <a:schemeClr val="dk1"/>
                </a:solidFill>
                <a:latin typeface="Courier New"/>
                <a:ea typeface="Courier New"/>
                <a:cs typeface="Courier New"/>
                <a:sym typeface="Courier New"/>
              </a:rPr>
              <a:t>OnClickListener</a:t>
            </a:r>
            <a:r>
              <a:rPr lang="en">
                <a:solidFill>
                  <a:schemeClr val="dk1"/>
                </a:solidFill>
              </a:rPr>
              <a:t> interface, and override the </a:t>
            </a:r>
            <a:r>
              <a:rPr lang="en">
                <a:solidFill>
                  <a:schemeClr val="dk1"/>
                </a:solidFill>
                <a:latin typeface="Courier New"/>
                <a:ea typeface="Courier New"/>
                <a:cs typeface="Courier New"/>
                <a:sym typeface="Courier New"/>
              </a:rPr>
              <a:t>onClick()</a:t>
            </a:r>
            <a:r>
              <a:rPr lang="en">
                <a:solidFill>
                  <a:schemeClr val="dk1"/>
                </a:solidFill>
              </a:rPr>
              <a:t> method. </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Then we set the click listener (</a:t>
            </a:r>
            <a:r>
              <a:rPr lang="en">
                <a:solidFill>
                  <a:schemeClr val="dk1"/>
                </a:solidFill>
                <a:latin typeface="Courier New"/>
                <a:ea typeface="Courier New"/>
                <a:cs typeface="Courier New"/>
                <a:sym typeface="Courier New"/>
              </a:rPr>
              <a:t>this</a:t>
            </a:r>
            <a:r>
              <a:rPr lang="en">
                <a:solidFill>
                  <a:schemeClr val="dk1"/>
                </a:solidFill>
              </a:rPr>
              <a:t>) on the </a:t>
            </a:r>
            <a:r>
              <a:rPr lang="en">
                <a:solidFill>
                  <a:schemeClr val="dk1"/>
                </a:solidFill>
                <a:latin typeface="Courier New"/>
                <a:ea typeface="Courier New"/>
                <a:cs typeface="Courier New"/>
                <a:sym typeface="Courier New"/>
              </a:rPr>
              <a:t>Button</a:t>
            </a:r>
            <a:r>
              <a:rPr lang="en">
                <a:solidFill>
                  <a:schemeClr val="dk1"/>
                </a:solidFill>
              </a:rPr>
              <a:t> when the Activity is created.</a:t>
            </a:r>
            <a:endParaRPr>
              <a:solidFill>
                <a:schemeClr val="dk1"/>
              </a:solidFill>
            </a:endParaRPr>
          </a:p>
          <a:p>
            <a:pPr indent="0" lvl="0" marL="0" marR="360045" rtl="0" algn="l">
              <a:spcBef>
                <a:spcPts val="1415"/>
              </a:spcBef>
              <a:spcAft>
                <a:spcPts val="0"/>
              </a:spcAft>
              <a:buNone/>
            </a:pPr>
            <a:r>
              <a:rPr lang="en">
                <a:solidFill>
                  <a:schemeClr val="dk1"/>
                </a:solidFill>
              </a:rPr>
              <a:t>Note that the </a:t>
            </a:r>
            <a:r>
              <a:rPr lang="en">
                <a:solidFill>
                  <a:schemeClr val="dk1"/>
                </a:solidFill>
                <a:latin typeface="Courier New"/>
                <a:ea typeface="Courier New"/>
                <a:cs typeface="Courier New"/>
                <a:sym typeface="Courier New"/>
              </a:rPr>
              <a:t>onClick()</a:t>
            </a:r>
            <a:r>
              <a:rPr lang="en">
                <a:solidFill>
                  <a:schemeClr val="dk1"/>
                </a:solidFill>
              </a:rPr>
              <a:t> method takes the View as a parameter allowing you to use the same </a:t>
            </a:r>
            <a:r>
              <a:rPr lang="en">
                <a:solidFill>
                  <a:schemeClr val="dk1"/>
                </a:solidFill>
                <a:latin typeface="Courier New"/>
                <a:ea typeface="Courier New"/>
                <a:cs typeface="Courier New"/>
                <a:sym typeface="Courier New"/>
              </a:rPr>
              <a:t>onClick()</a:t>
            </a:r>
            <a:r>
              <a:rPr lang="en">
                <a:solidFill>
                  <a:schemeClr val="dk1"/>
                </a:solidFill>
              </a:rPr>
              <a:t> function with different views. </a:t>
            </a:r>
            <a:endParaRPr>
              <a:solidFill>
                <a:schemeClr val="dk1"/>
              </a:solidFill>
            </a:endParaRPr>
          </a:p>
          <a:p>
            <a:pPr indent="0" lvl="0" marL="0" marR="360045" rtl="0" algn="l">
              <a:spcBef>
                <a:spcPts val="1415"/>
              </a:spcBef>
              <a:spcAft>
                <a:spcPts val="0"/>
              </a:spcAft>
              <a:buClr>
                <a:schemeClr val="dk1"/>
              </a:buClr>
              <a:buSzPts val="1100"/>
              <a:buFont typeface="Arial"/>
              <a:buNone/>
            </a:pPr>
            <a:r>
              <a:rPr b="1" lang="en">
                <a:solidFill>
                  <a:schemeClr val="dk1"/>
                </a:solidFill>
              </a:rPr>
              <a:t>Resources:</a:t>
            </a:r>
            <a:endParaRPr b="1">
              <a:solidFill>
                <a:schemeClr val="dk1"/>
              </a:solidFill>
            </a:endParaRPr>
          </a:p>
          <a:p>
            <a:pPr indent="-298450" lvl="0" marL="457200" marR="360045" rtl="0" algn="l">
              <a:spcBef>
                <a:spcPts val="0"/>
              </a:spcBef>
              <a:spcAft>
                <a:spcPts val="0"/>
              </a:spcAft>
              <a:buSzPts val="1100"/>
              <a:buChar char="●"/>
            </a:pPr>
            <a:r>
              <a:rPr lang="en" u="sng">
                <a:solidFill>
                  <a:schemeClr val="hlink"/>
                </a:solidFill>
                <a:hlinkClick r:id="rId2"/>
              </a:rPr>
              <a:t>View.OnClickListener</a:t>
            </a:r>
            <a:r>
              <a:rPr lang="en">
                <a:solidFill>
                  <a:schemeClr val="dk1"/>
                </a:solidFill>
              </a:rPr>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87ea636ca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87ea636ca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Another way to define an </a:t>
            </a:r>
            <a:r>
              <a:rPr lang="en">
                <a:latin typeface="Courier New"/>
                <a:ea typeface="Courier New"/>
                <a:cs typeface="Courier New"/>
                <a:sym typeface="Courier New"/>
              </a:rPr>
              <a:t>OnClickListener</a:t>
            </a:r>
            <a:r>
              <a:rPr lang="en"/>
              <a:t> is creating a class that implements the interface.  Since the interface for </a:t>
            </a:r>
            <a:r>
              <a:rPr lang="en">
                <a:latin typeface="Courier New"/>
                <a:ea typeface="Courier New"/>
                <a:cs typeface="Courier New"/>
                <a:sym typeface="Courier New"/>
              </a:rPr>
              <a:t>View.OnClickListener</a:t>
            </a:r>
            <a:r>
              <a:rPr lang="en"/>
              <a:t> has a single </a:t>
            </a:r>
            <a:r>
              <a:rPr b="1" lang="en"/>
              <a:t>Single Abstract Method (SAM)</a:t>
            </a:r>
            <a:r>
              <a:rPr lang="en"/>
              <a:t>, Kotlin function literals can be automatically converted into an implementation of this interface.  (The parameter types of the interface method must match the parameter types of the Kotlin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304800" lvl="0" marL="457200" marR="360045" rtl="0" algn="l">
              <a:spcBef>
                <a:spcPts val="0"/>
              </a:spcBef>
              <a:spcAft>
                <a:spcPts val="0"/>
              </a:spcAft>
              <a:buSzPts val="1200"/>
              <a:buFont typeface="Times New Roman"/>
              <a:buChar char="●"/>
            </a:pPr>
            <a:r>
              <a:rPr lang="en" u="sng">
                <a:solidFill>
                  <a:schemeClr val="hlink"/>
                </a:solidFill>
                <a:hlinkClick r:id="rId2"/>
              </a:rPr>
              <a:t>SAM Conversions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87ea636ca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87ea636ca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87ea636ca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87ea636ca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Let’s talk about one more Kotlin concept that we can leverage.</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In the last lesson, we learned that Kotlin has a strong preference for null safety. As you're creating apps, you’ll find yourself needing to create properties or fields that may depend on function calls such as onCreate. One option is to make the type nullable and set the initial value to null. That means each use would need to have a null check. You can avoid having to do this by using </a:t>
            </a:r>
            <a:r>
              <a:rPr lang="en">
                <a:solidFill>
                  <a:schemeClr val="dk1"/>
                </a:solidFill>
                <a:latin typeface="Courier New"/>
                <a:ea typeface="Courier New"/>
                <a:cs typeface="Courier New"/>
                <a:sym typeface="Courier New"/>
              </a:rPr>
              <a:t>lateinit</a:t>
            </a:r>
            <a:r>
              <a:rPr lang="en">
                <a:solidFill>
                  <a:schemeClr val="dk1"/>
                </a:solidFill>
              </a:rPr>
              <a:t>, which just tells the Kotlin compiler that you're responsible for the initialization. If you attempt to use your </a:t>
            </a:r>
            <a:r>
              <a:rPr lang="en">
                <a:solidFill>
                  <a:schemeClr val="dk1"/>
                </a:solidFill>
                <a:latin typeface="Courier New"/>
                <a:ea typeface="Courier New"/>
                <a:cs typeface="Courier New"/>
                <a:sym typeface="Courier New"/>
              </a:rPr>
              <a:t>lateinit</a:t>
            </a:r>
            <a:r>
              <a:rPr lang="en">
                <a:solidFill>
                  <a:schemeClr val="dk1"/>
                </a:solidFill>
              </a:rPr>
              <a:t> field or property before initializing, an exception will be thrown.</a:t>
            </a:r>
            <a:endParaRPr>
              <a:solidFill>
                <a:schemeClr val="dk1"/>
              </a:solidFill>
            </a:endParaRPr>
          </a:p>
          <a:p>
            <a:pPr indent="0" lvl="0" marL="0" marR="360045" rtl="0" algn="l">
              <a:spcBef>
                <a:spcPts val="1415"/>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lateinit</a:t>
            </a:r>
            <a:r>
              <a:rPr lang="en">
                <a:solidFill>
                  <a:schemeClr val="dk1"/>
                </a:solidFill>
              </a:rPr>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87ea636ca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87ea636ca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1415"/>
              </a:spcAft>
              <a:buNone/>
            </a:pPr>
            <a:r>
              <a:rPr lang="en"/>
              <a:t>In our </a:t>
            </a:r>
            <a:r>
              <a:rPr lang="en">
                <a:latin typeface="Courier New"/>
                <a:ea typeface="Courier New"/>
                <a:cs typeface="Courier New"/>
                <a:sym typeface="Courier New"/>
              </a:rPr>
              <a:t>MainActivity</a:t>
            </a:r>
            <a:r>
              <a:rPr lang="en"/>
              <a:t> class, we can’t initialize the result </a:t>
            </a:r>
            <a:r>
              <a:rPr lang="en">
                <a:latin typeface="Courier New"/>
                <a:ea typeface="Courier New"/>
                <a:cs typeface="Courier New"/>
                <a:sym typeface="Courier New"/>
              </a:rPr>
              <a:t>TextView</a:t>
            </a:r>
            <a:r>
              <a:rPr lang="en"/>
              <a:t> until the layout has been inflated. So wait until the </a:t>
            </a:r>
            <a:r>
              <a:rPr lang="en">
                <a:latin typeface="Courier New"/>
                <a:ea typeface="Courier New"/>
                <a:cs typeface="Courier New"/>
                <a:sym typeface="Courier New"/>
              </a:rPr>
              <a:t>onCreate()</a:t>
            </a:r>
            <a:r>
              <a:rPr lang="en"/>
              <a:t> method to get a reference to the </a:t>
            </a:r>
            <a:r>
              <a:rPr lang="en">
                <a:latin typeface="Courier New"/>
                <a:ea typeface="Courier New"/>
                <a:cs typeface="Courier New"/>
                <a:sym typeface="Courier New"/>
              </a:rPr>
              <a:t>TextView</a:t>
            </a:r>
            <a:r>
              <a:rPr lang="en"/>
              <a:t> in the layout to initialize the result </a:t>
            </a:r>
            <a:r>
              <a:rPr lang="en">
                <a:latin typeface="Courier New"/>
                <a:ea typeface="Courier New"/>
                <a:cs typeface="Courier New"/>
                <a:sym typeface="Courier New"/>
              </a:rPr>
              <a:t>TextView</a:t>
            </a:r>
            <a:r>
              <a:rPr lang="en"/>
              <a:t>. Then you are free to use the result property and be certain that it won’t be null. If you use the property before it’s initialized, an exception is thrown.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7ea636ca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7ea636ca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move onto the last section of our lesson today. If you remember, the anatomy of a basic app includes an Activity, resources and layouts, and Gradle files. Let’s discuss Gradle.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Building an app is complex, and there are specific tasks that have a sequence they must run in. Android uses </a:t>
            </a:r>
            <a:r>
              <a:rPr lang="en">
                <a:solidFill>
                  <a:schemeClr val="dk1"/>
                </a:solidFill>
              </a:rPr>
              <a:t>Gradle to</a:t>
            </a:r>
            <a:r>
              <a:rPr lang="en"/>
              <a:t> manage these tasks and build your app.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87ea636ca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87ea636ca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Gradle uses a directed acyclic graph to determine which tasks are required for the intended tasks, what order to run them in, and then runs them.</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87ea636ca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87ea636ca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appears like a simple text file, but it's more than that. It’s code with a bit of (Groovy) magic. Let’s look at parts of the Gradle build file.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87ea636ca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87ea636ca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latin typeface="Courier New"/>
                <a:ea typeface="Courier New"/>
                <a:cs typeface="Courier New"/>
                <a:sym typeface="Courier New"/>
              </a:rPr>
              <a:t>build.gradle</a:t>
            </a:r>
            <a:r>
              <a:rPr lang="en"/>
              <a:t> file will usually include a plugin section where the build script declares which plugins will be applied. Plugins provide additional functionality as supplementary tasks and dependencies freeing you as a developer from having to declare all the dependencies.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7ea636ca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7ea636ca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open Android Studio, the </a:t>
            </a:r>
            <a:r>
              <a:rPr b="1" lang="en"/>
              <a:t>Welcome to Android Studio</a:t>
            </a:r>
            <a:r>
              <a:rPr lang="en"/>
              <a:t> dialog displays.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b87ea636ca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b87ea636ca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Android configuration block, you set the specifics of what makes your app run on Android, such as SDK versions, test runners, build targets, and so forth.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87ea636ca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b87ea636ca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an Android app, you aren’t expected to create everything from scratch. The dependencies block lets you refer to libraries you want to use, either locally or remote, in a standardized way to make sure they have any sub-dependencies they need, and don’t conflict with one another. This is another reason it’s important to organize your code in packages.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b87ea636ca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b87ea636ca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 on the web, there are collections of libraries organized in repositories. Use the repositories block to specify where to look for them. Gradle will start at the first listed repository and fall through to each subsequent one if it doesn’t find the resource.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87ea636ca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87ea636ca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a:t>
            </a:r>
            <a:r>
              <a:rPr b="1" lang="en"/>
              <a:t>clean</a:t>
            </a:r>
            <a:r>
              <a:rPr lang="en"/>
              <a:t> task deletes all compiled files from the build directory. </a:t>
            </a:r>
            <a:endParaRPr/>
          </a:p>
          <a:p>
            <a:pPr indent="-298450" lvl="0" marL="457200" rtl="0" algn="l">
              <a:spcBef>
                <a:spcPts val="0"/>
              </a:spcBef>
              <a:spcAft>
                <a:spcPts val="0"/>
              </a:spcAft>
              <a:buSzPts val="1100"/>
              <a:buChar char="●"/>
            </a:pPr>
            <a:r>
              <a:rPr b="1" lang="en"/>
              <a:t>Tasks</a:t>
            </a:r>
            <a:r>
              <a:rPr lang="en"/>
              <a:t> outputs a list of tasks for your project and any installed plugins. </a:t>
            </a:r>
            <a:endParaRPr/>
          </a:p>
          <a:p>
            <a:pPr indent="-298450" lvl="0" marL="457200" rtl="0" algn="l">
              <a:spcBef>
                <a:spcPts val="0"/>
              </a:spcBef>
              <a:spcAft>
                <a:spcPts val="0"/>
              </a:spcAft>
              <a:buSzPts val="1100"/>
              <a:buChar char="●"/>
            </a:pPr>
            <a:r>
              <a:rPr b="1" lang="en"/>
              <a:t>InstallDebug</a:t>
            </a:r>
            <a:r>
              <a:rPr lang="en"/>
              <a:t> compiles the app if necessary, builds a debug APK, and installs it on a connected physical or emulated device.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You typically won’t need to run Gradle from the command line; you should be able to run any needed tasks directly from Android Studio.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b87ea636ca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b87ea636ca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Before we wrap up this lesson, let’s discuss another important topic to keep in mind as you build Android apps.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Android apps should aim to be usable by everyone, including people with accessibility needs.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87ea636ca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87ea636ca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Note: You may see accessibility abbreviated as "a11y".</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b87ea636ca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b87ea636ca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tips on how to make your app more accessible.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chemeClr val="hlink"/>
                </a:solidFill>
                <a:hlinkClick r:id="rId2"/>
              </a:rPr>
              <a:t>Make apps more accessible</a:t>
            </a:r>
            <a:endParaRPr/>
          </a:p>
          <a:p>
            <a:pPr indent="-298450" lvl="0" marL="457200" rtl="0" algn="l">
              <a:spcBef>
                <a:spcPts val="0"/>
              </a:spcBef>
              <a:spcAft>
                <a:spcPts val="0"/>
              </a:spcAft>
              <a:buClr>
                <a:schemeClr val="dk1"/>
              </a:buClr>
              <a:buSzPts val="1100"/>
              <a:buChar char="●"/>
            </a:pPr>
            <a:r>
              <a:rPr lang="en" u="sng">
                <a:solidFill>
                  <a:schemeClr val="hlink"/>
                </a:solidFill>
                <a:hlinkClick r:id="rId3"/>
              </a:rPr>
              <a:t>Color contrast</a:t>
            </a:r>
            <a:endParaRPr/>
          </a:p>
          <a:p>
            <a:pPr indent="-298450" lvl="0" marL="457200" rtl="0" algn="l">
              <a:spcBef>
                <a:spcPts val="0"/>
              </a:spcBef>
              <a:spcAft>
                <a:spcPts val="0"/>
              </a:spcAft>
              <a:buClr>
                <a:schemeClr val="dk1"/>
              </a:buClr>
              <a:buSzPts val="1100"/>
              <a:buChar char="●"/>
            </a:pPr>
            <a:r>
              <a:rPr lang="en" u="sng">
                <a:solidFill>
                  <a:schemeClr val="accent5"/>
                </a:solidFill>
                <a:hlinkClick r:id="rId4">
                  <a:extLst>
                    <a:ext uri="{A12FA001-AC4F-418D-AE19-62706E023703}">
                      <ahyp:hlinkClr val="tx"/>
                    </a:ext>
                  </a:extLst>
                </a:hlinkClick>
              </a:rPr>
              <a:t>Label elements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b87ea636ca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b87ea636ca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Clr>
                <a:schemeClr val="dk1"/>
              </a:buClr>
              <a:buSzPts val="1100"/>
              <a:buFont typeface="Arial"/>
              <a:buNone/>
            </a:pPr>
            <a:r>
              <a:rPr lang="en"/>
              <a:t>The Accessibility Scanner is a useful tool to identify opportunities to improve your app in terms of accessibility.</a:t>
            </a:r>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rPr lang="en">
                <a:solidFill>
                  <a:schemeClr val="dk1"/>
                </a:solidFill>
              </a:rPr>
              <a:t>Permissions Notice: Because this app is an accessibility service, it can observe your actions, retrieve window content, and observe text that you type.</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rPr lang="en"/>
              <a:t>If you are okay with these permissions, download the Accessibility Scanner app from Google Play and turn it on under the </a:t>
            </a:r>
            <a:r>
              <a:rPr b="1" lang="en"/>
              <a:t>Settings &gt; Accessibility</a:t>
            </a:r>
            <a:r>
              <a:rPr lang="en"/>
              <a:t> menu. Then open the app you want to scan on your device, and follow the prompts to scan your app screen. </a:t>
            </a:r>
            <a:endParaRPr/>
          </a:p>
          <a:p>
            <a:pPr indent="0" lvl="0" marL="0" marR="360045" rtl="0" algn="l">
              <a:lnSpc>
                <a:spcPct val="115000"/>
              </a:lnSpc>
              <a:spcBef>
                <a:spcPts val="0"/>
              </a:spcBef>
              <a:spcAft>
                <a:spcPts val="0"/>
              </a:spcAft>
              <a:buClr>
                <a:schemeClr val="dk1"/>
              </a:buClr>
              <a:buSzPts val="1100"/>
              <a:buFont typeface="Arial"/>
              <a:buNone/>
            </a:pPr>
            <a:r>
              <a:t/>
            </a:r>
            <a:endParaRPr b="1"/>
          </a:p>
          <a:p>
            <a:pPr indent="0" lvl="0" marL="0" marR="360045" rtl="0" algn="l">
              <a:lnSpc>
                <a:spcPct val="115000"/>
              </a:lnSpc>
              <a:spcBef>
                <a:spcPts val="0"/>
              </a:spcBef>
              <a:spcAft>
                <a:spcPts val="0"/>
              </a:spcAft>
              <a:buClr>
                <a:schemeClr val="dk1"/>
              </a:buClr>
              <a:buSzPts val="1100"/>
              <a:buFont typeface="Arial"/>
              <a:buNone/>
            </a:pPr>
            <a:r>
              <a:rPr b="1" lang="en"/>
              <a:t>Resources:</a:t>
            </a:r>
            <a:endParaRPr b="1"/>
          </a:p>
          <a:p>
            <a:pPr indent="-298450" lvl="0" marL="457200" marR="360045" rtl="0" algn="l">
              <a:spcBef>
                <a:spcPts val="0"/>
              </a:spcBef>
              <a:spcAft>
                <a:spcPts val="0"/>
              </a:spcAft>
              <a:buSzPts val="1100"/>
              <a:buChar char="●"/>
            </a:pPr>
            <a:r>
              <a:rPr lang="en" u="sng">
                <a:solidFill>
                  <a:schemeClr val="accent5"/>
                </a:solidFill>
                <a:hlinkClick r:id="rId2">
                  <a:extLst>
                    <a:ext uri="{A12FA001-AC4F-418D-AE19-62706E023703}">
                      <ahyp:hlinkClr val="tx"/>
                    </a:ext>
                  </a:extLst>
                </a:hlinkClick>
              </a:rPr>
              <a:t>Accessibility Scanner app on Google Play</a:t>
            </a:r>
            <a:endParaRPr b="1"/>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Accessibility Scanner Support Guide</a:t>
            </a:r>
            <a:endParaRPr/>
          </a:p>
          <a:p>
            <a:pPr indent="0" lvl="0" marL="0" rtl="0" algn="l">
              <a:spcBef>
                <a:spcPts val="1415"/>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87ea636ca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87ea636ca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the scanner has found buttons that need better labels, checkboxes that are too small to be easily touched, text with low contrast that is difficult to read, and a duplicate clickable view. Making these suggested improvements will improve the user experience for your app.</a:t>
            </a:r>
            <a:endParaRPr/>
          </a:p>
          <a:p>
            <a:pPr indent="0" lvl="0" marL="0" marR="360045" rtl="0" algn="l">
              <a:lnSpc>
                <a:spcPct val="115000"/>
              </a:lnSpc>
              <a:spcBef>
                <a:spcPts val="600"/>
              </a:spcBef>
              <a:spcAft>
                <a:spcPts val="0"/>
              </a:spcAft>
              <a:buClr>
                <a:schemeClr val="dk1"/>
              </a:buClr>
              <a:buSzPts val="1100"/>
              <a:buFont typeface="Arial"/>
              <a:buNone/>
            </a:pPr>
            <a:r>
              <a:rPr lang="en">
                <a:solidFill>
                  <a:schemeClr val="dk1"/>
                </a:solidFill>
              </a:rPr>
              <a:t>Note that this app may not catch all issues, so you should still verify with other means that your app adheres to accessibility guidelines.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b87ea636ca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b87ea636ca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recommended best practices:</a:t>
            </a:r>
            <a:endParaRPr/>
          </a:p>
          <a:p>
            <a:pPr indent="-298450" lvl="0" marL="457200" rtl="0" algn="l">
              <a:spcBef>
                <a:spcPts val="0"/>
              </a:spcBef>
              <a:spcAft>
                <a:spcPts val="0"/>
              </a:spcAft>
              <a:buSzPts val="1100"/>
              <a:buChar char="●"/>
            </a:pPr>
            <a:r>
              <a:rPr lang="en"/>
              <a:t>Don’t include the type of UI element (e.g., button) in the description because screen readers automatically announce the element type with the description.</a:t>
            </a:r>
            <a:endParaRPr/>
          </a:p>
          <a:p>
            <a:pPr indent="-298450" lvl="0" marL="457200" rtl="0" algn="l">
              <a:spcBef>
                <a:spcPts val="0"/>
              </a:spcBef>
              <a:spcAft>
                <a:spcPts val="0"/>
              </a:spcAft>
              <a:buSzPts val="1100"/>
              <a:buChar char="●"/>
            </a:pPr>
            <a:r>
              <a:rPr lang="en"/>
              <a:t>Each description should be unique.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Describe each UI element</a:t>
            </a:r>
            <a:endParaRPr/>
          </a:p>
          <a:p>
            <a:pPr indent="-298450" lvl="0" marL="457200" rtl="0" algn="l">
              <a:spcBef>
                <a:spcPts val="0"/>
              </a:spcBef>
              <a:spcAft>
                <a:spcPts val="0"/>
              </a:spcAft>
              <a:buSzPts val="1100"/>
              <a:buChar char="●"/>
            </a:pPr>
            <a:r>
              <a:rPr lang="en" u="sng">
                <a:solidFill>
                  <a:schemeClr val="hlink"/>
                </a:solidFill>
                <a:hlinkClick r:id="rId3"/>
              </a:rPr>
              <a:t>Content labels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87ea636ca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87ea636ca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lots of templates here that contain starter projects to help you build different kinds of apps. We'll select the </a:t>
            </a:r>
            <a:r>
              <a:rPr b="1" lang="en"/>
              <a:t>Empty Activity</a:t>
            </a:r>
            <a:r>
              <a:rPr lang="en"/>
              <a:t> template to give us a simple working app.</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b87ea636ca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b87ea636ca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graphical UI element doesn’t need a content description, you can set </a:t>
            </a:r>
            <a:r>
              <a:rPr lang="en">
                <a:latin typeface="Courier New"/>
                <a:ea typeface="Courier New"/>
                <a:cs typeface="Courier New"/>
                <a:sym typeface="Courier New"/>
              </a:rPr>
              <a:t>android:importantForAccessibility="no"</a:t>
            </a:r>
            <a:r>
              <a:rPr lang="en"/>
              <a:t>. This means that this view is not important for accessibility.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prevents the screen reader from having to announce non-essential information, and makes it easier for users to access the more important information more quickly.</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android:importantForAccessibility attribute</a:t>
            </a:r>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b87ea636ca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b87ea636ca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test out that you have properly added descriptions to your app’s UI elements, use the TalkBack screen reader.</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You can turn on Talkback by navigating to your device's </a:t>
            </a:r>
            <a:r>
              <a:rPr b="1" lang="en">
                <a:solidFill>
                  <a:schemeClr val="dk1"/>
                </a:solidFill>
              </a:rPr>
              <a:t>Settings app &gt; Accessibility</a:t>
            </a:r>
            <a:r>
              <a:rPr lang="en">
                <a:solidFill>
                  <a:schemeClr val="dk1"/>
                </a:solidFill>
              </a:rPr>
              <a:t>. Or you can try the shortcut of pressing both volume keys for 3 seconds. If the shortcut doesn’t work, you may need to enable the shortcut in the settings menu first (see resource below).</a:t>
            </a:r>
            <a:endParaRPr b="1"/>
          </a:p>
          <a:p>
            <a:pPr indent="0" lvl="0" marL="0" marR="360045" rtl="0" algn="l">
              <a:lnSpc>
                <a:spcPct val="115000"/>
              </a:lnSpc>
              <a:spcBef>
                <a:spcPts val="100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chemeClr val="hlink"/>
                </a:solidFill>
                <a:hlinkClick r:id="rId2"/>
              </a:rPr>
              <a:t>TalkBack screen reader</a:t>
            </a:r>
            <a:endParaRPr/>
          </a:p>
          <a:p>
            <a:pPr indent="-298450" lvl="0" marL="457200" marR="360045" rtl="0" algn="l">
              <a:spcBef>
                <a:spcPts val="0"/>
              </a:spcBef>
              <a:spcAft>
                <a:spcPts val="0"/>
              </a:spcAft>
              <a:buSzPts val="1100"/>
              <a:buChar char="●"/>
            </a:pPr>
            <a:r>
              <a:rPr lang="en" u="sng">
                <a:solidFill>
                  <a:schemeClr val="hlink"/>
                </a:solidFill>
                <a:hlinkClick r:id="rId3"/>
              </a:rPr>
              <a:t>Volume key shortcut</a:t>
            </a:r>
            <a:endParaRPr/>
          </a:p>
          <a:p>
            <a:pPr indent="-298450" lvl="0" marL="457200" marR="360045" rtl="0" algn="l">
              <a:spcBef>
                <a:spcPts val="0"/>
              </a:spcBef>
              <a:spcAft>
                <a:spcPts val="0"/>
              </a:spcAft>
              <a:buSzPts val="1100"/>
              <a:buChar char="●"/>
            </a:pPr>
            <a:r>
              <a:rPr lang="en" u="sng">
                <a:solidFill>
                  <a:schemeClr val="hlink"/>
                </a:solidFill>
                <a:hlinkClick r:id="rId4"/>
              </a:rPr>
              <a:t>Navigate your device with TalkBack</a:t>
            </a:r>
            <a:endParaRPr/>
          </a:p>
          <a:p>
            <a:pPr indent="-298450" lvl="0" marL="457200" marR="360045" rtl="0" algn="l">
              <a:spcBef>
                <a:spcPts val="0"/>
              </a:spcBef>
              <a:spcAft>
                <a:spcPts val="0"/>
              </a:spcAft>
              <a:buSzPts val="1100"/>
              <a:buChar char="●"/>
            </a:pPr>
            <a:r>
              <a:rPr lang="en" u="sng">
                <a:solidFill>
                  <a:schemeClr val="hlink"/>
                </a:solidFill>
                <a:hlinkClick r:id="rId5"/>
              </a:rPr>
              <a:t>TalkBack gestures</a:t>
            </a:r>
            <a:endParaRPr/>
          </a:p>
          <a:p>
            <a:pPr indent="-298450" lvl="0" marL="457200" marR="360045" rtl="0" algn="l">
              <a:spcBef>
                <a:spcPts val="0"/>
              </a:spcBef>
              <a:spcAft>
                <a:spcPts val="0"/>
              </a:spcAft>
              <a:buSzPts val="1100"/>
              <a:buChar char="●"/>
            </a:pPr>
            <a:r>
              <a:rPr lang="en" u="sng">
                <a:solidFill>
                  <a:schemeClr val="hlink"/>
                </a:solidFill>
                <a:hlinkClick r:id="rId6"/>
              </a:rPr>
              <a:t>TalkBack braille keyboard</a:t>
            </a:r>
            <a:endParaRPr/>
          </a:p>
          <a:p>
            <a:pPr indent="0" lvl="0" marL="0" rtl="0" algn="l">
              <a:lnSpc>
                <a:spcPct val="115000"/>
              </a:lnSpc>
              <a:spcBef>
                <a:spcPts val="1415"/>
              </a:spcBef>
              <a:spcAft>
                <a:spcPts val="0"/>
              </a:spcAft>
              <a:buNone/>
            </a:pPr>
            <a:r>
              <a:t/>
            </a:r>
            <a:endParaRPr sz="1200">
              <a:solidFill>
                <a:schemeClr val="dk1"/>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b87ea636ca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b87ea636ca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recommend that you</a:t>
            </a:r>
            <a:r>
              <a:rPr lang="en">
                <a:solidFill>
                  <a:schemeClr val="dk1"/>
                </a:solidFill>
              </a:rPr>
              <a:t> test your app with TalkBack turned on. For more details, see the resource below.</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chemeClr val="hlink"/>
                </a:solidFill>
                <a:hlinkClick r:id="rId2"/>
              </a:rPr>
              <a:t>Test your app’s accessibility with TalkBack </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b87ea636ca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b87ea636ca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None/>
            </a:pPr>
            <a:r>
              <a:rPr lang="en"/>
              <a:t>We also recommend that you test your app with Switch Access turned on. See the testing guide below for more details.</a:t>
            </a:r>
            <a:endParaRPr/>
          </a:p>
          <a:p>
            <a:pPr indent="0" lvl="0" marL="0" marR="360045" rtl="0" algn="l">
              <a:lnSpc>
                <a:spcPct val="115000"/>
              </a:lnSpc>
              <a:spcBef>
                <a:spcPts val="0"/>
              </a:spcBef>
              <a:spcAft>
                <a:spcPts val="0"/>
              </a:spcAft>
              <a:buNone/>
            </a:pPr>
            <a:r>
              <a:t/>
            </a:r>
            <a:endParaRPr/>
          </a:p>
          <a:p>
            <a:pPr indent="0" lvl="0" marL="0" marR="360045" rtl="0" algn="l">
              <a:lnSpc>
                <a:spcPct val="115000"/>
              </a:lnSpc>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chemeClr val="hlink"/>
                </a:solidFill>
                <a:hlinkClick r:id="rId2"/>
              </a:rPr>
              <a:t>Switch Access for Android</a:t>
            </a:r>
            <a:endParaRPr/>
          </a:p>
          <a:p>
            <a:pPr indent="-298450" lvl="0" marL="457200" marR="360045" rtl="0" algn="l">
              <a:spcBef>
                <a:spcPts val="0"/>
              </a:spcBef>
              <a:spcAft>
                <a:spcPts val="0"/>
              </a:spcAft>
              <a:buSzPts val="1100"/>
              <a:buChar char="●"/>
            </a:pPr>
            <a:r>
              <a:rPr lang="en" u="sng">
                <a:solidFill>
                  <a:schemeClr val="hlink"/>
                </a:solidFill>
                <a:hlinkClick r:id="rId3"/>
              </a:rPr>
              <a:t>Testing your app with Switch Access on</a:t>
            </a:r>
            <a:endParaRPr/>
          </a:p>
          <a:p>
            <a:pPr indent="0" lvl="0" marL="0" rtl="0" algn="l">
              <a:lnSpc>
                <a:spcPct val="115000"/>
              </a:lnSpc>
              <a:spcBef>
                <a:spcPts val="1415"/>
              </a:spcBef>
              <a:spcAft>
                <a:spcPts val="0"/>
              </a:spcAft>
              <a:buNone/>
            </a:pPr>
            <a:r>
              <a:t/>
            </a:r>
            <a:endParaRPr sz="1200">
              <a:solidFill>
                <a:schemeClr val="dk1"/>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b87ea636ca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b87ea636ca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TalkBack and Switch Access are part of the Android Accessibility Suite, which are built into many Android devices. There’s also the Accessibility Menu (large on-screen menu to lock your phone, control volume and brightness, take screenshots, and more), and Select to Speak (select items on your screen and hear them read aloud).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Access these accessibility features via the device's </a:t>
            </a:r>
            <a:r>
              <a:rPr b="1" lang="en">
                <a:solidFill>
                  <a:schemeClr val="dk1"/>
                </a:solidFill>
              </a:rPr>
              <a:t>Settings &gt; Accessibility</a:t>
            </a:r>
            <a:r>
              <a:rPr lang="en">
                <a:solidFill>
                  <a:schemeClr val="dk1"/>
                </a:solidFill>
              </a:rPr>
              <a:t> menu.</a:t>
            </a:r>
            <a:endParaRPr>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Android Accessibility Suite</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b87ea636ca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b87ea636ca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b87ea636ca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b87ea636ca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b87ea636ca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b87ea636ca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b87ea636ca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b87ea636ca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b87ea636ca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b87ea636ca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87ea636ca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87ea636ca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t>Name</a:t>
            </a:r>
            <a:r>
              <a:rPr lang="en"/>
              <a:t> - Enter a name for your application.</a:t>
            </a:r>
            <a:endParaRPr/>
          </a:p>
          <a:p>
            <a:pPr indent="-298450" lvl="0" marL="457200" rtl="0" algn="l">
              <a:spcBef>
                <a:spcPts val="0"/>
              </a:spcBef>
              <a:spcAft>
                <a:spcPts val="0"/>
              </a:spcAft>
              <a:buSzPts val="1100"/>
              <a:buChar char="●"/>
            </a:pPr>
            <a:r>
              <a:rPr b="1" lang="en"/>
              <a:t>Package name</a:t>
            </a:r>
            <a:r>
              <a:rPr lang="en"/>
              <a:t> - A globally unique name that represents your app, similar to a web address. This often is the company web domain (defaults to </a:t>
            </a:r>
            <a:r>
              <a:rPr lang="en">
                <a:solidFill>
                  <a:schemeClr val="dk1"/>
                </a:solidFill>
                <a:latin typeface="Courier New"/>
                <a:ea typeface="Courier New"/>
                <a:cs typeface="Courier New"/>
                <a:sym typeface="Courier New"/>
              </a:rPr>
              <a:t>android.example.com</a:t>
            </a:r>
            <a:r>
              <a:rPr lang="en">
                <a:solidFill>
                  <a:schemeClr val="dk1"/>
                </a:solidFill>
                <a:latin typeface="Roboto"/>
                <a:ea typeface="Roboto"/>
                <a:cs typeface="Roboto"/>
                <a:sym typeface="Roboto"/>
              </a:rPr>
              <a:t>) </a:t>
            </a:r>
            <a:r>
              <a:rPr lang="en"/>
              <a:t>plus the name of the app. If you are not planning to publish your app, you can use the default. You can change this later, but it's extra work.  This will also be the default Java and Kotlin package for your source code.</a:t>
            </a:r>
            <a:endParaRPr/>
          </a:p>
          <a:p>
            <a:pPr indent="-298450" lvl="0" marL="457200" rtl="0" algn="l">
              <a:spcBef>
                <a:spcPts val="0"/>
              </a:spcBef>
              <a:spcAft>
                <a:spcPts val="0"/>
              </a:spcAft>
              <a:buSzPts val="1100"/>
              <a:buChar char="●"/>
            </a:pPr>
            <a:r>
              <a:rPr b="1" lang="en"/>
              <a:t>Save location</a:t>
            </a:r>
            <a:r>
              <a:rPr lang="en"/>
              <a:t> - This is where your app is stored on your computer</a:t>
            </a:r>
            <a:r>
              <a:rPr lang="en"/>
              <a:t>.</a:t>
            </a:r>
            <a:r>
              <a:rPr lang="en"/>
              <a:t> </a:t>
            </a:r>
            <a:endParaRPr/>
          </a:p>
          <a:p>
            <a:pPr indent="-298450" lvl="0" marL="457200" rtl="0" algn="l">
              <a:spcBef>
                <a:spcPts val="0"/>
              </a:spcBef>
              <a:spcAft>
                <a:spcPts val="0"/>
              </a:spcAft>
              <a:buSzPts val="1100"/>
              <a:buChar char="●"/>
            </a:pPr>
            <a:r>
              <a:rPr b="1" lang="en"/>
              <a:t>Language</a:t>
            </a:r>
            <a:r>
              <a:rPr lang="en"/>
              <a:t> - Kotlin and the Java programming language are both supported.  For this lesson, select</a:t>
            </a:r>
            <a:r>
              <a:rPr lang="en"/>
              <a:t> Kotlin.</a:t>
            </a:r>
            <a:r>
              <a:rPr lang="en"/>
              <a:t>  You can mix Kotlin and Java in different source files in the same project as needed.</a:t>
            </a:r>
            <a:endParaRPr/>
          </a:p>
          <a:p>
            <a:pPr indent="-298450" lvl="0" marL="457200" rtl="0" algn="l">
              <a:spcBef>
                <a:spcPts val="0"/>
              </a:spcBef>
              <a:spcAft>
                <a:spcPts val="0"/>
              </a:spcAft>
              <a:buSzPts val="1100"/>
              <a:buChar char="●"/>
            </a:pPr>
            <a:r>
              <a:rPr b="1" lang="en"/>
              <a:t>Minimum SDK</a:t>
            </a:r>
            <a:r>
              <a:rPr lang="en"/>
              <a:t> - For this project, make sure the Minimum SDK is API 19: Android 4.4 (KitKat). (Click </a:t>
            </a:r>
            <a:r>
              <a:rPr b="1" lang="en"/>
              <a:t>Help me</a:t>
            </a:r>
            <a:r>
              <a:rPr lang="en"/>
              <a:t> choose, to see information about API levels.)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87ea636ca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87ea636ca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Android devices may be running different versions of Android</a:t>
            </a:r>
            <a:r>
              <a:rPr lang="en"/>
              <a:t>.</a:t>
            </a:r>
            <a:r>
              <a:rPr lang="en"/>
              <a:t> </a:t>
            </a:r>
            <a:r>
              <a:rPr lang="en">
                <a:solidFill>
                  <a:schemeClr val="dk1"/>
                </a:solidFill>
              </a:rPr>
              <a:t>Each Android release has a:</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Platform Version</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API level (for developers)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Version Code —- letters with sweet treats - still occasionally used when talking about Android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new versions of Android are released, developers need to stay up-to-date with the latest best practices to ensure their apps deliver the best experience on as many devices as possible. To find out about the latest versions, their API levels, and the devices they support, check </a:t>
            </a:r>
            <a:r>
              <a:rPr lang="en" u="sng">
                <a:solidFill>
                  <a:srgbClr val="1155CC"/>
                </a:solidFill>
                <a:hlinkClick r:id="rId2">
                  <a:extLst>
                    <a:ext uri="{A12FA001-AC4F-418D-AE19-62706E023703}">
                      <ahyp:hlinkClr val="tx"/>
                    </a:ext>
                  </a:extLst>
                </a:hlinkClick>
              </a:rPr>
              <a:t>What is API Level?</a:t>
            </a:r>
            <a:endParaRPr>
              <a:solidFill>
                <a:srgbClr val="1155CC"/>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87ea636ca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87ea636ca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When you create an Android project, you'll need to define three API levels: </a:t>
            </a:r>
            <a:endParaRPr/>
          </a:p>
          <a:p>
            <a:pPr indent="-298450" lvl="0" marL="457200" rtl="0" algn="l">
              <a:spcBef>
                <a:spcPts val="0"/>
              </a:spcBef>
              <a:spcAft>
                <a:spcPts val="0"/>
              </a:spcAft>
              <a:buSzPts val="1100"/>
              <a:buChar char="●"/>
            </a:pPr>
            <a:r>
              <a:rPr lang="en"/>
              <a:t>The minimum required for a user to install your app </a:t>
            </a:r>
            <a:endParaRPr/>
          </a:p>
          <a:p>
            <a:pPr indent="-298450" lvl="0" marL="457200" rtl="0" algn="l">
              <a:spcBef>
                <a:spcPts val="0"/>
              </a:spcBef>
              <a:spcAft>
                <a:spcPts val="0"/>
              </a:spcAft>
              <a:buSzPts val="1100"/>
              <a:buChar char="●"/>
            </a:pPr>
            <a:r>
              <a:rPr lang="en"/>
              <a:t>The user version you are targeting</a:t>
            </a:r>
            <a:endParaRPr/>
          </a:p>
          <a:p>
            <a:pPr indent="-298450" lvl="0" marL="457200" rtl="0" algn="l">
              <a:spcBef>
                <a:spcPts val="0"/>
              </a:spcBef>
              <a:spcAft>
                <a:spcPts val="0"/>
              </a:spcAft>
              <a:buSzPts val="1100"/>
              <a:buChar char="●"/>
            </a:pPr>
            <a:r>
              <a:rPr lang="en"/>
              <a:t>The version to use to compile your app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minimum SDK version has to be less than or equal to the target SDK version, which has to be less than or equal to the compile SDK version.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new releases of Android come out, it is good practice to compile and test your app against the latest version of the platform, and increment the </a:t>
            </a:r>
            <a:r>
              <a:rPr lang="en">
                <a:latin typeface="Courier New"/>
                <a:ea typeface="Courier New"/>
                <a:cs typeface="Courier New"/>
                <a:sym typeface="Courier New"/>
              </a:rPr>
              <a:t>compileSdk</a:t>
            </a:r>
            <a:r>
              <a:rPr lang="en"/>
              <a:t> and </a:t>
            </a:r>
            <a:r>
              <a:rPr lang="en">
                <a:latin typeface="Courier New"/>
                <a:ea typeface="Courier New"/>
                <a:cs typeface="Courier New"/>
                <a:sym typeface="Courier New"/>
              </a:rPr>
              <a:t>targetSdk</a:t>
            </a:r>
            <a:r>
              <a:rPr lang="en"/>
              <a:t> levels.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chemeClr val="hlink"/>
                </a:solidFill>
                <a:hlinkClick r:id="rId2"/>
              </a:rPr>
              <a:t>What is API Level?</a:t>
            </a:r>
            <a:endParaRPr>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Picking your compileSdkVersion, minSdkVersion, and targetSdkVersion</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0"/>
            <a:ext cx="8520600" cy="46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13.xml"/><Relationship Id="rId10" Type="http://schemas.openxmlformats.org/officeDocument/2006/relationships/slide" Target="/ppt/slides/slide66.xml"/><Relationship Id="rId9" Type="http://schemas.openxmlformats.org/officeDocument/2006/relationships/slide" Target="/ppt/slides/slide54.xml"/><Relationship Id="rId5" Type="http://schemas.openxmlformats.org/officeDocument/2006/relationships/slide" Target="/ppt/slides/slide17.xml"/><Relationship Id="rId6" Type="http://schemas.openxmlformats.org/officeDocument/2006/relationships/slide" Target="/ppt/slides/slide31.xml"/><Relationship Id="rId7" Type="http://schemas.openxmlformats.org/officeDocument/2006/relationships/slide" Target="/ppt/slides/slide37.xml"/><Relationship Id="rId8" Type="http://schemas.openxmlformats.org/officeDocument/2006/relationships/slide" Target="/ppt/slides/slide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7.jpg"/><Relationship Id="rId4" Type="http://schemas.openxmlformats.org/officeDocument/2006/relationships/image" Target="../media/image1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hyperlink" Target="https://developer.android.com/guide/topics/ui/accessibility" TargetMode="External"/><Relationship Id="rId4" Type="http://schemas.openxmlformats.org/officeDocument/2006/relationships/hyperlink" Target="https://developer.android.com/guide/topics/ui/accessibility/principles" TargetMode="External"/><Relationship Id="rId5" Type="http://schemas.openxmlformats.org/officeDocument/2006/relationships/hyperlink" Target="https://developer.android.com/codelabs/starting-android-accessibility" TargetMode="External"/><Relationship Id="rId6" Type="http://schemas.openxmlformats.org/officeDocument/2006/relationships/hyperlink" Target="https://material.io/design/usability/accessibility.htm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slide" Target="/ppt/slides/slide17.xml"/><Relationship Id="rId4" Type="http://schemas.openxmlformats.org/officeDocument/2006/relationships/slide" Target="/ppt/slides/slide17.xml"/><Relationship Id="rId11" Type="http://schemas.openxmlformats.org/officeDocument/2006/relationships/slide" Target="/ppt/slides/slide46.xml"/><Relationship Id="rId10" Type="http://schemas.openxmlformats.org/officeDocument/2006/relationships/slide" Target="/ppt/slides/slide37.xml"/><Relationship Id="rId12" Type="http://schemas.openxmlformats.org/officeDocument/2006/relationships/slide" Target="/ppt/slides/slide54.xml"/><Relationship Id="rId9" Type="http://schemas.openxmlformats.org/officeDocument/2006/relationships/slide" Target="/ppt/slides/slide37.xml"/><Relationship Id="rId5" Type="http://schemas.openxmlformats.org/officeDocument/2006/relationships/slide" Target="/ppt/slides/slide17.xml"/><Relationship Id="rId6" Type="http://schemas.openxmlformats.org/officeDocument/2006/relationships/slide" Target="/ppt/slides/slide29.xml"/><Relationship Id="rId7" Type="http://schemas.openxmlformats.org/officeDocument/2006/relationships/slide" Target="/ppt/slides/slide29.xml"/><Relationship Id="rId8" Type="http://schemas.openxmlformats.org/officeDocument/2006/relationships/slide" Target="/ppt/slides/slide3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hyperlink" Target="https://developer.android.com/guide/topics/ui/declaring-layout" TargetMode="External"/><Relationship Id="rId4" Type="http://schemas.openxmlformats.org/officeDocument/2006/relationships/hyperlink" Target="https://developer.android.com/guide/topics/ui/layout/linear" TargetMode="External"/><Relationship Id="rId5" Type="http://schemas.openxmlformats.org/officeDocument/2006/relationships/hyperlink" Target="https://developer.android.com/guide/topics/ui/ui-events.html" TargetMode="External"/><Relationship Id="rId6" Type="http://schemas.openxmlformats.org/officeDocument/2006/relationships/hyperlink" Target="https://developer.android.com/reference/kotlin/android/view/View" TargetMode="External"/><Relationship Id="rId7" Type="http://schemas.openxmlformats.org/officeDocument/2006/relationships/hyperlink" Target="https://developer.android.com/reference/kotlin/android/view/ViewGroup"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hyperlink" Target="http://developer.android.com/courses/pathways/android-development-with-kotlin-4"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0" name="Google Shape;80;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nvSpPr>
        <p:spPr>
          <a:xfrm>
            <a:off x="780325" y="1681525"/>
            <a:ext cx="3604800" cy="28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4:</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Build your first Android app</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Tour of Android Studio</a:t>
            </a:r>
            <a:endParaRPr/>
          </a:p>
        </p:txBody>
      </p:sp>
      <p:sp>
        <p:nvSpPr>
          <p:cNvPr id="144" name="Google Shape;144;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6"/>
          <p:cNvPicPr preferRelativeResize="0"/>
          <p:nvPr/>
        </p:nvPicPr>
        <p:blipFill>
          <a:blip r:embed="rId3">
            <a:alphaModFix/>
          </a:blip>
          <a:stretch>
            <a:fillRect/>
          </a:stretch>
        </p:blipFill>
        <p:spPr>
          <a:xfrm>
            <a:off x="1143000" y="1048320"/>
            <a:ext cx="6773363" cy="34772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your app</a:t>
            </a:r>
            <a:endParaRPr/>
          </a:p>
        </p:txBody>
      </p:sp>
      <p:sp>
        <p:nvSpPr>
          <p:cNvPr id="151" name="Google Shape;151;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7"/>
          <p:cNvPicPr preferRelativeResize="0"/>
          <p:nvPr/>
        </p:nvPicPr>
        <p:blipFill>
          <a:blip r:embed="rId3">
            <a:alphaModFix/>
          </a:blip>
          <a:stretch>
            <a:fillRect/>
          </a:stretch>
        </p:blipFill>
        <p:spPr>
          <a:xfrm>
            <a:off x="387893" y="1169109"/>
            <a:ext cx="1639615" cy="3387933"/>
          </a:xfrm>
          <a:prstGeom prst="rect">
            <a:avLst/>
          </a:prstGeom>
          <a:noFill/>
          <a:ln>
            <a:noFill/>
          </a:ln>
        </p:spPr>
      </p:pic>
      <p:sp>
        <p:nvSpPr>
          <p:cNvPr id="153" name="Google Shape;153;p27"/>
          <p:cNvSpPr txBox="1"/>
          <p:nvPr/>
        </p:nvSpPr>
        <p:spPr>
          <a:xfrm>
            <a:off x="3008975" y="1755725"/>
            <a:ext cx="4913400" cy="1285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Roboto"/>
              <a:buChar char="●"/>
            </a:pPr>
            <a:r>
              <a:rPr lang="en" sz="2400">
                <a:latin typeface="Roboto"/>
                <a:ea typeface="Roboto"/>
                <a:cs typeface="Roboto"/>
                <a:sym typeface="Roboto"/>
              </a:rPr>
              <a:t>Android device (phone, tablet)</a:t>
            </a:r>
            <a:endParaRPr sz="2400">
              <a:latin typeface="Roboto"/>
              <a:ea typeface="Roboto"/>
              <a:cs typeface="Roboto"/>
              <a:sym typeface="Roboto"/>
            </a:endParaRPr>
          </a:p>
          <a:p>
            <a:pPr indent="-381000" lvl="0" marL="457200" rtl="0" algn="l">
              <a:lnSpc>
                <a:spcPct val="115000"/>
              </a:lnSpc>
              <a:spcBef>
                <a:spcPts val="1000"/>
              </a:spcBef>
              <a:spcAft>
                <a:spcPts val="1000"/>
              </a:spcAft>
              <a:buSzPts val="2400"/>
              <a:buFont typeface="Roboto"/>
              <a:buChar char="●"/>
            </a:pPr>
            <a:r>
              <a:rPr lang="en" sz="2400">
                <a:latin typeface="Roboto"/>
                <a:ea typeface="Roboto"/>
                <a:cs typeface="Roboto"/>
                <a:sym typeface="Roboto"/>
              </a:rPr>
              <a:t>Emulator on your computer</a:t>
            </a:r>
            <a:endParaRPr sz="2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Virtual Device (AVD) Manager</a:t>
            </a:r>
            <a:endParaRPr/>
          </a:p>
        </p:txBody>
      </p:sp>
      <p:sp>
        <p:nvSpPr>
          <p:cNvPr id="159" name="Google Shape;159;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8"/>
          <p:cNvPicPr preferRelativeResize="0"/>
          <p:nvPr/>
        </p:nvPicPr>
        <p:blipFill>
          <a:blip r:embed="rId3">
            <a:alphaModFix/>
          </a:blip>
          <a:stretch>
            <a:fillRect/>
          </a:stretch>
        </p:blipFill>
        <p:spPr>
          <a:xfrm>
            <a:off x="612337" y="1036400"/>
            <a:ext cx="7919326" cy="349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9"/>
          <p:cNvSpPr txBox="1"/>
          <p:nvPr/>
        </p:nvSpPr>
        <p:spPr>
          <a:xfrm>
            <a:off x="311700" y="1463999"/>
            <a:ext cx="8520600" cy="1832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Anatomy of an Android App</a:t>
            </a:r>
            <a:endParaRPr b="1" sz="5200">
              <a:solidFill>
                <a:srgbClr val="FAFAFA"/>
              </a:solidFill>
              <a:latin typeface="Roboto"/>
              <a:ea typeface="Roboto"/>
              <a:cs typeface="Roboto"/>
              <a:sym typeface="Roboto"/>
            </a:endParaRPr>
          </a:p>
          <a:p>
            <a:pPr indent="0" lvl="0" marL="0" rtl="0" algn="ctr">
              <a:spcBef>
                <a:spcPts val="0"/>
              </a:spcBef>
              <a:spcAft>
                <a:spcPts val="0"/>
              </a:spcAft>
              <a:buNone/>
            </a:pPr>
            <a:r>
              <a:rPr b="1" lang="en" sz="5200">
                <a:solidFill>
                  <a:srgbClr val="FAFAFA"/>
                </a:solidFill>
                <a:latin typeface="Roboto"/>
                <a:ea typeface="Roboto"/>
                <a:cs typeface="Roboto"/>
                <a:sym typeface="Roboto"/>
              </a:rPr>
              <a:t>project</a:t>
            </a:r>
            <a:endParaRPr b="1" sz="5200">
              <a:solidFill>
                <a:srgbClr val="FAFAFA"/>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basic app project</a:t>
            </a:r>
            <a:endParaRPr/>
          </a:p>
        </p:txBody>
      </p:sp>
      <p:sp>
        <p:nvSpPr>
          <p:cNvPr id="172" name="Google Shape;172;p30"/>
          <p:cNvSpPr txBox="1"/>
          <p:nvPr>
            <p:ph idx="1" type="body"/>
          </p:nvPr>
        </p:nvSpPr>
        <p:spPr>
          <a:xfrm>
            <a:off x="311700" y="1747800"/>
            <a:ext cx="8520600" cy="1666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a:t>
            </a:r>
            <a:endParaRPr sz="2200"/>
          </a:p>
          <a:p>
            <a:pPr indent="-368300" lvl="0" marL="457200" rtl="0" algn="l">
              <a:spcBef>
                <a:spcPts val="1000"/>
              </a:spcBef>
              <a:spcAft>
                <a:spcPts val="0"/>
              </a:spcAft>
              <a:buSzPts val="2200"/>
              <a:buChar char="●"/>
            </a:pPr>
            <a:r>
              <a:rPr lang="en" sz="2200"/>
              <a:t>Resources (layout files, images, audio files, themes, and colors)</a:t>
            </a:r>
            <a:endParaRPr sz="2200"/>
          </a:p>
          <a:p>
            <a:pPr indent="-368300" lvl="0" marL="457200" rtl="0" algn="l">
              <a:spcBef>
                <a:spcPts val="1000"/>
              </a:spcBef>
              <a:spcAft>
                <a:spcPts val="1000"/>
              </a:spcAft>
              <a:buSzPts val="2200"/>
              <a:buChar char="●"/>
            </a:pPr>
            <a:r>
              <a:rPr lang="en" sz="2200"/>
              <a:t>Gradle files</a:t>
            </a:r>
            <a:endParaRPr sz="2200"/>
          </a:p>
        </p:txBody>
      </p:sp>
      <p:sp>
        <p:nvSpPr>
          <p:cNvPr id="173" name="Google Shape;173;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app project structure</a:t>
            </a:r>
            <a:endParaRPr/>
          </a:p>
        </p:txBody>
      </p:sp>
      <p:sp>
        <p:nvSpPr>
          <p:cNvPr id="179" name="Google Shape;179;p31"/>
          <p:cNvSpPr txBox="1"/>
          <p:nvPr>
            <p:ph idx="1" type="body"/>
          </p:nvPr>
        </p:nvSpPr>
        <p:spPr>
          <a:xfrm>
            <a:off x="590550" y="1152475"/>
            <a:ext cx="8241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MyApplication</a:t>
            </a:r>
            <a:endParaRPr sz="1800">
              <a:latin typeface="Consolas"/>
              <a:ea typeface="Consolas"/>
              <a:cs typeface="Consolas"/>
              <a:sym typeface="Consolas"/>
            </a:endParaRPr>
          </a:p>
          <a:p>
            <a:pPr indent="0" lvl="0" marL="0" rtl="0" algn="l">
              <a:lnSpc>
                <a:spcPct val="85000"/>
              </a:lnSpc>
              <a:spcBef>
                <a:spcPts val="300"/>
              </a:spcBef>
              <a:spcAft>
                <a:spcPts val="0"/>
              </a:spcAft>
              <a:buClr>
                <a:schemeClr val="dk1"/>
              </a:buClr>
              <a:buSzPts val="1100"/>
              <a:buFont typeface="Arial"/>
              <a:buNone/>
            </a:pPr>
            <a:r>
              <a:rPr lang="en" sz="1800">
                <a:latin typeface="Consolas"/>
                <a:ea typeface="Consolas"/>
                <a:cs typeface="Consolas"/>
                <a:sym typeface="Consolas"/>
              </a:rPr>
              <a:t>├── app</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libs</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src</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androidTest</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main</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 java</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res</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AndroidManifest.xml</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 test</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build.gradle</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gradlew</a:t>
            </a:r>
            <a:endParaRPr sz="18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90000"/>
              </a:lnSpc>
              <a:spcBef>
                <a:spcPts val="0"/>
              </a:spcBef>
              <a:spcAft>
                <a:spcPts val="0"/>
              </a:spcAft>
              <a:buNone/>
            </a:pPr>
            <a:r>
              <a:t/>
            </a:r>
            <a:endParaRPr sz="1800">
              <a:latin typeface="Consolas"/>
              <a:ea typeface="Consolas"/>
              <a:cs typeface="Consolas"/>
              <a:sym typeface="Consolas"/>
            </a:endParaRPr>
          </a:p>
        </p:txBody>
      </p:sp>
      <p:sp>
        <p:nvSpPr>
          <p:cNvPr id="180" name="Google Shape;180;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Browse files in Android Studio</a:t>
            </a:r>
            <a:endParaRPr/>
          </a:p>
        </p:txBody>
      </p:sp>
      <p:sp>
        <p:nvSpPr>
          <p:cNvPr id="186" name="Google Shape;186;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32"/>
          <p:cNvPicPr preferRelativeResize="0"/>
          <p:nvPr/>
        </p:nvPicPr>
        <p:blipFill>
          <a:blip r:embed="rId3">
            <a:alphaModFix/>
          </a:blip>
          <a:stretch>
            <a:fillRect/>
          </a:stretch>
        </p:blipFill>
        <p:spPr>
          <a:xfrm>
            <a:off x="311700" y="1447800"/>
            <a:ext cx="6124575" cy="2619375"/>
          </a:xfrm>
          <a:prstGeom prst="rect">
            <a:avLst/>
          </a:prstGeom>
          <a:noFill/>
          <a:ln>
            <a:noFill/>
          </a:ln>
        </p:spPr>
      </p:pic>
      <p:pic>
        <p:nvPicPr>
          <p:cNvPr id="188" name="Google Shape;188;p32"/>
          <p:cNvPicPr preferRelativeResize="0"/>
          <p:nvPr/>
        </p:nvPicPr>
        <p:blipFill rotWithShape="1">
          <a:blip r:embed="rId4">
            <a:alphaModFix/>
          </a:blip>
          <a:srcRect b="0" l="0" r="3549" t="0"/>
          <a:stretch/>
        </p:blipFill>
        <p:spPr>
          <a:xfrm>
            <a:off x="6758000" y="1424000"/>
            <a:ext cx="1681150" cy="219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33"/>
          <p:cNvSpPr txBox="1"/>
          <p:nvPr/>
        </p:nvSpPr>
        <p:spPr>
          <a:xfrm>
            <a:off x="311700" y="10068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Layouts and resources in Android</a:t>
            </a:r>
            <a:endParaRPr b="1" sz="5200">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Views</a:t>
            </a:r>
            <a:endParaRPr/>
          </a:p>
        </p:txBody>
      </p:sp>
      <p:sp>
        <p:nvSpPr>
          <p:cNvPr id="200" name="Google Shape;200;p34"/>
          <p:cNvSpPr txBox="1"/>
          <p:nvPr>
            <p:ph idx="1" type="body"/>
          </p:nvPr>
        </p:nvSpPr>
        <p:spPr>
          <a:xfrm>
            <a:off x="311700" y="1533475"/>
            <a:ext cx="8520600" cy="2730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Views</a:t>
            </a:r>
            <a:r>
              <a:rPr lang="en"/>
              <a:t> are the </a:t>
            </a:r>
            <a:r>
              <a:rPr lang="en">
                <a:solidFill>
                  <a:schemeClr val="dk1"/>
                </a:solidFill>
              </a:rPr>
              <a:t>user interface</a:t>
            </a:r>
            <a:r>
              <a:rPr lang="en">
                <a:solidFill>
                  <a:schemeClr val="dk1"/>
                </a:solidFill>
              </a:rPr>
              <a:t> </a:t>
            </a:r>
            <a:r>
              <a:rPr lang="en"/>
              <a:t>building blocks in Android</a:t>
            </a:r>
            <a:endParaRPr/>
          </a:p>
          <a:p>
            <a:pPr indent="-381000" lvl="1" marL="914400" rtl="0" algn="l">
              <a:spcBef>
                <a:spcPts val="0"/>
              </a:spcBef>
              <a:spcAft>
                <a:spcPts val="0"/>
              </a:spcAft>
              <a:buSzPts val="2400"/>
              <a:buChar char="○"/>
            </a:pPr>
            <a:r>
              <a:rPr lang="en" sz="2400"/>
              <a:t>Bounded by a rectangular area on the screen</a:t>
            </a:r>
            <a:endParaRPr sz="2400"/>
          </a:p>
          <a:p>
            <a:pPr indent="-381000" lvl="1" marL="914400" rtl="0" algn="l">
              <a:spcBef>
                <a:spcPts val="0"/>
              </a:spcBef>
              <a:spcAft>
                <a:spcPts val="0"/>
              </a:spcAft>
              <a:buSzPts val="2400"/>
              <a:buChar char="○"/>
            </a:pPr>
            <a:r>
              <a:rPr lang="en" sz="2400"/>
              <a:t>Responsible for drawing and event handling</a:t>
            </a:r>
            <a:endParaRPr sz="2400"/>
          </a:p>
          <a:p>
            <a:pPr indent="-381000" lvl="1" marL="914400" rtl="0" algn="l">
              <a:spcBef>
                <a:spcPts val="0"/>
              </a:spcBef>
              <a:spcAft>
                <a:spcPts val="0"/>
              </a:spcAft>
              <a:buSzPts val="2400"/>
              <a:buChar char="○"/>
            </a:pPr>
            <a:r>
              <a:rPr lang="en" sz="2400"/>
              <a:t>Examples</a:t>
            </a:r>
            <a:r>
              <a:rPr lang="en" sz="2400"/>
              <a:t>:</a:t>
            </a:r>
            <a:r>
              <a:rPr lang="en" sz="2400"/>
              <a:t> </a:t>
            </a:r>
            <a:r>
              <a:rPr lang="en" sz="2400"/>
              <a:t>TextView, ImageView, Button</a:t>
            </a:r>
            <a:endParaRPr sz="2400"/>
          </a:p>
          <a:p>
            <a:pPr indent="-381000" lvl="0" marL="457200" rtl="0" algn="l">
              <a:spcBef>
                <a:spcPts val="1000"/>
              </a:spcBef>
              <a:spcAft>
                <a:spcPts val="1000"/>
              </a:spcAft>
              <a:buSzPts val="2400"/>
              <a:buChar char="●"/>
            </a:pPr>
            <a:r>
              <a:rPr lang="en"/>
              <a:t>Can be grouped to form more complex user interfaces</a:t>
            </a:r>
            <a:endParaRPr/>
          </a:p>
        </p:txBody>
      </p:sp>
      <p:sp>
        <p:nvSpPr>
          <p:cNvPr id="201" name="Google Shape;201;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Editor</a:t>
            </a:r>
            <a:endParaRPr/>
          </a:p>
        </p:txBody>
      </p:sp>
      <p:sp>
        <p:nvSpPr>
          <p:cNvPr id="207" name="Google Shape;207;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35"/>
          <p:cNvPicPr preferRelativeResize="0"/>
          <p:nvPr/>
        </p:nvPicPr>
        <p:blipFill>
          <a:blip r:embed="rId3">
            <a:alphaModFix/>
          </a:blip>
          <a:stretch>
            <a:fillRect/>
          </a:stretch>
        </p:blipFill>
        <p:spPr>
          <a:xfrm>
            <a:off x="1449816" y="1048320"/>
            <a:ext cx="6244368" cy="3515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11700" y="987775"/>
            <a:ext cx="8520600" cy="3516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4: Build your first Android app</a:t>
            </a:r>
            <a:endParaRPr sz="2000"/>
          </a:p>
          <a:p>
            <a:pPr indent="-355600" lvl="0" marL="914400" rtl="0" algn="l">
              <a:spcBef>
                <a:spcPts val="1000"/>
              </a:spcBef>
              <a:spcAft>
                <a:spcPts val="0"/>
              </a:spcAft>
              <a:buSzPts val="2000"/>
              <a:buChar char="●"/>
            </a:pPr>
            <a:r>
              <a:rPr lang="en" sz="2000" u="sng">
                <a:solidFill>
                  <a:schemeClr val="hlink"/>
                </a:solidFill>
                <a:hlinkClick action="ppaction://hlinksldjump" r:id="rId3"/>
              </a:rPr>
              <a:t>Your first app</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4"/>
              </a:rPr>
              <a:t>Anatomy of an Android app</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5"/>
              </a:rPr>
              <a:t>Layouts and resources in Android</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6"/>
              </a:rPr>
              <a:t>Activities</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7"/>
              </a:rPr>
              <a:t>Make an app interactive</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8"/>
              </a:rPr>
              <a:t>Gradle: Building an Android app</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9"/>
              </a:rPr>
              <a:t>Accessibility</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10"/>
              </a:rPr>
              <a:t>Summary</a:t>
            </a:r>
            <a:endParaRPr sz="2000"/>
          </a:p>
          <a:p>
            <a:pPr indent="0" lvl="0" marL="0" rtl="0" algn="l">
              <a:spcBef>
                <a:spcPts val="1000"/>
              </a:spcBef>
              <a:spcAft>
                <a:spcPts val="0"/>
              </a:spcAft>
              <a:buNone/>
            </a:pPr>
            <a:r>
              <a:t/>
            </a:r>
            <a:endParaRPr sz="2000"/>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 </a:t>
            </a:r>
            <a:r>
              <a:rPr lang="en"/>
              <a:t>Layouts</a:t>
            </a:r>
            <a:endParaRPr/>
          </a:p>
        </p:txBody>
      </p:sp>
      <p:sp>
        <p:nvSpPr>
          <p:cNvPr id="214" name="Google Shape;214;p36"/>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2200"/>
              <a:t>You can also edit your layout in XML.</a:t>
            </a:r>
            <a:endParaRPr sz="2200"/>
          </a:p>
          <a:p>
            <a:pPr indent="-368300" lvl="0" marL="457200" rtl="0" algn="l">
              <a:spcBef>
                <a:spcPts val="1000"/>
              </a:spcBef>
              <a:spcAft>
                <a:spcPts val="0"/>
              </a:spcAft>
              <a:buSzPts val="2200"/>
              <a:buChar char="●"/>
            </a:pPr>
            <a:r>
              <a:rPr lang="en" sz="2200"/>
              <a:t>Android uses XML to specify the layout of user interfaces (including </a:t>
            </a:r>
            <a:r>
              <a:rPr lang="en" sz="2200"/>
              <a:t>View</a:t>
            </a:r>
            <a:r>
              <a:rPr lang="en" sz="2200"/>
              <a:t> </a:t>
            </a:r>
            <a:r>
              <a:rPr lang="en" sz="2200">
                <a:solidFill>
                  <a:schemeClr val="dk1"/>
                </a:solidFill>
              </a:rPr>
              <a:t>attribute</a:t>
            </a:r>
            <a:r>
              <a:rPr lang="en" sz="2200"/>
              <a:t>s) </a:t>
            </a:r>
            <a:br>
              <a:rPr lang="en" sz="2200"/>
            </a:br>
            <a:endParaRPr sz="2200"/>
          </a:p>
          <a:p>
            <a:pPr indent="-368300" lvl="0" marL="457200" rtl="0" algn="l">
              <a:spcBef>
                <a:spcPts val="0"/>
              </a:spcBef>
              <a:spcAft>
                <a:spcPts val="0"/>
              </a:spcAft>
              <a:buSzPts val="2200"/>
              <a:buChar char="●"/>
            </a:pPr>
            <a:r>
              <a:rPr lang="en" sz="2200"/>
              <a:t>Each </a:t>
            </a:r>
            <a:r>
              <a:rPr lang="en" sz="2200"/>
              <a:t>View</a:t>
            </a:r>
            <a:r>
              <a:rPr lang="en" sz="2200"/>
              <a:t> in XML corresponds to a class in Kotlin that controls how that V</a:t>
            </a:r>
            <a:r>
              <a:rPr lang="en" sz="2200"/>
              <a:t>iew</a:t>
            </a:r>
            <a:r>
              <a:rPr lang="en" sz="2200"/>
              <a:t> functions </a:t>
            </a:r>
            <a:endParaRPr sz="2200"/>
          </a:p>
          <a:p>
            <a:pPr indent="0" lvl="0" marL="0" rtl="0" algn="l">
              <a:spcBef>
                <a:spcPts val="1000"/>
              </a:spcBef>
              <a:spcAft>
                <a:spcPts val="0"/>
              </a:spcAft>
              <a:buClr>
                <a:schemeClr val="dk1"/>
              </a:buClr>
              <a:buSzPts val="1100"/>
              <a:buFont typeface="Arial"/>
              <a:buNone/>
            </a:pPr>
            <a:r>
              <a:t/>
            </a:r>
            <a:endParaRPr sz="2200"/>
          </a:p>
          <a:p>
            <a:pPr indent="0" lvl="0" marL="0" rtl="0" algn="l">
              <a:spcBef>
                <a:spcPts val="1000"/>
              </a:spcBef>
              <a:spcAft>
                <a:spcPts val="0"/>
              </a:spcAft>
              <a:buNone/>
            </a:pPr>
            <a:r>
              <a:t/>
            </a:r>
            <a:endParaRPr sz="2200"/>
          </a:p>
        </p:txBody>
      </p:sp>
      <p:sp>
        <p:nvSpPr>
          <p:cNvPr id="215" name="Google Shape;215;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 for a TextView</a:t>
            </a:r>
            <a:endParaRPr/>
          </a:p>
        </p:txBody>
      </p:sp>
      <p:sp>
        <p:nvSpPr>
          <p:cNvPr id="221" name="Google Shape;221;p37"/>
          <p:cNvSpPr txBox="1"/>
          <p:nvPr>
            <p:ph idx="1" type="body"/>
          </p:nvPr>
        </p:nvSpPr>
        <p:spPr>
          <a:xfrm>
            <a:off x="311700" y="1714125"/>
            <a:ext cx="5629500" cy="21243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/&gt;</a:t>
            </a:r>
            <a:endParaRPr sz="1800">
              <a:latin typeface="Consolas"/>
              <a:ea typeface="Consolas"/>
              <a:cs typeface="Consolas"/>
              <a:sym typeface="Consolas"/>
            </a:endParaRPr>
          </a:p>
        </p:txBody>
      </p:sp>
      <p:sp>
        <p:nvSpPr>
          <p:cNvPr id="222" name="Google Shape;222;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7"/>
          <p:cNvSpPr txBox="1"/>
          <p:nvPr/>
        </p:nvSpPr>
        <p:spPr>
          <a:xfrm>
            <a:off x="6546725" y="2080775"/>
            <a:ext cx="1858800" cy="689700"/>
          </a:xfrm>
          <a:prstGeom prst="rect">
            <a:avLst/>
          </a:prstGeom>
          <a:noFill/>
          <a:ln cap="flat" cmpd="sng" w="9525">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Hello World!</a:t>
            </a:r>
            <a:endParaRPr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Size of a View</a:t>
            </a:r>
            <a:endParaRPr/>
          </a:p>
        </p:txBody>
      </p:sp>
      <p:sp>
        <p:nvSpPr>
          <p:cNvPr id="229" name="Google Shape;229;p38"/>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sz="1800"/>
              <a:t>wrap_content </a:t>
            </a:r>
            <a:endParaRPr sz="1800"/>
          </a:p>
          <a:p>
            <a:pPr indent="0" lvl="0" marL="0" rtl="0" algn="l">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"wrap_content"</a:t>
            </a:r>
            <a:endParaRPr sz="1800">
              <a:solidFill>
                <a:srgbClr val="388E3C"/>
              </a:solidFill>
              <a:latin typeface="Courier New"/>
              <a:ea typeface="Courier New"/>
              <a:cs typeface="Courier New"/>
              <a:sym typeface="Courier New"/>
            </a:endParaRPr>
          </a:p>
          <a:p>
            <a:pPr indent="-342900" lvl="0" marL="457200" rtl="0" algn="l">
              <a:spcBef>
                <a:spcPts val="1000"/>
              </a:spcBef>
              <a:spcAft>
                <a:spcPts val="0"/>
              </a:spcAft>
              <a:buSzPts val="1800"/>
              <a:buChar char="●"/>
            </a:pPr>
            <a:r>
              <a:rPr lang="en" sz="1800"/>
              <a:t>match_parent </a:t>
            </a:r>
            <a:endParaRPr sz="1800"/>
          </a:p>
          <a:p>
            <a:pPr indent="0" lvl="0" marL="457200" rtl="0" algn="l">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"match_parent"</a:t>
            </a:r>
            <a:endParaRPr sz="1800">
              <a:solidFill>
                <a:srgbClr val="388E3C"/>
              </a:solidFill>
              <a:latin typeface="Courier New"/>
              <a:ea typeface="Courier New"/>
              <a:cs typeface="Courier New"/>
              <a:sym typeface="Courier New"/>
            </a:endParaRPr>
          </a:p>
          <a:p>
            <a:pPr indent="-342900" lvl="0" marL="457200" rtl="0" algn="l">
              <a:spcBef>
                <a:spcPts val="1000"/>
              </a:spcBef>
              <a:spcAft>
                <a:spcPts val="0"/>
              </a:spcAft>
              <a:buSzPts val="1800"/>
              <a:buChar char="●"/>
            </a:pPr>
            <a:r>
              <a:rPr lang="en" sz="1800"/>
              <a:t>Fixed value (use dp units)</a:t>
            </a:r>
            <a:endParaRPr sz="1800"/>
          </a:p>
          <a:p>
            <a:pPr indent="0" lvl="0" marL="457200" rtl="0" algn="l">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"48dp"</a:t>
            </a:r>
            <a:endParaRPr sz="1800">
              <a:solidFill>
                <a:srgbClr val="388E3C"/>
              </a:solidFill>
              <a:latin typeface="Courier New"/>
              <a:ea typeface="Courier New"/>
              <a:cs typeface="Courier New"/>
              <a:sym typeface="Courier New"/>
            </a:endParaRPr>
          </a:p>
        </p:txBody>
      </p:sp>
      <p:sp>
        <p:nvSpPr>
          <p:cNvPr id="230" name="Google Shape;230;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ViewGroups</a:t>
            </a:r>
            <a:endParaRPr/>
          </a:p>
        </p:txBody>
      </p:sp>
      <p:sp>
        <p:nvSpPr>
          <p:cNvPr id="236" name="Google Shape;236;p39"/>
          <p:cNvSpPr txBox="1"/>
          <p:nvPr>
            <p:ph idx="1" type="body"/>
          </p:nvPr>
        </p:nvSpPr>
        <p:spPr>
          <a:xfrm>
            <a:off x="311700" y="1083188"/>
            <a:ext cx="85206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a:t>
            </a:r>
            <a:r>
              <a:rPr lang="en" sz="1800">
                <a:latin typeface="Courier New"/>
                <a:ea typeface="Courier New"/>
                <a:cs typeface="Courier New"/>
                <a:sym typeface="Courier New"/>
              </a:rPr>
              <a:t>ViewGroup</a:t>
            </a:r>
            <a:r>
              <a:rPr lang="en" sz="1800"/>
              <a:t> is a container that determines how v</a:t>
            </a:r>
            <a:r>
              <a:rPr lang="en" sz="1800"/>
              <a:t>iews</a:t>
            </a:r>
            <a:r>
              <a:rPr lang="en" sz="1800"/>
              <a:t> are displayed.</a:t>
            </a:r>
            <a:endParaRPr sz="1800"/>
          </a:p>
        </p:txBody>
      </p:sp>
      <p:sp>
        <p:nvSpPr>
          <p:cNvPr id="237" name="Google Shape;237;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39"/>
          <p:cNvSpPr/>
          <p:nvPr/>
        </p:nvSpPr>
        <p:spPr>
          <a:xfrm>
            <a:off x="65487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9"/>
          <p:cNvSpPr txBox="1"/>
          <p:nvPr/>
        </p:nvSpPr>
        <p:spPr>
          <a:xfrm>
            <a:off x="654875" y="1602250"/>
            <a:ext cx="22737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FrameLayout</a:t>
            </a:r>
            <a:endParaRPr sz="1600">
              <a:latin typeface="Roboto"/>
              <a:ea typeface="Roboto"/>
              <a:cs typeface="Roboto"/>
              <a:sym typeface="Roboto"/>
            </a:endParaRPr>
          </a:p>
        </p:txBody>
      </p:sp>
      <p:sp>
        <p:nvSpPr>
          <p:cNvPr id="240" name="Google Shape;240;p39"/>
          <p:cNvSpPr txBox="1"/>
          <p:nvPr/>
        </p:nvSpPr>
        <p:spPr>
          <a:xfrm>
            <a:off x="1135950" y="2656775"/>
            <a:ext cx="1214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1" name="Google Shape;241;p39"/>
          <p:cNvSpPr/>
          <p:nvPr/>
        </p:nvSpPr>
        <p:spPr>
          <a:xfrm>
            <a:off x="341122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9"/>
          <p:cNvSpPr txBox="1"/>
          <p:nvPr/>
        </p:nvSpPr>
        <p:spPr>
          <a:xfrm>
            <a:off x="3540600" y="21725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3" name="Google Shape;243;p39"/>
          <p:cNvSpPr txBox="1"/>
          <p:nvPr/>
        </p:nvSpPr>
        <p:spPr>
          <a:xfrm>
            <a:off x="3540600" y="27216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4" name="Google Shape;244;p39"/>
          <p:cNvSpPr txBox="1"/>
          <p:nvPr/>
        </p:nvSpPr>
        <p:spPr>
          <a:xfrm>
            <a:off x="3540600" y="32550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45" name="Google Shape;245;p39"/>
          <p:cNvSpPr txBox="1"/>
          <p:nvPr/>
        </p:nvSpPr>
        <p:spPr>
          <a:xfrm>
            <a:off x="3398075" y="1602250"/>
            <a:ext cx="22737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LinearLayout</a:t>
            </a:r>
            <a:endParaRPr sz="1600">
              <a:latin typeface="Roboto"/>
              <a:ea typeface="Roboto"/>
              <a:cs typeface="Roboto"/>
              <a:sym typeface="Roboto"/>
            </a:endParaRPr>
          </a:p>
        </p:txBody>
      </p:sp>
      <p:sp>
        <p:nvSpPr>
          <p:cNvPr id="246" name="Google Shape;246;p39"/>
          <p:cNvSpPr/>
          <p:nvPr/>
        </p:nvSpPr>
        <p:spPr>
          <a:xfrm>
            <a:off x="607822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9"/>
          <p:cNvSpPr txBox="1"/>
          <p:nvPr/>
        </p:nvSpPr>
        <p:spPr>
          <a:xfrm>
            <a:off x="6223775" y="2401175"/>
            <a:ext cx="938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48" name="Google Shape;248;p39"/>
          <p:cNvSpPr txBox="1"/>
          <p:nvPr/>
        </p:nvSpPr>
        <p:spPr>
          <a:xfrm>
            <a:off x="6228825" y="29502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Button</a:t>
            </a:r>
            <a:endParaRPr/>
          </a:p>
        </p:txBody>
      </p:sp>
      <p:sp>
        <p:nvSpPr>
          <p:cNvPr id="249" name="Google Shape;249;p39"/>
          <p:cNvSpPr txBox="1"/>
          <p:nvPr/>
        </p:nvSpPr>
        <p:spPr>
          <a:xfrm>
            <a:off x="6065075" y="1602250"/>
            <a:ext cx="22737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ConstraintLayout</a:t>
            </a:r>
            <a:endParaRPr sz="1600">
              <a:latin typeface="Roboto"/>
              <a:ea typeface="Roboto"/>
              <a:cs typeface="Roboto"/>
              <a:sym typeface="Roboto"/>
            </a:endParaRPr>
          </a:p>
        </p:txBody>
      </p:sp>
      <p:sp>
        <p:nvSpPr>
          <p:cNvPr id="250" name="Google Shape;250;p39"/>
          <p:cNvSpPr txBox="1"/>
          <p:nvPr/>
        </p:nvSpPr>
        <p:spPr>
          <a:xfrm>
            <a:off x="7257873" y="2401175"/>
            <a:ext cx="938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51" name="Google Shape;251;p39"/>
          <p:cNvSpPr txBox="1"/>
          <p:nvPr/>
        </p:nvSpPr>
        <p:spPr>
          <a:xfrm>
            <a:off x="342900" y="4086974"/>
            <a:ext cx="8443500" cy="3936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073042"/>
                </a:solidFill>
                <a:latin typeface="Roboto"/>
                <a:ea typeface="Roboto"/>
                <a:cs typeface="Roboto"/>
                <a:sym typeface="Roboto"/>
              </a:rPr>
              <a:t>The </a:t>
            </a:r>
            <a:r>
              <a:rPr lang="en" sz="1800">
                <a:solidFill>
                  <a:srgbClr val="073042"/>
                </a:solidFill>
                <a:latin typeface="Roboto"/>
                <a:ea typeface="Roboto"/>
                <a:cs typeface="Roboto"/>
                <a:sym typeface="Roboto"/>
              </a:rPr>
              <a:t>ViewGroup</a:t>
            </a:r>
            <a:r>
              <a:rPr lang="en" sz="1800">
                <a:solidFill>
                  <a:srgbClr val="073042"/>
                </a:solidFill>
                <a:latin typeface="Roboto"/>
                <a:ea typeface="Roboto"/>
                <a:cs typeface="Roboto"/>
                <a:sym typeface="Roboto"/>
              </a:rPr>
              <a:t> is the parent and the v</a:t>
            </a:r>
            <a:r>
              <a:rPr lang="en" sz="1800">
                <a:solidFill>
                  <a:srgbClr val="073042"/>
                </a:solidFill>
                <a:latin typeface="Roboto"/>
                <a:ea typeface="Roboto"/>
                <a:cs typeface="Roboto"/>
                <a:sym typeface="Roboto"/>
              </a:rPr>
              <a:t>iews</a:t>
            </a:r>
            <a:r>
              <a:rPr lang="en" sz="1800">
                <a:solidFill>
                  <a:srgbClr val="073042"/>
                </a:solidFill>
                <a:latin typeface="Roboto"/>
                <a:ea typeface="Roboto"/>
                <a:cs typeface="Roboto"/>
                <a:sym typeface="Roboto"/>
              </a:rPr>
              <a:t> inside it are its children.</a:t>
            </a:r>
            <a:endParaRPr sz="1800">
              <a:solidFill>
                <a:srgbClr val="07304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FrameLayout e</a:t>
            </a:r>
            <a:r>
              <a:rPr lang="en"/>
              <a:t>xample</a:t>
            </a:r>
            <a:endParaRPr/>
          </a:p>
        </p:txBody>
      </p:sp>
      <p:sp>
        <p:nvSpPr>
          <p:cNvPr id="257" name="Google Shape;257;p40"/>
          <p:cNvSpPr txBox="1"/>
          <p:nvPr>
            <p:ph idx="1" type="body"/>
          </p:nvPr>
        </p:nvSpPr>
        <p:spPr>
          <a:xfrm>
            <a:off x="311700" y="1139625"/>
            <a:ext cx="8520600" cy="5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a:t>
            </a:r>
            <a:r>
              <a:rPr lang="en" sz="1800">
                <a:latin typeface="Courier New"/>
                <a:ea typeface="Courier New"/>
                <a:cs typeface="Courier New"/>
                <a:sym typeface="Courier New"/>
              </a:rPr>
              <a:t>FrameLayout</a:t>
            </a:r>
            <a:r>
              <a:rPr lang="en" sz="1800"/>
              <a:t> generally holds a </a:t>
            </a:r>
            <a:r>
              <a:rPr lang="en" sz="1800"/>
              <a:t>single child</a:t>
            </a:r>
            <a:r>
              <a:rPr lang="en" sz="1800"/>
              <a:t> </a:t>
            </a:r>
            <a:r>
              <a:rPr lang="en" sz="1800">
                <a:latin typeface="Courier New"/>
                <a:ea typeface="Courier New"/>
                <a:cs typeface="Courier New"/>
                <a:sym typeface="Courier New"/>
              </a:rPr>
              <a:t>V</a:t>
            </a:r>
            <a:r>
              <a:rPr lang="en" sz="1800">
                <a:latin typeface="Courier New"/>
                <a:ea typeface="Courier New"/>
                <a:cs typeface="Courier New"/>
                <a:sym typeface="Courier New"/>
              </a:rPr>
              <a:t>iew</a:t>
            </a:r>
            <a:r>
              <a:rPr lang="en" sz="1800"/>
              <a:t>.</a:t>
            </a:r>
            <a:endParaRPr sz="1800"/>
          </a:p>
        </p:txBody>
      </p:sp>
      <p:sp>
        <p:nvSpPr>
          <p:cNvPr id="258" name="Google Shape;258;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40"/>
          <p:cNvSpPr txBox="1"/>
          <p:nvPr/>
        </p:nvSpPr>
        <p:spPr>
          <a:xfrm>
            <a:off x="311700" y="1730450"/>
            <a:ext cx="5606400" cy="23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&lt;</a:t>
            </a:r>
            <a:r>
              <a:rPr b="1" lang="en" sz="1800">
                <a:latin typeface="Consolas"/>
                <a:ea typeface="Consolas"/>
                <a:cs typeface="Consolas"/>
                <a:sym typeface="Consolas"/>
              </a:rPr>
              <a:t>FrameLayout</a:t>
            </a:r>
            <a:endParaRPr b="1"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   android:layout_width=</a:t>
            </a:r>
            <a:r>
              <a:rPr b="1" lang="en" sz="1800">
                <a:solidFill>
                  <a:srgbClr val="388E3C"/>
                </a:solidFill>
                <a:latin typeface="Consolas"/>
                <a:ea typeface="Consolas"/>
                <a:cs typeface="Consolas"/>
                <a:sym typeface="Consolas"/>
              </a:rPr>
              <a:t>"match_parent"</a:t>
            </a:r>
            <a:endParaRPr b="1"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   android:layout_height=</a:t>
            </a:r>
            <a:r>
              <a:rPr b="1" lang="en" sz="1800">
                <a:solidFill>
                  <a:srgbClr val="388E3C"/>
                </a:solidFill>
                <a:latin typeface="Consolas"/>
                <a:ea typeface="Consolas"/>
                <a:cs typeface="Consolas"/>
                <a:sym typeface="Consolas"/>
              </a:rPr>
              <a:t>"match_parent"</a:t>
            </a:r>
            <a:r>
              <a:rPr b="1" lang="en" sz="1800">
                <a:latin typeface="Consolas"/>
                <a:ea typeface="Consolas"/>
                <a:cs typeface="Consolas"/>
                <a:sym typeface="Consolas"/>
              </a:rPr>
              <a:t>&gt;</a:t>
            </a:r>
            <a:endParaRPr b="1"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&lt;TextView</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latin typeface="Consolas"/>
                <a:ea typeface="Consolas"/>
                <a:cs typeface="Consolas"/>
                <a:sym typeface="Consolas"/>
              </a:rPr>
              <a:t>/&gt;</a:t>
            </a:r>
            <a:endParaRPr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&lt;/FrameLayout&gt;</a:t>
            </a:r>
            <a:endParaRPr b="1" sz="1800">
              <a:latin typeface="Consolas"/>
              <a:ea typeface="Consolas"/>
              <a:cs typeface="Consolas"/>
              <a:sym typeface="Consolas"/>
            </a:endParaRPr>
          </a:p>
        </p:txBody>
      </p:sp>
      <p:sp>
        <p:nvSpPr>
          <p:cNvPr id="260" name="Google Shape;260;p40"/>
          <p:cNvSpPr/>
          <p:nvPr/>
        </p:nvSpPr>
        <p:spPr>
          <a:xfrm>
            <a:off x="6332575" y="2116550"/>
            <a:ext cx="19773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0"/>
          <p:cNvSpPr txBox="1"/>
          <p:nvPr/>
        </p:nvSpPr>
        <p:spPr>
          <a:xfrm>
            <a:off x="6698550" y="2809175"/>
            <a:ext cx="1214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LinearLayout e</a:t>
            </a:r>
            <a:r>
              <a:rPr lang="en"/>
              <a:t>xample</a:t>
            </a:r>
            <a:endParaRPr/>
          </a:p>
        </p:txBody>
      </p:sp>
      <p:sp>
        <p:nvSpPr>
          <p:cNvPr id="267" name="Google Shape;267;p41"/>
          <p:cNvSpPr txBox="1"/>
          <p:nvPr>
            <p:ph idx="1" type="body"/>
          </p:nvPr>
        </p:nvSpPr>
        <p:spPr>
          <a:xfrm>
            <a:off x="342900" y="2017275"/>
            <a:ext cx="5256900" cy="242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&lt;LinearLayout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android</a:t>
            </a:r>
            <a:r>
              <a:rPr b="1" lang="en" sz="1800">
                <a:latin typeface="Consolas"/>
                <a:ea typeface="Consolas"/>
                <a:cs typeface="Consolas"/>
                <a:sym typeface="Consolas"/>
              </a:rPr>
              <a:t>:layout_width=</a:t>
            </a:r>
            <a:r>
              <a:rPr b="1" lang="en" sz="1800">
                <a:solidFill>
                  <a:srgbClr val="388E3C"/>
                </a:solidFill>
                <a:latin typeface="Consolas"/>
                <a:ea typeface="Consolas"/>
                <a:cs typeface="Consolas"/>
                <a:sym typeface="Consolas"/>
              </a:rPr>
              <a:t>"match_parent"</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android:layout_height=</a:t>
            </a:r>
            <a:r>
              <a:rPr b="1" lang="en" sz="1800">
                <a:solidFill>
                  <a:srgbClr val="388E3C"/>
                </a:solidFill>
                <a:latin typeface="Consolas"/>
                <a:ea typeface="Consolas"/>
                <a:cs typeface="Consolas"/>
                <a:sym typeface="Consolas"/>
              </a:rPr>
              <a:t>"match_parent"</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android:orientation=</a:t>
            </a:r>
            <a:r>
              <a:rPr b="1" lang="en" sz="1800">
                <a:solidFill>
                  <a:srgbClr val="388E3C"/>
                </a:solidFill>
                <a:latin typeface="Consolas"/>
                <a:ea typeface="Consolas"/>
                <a:cs typeface="Consolas"/>
                <a:sym typeface="Consolas"/>
              </a:rPr>
              <a:t>"vertical"</a:t>
            </a:r>
            <a:r>
              <a:rPr b="1" lang="en" sz="1800">
                <a:latin typeface="Consolas"/>
                <a:ea typeface="Consolas"/>
                <a:cs typeface="Consolas"/>
                <a:sym typeface="Consolas"/>
              </a:rPr>
              <a:t>&gt;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&lt;Button ... /&gt;</a:t>
            </a:r>
            <a:endParaRPr sz="1800">
              <a:latin typeface="Consolas"/>
              <a:ea typeface="Consolas"/>
              <a:cs typeface="Consolas"/>
              <a:sym typeface="Consolas"/>
            </a:endParaRPr>
          </a:p>
          <a:p>
            <a:pPr indent="0" lvl="0" marL="0" rtl="0" algn="l">
              <a:lnSpc>
                <a:spcPct val="100000"/>
              </a:lnSpc>
              <a:spcBef>
                <a:spcPts val="0"/>
              </a:spcBef>
              <a:spcAft>
                <a:spcPts val="0"/>
              </a:spcAft>
              <a:buNone/>
            </a:pPr>
            <a:r>
              <a:rPr b="1" lang="en" sz="1800">
                <a:latin typeface="Consolas"/>
                <a:ea typeface="Consolas"/>
                <a:cs typeface="Consolas"/>
                <a:sym typeface="Consolas"/>
              </a:rPr>
              <a:t>&lt;/LinearLayout&gt;</a:t>
            </a:r>
            <a:endParaRPr b="1" sz="1800">
              <a:latin typeface="Consolas"/>
              <a:ea typeface="Consolas"/>
              <a:cs typeface="Consolas"/>
              <a:sym typeface="Consolas"/>
            </a:endParaRPr>
          </a:p>
        </p:txBody>
      </p:sp>
      <p:sp>
        <p:nvSpPr>
          <p:cNvPr id="268" name="Google Shape;26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41"/>
          <p:cNvSpPr/>
          <p:nvPr/>
        </p:nvSpPr>
        <p:spPr>
          <a:xfrm>
            <a:off x="6078225" y="23412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1"/>
          <p:cNvSpPr txBox="1"/>
          <p:nvPr/>
        </p:nvSpPr>
        <p:spPr>
          <a:xfrm>
            <a:off x="6207600" y="24773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1" name="Google Shape;271;p41"/>
          <p:cNvSpPr txBox="1"/>
          <p:nvPr/>
        </p:nvSpPr>
        <p:spPr>
          <a:xfrm>
            <a:off x="6207600" y="30264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2" name="Google Shape;272;p41"/>
          <p:cNvSpPr txBox="1"/>
          <p:nvPr/>
        </p:nvSpPr>
        <p:spPr>
          <a:xfrm>
            <a:off x="6207600" y="35598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Button</a:t>
            </a:r>
            <a:endParaRPr sz="1600">
              <a:latin typeface="Roboto Condensed"/>
              <a:ea typeface="Roboto Condensed"/>
              <a:cs typeface="Roboto Condensed"/>
              <a:sym typeface="Roboto Condensed"/>
            </a:endParaRPr>
          </a:p>
        </p:txBody>
      </p:sp>
      <p:sp>
        <p:nvSpPr>
          <p:cNvPr id="273" name="Google Shape;273;p41"/>
          <p:cNvSpPr txBox="1"/>
          <p:nvPr/>
        </p:nvSpPr>
        <p:spPr>
          <a:xfrm>
            <a:off x="342900" y="1065175"/>
            <a:ext cx="8413800" cy="705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Aligns child v</a:t>
            </a:r>
            <a:r>
              <a:rPr lang="en" sz="1800">
                <a:latin typeface="Roboto"/>
                <a:ea typeface="Roboto"/>
                <a:cs typeface="Roboto"/>
                <a:sym typeface="Roboto"/>
              </a:rPr>
              <a:t>iews</a:t>
            </a:r>
            <a:r>
              <a:rPr lang="en" sz="1800">
                <a:latin typeface="Roboto"/>
                <a:ea typeface="Roboto"/>
                <a:cs typeface="Roboto"/>
                <a:sym typeface="Roboto"/>
              </a:rPr>
              <a:t> in a row or column</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Set </a:t>
            </a:r>
            <a:r>
              <a:rPr lang="en" sz="1800">
                <a:latin typeface="Courier New"/>
                <a:ea typeface="Courier New"/>
                <a:cs typeface="Courier New"/>
                <a:sym typeface="Courier New"/>
              </a:rPr>
              <a:t>android:orientation</a:t>
            </a:r>
            <a:r>
              <a:rPr lang="en" sz="1800">
                <a:latin typeface="Roboto"/>
                <a:ea typeface="Roboto"/>
                <a:cs typeface="Roboto"/>
                <a:sym typeface="Roboto"/>
              </a:rPr>
              <a:t> to </a:t>
            </a:r>
            <a:r>
              <a:rPr lang="en" sz="1800">
                <a:latin typeface="Courier New"/>
                <a:ea typeface="Courier New"/>
                <a:cs typeface="Courier New"/>
                <a:sym typeface="Courier New"/>
              </a:rPr>
              <a:t>horizontal</a:t>
            </a:r>
            <a:r>
              <a:rPr lang="en" sz="1800">
                <a:latin typeface="Roboto"/>
                <a:ea typeface="Roboto"/>
                <a:cs typeface="Roboto"/>
                <a:sym typeface="Roboto"/>
              </a:rPr>
              <a:t> or </a:t>
            </a:r>
            <a:r>
              <a:rPr lang="en" sz="1800">
                <a:latin typeface="Courier New"/>
                <a:ea typeface="Courier New"/>
                <a:cs typeface="Courier New"/>
                <a:sym typeface="Courier New"/>
              </a:rPr>
              <a:t>vertical</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h</a:t>
            </a:r>
            <a:r>
              <a:rPr lang="en"/>
              <a:t>ierarchy</a:t>
            </a:r>
            <a:endParaRPr/>
          </a:p>
        </p:txBody>
      </p:sp>
      <p:sp>
        <p:nvSpPr>
          <p:cNvPr id="279" name="Google Shape;279;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80" name="Google Shape;280;p42"/>
          <p:cNvCxnSpPr>
            <a:stCxn id="281" idx="2"/>
            <a:endCxn id="282" idx="0"/>
          </p:cNvCxnSpPr>
          <p:nvPr/>
        </p:nvCxnSpPr>
        <p:spPr>
          <a:xfrm>
            <a:off x="2809899" y="1998850"/>
            <a:ext cx="1516500" cy="762300"/>
          </a:xfrm>
          <a:prstGeom prst="straightConnector1">
            <a:avLst/>
          </a:prstGeom>
          <a:noFill/>
          <a:ln cap="flat" cmpd="sng" w="28575">
            <a:solidFill>
              <a:srgbClr val="083042"/>
            </a:solidFill>
            <a:prstDash val="solid"/>
            <a:round/>
            <a:headEnd len="med" w="med" type="none"/>
            <a:tailEnd len="med" w="med" type="triangle"/>
          </a:ln>
        </p:spPr>
      </p:cxnSp>
      <p:cxnSp>
        <p:nvCxnSpPr>
          <p:cNvPr id="283" name="Google Shape;283;p42"/>
          <p:cNvCxnSpPr>
            <a:stCxn id="282" idx="2"/>
            <a:endCxn id="284" idx="0"/>
          </p:cNvCxnSpPr>
          <p:nvPr/>
        </p:nvCxnSpPr>
        <p:spPr>
          <a:xfrm flipH="1">
            <a:off x="3608224" y="3132700"/>
            <a:ext cx="718200" cy="561300"/>
          </a:xfrm>
          <a:prstGeom prst="straightConnector1">
            <a:avLst/>
          </a:prstGeom>
          <a:noFill/>
          <a:ln cap="flat" cmpd="sng" w="28575">
            <a:solidFill>
              <a:srgbClr val="083042"/>
            </a:solidFill>
            <a:prstDash val="solid"/>
            <a:round/>
            <a:headEnd len="med" w="med" type="none"/>
            <a:tailEnd len="med" w="med" type="triangle"/>
          </a:ln>
        </p:spPr>
      </p:cxnSp>
      <p:cxnSp>
        <p:nvCxnSpPr>
          <p:cNvPr id="285" name="Google Shape;285;p42"/>
          <p:cNvCxnSpPr>
            <a:stCxn id="282" idx="2"/>
            <a:endCxn id="286" idx="0"/>
          </p:cNvCxnSpPr>
          <p:nvPr/>
        </p:nvCxnSpPr>
        <p:spPr>
          <a:xfrm>
            <a:off x="4326424" y="3132700"/>
            <a:ext cx="820800" cy="561300"/>
          </a:xfrm>
          <a:prstGeom prst="straightConnector1">
            <a:avLst/>
          </a:prstGeom>
          <a:noFill/>
          <a:ln cap="flat" cmpd="sng" w="28575">
            <a:solidFill>
              <a:srgbClr val="083042"/>
            </a:solidFill>
            <a:prstDash val="solid"/>
            <a:round/>
            <a:headEnd len="med" w="med" type="none"/>
            <a:tailEnd len="med" w="med" type="triangle"/>
          </a:ln>
        </p:spPr>
      </p:cxnSp>
      <p:cxnSp>
        <p:nvCxnSpPr>
          <p:cNvPr id="287" name="Google Shape;287;p42"/>
          <p:cNvCxnSpPr>
            <a:stCxn id="281" idx="2"/>
            <a:endCxn id="288" idx="0"/>
          </p:cNvCxnSpPr>
          <p:nvPr/>
        </p:nvCxnSpPr>
        <p:spPr>
          <a:xfrm flipH="1">
            <a:off x="1288899" y="1998850"/>
            <a:ext cx="1521000" cy="762300"/>
          </a:xfrm>
          <a:prstGeom prst="straightConnector1">
            <a:avLst/>
          </a:prstGeom>
          <a:noFill/>
          <a:ln cap="flat" cmpd="sng" w="28575">
            <a:solidFill>
              <a:srgbClr val="083042"/>
            </a:solidFill>
            <a:prstDash val="solid"/>
            <a:round/>
            <a:headEnd len="med" w="med" type="none"/>
            <a:tailEnd len="med" w="med" type="triangle"/>
          </a:ln>
        </p:spPr>
      </p:cxnSp>
      <p:sp>
        <p:nvSpPr>
          <p:cNvPr id="289" name="Google Shape;289;p42"/>
          <p:cNvSpPr/>
          <p:nvPr/>
        </p:nvSpPr>
        <p:spPr>
          <a:xfrm>
            <a:off x="6631703" y="1272525"/>
            <a:ext cx="1909500" cy="29763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2"/>
          <p:cNvSpPr/>
          <p:nvPr/>
        </p:nvSpPr>
        <p:spPr>
          <a:xfrm>
            <a:off x="6866716" y="1468890"/>
            <a:ext cx="1430100" cy="993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ImageView</a:t>
            </a:r>
            <a:endParaRPr sz="1600">
              <a:latin typeface="Roboto Condensed"/>
              <a:ea typeface="Roboto Condensed"/>
              <a:cs typeface="Roboto Condensed"/>
              <a:sym typeface="Roboto Condensed"/>
            </a:endParaRPr>
          </a:p>
        </p:txBody>
      </p:sp>
      <p:sp>
        <p:nvSpPr>
          <p:cNvPr id="291" name="Google Shape;291;p42"/>
          <p:cNvSpPr/>
          <p:nvPr/>
        </p:nvSpPr>
        <p:spPr>
          <a:xfrm>
            <a:off x="6866716" y="2633450"/>
            <a:ext cx="1430100" cy="5484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92" name="Google Shape;292;p42"/>
          <p:cNvSpPr/>
          <p:nvPr/>
        </p:nvSpPr>
        <p:spPr>
          <a:xfrm>
            <a:off x="6871530" y="3353563"/>
            <a:ext cx="1430100" cy="7122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42"/>
          <p:cNvSpPr/>
          <p:nvPr/>
        </p:nvSpPr>
        <p:spPr>
          <a:xfrm>
            <a:off x="7002306" y="3480575"/>
            <a:ext cx="548700" cy="4776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sp>
        <p:nvSpPr>
          <p:cNvPr id="294" name="Google Shape;294;p42"/>
          <p:cNvSpPr/>
          <p:nvPr/>
        </p:nvSpPr>
        <p:spPr>
          <a:xfrm>
            <a:off x="7620200" y="3480575"/>
            <a:ext cx="548700" cy="4776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cxnSp>
        <p:nvCxnSpPr>
          <p:cNvPr id="295" name="Google Shape;295;p42"/>
          <p:cNvCxnSpPr>
            <a:stCxn id="281" idx="2"/>
            <a:endCxn id="296" idx="0"/>
          </p:cNvCxnSpPr>
          <p:nvPr/>
        </p:nvCxnSpPr>
        <p:spPr>
          <a:xfrm flipH="1">
            <a:off x="2802999" y="1998850"/>
            <a:ext cx="6900" cy="762300"/>
          </a:xfrm>
          <a:prstGeom prst="straightConnector1">
            <a:avLst/>
          </a:prstGeom>
          <a:noFill/>
          <a:ln cap="flat" cmpd="sng" w="28575">
            <a:solidFill>
              <a:srgbClr val="083042"/>
            </a:solidFill>
            <a:prstDash val="solid"/>
            <a:round/>
            <a:headEnd len="med" w="med" type="none"/>
            <a:tailEnd len="med" w="med" type="triangle"/>
          </a:ln>
        </p:spPr>
      </p:cxnSp>
      <p:sp>
        <p:nvSpPr>
          <p:cNvPr id="286" name="Google Shape;286;p42"/>
          <p:cNvSpPr/>
          <p:nvPr/>
        </p:nvSpPr>
        <p:spPr>
          <a:xfrm>
            <a:off x="4495801" y="3694075"/>
            <a:ext cx="1302600" cy="37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84" name="Google Shape;284;p42"/>
          <p:cNvSpPr/>
          <p:nvPr/>
        </p:nvSpPr>
        <p:spPr>
          <a:xfrm>
            <a:off x="2957008" y="3694075"/>
            <a:ext cx="1302600" cy="37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82" name="Google Shape;282;p42"/>
          <p:cNvSpPr/>
          <p:nvPr/>
        </p:nvSpPr>
        <p:spPr>
          <a:xfrm>
            <a:off x="3625924" y="2761000"/>
            <a:ext cx="1401000" cy="371700"/>
          </a:xfrm>
          <a:prstGeom prst="roundRect">
            <a:avLst>
              <a:gd fmla="val 16667" name="adj"/>
            </a:avLst>
          </a:prstGeom>
          <a:solidFill>
            <a:srgbClr val="D6F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LinearLayout</a:t>
            </a:r>
            <a:endParaRPr sz="1800">
              <a:latin typeface="Roboto Condensed"/>
              <a:ea typeface="Roboto Condensed"/>
              <a:cs typeface="Roboto Condensed"/>
              <a:sym typeface="Roboto Condensed"/>
            </a:endParaRPr>
          </a:p>
        </p:txBody>
      </p:sp>
      <p:sp>
        <p:nvSpPr>
          <p:cNvPr id="288" name="Google Shape;288;p42"/>
          <p:cNvSpPr/>
          <p:nvPr/>
        </p:nvSpPr>
        <p:spPr>
          <a:xfrm>
            <a:off x="588375" y="2761000"/>
            <a:ext cx="1401000" cy="371700"/>
          </a:xfrm>
          <a:prstGeom prst="roundRect">
            <a:avLst>
              <a:gd fmla="val 16667" name="adj"/>
            </a:avLst>
          </a:prstGeom>
          <a:solidFill>
            <a:srgbClr val="D6F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ImageView</a:t>
            </a:r>
            <a:endParaRPr sz="1800">
              <a:latin typeface="Roboto Condensed"/>
              <a:ea typeface="Roboto Condensed"/>
              <a:cs typeface="Roboto Condensed"/>
              <a:sym typeface="Roboto Condensed"/>
            </a:endParaRPr>
          </a:p>
        </p:txBody>
      </p:sp>
      <p:sp>
        <p:nvSpPr>
          <p:cNvPr id="296" name="Google Shape;296;p42"/>
          <p:cNvSpPr/>
          <p:nvPr/>
        </p:nvSpPr>
        <p:spPr>
          <a:xfrm>
            <a:off x="2102543" y="2761000"/>
            <a:ext cx="1401000" cy="371700"/>
          </a:xfrm>
          <a:prstGeom prst="roundRect">
            <a:avLst>
              <a:gd fmla="val 16667" name="adj"/>
            </a:avLst>
          </a:prstGeom>
          <a:solidFill>
            <a:srgbClr val="D6F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81" name="Google Shape;281;p42"/>
          <p:cNvSpPr/>
          <p:nvPr/>
        </p:nvSpPr>
        <p:spPr>
          <a:xfrm>
            <a:off x="2109399" y="1627150"/>
            <a:ext cx="1401000" cy="371700"/>
          </a:xfrm>
          <a:prstGeom prst="roundRect">
            <a:avLst>
              <a:gd fmla="val 16667" name="adj"/>
            </a:avLst>
          </a:prstGeom>
          <a:solidFill>
            <a:srgbClr val="428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LinearLayout</a:t>
            </a:r>
            <a:endParaRPr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r</a:t>
            </a:r>
            <a:r>
              <a:rPr lang="en"/>
              <a:t>esources</a:t>
            </a:r>
            <a:endParaRPr/>
          </a:p>
        </p:txBody>
      </p:sp>
      <p:sp>
        <p:nvSpPr>
          <p:cNvPr id="302" name="Google Shape;302;p43"/>
          <p:cNvSpPr txBox="1"/>
          <p:nvPr>
            <p:ph idx="1" type="body"/>
          </p:nvPr>
        </p:nvSpPr>
        <p:spPr>
          <a:xfrm>
            <a:off x="342900" y="1152475"/>
            <a:ext cx="84894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Static content or additional files that your code uses</a:t>
            </a:r>
            <a:endParaRPr sz="2200"/>
          </a:p>
          <a:p>
            <a:pPr indent="-368300" lvl="0" marL="457200" rtl="0" algn="l">
              <a:spcBef>
                <a:spcPts val="1000"/>
              </a:spcBef>
              <a:spcAft>
                <a:spcPts val="0"/>
              </a:spcAft>
              <a:buSzPts val="2200"/>
              <a:buChar char="●"/>
            </a:pPr>
            <a:r>
              <a:rPr lang="en" sz="2200"/>
              <a:t>Layout files</a:t>
            </a:r>
            <a:endParaRPr sz="2200"/>
          </a:p>
          <a:p>
            <a:pPr indent="-368300" lvl="0" marL="457200" rtl="0" algn="l">
              <a:spcBef>
                <a:spcPts val="1000"/>
              </a:spcBef>
              <a:spcAft>
                <a:spcPts val="0"/>
              </a:spcAft>
              <a:buSzPts val="2200"/>
              <a:buChar char="●"/>
            </a:pPr>
            <a:r>
              <a:rPr lang="en" sz="2200"/>
              <a:t>Images</a:t>
            </a:r>
            <a:endParaRPr sz="2200"/>
          </a:p>
          <a:p>
            <a:pPr indent="-368300" lvl="0" marL="457200" rtl="0" algn="l">
              <a:spcBef>
                <a:spcPts val="1000"/>
              </a:spcBef>
              <a:spcAft>
                <a:spcPts val="0"/>
              </a:spcAft>
              <a:buSzPts val="2200"/>
              <a:buChar char="●"/>
            </a:pPr>
            <a:r>
              <a:rPr lang="en" sz="2200"/>
              <a:t>Audio files</a:t>
            </a:r>
            <a:endParaRPr sz="2200"/>
          </a:p>
          <a:p>
            <a:pPr indent="-368300" lvl="0" marL="457200" rtl="0" algn="l">
              <a:spcBef>
                <a:spcPts val="1000"/>
              </a:spcBef>
              <a:spcAft>
                <a:spcPts val="0"/>
              </a:spcAft>
              <a:buSzPts val="2200"/>
              <a:buChar char="●"/>
            </a:pPr>
            <a:r>
              <a:rPr lang="en" sz="2200"/>
              <a:t>User interface strings</a:t>
            </a:r>
            <a:endParaRPr sz="2200"/>
          </a:p>
          <a:p>
            <a:pPr indent="-368300" lvl="0" marL="457200" rtl="0" algn="l">
              <a:spcBef>
                <a:spcPts val="1000"/>
              </a:spcBef>
              <a:spcAft>
                <a:spcPts val="1000"/>
              </a:spcAft>
              <a:buSzPts val="2200"/>
              <a:buChar char="●"/>
            </a:pPr>
            <a:r>
              <a:rPr lang="en" sz="2200"/>
              <a:t>App icon</a:t>
            </a:r>
            <a:endParaRPr sz="2200"/>
          </a:p>
        </p:txBody>
      </p:sp>
      <p:sp>
        <p:nvSpPr>
          <p:cNvPr id="303" name="Google Shape;303;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r</a:t>
            </a:r>
            <a:r>
              <a:rPr lang="en"/>
              <a:t>esource directories</a:t>
            </a:r>
            <a:endParaRPr/>
          </a:p>
        </p:txBody>
      </p:sp>
      <p:sp>
        <p:nvSpPr>
          <p:cNvPr id="309" name="Google Shape;309;p44"/>
          <p:cNvSpPr txBox="1"/>
          <p:nvPr>
            <p:ph idx="1" type="body"/>
          </p:nvPr>
        </p:nvSpPr>
        <p:spPr>
          <a:xfrm>
            <a:off x="311700" y="1228675"/>
            <a:ext cx="8520600" cy="6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Add resources to your app by including them in the appropriate resource directory under the parent </a:t>
            </a:r>
            <a:r>
              <a:rPr lang="en" sz="1800">
                <a:latin typeface="Courier New"/>
                <a:ea typeface="Courier New"/>
                <a:cs typeface="Courier New"/>
                <a:sym typeface="Courier New"/>
              </a:rPr>
              <a:t>res</a:t>
            </a:r>
            <a:r>
              <a:rPr lang="en" sz="1800"/>
              <a:t> folder.</a:t>
            </a:r>
            <a:endParaRPr sz="1800"/>
          </a:p>
        </p:txBody>
      </p:sp>
      <p:sp>
        <p:nvSpPr>
          <p:cNvPr id="310" name="Google Shape;310;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44"/>
          <p:cNvSpPr txBox="1"/>
          <p:nvPr/>
        </p:nvSpPr>
        <p:spPr>
          <a:xfrm>
            <a:off x="345525" y="2122550"/>
            <a:ext cx="8486700" cy="21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main</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java</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res</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drawable</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layout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mipmap</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values</a:t>
            </a:r>
            <a:endParaRPr sz="1800">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IDs</a:t>
            </a:r>
            <a:endParaRPr/>
          </a:p>
        </p:txBody>
      </p:sp>
      <p:sp>
        <p:nvSpPr>
          <p:cNvPr id="317" name="Google Shape;317;p45"/>
          <p:cNvSpPr txBox="1"/>
          <p:nvPr>
            <p:ph idx="1" type="body"/>
          </p:nvPr>
        </p:nvSpPr>
        <p:spPr>
          <a:xfrm>
            <a:off x="342900" y="1115750"/>
            <a:ext cx="8660700" cy="287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Each resource has a resource ID to access </a:t>
            </a:r>
            <a:r>
              <a:rPr lang="en" sz="1800"/>
              <a:t>it</a:t>
            </a:r>
            <a:r>
              <a:rPr lang="en" sz="1800"/>
              <a:t>.</a:t>
            </a:r>
            <a:endParaRPr sz="1800"/>
          </a:p>
          <a:p>
            <a:pPr indent="-342900" lvl="0" marL="457200" rtl="0" algn="l">
              <a:spcBef>
                <a:spcPts val="1000"/>
              </a:spcBef>
              <a:spcAft>
                <a:spcPts val="0"/>
              </a:spcAft>
              <a:buSzPts val="1800"/>
              <a:buChar char="●"/>
            </a:pPr>
            <a:r>
              <a:rPr lang="en" sz="1800"/>
              <a:t>When naming resources, the convention is to use all lowercase with underscores (for example, </a:t>
            </a:r>
            <a:r>
              <a:rPr lang="en" sz="1800">
                <a:latin typeface="Courier New"/>
                <a:ea typeface="Courier New"/>
                <a:cs typeface="Courier New"/>
                <a:sym typeface="Courier New"/>
              </a:rPr>
              <a:t>activity_main.xml</a:t>
            </a:r>
            <a:r>
              <a:rPr lang="en" sz="1800"/>
              <a:t>). </a:t>
            </a:r>
            <a:endParaRPr sz="1800"/>
          </a:p>
          <a:p>
            <a:pPr indent="-342900" lvl="0" marL="457200" rtl="0" algn="l">
              <a:spcBef>
                <a:spcPts val="1000"/>
              </a:spcBef>
              <a:spcAft>
                <a:spcPts val="0"/>
              </a:spcAft>
              <a:buSzPts val="1800"/>
              <a:buChar char="●"/>
            </a:pPr>
            <a:r>
              <a:rPr lang="en" sz="1800"/>
              <a:t>Android autogenerates a class file named </a:t>
            </a:r>
            <a:r>
              <a:rPr lang="en" sz="1800">
                <a:latin typeface="Courier New"/>
                <a:ea typeface="Courier New"/>
                <a:cs typeface="Courier New"/>
                <a:sym typeface="Courier New"/>
              </a:rPr>
              <a:t>R.java</a:t>
            </a:r>
            <a:r>
              <a:rPr lang="en" sz="1800"/>
              <a:t> with references to all resources in the app</a:t>
            </a:r>
            <a:r>
              <a:rPr lang="en" sz="1800"/>
              <a:t>.</a:t>
            </a:r>
            <a:endParaRPr sz="1800"/>
          </a:p>
          <a:p>
            <a:pPr indent="-342900" lvl="0" marL="457200" rtl="0" algn="l">
              <a:spcBef>
                <a:spcPts val="1000"/>
              </a:spcBef>
              <a:spcAft>
                <a:spcPts val="0"/>
              </a:spcAft>
              <a:buSzPts val="1800"/>
              <a:buChar char="●"/>
            </a:pPr>
            <a:r>
              <a:rPr lang="en" sz="1800"/>
              <a:t>Individual items are referenced with</a:t>
            </a:r>
            <a:r>
              <a:rPr lang="en" sz="1800"/>
              <a:t>:</a:t>
            </a:r>
            <a:r>
              <a:rPr lang="en" sz="1800"/>
              <a:t> </a:t>
            </a:r>
            <a:r>
              <a:rPr lang="en" sz="1800">
                <a:latin typeface="Courier New"/>
                <a:ea typeface="Courier New"/>
                <a:cs typeface="Courier New"/>
                <a:sym typeface="Courier New"/>
              </a:rPr>
              <a:t>R.&lt;resource_type&gt;.&lt;resource_name&gt;</a:t>
            </a:r>
            <a:endParaRPr sz="1800">
              <a:latin typeface="Courier New"/>
              <a:ea typeface="Courier New"/>
              <a:cs typeface="Courier New"/>
              <a:sym typeface="Courier New"/>
            </a:endParaRPr>
          </a:p>
          <a:p>
            <a:pPr indent="0" lvl="0" marL="0" rtl="0" algn="l">
              <a:spcBef>
                <a:spcPts val="1000"/>
              </a:spcBef>
              <a:spcAft>
                <a:spcPts val="0"/>
              </a:spcAft>
              <a:buNone/>
            </a:pPr>
            <a:r>
              <a:rPr lang="en" sz="1800"/>
              <a:t>Examples:  </a:t>
            </a:r>
            <a:endParaRPr sz="1800">
              <a:latin typeface="Courier New"/>
              <a:ea typeface="Courier New"/>
              <a:cs typeface="Courier New"/>
              <a:sym typeface="Courier New"/>
            </a:endParaRPr>
          </a:p>
          <a:p>
            <a:pPr indent="0" lvl="0" marL="0" rtl="0" algn="l">
              <a:spcBef>
                <a:spcPts val="1000"/>
              </a:spcBef>
              <a:spcAft>
                <a:spcPts val="1000"/>
              </a:spcAft>
              <a:buNone/>
            </a:pPr>
            <a:r>
              <a:t/>
            </a:r>
            <a:endParaRPr sz="1800"/>
          </a:p>
        </p:txBody>
      </p:sp>
      <p:sp>
        <p:nvSpPr>
          <p:cNvPr id="318" name="Google Shape;318;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45"/>
          <p:cNvSpPr txBox="1"/>
          <p:nvPr/>
        </p:nvSpPr>
        <p:spPr>
          <a:xfrm>
            <a:off x="1600200" y="3824920"/>
            <a:ext cx="72849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urier New"/>
                <a:ea typeface="Courier New"/>
                <a:cs typeface="Courier New"/>
                <a:sym typeface="Courier New"/>
              </a:rPr>
              <a:t>R.drawable.ic_launcher (res/drawable/ic_launcher.xml) </a:t>
            </a:r>
            <a:endParaRPr sz="1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latin typeface="Courier New"/>
                <a:ea typeface="Courier New"/>
                <a:cs typeface="Courier New"/>
                <a:sym typeface="Courier New"/>
              </a:rPr>
              <a:t>R.layout.activity_main (res/layout/activity_main.xml)</a:t>
            </a:r>
            <a:endParaRPr sz="1700">
              <a:latin typeface="Courier New"/>
              <a:ea typeface="Courier New"/>
              <a:cs typeface="Courier New"/>
              <a:sym typeface="Courier New"/>
            </a:endParaRPr>
          </a:p>
          <a:p>
            <a:pPr indent="0" lvl="0" marL="0" rtl="0" algn="l">
              <a:spcBef>
                <a:spcPts val="0"/>
              </a:spcBef>
              <a:spcAft>
                <a:spcPts val="0"/>
              </a:spcAft>
              <a:buNone/>
            </a:pPr>
            <a:r>
              <a:t/>
            </a:r>
            <a:endParaRPr sz="17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Studio</a:t>
            </a:r>
            <a:endParaRPr/>
          </a:p>
        </p:txBody>
      </p:sp>
      <p:sp>
        <p:nvSpPr>
          <p:cNvPr id="94" name="Google Shape;94;p19"/>
          <p:cNvSpPr txBox="1"/>
          <p:nvPr>
            <p:ph idx="1" type="body"/>
          </p:nvPr>
        </p:nvSpPr>
        <p:spPr>
          <a:xfrm>
            <a:off x="266875" y="1012050"/>
            <a:ext cx="8520600" cy="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Official IDE for building Android apps</a:t>
            </a:r>
            <a:endParaRPr sz="1800"/>
          </a:p>
        </p:txBody>
      </p:sp>
      <p:sp>
        <p:nvSpPr>
          <p:cNvPr id="95" name="Google Shape;95;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9"/>
          <p:cNvPicPr preferRelativeResize="0"/>
          <p:nvPr/>
        </p:nvPicPr>
        <p:blipFill>
          <a:blip r:embed="rId3">
            <a:alphaModFix/>
          </a:blip>
          <a:stretch>
            <a:fillRect/>
          </a:stretch>
        </p:blipFill>
        <p:spPr>
          <a:xfrm>
            <a:off x="1968775" y="1528150"/>
            <a:ext cx="4842012" cy="282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IDs for v</a:t>
            </a:r>
            <a:r>
              <a:rPr lang="en"/>
              <a:t>iews</a:t>
            </a:r>
            <a:endParaRPr/>
          </a:p>
        </p:txBody>
      </p:sp>
      <p:sp>
        <p:nvSpPr>
          <p:cNvPr id="325" name="Google Shape;325;p46"/>
          <p:cNvSpPr txBox="1"/>
          <p:nvPr>
            <p:ph idx="1" type="body"/>
          </p:nvPr>
        </p:nvSpPr>
        <p:spPr>
          <a:xfrm>
            <a:off x="311700" y="10762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Individual views can also have resource IDs.</a:t>
            </a:r>
            <a:endParaRPr sz="1800"/>
          </a:p>
        </p:txBody>
      </p:sp>
      <p:sp>
        <p:nvSpPr>
          <p:cNvPr id="326" name="Google Shape;326;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7" name="Google Shape;327;p46"/>
          <p:cNvSpPr txBox="1"/>
          <p:nvPr/>
        </p:nvSpPr>
        <p:spPr>
          <a:xfrm>
            <a:off x="345525" y="1638800"/>
            <a:ext cx="84408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Add the </a:t>
            </a:r>
            <a:r>
              <a:rPr lang="en" sz="1800">
                <a:latin typeface="Courier New"/>
                <a:ea typeface="Courier New"/>
                <a:cs typeface="Courier New"/>
                <a:sym typeface="Courier New"/>
              </a:rPr>
              <a:t>android:id</a:t>
            </a:r>
            <a:r>
              <a:rPr lang="en" sz="1800">
                <a:latin typeface="Roboto"/>
                <a:ea typeface="Roboto"/>
                <a:cs typeface="Roboto"/>
                <a:sym typeface="Roboto"/>
              </a:rPr>
              <a:t> attribute to the </a:t>
            </a:r>
            <a:r>
              <a:rPr lang="en" sz="1800">
                <a:latin typeface="Roboto"/>
                <a:ea typeface="Roboto"/>
                <a:cs typeface="Roboto"/>
                <a:sym typeface="Roboto"/>
              </a:rPr>
              <a:t>View</a:t>
            </a:r>
            <a:r>
              <a:rPr lang="en" sz="1800">
                <a:latin typeface="Roboto"/>
                <a:ea typeface="Roboto"/>
                <a:cs typeface="Roboto"/>
                <a:sym typeface="Roboto"/>
              </a:rPr>
              <a:t> in XML. Use </a:t>
            </a:r>
            <a:r>
              <a:rPr lang="en" sz="1800">
                <a:latin typeface="Courier New"/>
                <a:ea typeface="Courier New"/>
                <a:cs typeface="Courier New"/>
                <a:sym typeface="Courier New"/>
              </a:rPr>
              <a:t>@+id/name</a:t>
            </a:r>
            <a:r>
              <a:rPr lang="en" sz="1800">
                <a:latin typeface="Roboto"/>
                <a:ea typeface="Roboto"/>
                <a:cs typeface="Roboto"/>
                <a:sym typeface="Roboto"/>
              </a:rPr>
              <a:t> syntax.</a:t>
            </a:r>
            <a:endParaRPr sz="1800">
              <a:latin typeface="Roboto"/>
              <a:ea typeface="Roboto"/>
              <a:cs typeface="Roboto"/>
              <a:sym typeface="Roboto"/>
            </a:endParaRPr>
          </a:p>
        </p:txBody>
      </p:sp>
      <p:sp>
        <p:nvSpPr>
          <p:cNvPr id="328" name="Google Shape;328;p46"/>
          <p:cNvSpPr txBox="1"/>
          <p:nvPr/>
        </p:nvSpPr>
        <p:spPr>
          <a:xfrm>
            <a:off x="355400" y="2049125"/>
            <a:ext cx="7907700" cy="15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android:id=</a:t>
            </a:r>
            <a:r>
              <a:rPr b="1" lang="en" sz="1800">
                <a:solidFill>
                  <a:srgbClr val="388E3C"/>
                </a:solidFill>
                <a:latin typeface="Consolas"/>
                <a:ea typeface="Consolas"/>
                <a:cs typeface="Consolas"/>
                <a:sym typeface="Consolas"/>
              </a:rPr>
              <a:t>"@+id/helloTextView"</a:t>
            </a:r>
            <a:endParaRPr b="1"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329" name="Google Shape;329;p46"/>
          <p:cNvSpPr txBox="1"/>
          <p:nvPr/>
        </p:nvSpPr>
        <p:spPr>
          <a:xfrm>
            <a:off x="365275" y="3717575"/>
            <a:ext cx="7996500" cy="7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Within your app, you can now refer to this specific </a:t>
            </a:r>
            <a:r>
              <a:rPr lang="en" sz="1800">
                <a:latin typeface="Roboto"/>
                <a:ea typeface="Roboto"/>
                <a:cs typeface="Roboto"/>
                <a:sym typeface="Roboto"/>
              </a:rPr>
              <a:t>TextView</a:t>
            </a:r>
            <a:r>
              <a:rPr lang="en" sz="1800">
                <a:latin typeface="Roboto"/>
                <a:ea typeface="Roboto"/>
                <a:cs typeface="Roboto"/>
                <a:sym typeface="Roboto"/>
              </a:rPr>
              <a:t> using</a:t>
            </a:r>
            <a:r>
              <a:rPr lang="en" sz="1800">
                <a:latin typeface="Roboto"/>
                <a:ea typeface="Roboto"/>
                <a:cs typeface="Roboto"/>
                <a:sym typeface="Roboto"/>
              </a:rPr>
              <a:t>:</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Courier New"/>
                <a:ea typeface="Courier New"/>
                <a:cs typeface="Courier New"/>
                <a:sym typeface="Courier New"/>
              </a:rPr>
              <a:t>R.id.helloTextView</a:t>
            </a:r>
            <a:endParaRPr sz="18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47"/>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Activities</a:t>
            </a:r>
            <a:endParaRPr b="1" sz="5200">
              <a:solidFill>
                <a:srgbClr val="FAFAFA"/>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an Activity?</a:t>
            </a:r>
            <a:endParaRPr/>
          </a:p>
        </p:txBody>
      </p:sp>
      <p:sp>
        <p:nvSpPr>
          <p:cNvPr id="341" name="Google Shape;341;p48"/>
          <p:cNvSpPr txBox="1"/>
          <p:nvPr>
            <p:ph idx="1" type="body"/>
          </p:nvPr>
        </p:nvSpPr>
        <p:spPr>
          <a:xfrm>
            <a:off x="2621725" y="1152475"/>
            <a:ext cx="6078000" cy="1757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An Activity is a means for the user to accomplish one main goal. </a:t>
            </a:r>
            <a:endParaRPr sz="2000"/>
          </a:p>
          <a:p>
            <a:pPr indent="-355600" lvl="0" marL="457200" rtl="0" algn="l">
              <a:spcBef>
                <a:spcPts val="1000"/>
              </a:spcBef>
              <a:spcAft>
                <a:spcPts val="1000"/>
              </a:spcAft>
              <a:buSzPts val="2000"/>
              <a:buChar char="●"/>
            </a:pPr>
            <a:r>
              <a:rPr lang="en" sz="2000"/>
              <a:t>An Android app is composed of one or more activities.</a:t>
            </a:r>
            <a:endParaRPr sz="2000"/>
          </a:p>
        </p:txBody>
      </p:sp>
      <p:sp>
        <p:nvSpPr>
          <p:cNvPr id="342" name="Google Shape;342;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3" name="Google Shape;343;p48"/>
          <p:cNvPicPr preferRelativeResize="0"/>
          <p:nvPr/>
        </p:nvPicPr>
        <p:blipFill>
          <a:blip r:embed="rId3">
            <a:alphaModFix/>
          </a:blip>
          <a:stretch>
            <a:fillRect/>
          </a:stretch>
        </p:blipFill>
        <p:spPr>
          <a:xfrm>
            <a:off x="379650" y="1170645"/>
            <a:ext cx="1835460" cy="32459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MainActivity.kt</a:t>
            </a:r>
            <a:endParaRPr/>
          </a:p>
        </p:txBody>
      </p:sp>
      <p:sp>
        <p:nvSpPr>
          <p:cNvPr id="349" name="Google Shape;349;p49"/>
          <p:cNvSpPr txBox="1"/>
          <p:nvPr>
            <p:ph idx="1" type="body"/>
          </p:nvPr>
        </p:nvSpPr>
        <p:spPr>
          <a:xfrm>
            <a:off x="311700" y="1533475"/>
            <a:ext cx="8520600" cy="211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50" name="Google Shape;35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an Activity runs</a:t>
            </a:r>
            <a:endParaRPr/>
          </a:p>
        </p:txBody>
      </p:sp>
      <p:sp>
        <p:nvSpPr>
          <p:cNvPr id="356" name="Google Shape;35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50"/>
          <p:cNvSpPr/>
          <p:nvPr/>
        </p:nvSpPr>
        <p:spPr>
          <a:xfrm>
            <a:off x="3536795" y="1186700"/>
            <a:ext cx="2010000" cy="529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358" name="Google Shape;358;p50"/>
          <p:cNvSpPr txBox="1"/>
          <p:nvPr/>
        </p:nvSpPr>
        <p:spPr>
          <a:xfrm>
            <a:off x="3597198" y="2894011"/>
            <a:ext cx="1858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359" name="Google Shape;359;p50"/>
          <p:cNvSpPr/>
          <p:nvPr/>
        </p:nvSpPr>
        <p:spPr>
          <a:xfrm>
            <a:off x="3597205" y="3784825"/>
            <a:ext cx="2010000" cy="491400"/>
          </a:xfrm>
          <a:prstGeom prst="roundRect">
            <a:avLst>
              <a:gd fmla="val 16667" name="adj"/>
            </a:avLst>
          </a:prstGeom>
          <a:solidFill>
            <a:srgbClr val="F867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360" name="Google Shape;360;p50"/>
          <p:cNvCxnSpPr/>
          <p:nvPr/>
        </p:nvCxnSpPr>
        <p:spPr>
          <a:xfrm flipH="1">
            <a:off x="4534655" y="1715900"/>
            <a:ext cx="600" cy="451500"/>
          </a:xfrm>
          <a:prstGeom prst="straightConnector1">
            <a:avLst/>
          </a:prstGeom>
          <a:noFill/>
          <a:ln cap="flat" cmpd="sng" w="28575">
            <a:solidFill>
              <a:srgbClr val="000000"/>
            </a:solidFill>
            <a:prstDash val="solid"/>
            <a:round/>
            <a:headEnd len="med" w="med" type="none"/>
            <a:tailEnd len="med" w="med" type="triangle"/>
          </a:ln>
        </p:spPr>
      </p:cxnSp>
      <p:cxnSp>
        <p:nvCxnSpPr>
          <p:cNvPr id="361" name="Google Shape;361;p50"/>
          <p:cNvCxnSpPr/>
          <p:nvPr/>
        </p:nvCxnSpPr>
        <p:spPr>
          <a:xfrm>
            <a:off x="4526448" y="2571758"/>
            <a:ext cx="0" cy="451500"/>
          </a:xfrm>
          <a:prstGeom prst="straightConnector1">
            <a:avLst/>
          </a:prstGeom>
          <a:noFill/>
          <a:ln cap="flat" cmpd="sng" w="28575">
            <a:solidFill>
              <a:srgbClr val="000000"/>
            </a:solidFill>
            <a:prstDash val="solid"/>
            <a:round/>
            <a:headEnd len="med" w="med" type="none"/>
            <a:tailEnd len="med" w="med" type="triangle"/>
          </a:ln>
        </p:spPr>
      </p:cxnSp>
      <p:cxnSp>
        <p:nvCxnSpPr>
          <p:cNvPr id="362" name="Google Shape;362;p50"/>
          <p:cNvCxnSpPr>
            <a:stCxn id="358" idx="2"/>
          </p:cNvCxnSpPr>
          <p:nvPr/>
        </p:nvCxnSpPr>
        <p:spPr>
          <a:xfrm>
            <a:off x="4526448" y="3287611"/>
            <a:ext cx="0" cy="491400"/>
          </a:xfrm>
          <a:prstGeom prst="straightConnector1">
            <a:avLst/>
          </a:prstGeom>
          <a:noFill/>
          <a:ln cap="flat" cmpd="sng" w="28575">
            <a:solidFill>
              <a:srgbClr val="000000"/>
            </a:solidFill>
            <a:prstDash val="solid"/>
            <a:round/>
            <a:headEnd len="med" w="med" type="none"/>
            <a:tailEnd len="med" w="med" type="triangle"/>
          </a:ln>
        </p:spPr>
      </p:cxnSp>
      <p:sp>
        <p:nvSpPr>
          <p:cNvPr id="363" name="Google Shape;363;p50"/>
          <p:cNvSpPr/>
          <p:nvPr/>
        </p:nvSpPr>
        <p:spPr>
          <a:xfrm>
            <a:off x="3681474" y="2163570"/>
            <a:ext cx="1707000" cy="356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onCreate()</a:t>
            </a: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the </a:t>
            </a:r>
            <a:r>
              <a:rPr lang="en"/>
              <a:t>onCreate()</a:t>
            </a:r>
            <a:r>
              <a:rPr lang="en"/>
              <a:t> callback</a:t>
            </a:r>
            <a:endParaRPr/>
          </a:p>
        </p:txBody>
      </p:sp>
      <p:sp>
        <p:nvSpPr>
          <p:cNvPr id="369" name="Google Shape;369;p51"/>
          <p:cNvSpPr txBox="1"/>
          <p:nvPr>
            <p:ph idx="1" type="body"/>
          </p:nvPr>
        </p:nvSpPr>
        <p:spPr>
          <a:xfrm>
            <a:off x="311700" y="15334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Called when the system creates your Activity</a:t>
            </a:r>
            <a:endParaRPr sz="1800"/>
          </a:p>
        </p:txBody>
      </p:sp>
      <p:sp>
        <p:nvSpPr>
          <p:cNvPr id="370" name="Google Shape;370;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51"/>
          <p:cNvSpPr txBox="1"/>
          <p:nvPr/>
        </p:nvSpPr>
        <p:spPr>
          <a:xfrm>
            <a:off x="333600" y="2031225"/>
            <a:ext cx="8476800" cy="22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a:t>
            </a:r>
            <a:r>
              <a:rPr lang="en"/>
              <a:t> inflation</a:t>
            </a:r>
            <a:endParaRPr/>
          </a:p>
        </p:txBody>
      </p:sp>
      <p:sp>
        <p:nvSpPr>
          <p:cNvPr id="377" name="Google Shape;377;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8" name="Google Shape;378;p52"/>
          <p:cNvSpPr/>
          <p:nvPr/>
        </p:nvSpPr>
        <p:spPr>
          <a:xfrm>
            <a:off x="401450" y="2227768"/>
            <a:ext cx="2031000" cy="8922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Layout files</a:t>
            </a:r>
            <a:endParaRPr sz="1800">
              <a:latin typeface="Roboto Condensed"/>
              <a:ea typeface="Roboto Condensed"/>
              <a:cs typeface="Roboto Condensed"/>
              <a:sym typeface="Roboto Condensed"/>
            </a:endParaRPr>
          </a:p>
        </p:txBody>
      </p:sp>
      <p:sp>
        <p:nvSpPr>
          <p:cNvPr id="379" name="Google Shape;379;p52"/>
          <p:cNvSpPr/>
          <p:nvPr/>
        </p:nvSpPr>
        <p:spPr>
          <a:xfrm>
            <a:off x="509500"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000"/>
              <a:t>layout1</a:t>
            </a:r>
            <a:endParaRPr sz="1000"/>
          </a:p>
        </p:txBody>
      </p:sp>
      <p:sp>
        <p:nvSpPr>
          <p:cNvPr id="380" name="Google Shape;380;p52"/>
          <p:cNvSpPr/>
          <p:nvPr/>
        </p:nvSpPr>
        <p:spPr>
          <a:xfrm>
            <a:off x="5599225" y="1660175"/>
            <a:ext cx="3093600" cy="2049900"/>
          </a:xfrm>
          <a:prstGeom prst="rect">
            <a:avLst/>
          </a:prstGeom>
          <a:solidFill>
            <a:srgbClr val="D6F0FF"/>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2"/>
          <p:cNvSpPr/>
          <p:nvPr/>
        </p:nvSpPr>
        <p:spPr>
          <a:xfrm>
            <a:off x="5819275" y="1880075"/>
            <a:ext cx="1106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ViewGroup</a:t>
            </a:r>
            <a:endParaRPr>
              <a:latin typeface="Roboto Condensed"/>
              <a:ea typeface="Roboto Condensed"/>
              <a:cs typeface="Roboto Condensed"/>
              <a:sym typeface="Roboto Condensed"/>
            </a:endParaRPr>
          </a:p>
        </p:txBody>
      </p:sp>
      <p:sp>
        <p:nvSpPr>
          <p:cNvPr id="382" name="Google Shape;382;p52"/>
          <p:cNvSpPr/>
          <p:nvPr/>
        </p:nvSpPr>
        <p:spPr>
          <a:xfrm>
            <a:off x="5844450" y="2527925"/>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View1</a:t>
            </a:r>
            <a:endParaRPr>
              <a:latin typeface="Roboto Condensed"/>
              <a:ea typeface="Roboto Condensed"/>
              <a:cs typeface="Roboto Condensed"/>
              <a:sym typeface="Roboto Condensed"/>
            </a:endParaRPr>
          </a:p>
        </p:txBody>
      </p:sp>
      <p:sp>
        <p:nvSpPr>
          <p:cNvPr id="383" name="Google Shape;383;p52"/>
          <p:cNvSpPr/>
          <p:nvPr/>
        </p:nvSpPr>
        <p:spPr>
          <a:xfrm>
            <a:off x="7106800" y="2705225"/>
            <a:ext cx="1106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ViewGroup</a:t>
            </a:r>
            <a:endParaRPr>
              <a:latin typeface="Roboto Condensed"/>
              <a:ea typeface="Roboto Condensed"/>
              <a:cs typeface="Roboto Condensed"/>
              <a:sym typeface="Roboto Condensed"/>
            </a:endParaRPr>
          </a:p>
        </p:txBody>
      </p:sp>
      <p:sp>
        <p:nvSpPr>
          <p:cNvPr id="384" name="Google Shape;384;p52"/>
          <p:cNvSpPr/>
          <p:nvPr/>
        </p:nvSpPr>
        <p:spPr>
          <a:xfrm>
            <a:off x="6801725" y="3231850"/>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View2</a:t>
            </a:r>
            <a:endParaRPr>
              <a:latin typeface="Roboto Condensed"/>
              <a:ea typeface="Roboto Condensed"/>
              <a:cs typeface="Roboto Condensed"/>
              <a:sym typeface="Roboto Condensed"/>
            </a:endParaRPr>
          </a:p>
        </p:txBody>
      </p:sp>
      <p:sp>
        <p:nvSpPr>
          <p:cNvPr id="385" name="Google Shape;385;p52"/>
          <p:cNvSpPr/>
          <p:nvPr/>
        </p:nvSpPr>
        <p:spPr>
          <a:xfrm>
            <a:off x="7738600" y="3231850"/>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View3</a:t>
            </a:r>
            <a:endParaRPr>
              <a:latin typeface="Roboto Condensed"/>
              <a:ea typeface="Roboto Condensed"/>
              <a:cs typeface="Roboto Condensed"/>
              <a:sym typeface="Roboto Condensed"/>
            </a:endParaRPr>
          </a:p>
        </p:txBody>
      </p:sp>
      <p:sp>
        <p:nvSpPr>
          <p:cNvPr id="386" name="Google Shape;386;p52"/>
          <p:cNvSpPr txBox="1"/>
          <p:nvPr/>
        </p:nvSpPr>
        <p:spPr>
          <a:xfrm>
            <a:off x="5599325" y="1195975"/>
            <a:ext cx="3093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Activity</a:t>
            </a:r>
            <a:endParaRPr sz="1800">
              <a:latin typeface="Roboto"/>
              <a:ea typeface="Roboto"/>
              <a:cs typeface="Roboto"/>
              <a:sym typeface="Roboto"/>
            </a:endParaRPr>
          </a:p>
        </p:txBody>
      </p:sp>
      <p:cxnSp>
        <p:nvCxnSpPr>
          <p:cNvPr id="387" name="Google Shape;387;p52"/>
          <p:cNvCxnSpPr/>
          <p:nvPr/>
        </p:nvCxnSpPr>
        <p:spPr>
          <a:xfrm flipH="1">
            <a:off x="6232350" y="2191850"/>
            <a:ext cx="200700" cy="338700"/>
          </a:xfrm>
          <a:prstGeom prst="straightConnector1">
            <a:avLst/>
          </a:prstGeom>
          <a:noFill/>
          <a:ln cap="flat" cmpd="sng" w="19050">
            <a:solidFill>
              <a:schemeClr val="dk2"/>
            </a:solidFill>
            <a:prstDash val="solid"/>
            <a:round/>
            <a:headEnd len="med" w="med" type="none"/>
            <a:tailEnd len="med" w="med" type="triangle"/>
          </a:ln>
        </p:spPr>
      </p:cxnSp>
      <p:cxnSp>
        <p:nvCxnSpPr>
          <p:cNvPr id="388" name="Google Shape;388;p52"/>
          <p:cNvCxnSpPr/>
          <p:nvPr/>
        </p:nvCxnSpPr>
        <p:spPr>
          <a:xfrm>
            <a:off x="6548062" y="2200625"/>
            <a:ext cx="673500" cy="503100"/>
          </a:xfrm>
          <a:prstGeom prst="straightConnector1">
            <a:avLst/>
          </a:prstGeom>
          <a:noFill/>
          <a:ln cap="flat" cmpd="sng" w="19050">
            <a:solidFill>
              <a:schemeClr val="dk2"/>
            </a:solidFill>
            <a:prstDash val="solid"/>
            <a:round/>
            <a:headEnd len="med" w="med" type="none"/>
            <a:tailEnd len="med" w="med" type="triangle"/>
          </a:ln>
        </p:spPr>
      </p:cxnSp>
      <p:cxnSp>
        <p:nvCxnSpPr>
          <p:cNvPr id="389" name="Google Shape;389;p52"/>
          <p:cNvCxnSpPr>
            <a:endCxn id="384" idx="0"/>
          </p:cNvCxnSpPr>
          <p:nvPr/>
        </p:nvCxnSpPr>
        <p:spPr>
          <a:xfrm flipH="1">
            <a:off x="7191575" y="3024550"/>
            <a:ext cx="306600" cy="207300"/>
          </a:xfrm>
          <a:prstGeom prst="straightConnector1">
            <a:avLst/>
          </a:prstGeom>
          <a:noFill/>
          <a:ln cap="flat" cmpd="sng" w="19050">
            <a:solidFill>
              <a:schemeClr val="dk2"/>
            </a:solidFill>
            <a:prstDash val="solid"/>
            <a:round/>
            <a:headEnd len="med" w="med" type="none"/>
            <a:tailEnd len="med" w="med" type="triangle"/>
          </a:ln>
        </p:spPr>
      </p:cxnSp>
      <p:cxnSp>
        <p:nvCxnSpPr>
          <p:cNvPr id="390" name="Google Shape;390;p52"/>
          <p:cNvCxnSpPr>
            <a:endCxn id="385" idx="0"/>
          </p:cNvCxnSpPr>
          <p:nvPr/>
        </p:nvCxnSpPr>
        <p:spPr>
          <a:xfrm>
            <a:off x="7869250" y="3024550"/>
            <a:ext cx="259200" cy="207300"/>
          </a:xfrm>
          <a:prstGeom prst="straightConnector1">
            <a:avLst/>
          </a:prstGeom>
          <a:noFill/>
          <a:ln cap="flat" cmpd="sng" w="19050">
            <a:solidFill>
              <a:schemeClr val="dk2"/>
            </a:solidFill>
            <a:prstDash val="solid"/>
            <a:round/>
            <a:headEnd len="med" w="med" type="none"/>
            <a:tailEnd len="med" w="med" type="triangle"/>
          </a:ln>
        </p:spPr>
      </p:cxnSp>
      <p:sp>
        <p:nvSpPr>
          <p:cNvPr id="391" name="Google Shape;391;p52"/>
          <p:cNvSpPr/>
          <p:nvPr/>
        </p:nvSpPr>
        <p:spPr>
          <a:xfrm>
            <a:off x="3219063" y="2412876"/>
            <a:ext cx="1647300" cy="522000"/>
          </a:xfrm>
          <a:prstGeom prst="ellipse">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2" name="Google Shape;392;p52"/>
          <p:cNvCxnSpPr>
            <a:stCxn id="378" idx="3"/>
            <a:endCxn id="391" idx="2"/>
          </p:cNvCxnSpPr>
          <p:nvPr/>
        </p:nvCxnSpPr>
        <p:spPr>
          <a:xfrm>
            <a:off x="2432450" y="2673868"/>
            <a:ext cx="786600" cy="0"/>
          </a:xfrm>
          <a:prstGeom prst="straightConnector1">
            <a:avLst/>
          </a:prstGeom>
          <a:noFill/>
          <a:ln cap="flat" cmpd="sng" w="28575">
            <a:solidFill>
              <a:srgbClr val="000000"/>
            </a:solidFill>
            <a:prstDash val="solid"/>
            <a:round/>
            <a:headEnd len="med" w="med" type="none"/>
            <a:tailEnd len="med" w="med" type="triangle"/>
          </a:ln>
        </p:spPr>
      </p:cxnSp>
      <p:cxnSp>
        <p:nvCxnSpPr>
          <p:cNvPr id="393" name="Google Shape;393;p52"/>
          <p:cNvCxnSpPr>
            <a:stCxn id="391" idx="6"/>
            <a:endCxn id="380" idx="1"/>
          </p:cNvCxnSpPr>
          <p:nvPr/>
        </p:nvCxnSpPr>
        <p:spPr>
          <a:xfrm>
            <a:off x="4866363" y="2673876"/>
            <a:ext cx="732900" cy="11100"/>
          </a:xfrm>
          <a:prstGeom prst="straightConnector1">
            <a:avLst/>
          </a:prstGeom>
          <a:noFill/>
          <a:ln cap="flat" cmpd="sng" w="28575">
            <a:solidFill>
              <a:schemeClr val="dk2"/>
            </a:solidFill>
            <a:prstDash val="solid"/>
            <a:round/>
            <a:headEnd len="med" w="med" type="none"/>
            <a:tailEnd len="med" w="med" type="triangle"/>
          </a:ln>
        </p:spPr>
      </p:cxnSp>
      <p:sp>
        <p:nvSpPr>
          <p:cNvPr id="394" name="Google Shape;394;p52"/>
          <p:cNvSpPr txBox="1"/>
          <p:nvPr/>
        </p:nvSpPr>
        <p:spPr>
          <a:xfrm>
            <a:off x="3234850" y="2515775"/>
            <a:ext cx="16473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LayoutInflater</a:t>
            </a:r>
            <a:endParaRPr sz="1800">
              <a:latin typeface="Roboto Condensed"/>
              <a:ea typeface="Roboto Condensed"/>
              <a:cs typeface="Roboto Condensed"/>
              <a:sym typeface="Roboto Condensed"/>
            </a:endParaRPr>
          </a:p>
        </p:txBody>
      </p:sp>
      <p:sp>
        <p:nvSpPr>
          <p:cNvPr id="395" name="Google Shape;395;p52"/>
          <p:cNvSpPr/>
          <p:nvPr/>
        </p:nvSpPr>
        <p:spPr>
          <a:xfrm>
            <a:off x="1152762"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000"/>
              <a:t>layout2</a:t>
            </a:r>
            <a:endParaRPr sz="1000"/>
          </a:p>
        </p:txBody>
      </p:sp>
      <p:sp>
        <p:nvSpPr>
          <p:cNvPr id="396" name="Google Shape;396;p52"/>
          <p:cNvSpPr/>
          <p:nvPr/>
        </p:nvSpPr>
        <p:spPr>
          <a:xfrm>
            <a:off x="1804900"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000"/>
              <a:t>layout3</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53"/>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Make an app interactive</a:t>
            </a:r>
            <a:endParaRPr b="1" sz="5200">
              <a:solidFill>
                <a:srgbClr val="FAFAFA"/>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app behavior in Activity</a:t>
            </a:r>
            <a:endParaRPr/>
          </a:p>
        </p:txBody>
      </p:sp>
      <p:sp>
        <p:nvSpPr>
          <p:cNvPr id="408" name="Google Shape;408;p54"/>
          <p:cNvSpPr txBox="1"/>
          <p:nvPr>
            <p:ph idx="1" type="body"/>
          </p:nvPr>
        </p:nvSpPr>
        <p:spPr>
          <a:xfrm>
            <a:off x="311700" y="9937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Modify the Activity so the app responds to user input, such as a button tap.</a:t>
            </a:r>
            <a:endParaRPr sz="1800"/>
          </a:p>
        </p:txBody>
      </p:sp>
      <p:sp>
        <p:nvSpPr>
          <p:cNvPr id="409" name="Google Shape;409;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0" name="Google Shape;410;p54"/>
          <p:cNvPicPr preferRelativeResize="0"/>
          <p:nvPr/>
        </p:nvPicPr>
        <p:blipFill>
          <a:blip r:embed="rId3">
            <a:alphaModFix/>
          </a:blip>
          <a:stretch>
            <a:fillRect/>
          </a:stretch>
        </p:blipFill>
        <p:spPr>
          <a:xfrm>
            <a:off x="406825" y="1505800"/>
            <a:ext cx="1688993" cy="3016704"/>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 a View dynamically</a:t>
            </a:r>
            <a:endParaRPr/>
          </a:p>
        </p:txBody>
      </p:sp>
      <p:sp>
        <p:nvSpPr>
          <p:cNvPr id="416" name="Google Shape;416;p55"/>
          <p:cNvSpPr txBox="1"/>
          <p:nvPr>
            <p:ph idx="1" type="body"/>
          </p:nvPr>
        </p:nvSpPr>
        <p:spPr>
          <a:xfrm>
            <a:off x="311700" y="1424125"/>
            <a:ext cx="8520600" cy="28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Within </a:t>
            </a:r>
            <a:r>
              <a:rPr lang="en" sz="1800">
                <a:latin typeface="Courier New"/>
                <a:ea typeface="Courier New"/>
                <a:cs typeface="Courier New"/>
                <a:sym typeface="Courier New"/>
              </a:rPr>
              <a:t>MainActivity.kt</a:t>
            </a:r>
            <a:r>
              <a:rPr lang="en" sz="1800"/>
              <a:t>:</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rPr lang="en" sz="1800"/>
              <a:t>Get a reference to the </a:t>
            </a:r>
            <a:r>
              <a:rPr lang="en" sz="1800"/>
              <a:t>View</a:t>
            </a:r>
            <a:r>
              <a:rPr lang="en" sz="1800"/>
              <a:t> in the view hierarchy:</a:t>
            </a:r>
            <a:endParaRPr sz="1800"/>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a:t>
            </a:r>
            <a:r>
              <a:rPr lang="en" sz="1800">
                <a:solidFill>
                  <a:srgbClr val="3F51B5"/>
                </a:solidFill>
                <a:latin typeface="Courier New"/>
                <a:ea typeface="Courier New"/>
                <a:cs typeface="Courier New"/>
                <a:sym typeface="Courier New"/>
              </a:rPr>
              <a:t>val</a:t>
            </a:r>
            <a:r>
              <a:rPr lang="en" sz="1800">
                <a:latin typeface="Courier New"/>
                <a:ea typeface="Courier New"/>
                <a:cs typeface="Courier New"/>
                <a:sym typeface="Courier New"/>
              </a:rPr>
              <a:t> resultTextView: TextView = findViewById(R.id.textView)</a:t>
            </a:r>
            <a:endParaRPr sz="18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 sz="1800"/>
              <a:t>Change properties or call methods on the </a:t>
            </a:r>
            <a:r>
              <a:rPr lang="en" sz="1800"/>
              <a:t>View</a:t>
            </a:r>
            <a:r>
              <a:rPr lang="en" sz="1800"/>
              <a:t> instance:</a:t>
            </a:r>
            <a:endParaRPr sz="1800"/>
          </a:p>
          <a:p>
            <a:pPr indent="0" lvl="0" marL="0" rtl="0" algn="l">
              <a:spcBef>
                <a:spcPts val="0"/>
              </a:spcBef>
              <a:spcAft>
                <a:spcPts val="0"/>
              </a:spcAft>
              <a:buNone/>
            </a:pPr>
            <a:r>
              <a:rPr lang="en" sz="1800">
                <a:latin typeface="Courier New"/>
                <a:ea typeface="Courier New"/>
                <a:cs typeface="Courier New"/>
                <a:sym typeface="Courier New"/>
              </a:rPr>
              <a:t>  resultTextView.text = </a:t>
            </a:r>
            <a:r>
              <a:rPr lang="en" sz="1800">
                <a:solidFill>
                  <a:srgbClr val="388E3C"/>
                </a:solidFill>
                <a:latin typeface="Courier New"/>
                <a:ea typeface="Courier New"/>
                <a:cs typeface="Courier New"/>
                <a:sym typeface="Courier New"/>
              </a:rPr>
              <a:t>"Goodbye!"</a:t>
            </a:r>
            <a:endParaRPr sz="1800">
              <a:solidFill>
                <a:srgbClr val="388E3C"/>
              </a:solidFill>
              <a:latin typeface="Courier New"/>
              <a:ea typeface="Courier New"/>
              <a:cs typeface="Courier New"/>
              <a:sym typeface="Courier New"/>
            </a:endParaRPr>
          </a:p>
        </p:txBody>
      </p:sp>
      <p:sp>
        <p:nvSpPr>
          <p:cNvPr id="417" name="Google Shape;417;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20"/>
          <p:cNvSpPr txBox="1"/>
          <p:nvPr/>
        </p:nvSpPr>
        <p:spPr>
          <a:xfrm>
            <a:off x="311700" y="778199"/>
            <a:ext cx="8520600" cy="1832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Your first app</a:t>
            </a:r>
            <a:endParaRPr b="1" sz="5200">
              <a:solidFill>
                <a:srgbClr val="FAFAFA"/>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cxnSp>
        <p:nvCxnSpPr>
          <p:cNvPr id="422" name="Google Shape;422;p56"/>
          <p:cNvCxnSpPr>
            <a:endCxn id="423" idx="0"/>
          </p:cNvCxnSpPr>
          <p:nvPr/>
        </p:nvCxnSpPr>
        <p:spPr>
          <a:xfrm flipH="1">
            <a:off x="3403275" y="3426775"/>
            <a:ext cx="889800" cy="534600"/>
          </a:xfrm>
          <a:prstGeom prst="straightConnector1">
            <a:avLst/>
          </a:prstGeom>
          <a:noFill/>
          <a:ln cap="flat" cmpd="sng" w="28575">
            <a:solidFill>
              <a:schemeClr val="dk2"/>
            </a:solidFill>
            <a:prstDash val="solid"/>
            <a:round/>
            <a:headEnd len="med" w="med" type="none"/>
            <a:tailEnd len="med" w="med" type="triangle"/>
          </a:ln>
        </p:spPr>
      </p:cxnSp>
      <p:cxnSp>
        <p:nvCxnSpPr>
          <p:cNvPr id="424" name="Google Shape;424;p56"/>
          <p:cNvCxnSpPr>
            <a:endCxn id="425" idx="0"/>
          </p:cNvCxnSpPr>
          <p:nvPr/>
        </p:nvCxnSpPr>
        <p:spPr>
          <a:xfrm>
            <a:off x="5079200" y="3433225"/>
            <a:ext cx="939900" cy="545700"/>
          </a:xfrm>
          <a:prstGeom prst="straightConnector1">
            <a:avLst/>
          </a:prstGeom>
          <a:noFill/>
          <a:ln cap="flat" cmpd="sng" w="28575">
            <a:solidFill>
              <a:schemeClr val="dk2"/>
            </a:solidFill>
            <a:prstDash val="solid"/>
            <a:round/>
            <a:headEnd len="med" w="med" type="none"/>
            <a:tailEnd len="med" w="med" type="triangle"/>
          </a:ln>
        </p:spPr>
      </p:cxnSp>
      <p:sp>
        <p:nvSpPr>
          <p:cNvPr id="426" name="Google Shape;426;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up listeners for specific events</a:t>
            </a:r>
            <a:endParaRPr/>
          </a:p>
        </p:txBody>
      </p:sp>
      <p:sp>
        <p:nvSpPr>
          <p:cNvPr id="427" name="Google Shape;427;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8" name="Google Shape;428;p56"/>
          <p:cNvSpPr txBox="1"/>
          <p:nvPr/>
        </p:nvSpPr>
        <p:spPr>
          <a:xfrm>
            <a:off x="3025200" y="1207275"/>
            <a:ext cx="3093600" cy="4905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User interacts with a </a:t>
            </a:r>
            <a:r>
              <a:rPr lang="en" sz="1800">
                <a:latin typeface="Roboto Condensed"/>
                <a:ea typeface="Roboto Condensed"/>
                <a:cs typeface="Roboto Condensed"/>
                <a:sym typeface="Roboto Condensed"/>
              </a:rPr>
              <a:t>View</a:t>
            </a:r>
            <a:endParaRPr sz="1800">
              <a:latin typeface="Roboto Condensed"/>
              <a:ea typeface="Roboto Condensed"/>
              <a:cs typeface="Roboto Condensed"/>
              <a:sym typeface="Roboto Condensed"/>
            </a:endParaRPr>
          </a:p>
        </p:txBody>
      </p:sp>
      <p:sp>
        <p:nvSpPr>
          <p:cNvPr id="429" name="Google Shape;429;p56"/>
          <p:cNvSpPr txBox="1"/>
          <p:nvPr/>
        </p:nvSpPr>
        <p:spPr>
          <a:xfrm>
            <a:off x="3591150" y="2097750"/>
            <a:ext cx="1961700" cy="5094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An event is fired</a:t>
            </a:r>
            <a:endParaRPr sz="1800">
              <a:latin typeface="Roboto Condensed"/>
              <a:ea typeface="Roboto Condensed"/>
              <a:cs typeface="Roboto Condensed"/>
              <a:sym typeface="Roboto Condensed"/>
            </a:endParaRPr>
          </a:p>
        </p:txBody>
      </p:sp>
      <p:sp>
        <p:nvSpPr>
          <p:cNvPr id="430" name="Google Shape;430;p56"/>
          <p:cNvSpPr txBox="1"/>
          <p:nvPr/>
        </p:nvSpPr>
        <p:spPr>
          <a:xfrm>
            <a:off x="2789400" y="2911350"/>
            <a:ext cx="3565200" cy="5094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Did developer register a callback?</a:t>
            </a:r>
            <a:endParaRPr sz="1800">
              <a:latin typeface="Roboto Condensed"/>
              <a:ea typeface="Roboto Condensed"/>
              <a:cs typeface="Roboto Condensed"/>
              <a:sym typeface="Roboto Condensed"/>
            </a:endParaRPr>
          </a:p>
        </p:txBody>
      </p:sp>
      <p:sp>
        <p:nvSpPr>
          <p:cNvPr id="423" name="Google Shape;423;p56"/>
          <p:cNvSpPr txBox="1"/>
          <p:nvPr/>
        </p:nvSpPr>
        <p:spPr>
          <a:xfrm>
            <a:off x="2422425" y="3961375"/>
            <a:ext cx="1961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Ignore the event</a:t>
            </a:r>
            <a:endParaRPr sz="1800">
              <a:latin typeface="Roboto"/>
              <a:ea typeface="Roboto"/>
              <a:cs typeface="Roboto"/>
              <a:sym typeface="Roboto"/>
            </a:endParaRPr>
          </a:p>
        </p:txBody>
      </p:sp>
      <p:sp>
        <p:nvSpPr>
          <p:cNvPr id="425" name="Google Shape;425;p56"/>
          <p:cNvSpPr txBox="1"/>
          <p:nvPr/>
        </p:nvSpPr>
        <p:spPr>
          <a:xfrm>
            <a:off x="4883450" y="3978925"/>
            <a:ext cx="22713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Execute the callback</a:t>
            </a:r>
            <a:endParaRPr sz="1800">
              <a:latin typeface="Roboto"/>
              <a:ea typeface="Roboto"/>
              <a:cs typeface="Roboto"/>
              <a:sym typeface="Roboto"/>
            </a:endParaRPr>
          </a:p>
        </p:txBody>
      </p:sp>
      <p:cxnSp>
        <p:nvCxnSpPr>
          <p:cNvPr id="431" name="Google Shape;431;p56"/>
          <p:cNvCxnSpPr>
            <a:stCxn id="428" idx="2"/>
            <a:endCxn id="429" idx="0"/>
          </p:cNvCxnSpPr>
          <p:nvPr/>
        </p:nvCxnSpPr>
        <p:spPr>
          <a:xfrm>
            <a:off x="4572000" y="1697775"/>
            <a:ext cx="0" cy="399900"/>
          </a:xfrm>
          <a:prstGeom prst="straightConnector1">
            <a:avLst/>
          </a:prstGeom>
          <a:noFill/>
          <a:ln cap="flat" cmpd="sng" w="28575">
            <a:solidFill>
              <a:schemeClr val="dk2"/>
            </a:solidFill>
            <a:prstDash val="solid"/>
            <a:round/>
            <a:headEnd len="med" w="med" type="none"/>
            <a:tailEnd len="med" w="med" type="triangle"/>
          </a:ln>
        </p:spPr>
      </p:cxnSp>
      <p:cxnSp>
        <p:nvCxnSpPr>
          <p:cNvPr id="432" name="Google Shape;432;p56"/>
          <p:cNvCxnSpPr>
            <a:stCxn id="429" idx="2"/>
            <a:endCxn id="430" idx="0"/>
          </p:cNvCxnSpPr>
          <p:nvPr/>
        </p:nvCxnSpPr>
        <p:spPr>
          <a:xfrm>
            <a:off x="4572000" y="2607150"/>
            <a:ext cx="0" cy="304200"/>
          </a:xfrm>
          <a:prstGeom prst="straightConnector1">
            <a:avLst/>
          </a:prstGeom>
          <a:noFill/>
          <a:ln cap="flat" cmpd="sng" w="28575">
            <a:solidFill>
              <a:schemeClr val="dk2"/>
            </a:solidFill>
            <a:prstDash val="solid"/>
            <a:round/>
            <a:headEnd len="med" w="med" type="none"/>
            <a:tailEnd len="med" w="med" type="triangle"/>
          </a:ln>
        </p:spPr>
      </p:cxnSp>
      <p:sp>
        <p:nvSpPr>
          <p:cNvPr id="433" name="Google Shape;433;p56"/>
          <p:cNvSpPr txBox="1"/>
          <p:nvPr/>
        </p:nvSpPr>
        <p:spPr>
          <a:xfrm>
            <a:off x="3025200" y="3569925"/>
            <a:ext cx="4590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No</a:t>
            </a:r>
            <a:endParaRPr sz="1600">
              <a:latin typeface="Roboto"/>
              <a:ea typeface="Roboto"/>
              <a:cs typeface="Roboto"/>
              <a:sym typeface="Roboto"/>
            </a:endParaRPr>
          </a:p>
        </p:txBody>
      </p:sp>
      <p:sp>
        <p:nvSpPr>
          <p:cNvPr id="434" name="Google Shape;434;p56"/>
          <p:cNvSpPr txBox="1"/>
          <p:nvPr/>
        </p:nvSpPr>
        <p:spPr>
          <a:xfrm>
            <a:off x="5789851" y="3569925"/>
            <a:ext cx="5487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Yes</a:t>
            </a:r>
            <a:endParaRPr sz="16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View.OnClickListener </a:t>
            </a:r>
            <a:endParaRPr/>
          </a:p>
        </p:txBody>
      </p:sp>
      <p:sp>
        <p:nvSpPr>
          <p:cNvPr id="440" name="Google Shape;440;p57"/>
          <p:cNvSpPr txBox="1"/>
          <p:nvPr>
            <p:ph idx="1" type="body"/>
          </p:nvPr>
        </p:nvSpPr>
        <p:spPr>
          <a:xfrm>
            <a:off x="311700" y="1069975"/>
            <a:ext cx="8520600" cy="327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MainActivity : AppCompatActivity(), </a:t>
            </a:r>
            <a:r>
              <a:rPr b="1" lang="en" sz="1800">
                <a:latin typeface="Consolas"/>
                <a:ea typeface="Consolas"/>
                <a:cs typeface="Consolas"/>
                <a:sym typeface="Consolas"/>
              </a:rPr>
              <a:t>View.OnClickListener</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onCreate(savedInstanceState: Bundle?)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button: Button = findViewById(R.id.button)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button.setOnClickListener(this)</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override</a:t>
            </a: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fun</a:t>
            </a:r>
            <a:r>
              <a:rPr b="1" lang="en" sz="1800">
                <a:latin typeface="Consolas"/>
                <a:ea typeface="Consolas"/>
                <a:cs typeface="Consolas"/>
                <a:sym typeface="Consolas"/>
              </a:rPr>
              <a:t> onClick(v: View?)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TODO(</a:t>
            </a:r>
            <a:r>
              <a:rPr lang="en" sz="1800">
                <a:solidFill>
                  <a:srgbClr val="388E3C"/>
                </a:solidFill>
                <a:latin typeface="Consolas"/>
                <a:ea typeface="Consolas"/>
                <a:cs typeface="Consolas"/>
                <a:sym typeface="Consolas"/>
              </a:rPr>
              <a:t>"not implemented"</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41" name="Google Shape;441;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(single abstract method)</a:t>
            </a:r>
            <a:endParaRPr/>
          </a:p>
        </p:txBody>
      </p:sp>
      <p:sp>
        <p:nvSpPr>
          <p:cNvPr id="447" name="Google Shape;447;p58"/>
          <p:cNvSpPr txBox="1"/>
          <p:nvPr>
            <p:ph idx="1" type="body"/>
          </p:nvPr>
        </p:nvSpPr>
        <p:spPr>
          <a:xfrm>
            <a:off x="311700" y="1063275"/>
            <a:ext cx="8520600" cy="13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Converts a function into an implementation of an interface</a:t>
            </a:r>
            <a:endParaRPr sz="1800"/>
          </a:p>
          <a:p>
            <a:pPr indent="0" lvl="0" marL="0" rtl="0" algn="l">
              <a:spcBef>
                <a:spcPts val="1000"/>
              </a:spcBef>
              <a:spcAft>
                <a:spcPts val="0"/>
              </a:spcAft>
              <a:buClr>
                <a:schemeClr val="dk1"/>
              </a:buClr>
              <a:buSzPts val="1100"/>
              <a:buFont typeface="Arial"/>
              <a:buNone/>
            </a:pPr>
            <a:r>
              <a:rPr b="1" lang="en" sz="1800"/>
              <a:t>Format:</a:t>
            </a:r>
            <a:r>
              <a:rPr lang="en" sz="1800"/>
              <a:t> </a:t>
            </a:r>
            <a:r>
              <a:rPr lang="en" sz="1800">
                <a:latin typeface="Courier New"/>
                <a:ea typeface="Courier New"/>
                <a:cs typeface="Courier New"/>
                <a:sym typeface="Courier New"/>
              </a:rPr>
              <a:t>InterfaceName { lambda body }</a:t>
            </a:r>
            <a:endParaRPr sz="1800">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runnable = Runnable { println(</a:t>
            </a:r>
            <a:r>
              <a:rPr lang="en" sz="1800">
                <a:solidFill>
                  <a:srgbClr val="388E3C"/>
                </a:solidFill>
                <a:latin typeface="Consolas"/>
                <a:ea typeface="Consolas"/>
                <a:cs typeface="Consolas"/>
                <a:sym typeface="Consolas"/>
              </a:rPr>
              <a:t>"Hi there"</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48" name="Google Shape;448;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58"/>
          <p:cNvSpPr txBox="1"/>
          <p:nvPr/>
        </p:nvSpPr>
        <p:spPr>
          <a:xfrm>
            <a:off x="319350" y="2297140"/>
            <a:ext cx="8513100" cy="21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800">
                <a:solidFill>
                  <a:schemeClr val="dk1"/>
                </a:solidFill>
                <a:latin typeface="Roboto"/>
                <a:ea typeface="Roboto"/>
                <a:cs typeface="Roboto"/>
                <a:sym typeface="Roboto"/>
              </a:rPr>
              <a:t>is equivalent to</a:t>
            </a:r>
            <a:endParaRPr sz="18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runnable = (</a:t>
            </a:r>
            <a:r>
              <a:rPr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Runnable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run()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F51B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View.OnClickListener</a:t>
            </a:r>
            <a:r>
              <a:rPr lang="en"/>
              <a:t> as a SAM</a:t>
            </a:r>
            <a:endParaRPr/>
          </a:p>
        </p:txBody>
      </p:sp>
      <p:sp>
        <p:nvSpPr>
          <p:cNvPr id="455" name="Google Shape;455;p59"/>
          <p:cNvSpPr txBox="1"/>
          <p:nvPr>
            <p:ph idx="1" type="body"/>
          </p:nvPr>
        </p:nvSpPr>
        <p:spPr>
          <a:xfrm>
            <a:off x="311700" y="12286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more concise way to declare a click listener</a:t>
            </a:r>
            <a:endParaRPr sz="1800"/>
          </a:p>
        </p:txBody>
      </p:sp>
      <p:sp>
        <p:nvSpPr>
          <p:cNvPr id="456" name="Google Shape;456;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7" name="Google Shape;457;p59"/>
          <p:cNvSpPr txBox="1"/>
          <p:nvPr/>
        </p:nvSpPr>
        <p:spPr>
          <a:xfrm>
            <a:off x="311700" y="1726425"/>
            <a:ext cx="8492700" cy="21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button: Button = findViewById(R.id.button)</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button.setOnClickListener(</a:t>
            </a:r>
            <a:r>
              <a:rPr b="1" lang="en" sz="1800">
                <a:solidFill>
                  <a:srgbClr val="37474F"/>
                </a:solidFill>
                <a:latin typeface="Consolas"/>
                <a:ea typeface="Consolas"/>
                <a:cs typeface="Consolas"/>
                <a:sym typeface="Consolas"/>
              </a:rPr>
              <a:t>{ view -&gt; </a:t>
            </a:r>
            <a:r>
              <a:rPr b="1" lang="en" sz="1800">
                <a:solidFill>
                  <a:srgbClr val="D81B60"/>
                </a:solidFill>
                <a:latin typeface="Consolas"/>
                <a:ea typeface="Consolas"/>
                <a:cs typeface="Consolas"/>
                <a:sym typeface="Consolas"/>
              </a:rPr>
              <a:t>/* do something*/</a:t>
            </a:r>
            <a:r>
              <a:rPr b="1" lang="en" sz="1800">
                <a:solidFill>
                  <a:srgbClr val="37474F"/>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 initialization</a:t>
            </a:r>
            <a:endParaRPr/>
          </a:p>
        </p:txBody>
      </p:sp>
      <p:sp>
        <p:nvSpPr>
          <p:cNvPr id="463" name="Google Shape;463;p60"/>
          <p:cNvSpPr txBox="1"/>
          <p:nvPr>
            <p:ph idx="1" type="body"/>
          </p:nvPr>
        </p:nvSpPr>
        <p:spPr>
          <a:xfrm>
            <a:off x="311700" y="1511425"/>
            <a:ext cx="8520600" cy="249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Student(</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id: String)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lateinit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records: HashSet&lt;Any&gt;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retrieve records given an id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464" name="Google Shape;464;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Lateinit example in Activity</a:t>
            </a:r>
            <a:endParaRPr/>
          </a:p>
        </p:txBody>
      </p:sp>
      <p:sp>
        <p:nvSpPr>
          <p:cNvPr id="470" name="Google Shape;470;p61"/>
          <p:cNvSpPr txBox="1"/>
          <p:nvPr>
            <p:ph idx="1" type="body"/>
          </p:nvPr>
        </p:nvSpPr>
        <p:spPr>
          <a:xfrm>
            <a:off x="311700" y="1457275"/>
            <a:ext cx="8520600" cy="3193800"/>
          </a:xfrm>
          <a:prstGeom prst="rect">
            <a:avLst/>
          </a:prstGeom>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lateinit</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var</a:t>
            </a:r>
            <a:r>
              <a:rPr b="1" lang="en" sz="1800">
                <a:solidFill>
                  <a:srgbClr val="37474F"/>
                </a:solidFill>
                <a:latin typeface="Consolas"/>
                <a:ea typeface="Consolas"/>
                <a:cs typeface="Consolas"/>
                <a:sym typeface="Consolas"/>
              </a:rPr>
              <a:t> result: TextView</a:t>
            </a:r>
            <a:endParaRPr b="1"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result</a:t>
            </a:r>
            <a:r>
              <a:rPr lang="en" sz="1800">
                <a:solidFill>
                  <a:srgbClr val="37474F"/>
                </a:solidFill>
                <a:latin typeface="Consolas"/>
                <a:ea typeface="Consolas"/>
                <a:cs typeface="Consolas"/>
                <a:sym typeface="Consolas"/>
              </a:rPr>
              <a:t> = findViewById(R.id.result_text_view)</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800">
              <a:solidFill>
                <a:schemeClr val="dk1"/>
              </a:solidFill>
              <a:highlight>
                <a:srgbClr val="FFFFFF"/>
              </a:highlight>
              <a:latin typeface="Consolas"/>
              <a:ea typeface="Consolas"/>
              <a:cs typeface="Consolas"/>
              <a:sym typeface="Consolas"/>
            </a:endParaRPr>
          </a:p>
        </p:txBody>
      </p:sp>
      <p:sp>
        <p:nvSpPr>
          <p:cNvPr id="471" name="Google Shape;471;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7" name="Google Shape;477;p62"/>
          <p:cNvSpPr txBox="1"/>
          <p:nvPr/>
        </p:nvSpPr>
        <p:spPr>
          <a:xfrm>
            <a:off x="311700" y="1159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Gradle: Building an </a:t>
            </a:r>
            <a:endParaRPr b="1" sz="5200">
              <a:solidFill>
                <a:srgbClr val="FAFAFA"/>
              </a:solidFill>
              <a:latin typeface="Roboto"/>
              <a:ea typeface="Roboto"/>
              <a:cs typeface="Roboto"/>
              <a:sym typeface="Roboto"/>
            </a:endParaRPr>
          </a:p>
          <a:p>
            <a:pPr indent="0" lvl="0" marL="0" rtl="0" algn="ctr">
              <a:spcBef>
                <a:spcPts val="0"/>
              </a:spcBef>
              <a:spcAft>
                <a:spcPts val="0"/>
              </a:spcAft>
              <a:buNone/>
            </a:pPr>
            <a:r>
              <a:rPr b="1" lang="en" sz="5200">
                <a:solidFill>
                  <a:srgbClr val="FAFAFA"/>
                </a:solidFill>
                <a:latin typeface="Roboto"/>
                <a:ea typeface="Roboto"/>
                <a:cs typeface="Roboto"/>
                <a:sym typeface="Roboto"/>
              </a:rPr>
              <a:t>Android app</a:t>
            </a:r>
            <a:endParaRPr b="1" sz="5200">
              <a:solidFill>
                <a:srgbClr val="FAFAFA"/>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Gradle?</a:t>
            </a:r>
            <a:endParaRPr/>
          </a:p>
        </p:txBody>
      </p:sp>
      <p:sp>
        <p:nvSpPr>
          <p:cNvPr id="483" name="Google Shape;483;p63"/>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Builds automation system </a:t>
            </a:r>
            <a:endParaRPr sz="2200"/>
          </a:p>
          <a:p>
            <a:pPr indent="-368300" lvl="0" marL="457200" rtl="0" algn="l">
              <a:spcBef>
                <a:spcPts val="1000"/>
              </a:spcBef>
              <a:spcAft>
                <a:spcPts val="0"/>
              </a:spcAft>
              <a:buSzPts val="2200"/>
              <a:buChar char="●"/>
            </a:pPr>
            <a:r>
              <a:rPr lang="en" sz="2200"/>
              <a:t>Manages the build cycle via a series of tasks (for example, compiles Kotlin sources, runs tests, installs app to device) </a:t>
            </a:r>
            <a:endParaRPr sz="2200"/>
          </a:p>
          <a:p>
            <a:pPr indent="-368300" lvl="0" marL="457200" rtl="0" algn="l">
              <a:spcBef>
                <a:spcPts val="1000"/>
              </a:spcBef>
              <a:spcAft>
                <a:spcPts val="0"/>
              </a:spcAft>
              <a:buSzPts val="2200"/>
              <a:buChar char="●"/>
            </a:pPr>
            <a:r>
              <a:rPr lang="en" sz="2200"/>
              <a:t>Determines the proper order of tasks to run</a:t>
            </a:r>
            <a:endParaRPr sz="2200"/>
          </a:p>
          <a:p>
            <a:pPr indent="-368300" lvl="0" marL="457200" rtl="0" algn="l">
              <a:spcBef>
                <a:spcPts val="1000"/>
              </a:spcBef>
              <a:spcAft>
                <a:spcPts val="1000"/>
              </a:spcAft>
              <a:buSzPts val="2200"/>
              <a:buChar char="●"/>
            </a:pPr>
            <a:r>
              <a:rPr lang="en" sz="2200"/>
              <a:t>Manages dependencies between projects and third-party libraries</a:t>
            </a:r>
            <a:endParaRPr sz="2200"/>
          </a:p>
        </p:txBody>
      </p:sp>
      <p:sp>
        <p:nvSpPr>
          <p:cNvPr id="484" name="Google Shape;484;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Gradle build file</a:t>
            </a:r>
            <a:endParaRPr/>
          </a:p>
        </p:txBody>
      </p:sp>
      <p:sp>
        <p:nvSpPr>
          <p:cNvPr id="490" name="Google Shape;490;p64"/>
          <p:cNvSpPr txBox="1"/>
          <p:nvPr>
            <p:ph idx="1" type="body"/>
          </p:nvPr>
        </p:nvSpPr>
        <p:spPr>
          <a:xfrm>
            <a:off x="311700" y="1577975"/>
            <a:ext cx="8520600" cy="2692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Declare plugins </a:t>
            </a:r>
            <a:endParaRPr sz="2200"/>
          </a:p>
          <a:p>
            <a:pPr indent="-368300" lvl="0" marL="457200" rtl="0" algn="l">
              <a:spcBef>
                <a:spcPts val="1000"/>
              </a:spcBef>
              <a:spcAft>
                <a:spcPts val="0"/>
              </a:spcAft>
              <a:buSzPts val="2200"/>
              <a:buChar char="●"/>
            </a:pPr>
            <a:r>
              <a:rPr lang="en" sz="2200"/>
              <a:t>Define Android properties </a:t>
            </a:r>
            <a:endParaRPr sz="2200"/>
          </a:p>
          <a:p>
            <a:pPr indent="-368300" lvl="0" marL="457200" rtl="0" algn="l">
              <a:spcBef>
                <a:spcPts val="1000"/>
              </a:spcBef>
              <a:spcAft>
                <a:spcPts val="0"/>
              </a:spcAft>
              <a:buSzPts val="2200"/>
              <a:buChar char="●"/>
            </a:pPr>
            <a:r>
              <a:rPr lang="en" sz="2200"/>
              <a:t>Handle dependencies </a:t>
            </a:r>
            <a:endParaRPr sz="2200"/>
          </a:p>
          <a:p>
            <a:pPr indent="-368300" lvl="0" marL="457200" rtl="0" algn="l">
              <a:spcBef>
                <a:spcPts val="1000"/>
              </a:spcBef>
              <a:spcAft>
                <a:spcPts val="1000"/>
              </a:spcAft>
              <a:buSzPts val="2200"/>
              <a:buChar char="●"/>
            </a:pPr>
            <a:r>
              <a:rPr lang="en" sz="2200"/>
              <a:t>Connect to repositories</a:t>
            </a:r>
            <a:endParaRPr sz="2200"/>
          </a:p>
        </p:txBody>
      </p:sp>
      <p:sp>
        <p:nvSpPr>
          <p:cNvPr id="491" name="Google Shape;491;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Plugins</a:t>
            </a:r>
            <a:endParaRPr/>
          </a:p>
        </p:txBody>
      </p:sp>
      <p:sp>
        <p:nvSpPr>
          <p:cNvPr id="497" name="Google Shape;497;p65"/>
          <p:cNvSpPr txBox="1"/>
          <p:nvPr>
            <p:ph idx="1" type="body"/>
          </p:nvPr>
        </p:nvSpPr>
        <p:spPr>
          <a:xfrm>
            <a:off x="311700" y="1741550"/>
            <a:ext cx="8520600" cy="22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Provide libraries and infrastructure needed by your app</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'com.android.application'</a:t>
            </a:r>
            <a:endParaRPr sz="1800">
              <a:solidFill>
                <a:srgbClr val="388E3C"/>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'kotlin-android'</a:t>
            </a:r>
            <a:endParaRPr sz="1800">
              <a:solidFill>
                <a:srgbClr val="388E3C"/>
              </a:solidFill>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'kotlin-android-extensions'</a:t>
            </a:r>
            <a:endParaRPr sz="1800">
              <a:solidFill>
                <a:srgbClr val="388E3C"/>
              </a:solidFill>
              <a:latin typeface="Consolas"/>
              <a:ea typeface="Consolas"/>
              <a:cs typeface="Consolas"/>
              <a:sym typeface="Consolas"/>
            </a:endParaRPr>
          </a:p>
        </p:txBody>
      </p:sp>
      <p:sp>
        <p:nvSpPr>
          <p:cNvPr id="498" name="Google Shape;498;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Android Studio</a:t>
            </a:r>
            <a:endParaRPr/>
          </a:p>
        </p:txBody>
      </p:sp>
      <p:sp>
        <p:nvSpPr>
          <p:cNvPr id="108" name="Google Shape;108;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21"/>
          <p:cNvPicPr preferRelativeResize="0"/>
          <p:nvPr/>
        </p:nvPicPr>
        <p:blipFill>
          <a:blip r:embed="rId3">
            <a:alphaModFix/>
          </a:blip>
          <a:stretch>
            <a:fillRect/>
          </a:stretch>
        </p:blipFill>
        <p:spPr>
          <a:xfrm>
            <a:off x="1934500" y="1201563"/>
            <a:ext cx="4990338" cy="309013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configuration</a:t>
            </a:r>
            <a:endParaRPr/>
          </a:p>
        </p:txBody>
      </p:sp>
      <p:sp>
        <p:nvSpPr>
          <p:cNvPr id="504" name="Google Shape;504;p66"/>
          <p:cNvSpPr txBox="1"/>
          <p:nvPr>
            <p:ph idx="1" type="body"/>
          </p:nvPr>
        </p:nvSpPr>
        <p:spPr>
          <a:xfrm>
            <a:off x="311700" y="13048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android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compileSdkVersion </a:t>
            </a:r>
            <a:r>
              <a:rPr lang="e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buildToolsVersion </a:t>
            </a:r>
            <a:r>
              <a:rPr lang="en" sz="1800">
                <a:solidFill>
                  <a:srgbClr val="388E3C"/>
                </a:solidFill>
                <a:latin typeface="Consolas"/>
                <a:ea typeface="Consolas"/>
                <a:cs typeface="Consolas"/>
                <a:sym typeface="Consolas"/>
              </a:rPr>
              <a:t>"30.0.2"</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defaultConfig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applicationId </a:t>
            </a:r>
            <a:r>
              <a:rPr lang="en" sz="1800">
                <a:solidFill>
                  <a:srgbClr val="388E3C"/>
                </a:solidFill>
                <a:latin typeface="Consolas"/>
                <a:ea typeface="Consolas"/>
                <a:cs typeface="Consolas"/>
                <a:sym typeface="Consolas"/>
              </a:rPr>
              <a:t>"com.example.sample"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minSdkVersion </a:t>
            </a:r>
            <a:r>
              <a:rPr lang="en" sz="1800">
                <a:solidFill>
                  <a:srgbClr val="C53929"/>
                </a:solidFill>
                <a:latin typeface="Consolas"/>
                <a:ea typeface="Consolas"/>
                <a:cs typeface="Consolas"/>
                <a:sym typeface="Consolas"/>
              </a:rPr>
              <a:t>19</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targetSdkVersion </a:t>
            </a:r>
            <a:r>
              <a:rPr lang="e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505" name="Google Shape;505;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Dependencies</a:t>
            </a:r>
            <a:endParaRPr/>
          </a:p>
        </p:txBody>
      </p:sp>
      <p:sp>
        <p:nvSpPr>
          <p:cNvPr id="511" name="Google Shape;511;p67"/>
          <p:cNvSpPr txBox="1"/>
          <p:nvPr>
            <p:ph idx="1" type="body"/>
          </p:nvPr>
        </p:nvSpPr>
        <p:spPr>
          <a:xfrm>
            <a:off x="73729" y="1624400"/>
            <a:ext cx="9050700" cy="237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dependencies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2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"org.jetbrains.kotlin:kotlin-stdlib-jdk7:</a:t>
            </a:r>
            <a:r>
              <a:rPr lang="en" sz="1700">
                <a:solidFill>
                  <a:srgbClr val="C53929"/>
                </a:solidFill>
                <a:latin typeface="Consolas"/>
                <a:ea typeface="Consolas"/>
                <a:cs typeface="Consolas"/>
                <a:sym typeface="Consolas"/>
              </a:rPr>
              <a:t>$kotlin_version</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'androidx.core:core-ktx:1.3.2'</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'androidx.appcompat:appcompat:1.2.0'</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88E3C"/>
                </a:solidFill>
                <a:latin typeface="Consolas"/>
                <a:ea typeface="Consolas"/>
                <a:cs typeface="Consolas"/>
                <a:sym typeface="Consolas"/>
              </a:rPr>
              <a:t>   </a:t>
            </a: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'com.google.android.material:material:1.2.1'</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88E3C"/>
                </a:solidFill>
                <a:latin typeface="Consolas"/>
                <a:ea typeface="Consolas"/>
                <a:cs typeface="Consolas"/>
                <a:sym typeface="Consolas"/>
              </a:rPr>
              <a:t>   </a:t>
            </a:r>
            <a:r>
              <a:rPr lang="en" sz="1700">
                <a:solidFill>
                  <a:srgbClr val="37474F"/>
                </a:solidFill>
                <a:latin typeface="Consolas"/>
                <a:ea typeface="Consolas"/>
                <a:cs typeface="Consolas"/>
                <a:sym typeface="Consolas"/>
              </a:rPr>
              <a:t>...</a:t>
            </a:r>
            <a:endParaRPr sz="1700">
              <a:solidFill>
                <a:srgbClr val="388E3C"/>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700">
              <a:latin typeface="Consolas"/>
              <a:ea typeface="Consolas"/>
              <a:cs typeface="Consolas"/>
              <a:sym typeface="Consolas"/>
            </a:endParaRPr>
          </a:p>
        </p:txBody>
      </p:sp>
      <p:sp>
        <p:nvSpPr>
          <p:cNvPr id="512" name="Google Shape;512;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Repositories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8" name="Google Shape;518;p68"/>
          <p:cNvSpPr txBox="1"/>
          <p:nvPr>
            <p:ph idx="1" type="body"/>
          </p:nvPr>
        </p:nvSpPr>
        <p:spPr>
          <a:xfrm>
            <a:off x="311700" y="1544850"/>
            <a:ext cx="8520600" cy="256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repositories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google()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jcenter()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maven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url </a:t>
            </a:r>
            <a:r>
              <a:rPr lang="en" sz="1800">
                <a:solidFill>
                  <a:srgbClr val="388E3C"/>
                </a:solidFill>
                <a:latin typeface="Consolas"/>
                <a:ea typeface="Consolas"/>
                <a:cs typeface="Consolas"/>
                <a:sym typeface="Consolas"/>
              </a:rPr>
              <a:t>"https://maven.example.com"</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519" name="Google Shape;519;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Gradle tasks</a:t>
            </a:r>
            <a:endParaRPr/>
          </a:p>
        </p:txBody>
      </p:sp>
      <p:sp>
        <p:nvSpPr>
          <p:cNvPr id="525" name="Google Shape;525;p69"/>
          <p:cNvSpPr txBox="1"/>
          <p:nvPr>
            <p:ph idx="1" type="body"/>
          </p:nvPr>
        </p:nvSpPr>
        <p:spPr>
          <a:xfrm>
            <a:off x="311700" y="1750500"/>
            <a:ext cx="8520600" cy="2007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Clean </a:t>
            </a:r>
            <a:endParaRPr sz="2200"/>
          </a:p>
          <a:p>
            <a:pPr indent="-368300" lvl="0" marL="457200" rtl="0" algn="l">
              <a:spcBef>
                <a:spcPts val="1000"/>
              </a:spcBef>
              <a:spcAft>
                <a:spcPts val="0"/>
              </a:spcAft>
              <a:buSzPts val="2200"/>
              <a:buChar char="●"/>
            </a:pPr>
            <a:r>
              <a:rPr lang="en" sz="2200"/>
              <a:t>Tasks </a:t>
            </a:r>
            <a:endParaRPr sz="2200"/>
          </a:p>
          <a:p>
            <a:pPr indent="-368300" lvl="0" marL="457200" rtl="0" algn="l">
              <a:spcBef>
                <a:spcPts val="1000"/>
              </a:spcBef>
              <a:spcAft>
                <a:spcPts val="1000"/>
              </a:spcAft>
              <a:buSzPts val="2200"/>
              <a:buChar char="●"/>
            </a:pPr>
            <a:r>
              <a:rPr lang="en" sz="2200"/>
              <a:t>InstallDebug</a:t>
            </a:r>
            <a:endParaRPr sz="2200"/>
          </a:p>
        </p:txBody>
      </p:sp>
      <p:sp>
        <p:nvSpPr>
          <p:cNvPr id="526" name="Google Shape;526;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2" name="Google Shape;532;p7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Accessibility</a:t>
            </a:r>
            <a:endParaRPr b="1" sz="5200">
              <a:solidFill>
                <a:srgbClr val="FAFAFA"/>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a:t>
            </a:r>
            <a:endParaRPr/>
          </a:p>
        </p:txBody>
      </p:sp>
      <p:sp>
        <p:nvSpPr>
          <p:cNvPr id="538" name="Google Shape;538;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9" name="Google Shape;539;p71"/>
          <p:cNvSpPr txBox="1"/>
          <p:nvPr/>
        </p:nvSpPr>
        <p:spPr>
          <a:xfrm>
            <a:off x="239647" y="1571574"/>
            <a:ext cx="7798500" cy="2209200"/>
          </a:xfrm>
          <a:prstGeom prst="rect">
            <a:avLst/>
          </a:prstGeom>
          <a:noFill/>
          <a:ln>
            <a:noFill/>
          </a:ln>
        </p:spPr>
        <p:txBody>
          <a:bodyPr anchorCtr="0" anchor="ctr" bIns="91425" lIns="91425" spcFirstLastPara="1" rIns="91425" wrap="square" tIns="91425">
            <a:spAutoFit/>
          </a:bodyPr>
          <a:lstStyle/>
          <a:p>
            <a:pPr indent="-368300" lvl="0" marL="457200" marR="0" rtl="0" algn="l">
              <a:lnSpc>
                <a:spcPct val="115000"/>
              </a:lnSpc>
              <a:spcBef>
                <a:spcPts val="0"/>
              </a:spcBef>
              <a:spcAft>
                <a:spcPts val="0"/>
              </a:spcAft>
              <a:buSzPts val="2200"/>
              <a:buFont typeface="Roboto"/>
              <a:buChar char="●"/>
            </a:pPr>
            <a:r>
              <a:rPr lang="en" sz="2200">
                <a:latin typeface="Roboto"/>
                <a:ea typeface="Roboto"/>
                <a:cs typeface="Roboto"/>
                <a:sym typeface="Roboto"/>
              </a:rPr>
              <a:t>Refers to improving the design and functionality of your app to make it easier for more people, including those with disabilities, to use</a:t>
            </a:r>
            <a:endParaRPr sz="2200">
              <a:latin typeface="Roboto"/>
              <a:ea typeface="Roboto"/>
              <a:cs typeface="Roboto"/>
              <a:sym typeface="Roboto"/>
            </a:endParaRPr>
          </a:p>
          <a:p>
            <a:pPr indent="-368300" lvl="0" marL="457200" rtl="0" algn="l">
              <a:lnSpc>
                <a:spcPct val="115000"/>
              </a:lnSpc>
              <a:spcBef>
                <a:spcPts val="1000"/>
              </a:spcBef>
              <a:spcAft>
                <a:spcPts val="1000"/>
              </a:spcAft>
              <a:buClr>
                <a:schemeClr val="dk1"/>
              </a:buClr>
              <a:buSzPts val="2200"/>
              <a:buFont typeface="Roboto"/>
              <a:buChar char="●"/>
            </a:pPr>
            <a:r>
              <a:rPr lang="en" sz="2200">
                <a:solidFill>
                  <a:schemeClr val="dk1"/>
                </a:solidFill>
                <a:latin typeface="Roboto"/>
                <a:ea typeface="Roboto"/>
                <a:cs typeface="Roboto"/>
                <a:sym typeface="Roboto"/>
              </a:rPr>
              <a:t>Making your app more accessible leads to an overall better user experience and benefits all your users</a:t>
            </a:r>
            <a:endParaRPr sz="22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apps more accessible</a:t>
            </a:r>
            <a:endParaRPr/>
          </a:p>
        </p:txBody>
      </p:sp>
      <p:sp>
        <p:nvSpPr>
          <p:cNvPr id="545" name="Google Shape;545;p72"/>
          <p:cNvSpPr txBox="1"/>
          <p:nvPr>
            <p:ph idx="1" type="body"/>
          </p:nvPr>
        </p:nvSpPr>
        <p:spPr>
          <a:xfrm>
            <a:off x="242075" y="1000075"/>
            <a:ext cx="8698500" cy="16914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1000"/>
              </a:spcBef>
              <a:spcAft>
                <a:spcPts val="0"/>
              </a:spcAft>
              <a:buSzPts val="2200"/>
              <a:buChar char="●"/>
            </a:pPr>
            <a:r>
              <a:rPr lang="en" sz="2200"/>
              <a:t>Increase text visibility with foreground and background color contrast ratio:</a:t>
            </a:r>
            <a:endParaRPr sz="2200"/>
          </a:p>
          <a:p>
            <a:pPr indent="-368300" lvl="1" marL="914400" rtl="0" algn="l">
              <a:lnSpc>
                <a:spcPct val="100000"/>
              </a:lnSpc>
              <a:spcBef>
                <a:spcPts val="0"/>
              </a:spcBef>
              <a:spcAft>
                <a:spcPts val="0"/>
              </a:spcAft>
              <a:buSzPts val="2200"/>
              <a:buChar char="○"/>
            </a:pPr>
            <a:r>
              <a:rPr lang="en" sz="2200"/>
              <a:t>At least </a:t>
            </a:r>
            <a:r>
              <a:rPr lang="en" sz="2200"/>
              <a:t>4.5:1</a:t>
            </a:r>
            <a:r>
              <a:rPr lang="en" sz="2200"/>
              <a:t> for small text against the background</a:t>
            </a:r>
            <a:endParaRPr sz="2200"/>
          </a:p>
          <a:p>
            <a:pPr indent="-368300" lvl="1" marL="914400" rtl="0" algn="l">
              <a:lnSpc>
                <a:spcPct val="120000"/>
              </a:lnSpc>
              <a:spcBef>
                <a:spcPts val="0"/>
              </a:spcBef>
              <a:spcAft>
                <a:spcPts val="0"/>
              </a:spcAft>
              <a:buSzPts val="2200"/>
              <a:buChar char="○"/>
            </a:pPr>
            <a:r>
              <a:rPr lang="en" sz="2200"/>
              <a:t>At least 3.0:1 for large text against the background</a:t>
            </a:r>
            <a:endParaRPr sz="2200"/>
          </a:p>
          <a:p>
            <a:pPr indent="-368300" lvl="0" marL="457200" rtl="0" algn="l">
              <a:lnSpc>
                <a:spcPct val="100000"/>
              </a:lnSpc>
              <a:spcBef>
                <a:spcPts val="1000"/>
              </a:spcBef>
              <a:spcAft>
                <a:spcPts val="0"/>
              </a:spcAft>
              <a:buSzPts val="2200"/>
              <a:buChar char="●"/>
            </a:pPr>
            <a:r>
              <a:rPr lang="en" sz="2200"/>
              <a:t>Use large, simple controls</a:t>
            </a:r>
            <a:endParaRPr sz="2200">
              <a:solidFill>
                <a:schemeClr val="dk1"/>
              </a:solidFill>
            </a:endParaRPr>
          </a:p>
          <a:p>
            <a:pPr indent="-368300" lvl="1" marL="914400" rtl="0" algn="l">
              <a:lnSpc>
                <a:spcPct val="120000"/>
              </a:lnSpc>
              <a:spcBef>
                <a:spcPts val="0"/>
              </a:spcBef>
              <a:spcAft>
                <a:spcPts val="0"/>
              </a:spcAft>
              <a:buSzPts val="2200"/>
              <a:buChar char="○"/>
            </a:pPr>
            <a:r>
              <a:rPr lang="en" sz="2200">
                <a:solidFill>
                  <a:schemeClr val="dk1"/>
                </a:solidFill>
              </a:rPr>
              <a:t>Touch target size should be at least 48dp x 48dp</a:t>
            </a:r>
            <a:endParaRPr sz="2200"/>
          </a:p>
          <a:p>
            <a:pPr indent="-368300" lvl="0" marL="457200" rtl="0" algn="l">
              <a:lnSpc>
                <a:spcPct val="100000"/>
              </a:lnSpc>
              <a:spcBef>
                <a:spcPts val="1000"/>
              </a:spcBef>
              <a:spcAft>
                <a:spcPts val="0"/>
              </a:spcAft>
              <a:buSzPts val="2200"/>
              <a:buChar char="●"/>
            </a:pPr>
            <a:r>
              <a:rPr lang="en" sz="2200"/>
              <a:t>Describe each UI element</a:t>
            </a:r>
            <a:endParaRPr sz="2200"/>
          </a:p>
          <a:p>
            <a:pPr indent="-368300" lvl="1" marL="914400" rtl="0" algn="l">
              <a:lnSpc>
                <a:spcPct val="120000"/>
              </a:lnSpc>
              <a:spcBef>
                <a:spcPts val="0"/>
              </a:spcBef>
              <a:spcAft>
                <a:spcPts val="0"/>
              </a:spcAft>
              <a:buSzPts val="2200"/>
              <a:buChar char="○"/>
            </a:pPr>
            <a:r>
              <a:rPr lang="en" sz="2200"/>
              <a:t>Set content description on images and controls </a:t>
            </a:r>
            <a:endParaRPr sz="2200"/>
          </a:p>
          <a:p>
            <a:pPr indent="0" lvl="0" marL="457200" rtl="0" algn="l">
              <a:lnSpc>
                <a:spcPct val="120000"/>
              </a:lnSpc>
              <a:spcBef>
                <a:spcPts val="1000"/>
              </a:spcBef>
              <a:spcAft>
                <a:spcPts val="0"/>
              </a:spcAft>
              <a:buNone/>
            </a:pPr>
            <a:r>
              <a:t/>
            </a: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Scanner</a:t>
            </a:r>
            <a:endParaRPr/>
          </a:p>
        </p:txBody>
      </p:sp>
      <p:sp>
        <p:nvSpPr>
          <p:cNvPr id="551" name="Google Shape;551;p73"/>
          <p:cNvSpPr txBox="1"/>
          <p:nvPr>
            <p:ph idx="1" type="body"/>
          </p:nvPr>
        </p:nvSpPr>
        <p:spPr>
          <a:xfrm>
            <a:off x="311700" y="1265800"/>
            <a:ext cx="6207300" cy="2995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200"/>
              <a:t>Tool that scans your screen and suggests improvements to make your app more accessible, </a:t>
            </a:r>
            <a:r>
              <a:rPr lang="en" sz="2200"/>
              <a:t>based on</a:t>
            </a:r>
            <a:r>
              <a:rPr lang="en" sz="2200"/>
              <a:t>:</a:t>
            </a:r>
            <a:endParaRPr sz="2200"/>
          </a:p>
          <a:p>
            <a:pPr indent="-368300" lvl="0" marL="457200" marR="0" rtl="0" algn="l">
              <a:lnSpc>
                <a:spcPct val="115000"/>
              </a:lnSpc>
              <a:spcBef>
                <a:spcPts val="600"/>
              </a:spcBef>
              <a:spcAft>
                <a:spcPts val="0"/>
              </a:spcAft>
              <a:buSzPts val="2200"/>
              <a:buChar char="●"/>
            </a:pPr>
            <a:r>
              <a:rPr lang="en" sz="2200"/>
              <a:t>Content labels </a:t>
            </a:r>
            <a:endParaRPr sz="2200"/>
          </a:p>
          <a:p>
            <a:pPr indent="-368300" lvl="0" marL="457200" marR="0" rtl="0" algn="l">
              <a:lnSpc>
                <a:spcPct val="115000"/>
              </a:lnSpc>
              <a:spcBef>
                <a:spcPts val="0"/>
              </a:spcBef>
              <a:spcAft>
                <a:spcPts val="0"/>
              </a:spcAft>
              <a:buSzPts val="2200"/>
              <a:buChar char="●"/>
            </a:pPr>
            <a:r>
              <a:rPr lang="en" sz="2200"/>
              <a:t>Touch target sizes </a:t>
            </a:r>
            <a:endParaRPr sz="2200"/>
          </a:p>
          <a:p>
            <a:pPr indent="-368300" lvl="0" marL="457200" marR="0" rtl="0" algn="l">
              <a:lnSpc>
                <a:spcPct val="115000"/>
              </a:lnSpc>
              <a:spcBef>
                <a:spcPts val="0"/>
              </a:spcBef>
              <a:spcAft>
                <a:spcPts val="0"/>
              </a:spcAft>
              <a:buSzPts val="2200"/>
              <a:buChar char="●"/>
            </a:pPr>
            <a:r>
              <a:rPr lang="en" sz="2200"/>
              <a:t>Clickable views</a:t>
            </a:r>
            <a:endParaRPr sz="2200"/>
          </a:p>
          <a:p>
            <a:pPr indent="-368300" lvl="0" marL="457200" marR="0" rtl="0" algn="l">
              <a:lnSpc>
                <a:spcPct val="115000"/>
              </a:lnSpc>
              <a:spcBef>
                <a:spcPts val="0"/>
              </a:spcBef>
              <a:spcAft>
                <a:spcPts val="0"/>
              </a:spcAft>
              <a:buSzPts val="2200"/>
              <a:buChar char="●"/>
            </a:pPr>
            <a:r>
              <a:rPr lang="en" sz="2200"/>
              <a:t>Text and image contrast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200"/>
          </a:p>
          <a:p>
            <a:pPr indent="0" lvl="0" marL="0" rtl="0" algn="l">
              <a:lnSpc>
                <a:spcPct val="115000"/>
              </a:lnSpc>
              <a:spcBef>
                <a:spcPts val="1000"/>
              </a:spcBef>
              <a:spcAft>
                <a:spcPts val="1000"/>
              </a:spcAft>
              <a:buNone/>
            </a:pPr>
            <a:r>
              <a:t/>
            </a:r>
            <a:endParaRPr sz="2200"/>
          </a:p>
        </p:txBody>
      </p:sp>
      <p:sp>
        <p:nvSpPr>
          <p:cNvPr id="552" name="Google Shape;552;p7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3" name="Google Shape;553;p73"/>
          <p:cNvPicPr preferRelativeResize="0"/>
          <p:nvPr/>
        </p:nvPicPr>
        <p:blipFill>
          <a:blip r:embed="rId3">
            <a:alphaModFix/>
          </a:blip>
          <a:stretch>
            <a:fillRect/>
          </a:stretch>
        </p:blipFill>
        <p:spPr>
          <a:xfrm>
            <a:off x="6515000" y="1113400"/>
            <a:ext cx="2076300" cy="32561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Scanner example</a:t>
            </a:r>
            <a:endParaRPr/>
          </a:p>
        </p:txBody>
      </p:sp>
      <p:sp>
        <p:nvSpPr>
          <p:cNvPr id="559" name="Google Shape;559;p7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0" name="Google Shape;560;p74"/>
          <p:cNvPicPr preferRelativeResize="0"/>
          <p:nvPr/>
        </p:nvPicPr>
        <p:blipFill>
          <a:blip r:embed="rId3">
            <a:alphaModFix/>
          </a:blip>
          <a:stretch>
            <a:fillRect/>
          </a:stretch>
        </p:blipFill>
        <p:spPr>
          <a:xfrm>
            <a:off x="2476950" y="1056325"/>
            <a:ext cx="1856338" cy="3422121"/>
          </a:xfrm>
          <a:prstGeom prst="rect">
            <a:avLst/>
          </a:prstGeom>
          <a:noFill/>
          <a:ln cap="flat" cmpd="sng" w="9525">
            <a:solidFill>
              <a:srgbClr val="CCCCCC"/>
            </a:solidFill>
            <a:prstDash val="solid"/>
            <a:round/>
            <a:headEnd len="sm" w="sm" type="none"/>
            <a:tailEnd len="sm" w="sm" type="none"/>
          </a:ln>
        </p:spPr>
      </p:pic>
      <p:pic>
        <p:nvPicPr>
          <p:cNvPr id="561" name="Google Shape;561;p74"/>
          <p:cNvPicPr preferRelativeResize="0"/>
          <p:nvPr/>
        </p:nvPicPr>
        <p:blipFill>
          <a:blip r:embed="rId4">
            <a:alphaModFix/>
          </a:blip>
          <a:stretch>
            <a:fillRect/>
          </a:stretch>
        </p:blipFill>
        <p:spPr>
          <a:xfrm>
            <a:off x="4636900" y="1106025"/>
            <a:ext cx="1836946" cy="3379252"/>
          </a:xfrm>
          <a:prstGeom prst="rect">
            <a:avLst/>
          </a:prstGeom>
          <a:noFill/>
          <a:ln cap="flat" cmpd="sng" w="9525">
            <a:solidFill>
              <a:srgbClr val="CCCCCC"/>
            </a:solidFill>
            <a:prstDash val="solid"/>
            <a:round/>
            <a:headEnd len="sm" w="sm" type="none"/>
            <a:tailEnd len="sm" w="sm" type="none"/>
          </a:ln>
        </p:spPr>
      </p:pic>
      <p:pic>
        <p:nvPicPr>
          <p:cNvPr id="562" name="Google Shape;562;p74"/>
          <p:cNvPicPr preferRelativeResize="0"/>
          <p:nvPr/>
        </p:nvPicPr>
        <p:blipFill>
          <a:blip r:embed="rId5">
            <a:alphaModFix/>
          </a:blip>
          <a:stretch>
            <a:fillRect/>
          </a:stretch>
        </p:blipFill>
        <p:spPr>
          <a:xfrm>
            <a:off x="411075" y="1106037"/>
            <a:ext cx="1689624" cy="3379231"/>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content labels</a:t>
            </a:r>
            <a:endParaRPr/>
          </a:p>
        </p:txBody>
      </p:sp>
      <p:sp>
        <p:nvSpPr>
          <p:cNvPr id="568" name="Google Shape;568;p75"/>
          <p:cNvSpPr txBox="1"/>
          <p:nvPr>
            <p:ph idx="1" type="body"/>
          </p:nvPr>
        </p:nvSpPr>
        <p:spPr>
          <a:xfrm>
            <a:off x="235500" y="1207000"/>
            <a:ext cx="8520600" cy="2857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Set </a:t>
            </a:r>
            <a:r>
              <a:rPr lang="en" sz="2200">
                <a:latin typeface="Courier New"/>
                <a:ea typeface="Courier New"/>
                <a:cs typeface="Courier New"/>
                <a:sym typeface="Courier New"/>
              </a:rPr>
              <a:t>contentDescription</a:t>
            </a:r>
            <a:r>
              <a:rPr lang="en" sz="2200"/>
              <a:t> attribute → read aloud by screen reader</a:t>
            </a:r>
            <a:endParaRPr sz="800"/>
          </a:p>
          <a:p>
            <a:pPr indent="0" lvl="0" marL="0" rtl="0" algn="l">
              <a:spcBef>
                <a:spcPts val="600"/>
              </a:spcBef>
              <a:spcAft>
                <a:spcPts val="0"/>
              </a:spcAft>
              <a:buNone/>
            </a:pPr>
            <a:r>
              <a:t/>
            </a:r>
            <a:endParaRPr sz="800"/>
          </a:p>
          <a:p>
            <a:pPr indent="0" lvl="0" marL="457200" rtl="0" algn="l">
              <a:spcBef>
                <a:spcPts val="6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android:contentDescription=</a:t>
            </a:r>
            <a:r>
              <a:rPr lang="en" sz="1800">
                <a:solidFill>
                  <a:srgbClr val="388E3C"/>
                </a:solidFill>
                <a:latin typeface="Consolas"/>
                <a:ea typeface="Consolas"/>
                <a:cs typeface="Consolas"/>
                <a:sym typeface="Consolas"/>
              </a:rPr>
              <a:t>"@string/stop_sign"</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368300" lvl="0" marL="457200" rtl="0" algn="l">
              <a:spcBef>
                <a:spcPts val="0"/>
              </a:spcBef>
              <a:spcAft>
                <a:spcPts val="0"/>
              </a:spcAft>
              <a:buClr>
                <a:schemeClr val="dk1"/>
              </a:buClr>
              <a:buSzPts val="2200"/>
              <a:buChar char="●"/>
            </a:pPr>
            <a:r>
              <a:rPr lang="en" sz="2200">
                <a:solidFill>
                  <a:schemeClr val="dk1"/>
                </a:solidFill>
              </a:rPr>
              <a:t>Text in TextView already provided to accessibility services,</a:t>
            </a:r>
            <a:br>
              <a:rPr lang="en" sz="2200">
                <a:solidFill>
                  <a:schemeClr val="dk1"/>
                </a:solidFill>
              </a:rPr>
            </a:br>
            <a:r>
              <a:rPr lang="en" sz="2200">
                <a:solidFill>
                  <a:schemeClr val="dk1"/>
                </a:solidFill>
              </a:rPr>
              <a:t>no additional label needed</a:t>
            </a:r>
            <a:endParaRPr sz="2200">
              <a:solidFill>
                <a:schemeClr val="dk1"/>
              </a:solidFill>
            </a:endParaRPr>
          </a:p>
          <a:p>
            <a:pPr indent="0" lvl="0" marL="0" rtl="0" algn="l">
              <a:spcBef>
                <a:spcPts val="6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l">
              <a:spcBef>
                <a:spcPts val="0"/>
              </a:spcBef>
              <a:spcAft>
                <a:spcPts val="600"/>
              </a:spcAft>
              <a:buClr>
                <a:schemeClr val="dk1"/>
              </a:buClr>
              <a:buSzPts val="1100"/>
              <a:buFont typeface="Arial"/>
              <a:buNone/>
            </a:pPr>
            <a:r>
              <a:t/>
            </a:r>
            <a:endParaRPr sz="1800">
              <a:solidFill>
                <a:srgbClr val="1C4587"/>
              </a:solidFill>
            </a:endParaRPr>
          </a:p>
        </p:txBody>
      </p:sp>
      <p:sp>
        <p:nvSpPr>
          <p:cNvPr id="569" name="Google Shape;569;p7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new project</a:t>
            </a:r>
            <a:endParaRPr/>
          </a:p>
        </p:txBody>
      </p:sp>
      <p:sp>
        <p:nvSpPr>
          <p:cNvPr id="115" name="Google Shape;115;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22"/>
          <p:cNvPicPr preferRelativeResize="0"/>
          <p:nvPr/>
        </p:nvPicPr>
        <p:blipFill>
          <a:blip r:embed="rId3">
            <a:alphaModFix/>
          </a:blip>
          <a:stretch>
            <a:fillRect/>
          </a:stretch>
        </p:blipFill>
        <p:spPr>
          <a:xfrm>
            <a:off x="2382175" y="1098770"/>
            <a:ext cx="4379656" cy="331409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content label needed</a:t>
            </a:r>
            <a:endParaRPr/>
          </a:p>
        </p:txBody>
      </p:sp>
      <p:sp>
        <p:nvSpPr>
          <p:cNvPr id="575" name="Google Shape;575;p7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6" name="Google Shape;576;p76"/>
          <p:cNvSpPr txBox="1"/>
          <p:nvPr>
            <p:ph idx="1" type="body"/>
          </p:nvPr>
        </p:nvSpPr>
        <p:spPr>
          <a:xfrm>
            <a:off x="235500" y="1583175"/>
            <a:ext cx="8179200" cy="28473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Char char="●"/>
            </a:pPr>
            <a:r>
              <a:rPr lang="en" sz="2200">
                <a:solidFill>
                  <a:schemeClr val="dk1"/>
                </a:solidFill>
              </a:rPr>
              <a:t>For graphical elements that are purely for decorative purposes, you can set</a:t>
            </a:r>
            <a:endParaRPr sz="2200">
              <a:solidFill>
                <a:schemeClr val="dk1"/>
              </a:solidFill>
            </a:endParaRPr>
          </a:p>
          <a:p>
            <a:pPr indent="457200" lvl="0" marL="0" rtl="0" algn="l">
              <a:lnSpc>
                <a:spcPct val="115000"/>
              </a:lnSpc>
              <a:spcBef>
                <a:spcPts val="600"/>
              </a:spcBef>
              <a:spcAft>
                <a:spcPts val="0"/>
              </a:spcAft>
              <a:buNone/>
            </a:pPr>
            <a:r>
              <a:rPr lang="en" sz="2000">
                <a:solidFill>
                  <a:schemeClr val="dk1"/>
                </a:solidFill>
                <a:latin typeface="Courier New"/>
                <a:ea typeface="Courier New"/>
                <a:cs typeface="Courier New"/>
                <a:sym typeface="Courier New"/>
              </a:rPr>
              <a:t>android:importantForAccessibility=</a:t>
            </a:r>
            <a:r>
              <a:rPr lang="en" sz="2000">
                <a:solidFill>
                  <a:srgbClr val="388E3C"/>
                </a:solidFill>
                <a:latin typeface="Courier New"/>
                <a:ea typeface="Courier New"/>
                <a:cs typeface="Courier New"/>
                <a:sym typeface="Courier New"/>
              </a:rPr>
              <a:t>"no"</a:t>
            </a:r>
            <a:r>
              <a:rPr lang="en" sz="2000">
                <a:solidFill>
                  <a:schemeClr val="dk1"/>
                </a:solidFill>
                <a:latin typeface="Courier New"/>
                <a:ea typeface="Courier New"/>
                <a:cs typeface="Courier New"/>
                <a:sym typeface="Courier New"/>
              </a:rPr>
              <a:t> </a:t>
            </a:r>
            <a:endParaRPr sz="800">
              <a:solidFill>
                <a:schemeClr val="dk1"/>
              </a:solidFill>
              <a:latin typeface="Courier New"/>
              <a:ea typeface="Courier New"/>
              <a:cs typeface="Courier New"/>
              <a:sym typeface="Courier New"/>
            </a:endParaRPr>
          </a:p>
          <a:p>
            <a:pPr indent="0" lvl="0" marL="457200" rtl="0" algn="l">
              <a:lnSpc>
                <a:spcPct val="115000"/>
              </a:lnSpc>
              <a:spcBef>
                <a:spcPts val="600"/>
              </a:spcBef>
              <a:spcAft>
                <a:spcPts val="0"/>
              </a:spcAft>
              <a:buNone/>
            </a:pPr>
            <a:r>
              <a:t/>
            </a:r>
            <a:endParaRPr sz="800">
              <a:solidFill>
                <a:schemeClr val="dk1"/>
              </a:solidFill>
              <a:latin typeface="Courier New"/>
              <a:ea typeface="Courier New"/>
              <a:cs typeface="Courier New"/>
              <a:sym typeface="Courier New"/>
            </a:endParaRPr>
          </a:p>
          <a:p>
            <a:pPr indent="-368300" lvl="0" marL="457200" rtl="0" algn="l">
              <a:lnSpc>
                <a:spcPct val="115000"/>
              </a:lnSpc>
              <a:spcBef>
                <a:spcPts val="600"/>
              </a:spcBef>
              <a:spcAft>
                <a:spcPts val="600"/>
              </a:spcAft>
              <a:buClr>
                <a:schemeClr val="dk1"/>
              </a:buClr>
              <a:buSzPts val="2200"/>
              <a:buChar char="●"/>
            </a:pPr>
            <a:r>
              <a:rPr lang="en" sz="2200">
                <a:solidFill>
                  <a:schemeClr val="dk1"/>
                </a:solidFill>
              </a:rPr>
              <a:t>Removing unnecessary announcements is better for the user</a:t>
            </a:r>
            <a:endParaRPr sz="2000">
              <a:solidFill>
                <a:srgbClr val="1C4587"/>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TalkBack</a:t>
            </a:r>
            <a:endParaRPr/>
          </a:p>
        </p:txBody>
      </p:sp>
      <p:sp>
        <p:nvSpPr>
          <p:cNvPr id="582" name="Google Shape;582;p77"/>
          <p:cNvSpPr txBox="1"/>
          <p:nvPr>
            <p:ph idx="1" type="body"/>
          </p:nvPr>
        </p:nvSpPr>
        <p:spPr>
          <a:xfrm>
            <a:off x="242475" y="1516775"/>
            <a:ext cx="8520600" cy="29307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en" sz="2200"/>
              <a:t>Google screen reader included on Android devices</a:t>
            </a:r>
            <a:endParaRPr sz="2200"/>
          </a:p>
          <a:p>
            <a:pPr indent="-368300" lvl="0" marL="457200" marR="0" rtl="0" algn="l">
              <a:lnSpc>
                <a:spcPct val="115000"/>
              </a:lnSpc>
              <a:spcBef>
                <a:spcPts val="1000"/>
              </a:spcBef>
              <a:spcAft>
                <a:spcPts val="0"/>
              </a:spcAft>
              <a:buSzPts val="2200"/>
              <a:buChar char="●"/>
            </a:pPr>
            <a:r>
              <a:rPr lang="en" sz="2200"/>
              <a:t>Provides spoken feedback so you don’t have to look at the screen to use your device</a:t>
            </a:r>
            <a:endParaRPr sz="2200"/>
          </a:p>
          <a:p>
            <a:pPr indent="-368300" lvl="0" marL="457200" rtl="0" algn="l">
              <a:spcBef>
                <a:spcPts val="1000"/>
              </a:spcBef>
              <a:spcAft>
                <a:spcPts val="0"/>
              </a:spcAft>
              <a:buClr>
                <a:schemeClr val="dk1"/>
              </a:buClr>
              <a:buSzPts val="2200"/>
              <a:buChar char="●"/>
            </a:pPr>
            <a:r>
              <a:rPr lang="en" sz="2200">
                <a:solidFill>
                  <a:schemeClr val="dk1"/>
                </a:solidFill>
              </a:rPr>
              <a:t>Lets you navigate the device using gestures</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Includes braille keyboard for Unified English Braille</a:t>
            </a:r>
            <a:endParaRPr sz="2200">
              <a:solidFill>
                <a:schemeClr val="dk1"/>
              </a:solidFill>
            </a:endParaRPr>
          </a:p>
          <a:p>
            <a:pPr indent="0" lvl="0" marL="0" rtl="0" algn="l">
              <a:lnSpc>
                <a:spcPct val="115000"/>
              </a:lnSpc>
              <a:spcBef>
                <a:spcPts val="1000"/>
              </a:spcBef>
              <a:spcAft>
                <a:spcPts val="1000"/>
              </a:spcAft>
              <a:buNone/>
            </a:pPr>
            <a:r>
              <a:t/>
            </a:r>
            <a:endParaRPr sz="2200"/>
          </a:p>
        </p:txBody>
      </p:sp>
      <p:sp>
        <p:nvSpPr>
          <p:cNvPr id="583" name="Google Shape;583;p7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TalkBack example</a:t>
            </a:r>
            <a:endParaRPr/>
          </a:p>
        </p:txBody>
      </p:sp>
      <p:sp>
        <p:nvSpPr>
          <p:cNvPr id="589" name="Google Shape;589;p7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0" name="Google Shape;590;p78"/>
          <p:cNvPicPr preferRelativeResize="0"/>
          <p:nvPr/>
        </p:nvPicPr>
        <p:blipFill rotWithShape="1">
          <a:blip r:embed="rId3">
            <a:alphaModFix/>
          </a:blip>
          <a:srcRect b="21098" l="0" r="0" t="0"/>
          <a:stretch/>
        </p:blipFill>
        <p:spPr>
          <a:xfrm>
            <a:off x="311700" y="1178974"/>
            <a:ext cx="1992249" cy="3231149"/>
          </a:xfrm>
          <a:prstGeom prst="rect">
            <a:avLst/>
          </a:prstGeom>
          <a:noFill/>
          <a:ln>
            <a:noFill/>
          </a:ln>
        </p:spPr>
      </p:pic>
      <p:pic>
        <p:nvPicPr>
          <p:cNvPr id="591" name="Google Shape;591;p78"/>
          <p:cNvPicPr preferRelativeResize="0"/>
          <p:nvPr/>
        </p:nvPicPr>
        <p:blipFill rotWithShape="1">
          <a:blip r:embed="rId4">
            <a:alphaModFix/>
          </a:blip>
          <a:srcRect b="12457" l="0" r="0" t="0"/>
          <a:stretch/>
        </p:blipFill>
        <p:spPr>
          <a:xfrm>
            <a:off x="2729738" y="1192900"/>
            <a:ext cx="1795676" cy="3231149"/>
          </a:xfrm>
          <a:prstGeom prst="rect">
            <a:avLst/>
          </a:prstGeom>
          <a:noFill/>
          <a:ln>
            <a:noFill/>
          </a:ln>
        </p:spPr>
      </p:pic>
      <p:cxnSp>
        <p:nvCxnSpPr>
          <p:cNvPr id="592" name="Google Shape;592;p78"/>
          <p:cNvCxnSpPr>
            <a:stCxn id="593" idx="1"/>
          </p:cNvCxnSpPr>
          <p:nvPr/>
        </p:nvCxnSpPr>
        <p:spPr>
          <a:xfrm flipH="1">
            <a:off x="4331863" y="1996200"/>
            <a:ext cx="489600" cy="640800"/>
          </a:xfrm>
          <a:prstGeom prst="straightConnector1">
            <a:avLst/>
          </a:prstGeom>
          <a:noFill/>
          <a:ln cap="flat" cmpd="sng" w="19050">
            <a:solidFill>
              <a:srgbClr val="4CAF50"/>
            </a:solidFill>
            <a:prstDash val="solid"/>
            <a:round/>
            <a:headEnd len="med" w="med" type="none"/>
            <a:tailEnd len="med" w="med" type="triangle"/>
          </a:ln>
        </p:spPr>
      </p:cxnSp>
      <p:sp>
        <p:nvSpPr>
          <p:cNvPr id="593" name="Google Shape;593;p78"/>
          <p:cNvSpPr txBox="1"/>
          <p:nvPr/>
        </p:nvSpPr>
        <p:spPr>
          <a:xfrm>
            <a:off x="4821463" y="1165050"/>
            <a:ext cx="2176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Roboto"/>
                <a:ea typeface="Roboto"/>
                <a:cs typeface="Roboto"/>
                <a:sym typeface="Roboto"/>
              </a:rPr>
              <a:t>Reads text aloud as user navigates the screen</a:t>
            </a:r>
            <a:endParaRPr sz="2400">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access</a:t>
            </a:r>
            <a:endParaRPr/>
          </a:p>
        </p:txBody>
      </p:sp>
      <p:sp>
        <p:nvSpPr>
          <p:cNvPr id="599" name="Google Shape;599;p79"/>
          <p:cNvSpPr txBox="1"/>
          <p:nvPr>
            <p:ph idx="1" type="body"/>
          </p:nvPr>
        </p:nvSpPr>
        <p:spPr>
          <a:xfrm>
            <a:off x="255075" y="1313950"/>
            <a:ext cx="8520600" cy="2930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t>Allows for controlling the device using one or more switches instead of the touchscreen</a:t>
            </a:r>
            <a:endParaRPr sz="2200"/>
          </a:p>
          <a:p>
            <a:pPr indent="-368300" lvl="0" marL="457200" rtl="0" algn="l">
              <a:spcBef>
                <a:spcPts val="1000"/>
              </a:spcBef>
              <a:spcAft>
                <a:spcPts val="0"/>
              </a:spcAft>
              <a:buSzPts val="2200"/>
              <a:buChar char="●"/>
            </a:pPr>
            <a:r>
              <a:rPr lang="en" sz="2200"/>
              <a:t>Scans your app UI and highlights each item until you make a selection</a:t>
            </a:r>
            <a:endParaRPr sz="2200"/>
          </a:p>
          <a:p>
            <a:pPr indent="-368300" lvl="0" marL="457200" rtl="0" algn="l">
              <a:spcBef>
                <a:spcPts val="1000"/>
              </a:spcBef>
              <a:spcAft>
                <a:spcPts val="0"/>
              </a:spcAft>
              <a:buSzPts val="2200"/>
              <a:buChar char="●"/>
            </a:pPr>
            <a:r>
              <a:rPr lang="en" sz="2200"/>
              <a:t>Use with external switch, external keyboard, or buttons on the Android device (e.g., volume buttons)</a:t>
            </a:r>
            <a:endParaRPr sz="2200"/>
          </a:p>
          <a:p>
            <a:pPr indent="0" lvl="0" marL="0" rtl="0" algn="l">
              <a:lnSpc>
                <a:spcPct val="115000"/>
              </a:lnSpc>
              <a:spcBef>
                <a:spcPts val="1000"/>
              </a:spcBef>
              <a:spcAft>
                <a:spcPts val="1000"/>
              </a:spcAft>
              <a:buNone/>
            </a:pPr>
            <a:r>
              <a:t/>
            </a:r>
            <a:endParaRPr sz="2200"/>
          </a:p>
        </p:txBody>
      </p:sp>
      <p:sp>
        <p:nvSpPr>
          <p:cNvPr id="600" name="Google Shape;600;p7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Accessibility Suite</a:t>
            </a:r>
            <a:endParaRPr/>
          </a:p>
        </p:txBody>
      </p:sp>
      <p:sp>
        <p:nvSpPr>
          <p:cNvPr id="606" name="Google Shape;606;p8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7" name="Google Shape;607;p80"/>
          <p:cNvSpPr txBox="1"/>
          <p:nvPr/>
        </p:nvSpPr>
        <p:spPr>
          <a:xfrm>
            <a:off x="7189975" y="1965075"/>
            <a:ext cx="38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08" name="Google Shape;608;p80"/>
          <p:cNvSpPr txBox="1"/>
          <p:nvPr/>
        </p:nvSpPr>
        <p:spPr>
          <a:xfrm>
            <a:off x="336050" y="1122575"/>
            <a:ext cx="6241800" cy="13023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1000"/>
              </a:spcAft>
              <a:buNone/>
            </a:pPr>
            <a:r>
              <a:rPr lang="en" sz="2200">
                <a:latin typeface="Roboto"/>
                <a:ea typeface="Roboto"/>
                <a:cs typeface="Roboto"/>
                <a:sym typeface="Roboto"/>
              </a:rPr>
              <a:t>Collection of accessibility apps that help you use your Android device eyes-free, or with a switch device. It includes:</a:t>
            </a:r>
            <a:endParaRPr sz="2200">
              <a:latin typeface="Roboto"/>
              <a:ea typeface="Roboto"/>
              <a:cs typeface="Roboto"/>
              <a:sym typeface="Roboto"/>
            </a:endParaRPr>
          </a:p>
        </p:txBody>
      </p:sp>
      <p:sp>
        <p:nvSpPr>
          <p:cNvPr id="609" name="Google Shape;609;p80"/>
          <p:cNvSpPr txBox="1"/>
          <p:nvPr/>
        </p:nvSpPr>
        <p:spPr>
          <a:xfrm>
            <a:off x="336050" y="2433050"/>
            <a:ext cx="3787500" cy="1844100"/>
          </a:xfrm>
          <a:prstGeom prst="rect">
            <a:avLst/>
          </a:prstGeom>
          <a:noFill/>
          <a:ln>
            <a:noFill/>
          </a:ln>
        </p:spPr>
        <p:txBody>
          <a:bodyPr anchorCtr="0" anchor="ctr" bIns="91425" lIns="91425" spcFirstLastPara="1" rIns="91425" wrap="square" tIns="91425">
            <a:spAutoFit/>
          </a:bodyPr>
          <a:lstStyle/>
          <a:p>
            <a:pPr indent="-368300" lvl="0" marL="457200" marR="0" rtl="0" algn="l">
              <a:lnSpc>
                <a:spcPct val="130000"/>
              </a:lnSpc>
              <a:spcBef>
                <a:spcPts val="0"/>
              </a:spcBef>
              <a:spcAft>
                <a:spcPts val="0"/>
              </a:spcAft>
              <a:buSzPts val="2200"/>
              <a:buFont typeface="Roboto"/>
              <a:buChar char="●"/>
            </a:pPr>
            <a:r>
              <a:rPr lang="en" sz="2200">
                <a:latin typeface="Roboto"/>
                <a:ea typeface="Roboto"/>
                <a:cs typeface="Roboto"/>
                <a:sym typeface="Roboto"/>
              </a:rPr>
              <a:t>Talkback screen reader</a:t>
            </a:r>
            <a:endParaRPr sz="2200">
              <a:latin typeface="Roboto"/>
              <a:ea typeface="Roboto"/>
              <a:cs typeface="Roboto"/>
              <a:sym typeface="Roboto"/>
            </a:endParaRPr>
          </a:p>
          <a:p>
            <a:pPr indent="-368300" lvl="0" marL="457200" marR="0" rtl="0" algn="l">
              <a:lnSpc>
                <a:spcPct val="130000"/>
              </a:lnSpc>
              <a:spcBef>
                <a:spcPts val="0"/>
              </a:spcBef>
              <a:spcAft>
                <a:spcPts val="0"/>
              </a:spcAft>
              <a:buSzPts val="2200"/>
              <a:buFont typeface="Roboto"/>
              <a:buChar char="●"/>
            </a:pPr>
            <a:r>
              <a:rPr lang="en" sz="2200">
                <a:latin typeface="Roboto"/>
                <a:ea typeface="Roboto"/>
                <a:cs typeface="Roboto"/>
                <a:sym typeface="Roboto"/>
              </a:rPr>
              <a:t>Switch Access</a:t>
            </a:r>
            <a:endParaRPr sz="2200">
              <a:latin typeface="Roboto"/>
              <a:ea typeface="Roboto"/>
              <a:cs typeface="Roboto"/>
              <a:sym typeface="Roboto"/>
            </a:endParaRPr>
          </a:p>
          <a:p>
            <a:pPr indent="-368300" lvl="0" marL="457200" rtl="0" algn="l">
              <a:lnSpc>
                <a:spcPct val="13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Accessibility Menu</a:t>
            </a:r>
            <a:endParaRPr sz="2200">
              <a:solidFill>
                <a:schemeClr val="dk1"/>
              </a:solidFill>
              <a:latin typeface="Roboto"/>
              <a:ea typeface="Roboto"/>
              <a:cs typeface="Roboto"/>
              <a:sym typeface="Roboto"/>
            </a:endParaRPr>
          </a:p>
          <a:p>
            <a:pPr indent="-368300" lvl="0" marL="457200" rtl="0" algn="l">
              <a:lnSpc>
                <a:spcPct val="13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Select to Speak</a:t>
            </a:r>
            <a:endParaRPr sz="2200">
              <a:latin typeface="Roboto"/>
              <a:ea typeface="Roboto"/>
              <a:cs typeface="Roboto"/>
              <a:sym typeface="Roboto"/>
            </a:endParaRPr>
          </a:p>
        </p:txBody>
      </p:sp>
      <p:pic>
        <p:nvPicPr>
          <p:cNvPr id="610" name="Google Shape;610;p80"/>
          <p:cNvPicPr preferRelativeResize="0"/>
          <p:nvPr/>
        </p:nvPicPr>
        <p:blipFill>
          <a:blip r:embed="rId3">
            <a:alphaModFix/>
          </a:blip>
          <a:stretch>
            <a:fillRect/>
          </a:stretch>
        </p:blipFill>
        <p:spPr>
          <a:xfrm>
            <a:off x="6885200" y="1122575"/>
            <a:ext cx="1868400" cy="3321590"/>
          </a:xfrm>
          <a:prstGeom prst="rect">
            <a:avLst/>
          </a:prstGeom>
          <a:noFill/>
          <a:ln>
            <a:noFill/>
          </a:ln>
        </p:spPr>
      </p:pic>
      <p:sp>
        <p:nvSpPr>
          <p:cNvPr id="611" name="Google Shape;611;p80"/>
          <p:cNvSpPr/>
          <p:nvPr/>
        </p:nvSpPr>
        <p:spPr>
          <a:xfrm>
            <a:off x="6885200" y="3254950"/>
            <a:ext cx="1774200" cy="324000"/>
          </a:xfrm>
          <a:prstGeom prst="rect">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8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Resources</a:t>
            </a:r>
            <a:endParaRPr/>
          </a:p>
        </p:txBody>
      </p:sp>
      <p:sp>
        <p:nvSpPr>
          <p:cNvPr id="617" name="Google Shape;617;p81"/>
          <p:cNvSpPr txBox="1"/>
          <p:nvPr>
            <p:ph idx="1" type="body"/>
          </p:nvPr>
        </p:nvSpPr>
        <p:spPr>
          <a:xfrm>
            <a:off x="311700" y="1587825"/>
            <a:ext cx="8520600" cy="1918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u="sng">
                <a:solidFill>
                  <a:schemeClr val="hlink"/>
                </a:solidFill>
                <a:hlinkClick r:id="rId3"/>
              </a:rPr>
              <a:t>Build more accessible apps</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4"/>
              </a:rPr>
              <a:t>Principles for improving app accessibility</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5"/>
              </a:rPr>
              <a:t>Basic Android Accessibility codelab</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6"/>
              </a:rPr>
              <a:t>Material Design best practices on accessibility</a:t>
            </a:r>
            <a:endParaRPr sz="2200"/>
          </a:p>
          <a:p>
            <a:pPr indent="0" lvl="0" marL="0" rtl="0" algn="l">
              <a:lnSpc>
                <a:spcPct val="115000"/>
              </a:lnSpc>
              <a:spcBef>
                <a:spcPts val="0"/>
              </a:spcBef>
              <a:spcAft>
                <a:spcPts val="0"/>
              </a:spcAft>
              <a:buNone/>
            </a:pPr>
            <a:r>
              <a:t/>
            </a:r>
            <a:endParaRPr sz="2200"/>
          </a:p>
        </p:txBody>
      </p:sp>
      <p:sp>
        <p:nvSpPr>
          <p:cNvPr id="618" name="Google Shape;618;p8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4" name="Google Shape;624;p82"/>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630" name="Google Shape;630;p83"/>
          <p:cNvSpPr txBox="1"/>
          <p:nvPr>
            <p:ph idx="1" type="body"/>
          </p:nvPr>
        </p:nvSpPr>
        <p:spPr>
          <a:xfrm>
            <a:off x="327300" y="1590150"/>
            <a:ext cx="8489400" cy="3025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1C4587"/>
              </a:buClr>
              <a:buSzPts val="2000"/>
              <a:buChar char="●"/>
            </a:pPr>
            <a:r>
              <a:rPr lang="en" sz="2000">
                <a:solidFill>
                  <a:srgbClr val="1C4587"/>
                </a:solidFill>
              </a:rPr>
              <a:t>U</a:t>
            </a:r>
            <a:r>
              <a:rPr lang="en" sz="2000">
                <a:solidFill>
                  <a:srgbClr val="1C4587"/>
                </a:solidFill>
                <a:uFill>
                  <a:noFill/>
                </a:uFill>
                <a:hlinkClick action="ppaction://hlinksldjump" r:id="rId3">
                  <a:extLst>
                    <a:ext uri="{A12FA001-AC4F-418D-AE19-62706E023703}">
                      <ahyp:hlinkClr val="tx"/>
                    </a:ext>
                  </a:extLst>
                </a:hlinkClick>
              </a:rPr>
              <a:t>se Views and </a:t>
            </a:r>
            <a:r>
              <a:rPr lang="en" sz="200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ViewGroups</a:t>
            </a:r>
            <a:r>
              <a:rPr lang="en" sz="2000">
                <a:solidFill>
                  <a:srgbClr val="1C4587"/>
                </a:solidFill>
                <a:uFill>
                  <a:noFill/>
                </a:uFill>
                <a:hlinkClick action="ppaction://hlinksldjump" r:id="rId5">
                  <a:extLst>
                    <a:ext uri="{A12FA001-AC4F-418D-AE19-62706E023703}">
                      <ahyp:hlinkClr val="tx"/>
                    </a:ext>
                  </a:extLst>
                </a:hlinkClick>
              </a:rPr>
              <a:t> to build the user interface of your app</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A</a:t>
            </a:r>
            <a:r>
              <a:rPr lang="en" sz="2000">
                <a:solidFill>
                  <a:srgbClr val="1C4587"/>
                </a:solidFill>
                <a:uFill>
                  <a:noFill/>
                </a:uFill>
                <a:hlinkClick action="ppaction://hlinksldjump" r:id="rId6">
                  <a:extLst>
                    <a:ext uri="{A12FA001-AC4F-418D-AE19-62706E023703}">
                      <ahyp:hlinkClr val="tx"/>
                    </a:ext>
                  </a:extLst>
                </a:hlinkClick>
              </a:rPr>
              <a:t>ccess resources in your app from </a:t>
            </a:r>
            <a:r>
              <a:rPr lang="en" sz="2000">
                <a:solidFill>
                  <a:srgbClr val="1C4587"/>
                </a:solidFill>
                <a:uFill>
                  <a:noFill/>
                </a:uFill>
                <a:latin typeface="Courier New"/>
                <a:ea typeface="Courier New"/>
                <a:cs typeface="Courier New"/>
                <a:sym typeface="Courier New"/>
                <a:hlinkClick action="ppaction://hlinksldjump" r:id="rId7">
                  <a:extLst>
                    <a:ext uri="{A12FA001-AC4F-418D-AE19-62706E023703}">
                      <ahyp:hlinkClr val="tx"/>
                    </a:ext>
                  </a:extLst>
                </a:hlinkClick>
              </a:rPr>
              <a:t>R.&lt;resource_type&gt;.&lt;resource_name&gt;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D</a:t>
            </a:r>
            <a:r>
              <a:rPr lang="en" sz="2000">
                <a:solidFill>
                  <a:srgbClr val="1C4587"/>
                </a:solidFill>
                <a:uFill>
                  <a:noFill/>
                </a:uFill>
                <a:hlinkClick action="ppaction://hlinksldjump" r:id="rId8">
                  <a:extLst>
                    <a:ext uri="{A12FA001-AC4F-418D-AE19-62706E023703}">
                      <ahyp:hlinkClr val="tx"/>
                    </a:ext>
                  </a:extLst>
                </a:hlinkClick>
              </a:rPr>
              <a:t>efine app behavior in the Activity (for example, register </a:t>
            </a:r>
            <a:r>
              <a:rPr lang="en" sz="2000">
                <a:solidFill>
                  <a:srgbClr val="1C4587"/>
                </a:solidFill>
                <a:uFill>
                  <a:noFill/>
                </a:uFill>
                <a:latin typeface="Courier New"/>
                <a:ea typeface="Courier New"/>
                <a:cs typeface="Courier New"/>
                <a:sym typeface="Courier New"/>
                <a:hlinkClick action="ppaction://hlinksldjump" r:id="rId9">
                  <a:extLst>
                    <a:ext uri="{A12FA001-AC4F-418D-AE19-62706E023703}">
                      <ahyp:hlinkClr val="tx"/>
                    </a:ext>
                  </a:extLst>
                </a:hlinkClick>
              </a:rPr>
              <a:t>OnClickListener</a:t>
            </a:r>
            <a:r>
              <a:rPr lang="en" sz="2000">
                <a:solidFill>
                  <a:srgbClr val="1C4587"/>
                </a:solidFill>
                <a:uFill>
                  <a:noFill/>
                </a:uFill>
                <a:hlinkClick action="ppaction://hlinksldjump" r:id="rId10">
                  <a:extLst>
                    <a:ext uri="{A12FA001-AC4F-418D-AE19-62706E023703}">
                      <ahyp:hlinkClr val="tx"/>
                    </a:ext>
                  </a:extLst>
                </a:hlinkClick>
              </a:rPr>
              <a: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Use </a:t>
            </a:r>
            <a:r>
              <a:rPr lang="en" sz="2000">
                <a:solidFill>
                  <a:srgbClr val="1C4587"/>
                </a:solidFill>
                <a:uFill>
                  <a:noFill/>
                </a:uFill>
                <a:hlinkClick action="ppaction://hlinksldjump" r:id="rId11">
                  <a:extLst>
                    <a:ext uri="{A12FA001-AC4F-418D-AE19-62706E023703}">
                      <ahyp:hlinkClr val="tx"/>
                    </a:ext>
                  </a:extLst>
                </a:hlinkClick>
              </a:rPr>
              <a:t>Gradle as the build system to build your app</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12">
                  <a:extLst>
                    <a:ext uri="{A12FA001-AC4F-418D-AE19-62706E023703}">
                      <ahyp:hlinkClr val="tx"/>
                    </a:ext>
                  </a:extLst>
                </a:hlinkClick>
              </a:rPr>
              <a:t>Follow best practices to make your apps more accessible</a:t>
            </a:r>
            <a:endParaRPr sz="2000">
              <a:solidFill>
                <a:srgbClr val="1C4587"/>
              </a:solidFill>
            </a:endParaRPr>
          </a:p>
        </p:txBody>
      </p:sp>
      <p:sp>
        <p:nvSpPr>
          <p:cNvPr id="631" name="Google Shape;631;p8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2" name="Google Shape;632;p83"/>
          <p:cNvSpPr txBox="1"/>
          <p:nvPr/>
        </p:nvSpPr>
        <p:spPr>
          <a:xfrm>
            <a:off x="250900" y="1095500"/>
            <a:ext cx="46638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4, you learned how to:</a:t>
            </a:r>
            <a:endParaRPr sz="2000">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638" name="Google Shape;638;p84"/>
          <p:cNvSpPr txBox="1"/>
          <p:nvPr>
            <p:ph idx="1" type="body"/>
          </p:nvPr>
        </p:nvSpPr>
        <p:spPr>
          <a:xfrm>
            <a:off x="342900" y="1151225"/>
            <a:ext cx="8489400" cy="3408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u="sng">
                <a:solidFill>
                  <a:schemeClr val="hlink"/>
                </a:solidFill>
                <a:hlinkClick r:id="rId3"/>
              </a:rPr>
              <a:t>Layouts</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4"/>
              </a:rPr>
              <a:t>LinearLayout</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5"/>
              </a:rPr>
              <a:t>Input events overview</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6"/>
              </a:rPr>
              <a:t>View</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7"/>
              </a:rPr>
              <a:t>ViewGroup</a:t>
            </a:r>
            <a:endParaRPr sz="2000"/>
          </a:p>
        </p:txBody>
      </p:sp>
      <p:sp>
        <p:nvSpPr>
          <p:cNvPr id="639" name="Google Shape;639;p8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8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645" name="Google Shape;645;p8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6" name="Google Shape;646;p85"/>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4: Build your first Android app</a:t>
            </a:r>
            <a:endParaRPr sz="2500">
              <a:solidFill>
                <a:schemeClr val="dk1"/>
              </a:solidFill>
            </a:endParaRPr>
          </a:p>
        </p:txBody>
      </p:sp>
      <p:pic>
        <p:nvPicPr>
          <p:cNvPr id="647" name="Google Shape;647;p85"/>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your project details</a:t>
            </a:r>
            <a:endParaRPr/>
          </a:p>
        </p:txBody>
      </p:sp>
      <p:sp>
        <p:nvSpPr>
          <p:cNvPr id="122" name="Google Shape;122;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3"/>
          <p:cNvPicPr preferRelativeResize="0"/>
          <p:nvPr/>
        </p:nvPicPr>
        <p:blipFill rotWithShape="1">
          <a:blip r:embed="rId3">
            <a:alphaModFix/>
          </a:blip>
          <a:srcRect b="0" l="980" r="980" t="0"/>
          <a:stretch/>
        </p:blipFill>
        <p:spPr>
          <a:xfrm>
            <a:off x="2214038" y="1130675"/>
            <a:ext cx="4244330" cy="32217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releases and API levels</a:t>
            </a:r>
            <a:endParaRPr/>
          </a:p>
        </p:txBody>
      </p:sp>
      <p:sp>
        <p:nvSpPr>
          <p:cNvPr id="129" name="Google Shape;129;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4"/>
          <p:cNvPicPr preferRelativeResize="0"/>
          <p:nvPr/>
        </p:nvPicPr>
        <p:blipFill rotWithShape="1">
          <a:blip r:embed="rId3">
            <a:alphaModFix/>
          </a:blip>
          <a:srcRect b="0" l="0" r="41114" t="0"/>
          <a:stretch/>
        </p:blipFill>
        <p:spPr>
          <a:xfrm>
            <a:off x="2435525" y="1127875"/>
            <a:ext cx="4272951" cy="332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Choose API levels </a:t>
            </a:r>
            <a:r>
              <a:rPr lang="en"/>
              <a:t>for</a:t>
            </a:r>
            <a:r>
              <a:rPr lang="en"/>
              <a:t> your app</a:t>
            </a:r>
            <a:endParaRPr/>
          </a:p>
        </p:txBody>
      </p:sp>
      <p:sp>
        <p:nvSpPr>
          <p:cNvPr id="136" name="Google Shape;136;p25"/>
          <p:cNvSpPr txBox="1"/>
          <p:nvPr>
            <p:ph idx="1" type="body"/>
          </p:nvPr>
        </p:nvSpPr>
        <p:spPr>
          <a:xfrm>
            <a:off x="311700" y="1352400"/>
            <a:ext cx="8679900" cy="23541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Min</a:t>
            </a:r>
            <a:r>
              <a:rPr lang="en" sz="2200"/>
              <a:t>imum SDK:</a:t>
            </a:r>
            <a:r>
              <a:rPr lang="en" sz="2200"/>
              <a:t> </a:t>
            </a:r>
            <a:r>
              <a:rPr lang="en" sz="2200"/>
              <a:t>Device needs at least this API level to install</a:t>
            </a:r>
            <a:endParaRPr sz="2200"/>
          </a:p>
          <a:p>
            <a:pPr indent="-368300" lvl="0" marL="457200" rtl="0" algn="l">
              <a:spcBef>
                <a:spcPts val="1000"/>
              </a:spcBef>
              <a:spcAft>
                <a:spcPts val="0"/>
              </a:spcAft>
              <a:buSzPts val="2200"/>
              <a:buChar char="●"/>
            </a:pPr>
            <a:r>
              <a:rPr lang="en" sz="2200"/>
              <a:t>Target SDK:</a:t>
            </a:r>
            <a:r>
              <a:rPr lang="en" sz="2200"/>
              <a:t> </a:t>
            </a:r>
            <a:r>
              <a:rPr lang="en" sz="2200"/>
              <a:t>API version and highest Android version tested</a:t>
            </a:r>
            <a:endParaRPr sz="2200"/>
          </a:p>
          <a:p>
            <a:pPr indent="-368300" lvl="0" marL="457200" rtl="0" algn="l">
              <a:spcBef>
                <a:spcPts val="1000"/>
              </a:spcBef>
              <a:spcAft>
                <a:spcPts val="0"/>
              </a:spcAft>
              <a:buSzPts val="2200"/>
              <a:buChar char="●"/>
            </a:pPr>
            <a:r>
              <a:rPr lang="en" sz="2200"/>
              <a:t>Compile SDK: </a:t>
            </a:r>
            <a:r>
              <a:rPr lang="en" sz="2200">
                <a:solidFill>
                  <a:schemeClr val="dk1"/>
                </a:solidFill>
              </a:rPr>
              <a:t>Android </a:t>
            </a:r>
            <a:r>
              <a:rPr lang="en" sz="2200">
                <a:solidFill>
                  <a:schemeClr val="dk1"/>
                </a:solidFill>
              </a:rPr>
              <a:t>OS</a:t>
            </a:r>
            <a:r>
              <a:rPr lang="en" sz="2200">
                <a:solidFill>
                  <a:schemeClr val="dk1"/>
                </a:solidFill>
              </a:rPr>
              <a:t> library version </a:t>
            </a:r>
            <a:r>
              <a:rPr lang="en" sz="2200"/>
              <a:t>compiled with</a:t>
            </a:r>
            <a:endParaRPr sz="2000">
              <a:latin typeface="Courier New"/>
              <a:ea typeface="Courier New"/>
              <a:cs typeface="Courier New"/>
              <a:sym typeface="Courier New"/>
            </a:endParaRPr>
          </a:p>
          <a:p>
            <a:pPr indent="0" lvl="0" marL="457200" rtl="0" algn="l">
              <a:spcBef>
                <a:spcPts val="600"/>
              </a:spcBef>
              <a:spcAft>
                <a:spcPts val="0"/>
              </a:spcAft>
              <a:buNone/>
            </a:pPr>
            <a:r>
              <a:rPr lang="en" sz="1800">
                <a:latin typeface="Courier New"/>
                <a:ea typeface="Courier New"/>
                <a:cs typeface="Courier New"/>
                <a:sym typeface="Courier New"/>
              </a:rPr>
              <a:t>minSdkVersion &lt;= targetSdkVersion &lt;= compileSdkVersion</a:t>
            </a:r>
            <a:endParaRPr sz="1800">
              <a:latin typeface="Courier New"/>
              <a:ea typeface="Courier New"/>
              <a:cs typeface="Courier New"/>
              <a:sym typeface="Courier New"/>
            </a:endParaRPr>
          </a:p>
        </p:txBody>
      </p:sp>
      <p:sp>
        <p:nvSpPr>
          <p:cNvPr id="137" name="Google Shape;137;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5"/>
          <p:cNvSpPr txBox="1"/>
          <p:nvPr/>
        </p:nvSpPr>
        <p:spPr>
          <a:xfrm>
            <a:off x="342900" y="3988013"/>
            <a:ext cx="8489400" cy="4539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73042"/>
                </a:solidFill>
                <a:latin typeface="Roboto"/>
                <a:ea typeface="Roboto"/>
                <a:cs typeface="Roboto"/>
                <a:sym typeface="Roboto"/>
              </a:rPr>
              <a:t>The API l</a:t>
            </a:r>
            <a:r>
              <a:rPr lang="en" sz="1800">
                <a:solidFill>
                  <a:srgbClr val="073042"/>
                </a:solidFill>
                <a:latin typeface="Roboto"/>
                <a:ea typeface="Roboto"/>
                <a:cs typeface="Roboto"/>
                <a:sym typeface="Roboto"/>
              </a:rPr>
              <a:t>evel</a:t>
            </a:r>
            <a:r>
              <a:rPr lang="en" sz="1800">
                <a:solidFill>
                  <a:srgbClr val="073042"/>
                </a:solidFill>
                <a:latin typeface="Roboto"/>
                <a:ea typeface="Roboto"/>
                <a:cs typeface="Roboto"/>
                <a:sym typeface="Roboto"/>
              </a:rPr>
              <a:t> identifies the framework API version of the Android SDK.</a:t>
            </a:r>
            <a:endParaRPr sz="1800">
              <a:solidFill>
                <a:srgbClr val="07304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DF62B36C84343A091849FB1E2B1BC" ma:contentTypeVersion="0" ma:contentTypeDescription="Create a new document." ma:contentTypeScope="" ma:versionID="4e785ebdacd12b11b5efdad6f7e8258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667416-4BC5-4B81-8A41-8BABE9F9619C}"/>
</file>

<file path=customXml/itemProps2.xml><?xml version="1.0" encoding="utf-8"?>
<ds:datastoreItem xmlns:ds="http://schemas.openxmlformats.org/officeDocument/2006/customXml" ds:itemID="{7A8EDC46-6DF1-4A30-9AD4-5DF0D92DC788}"/>
</file>

<file path=customXml/itemProps3.xml><?xml version="1.0" encoding="utf-8"?>
<ds:datastoreItem xmlns:ds="http://schemas.openxmlformats.org/officeDocument/2006/customXml" ds:itemID="{8F13D5D9-E863-4867-BBC2-DF9F405304B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0x010100E86DF62B36C84343A091849FB1E2B1BC</vt:lpwstr>
  </property>
</Properties>
</file>