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Slides/notesSlide4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36.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9.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56"/>
  </p:notesMasterIdLst>
  <p:sldIdLst>
    <p:sldId id="256" r:id="rId3"/>
    <p:sldId id="257" r:id="rId4"/>
    <p:sldId id="258" r:id="rId5"/>
    <p:sldId id="259" r:id="rId6"/>
    <p:sldId id="260" r:id="rId7"/>
    <p:sldId id="261" r:id="rId8"/>
    <p:sldId id="262" r:id="rId9"/>
    <p:sldId id="263" r:id="rId10"/>
    <p:sldId id="264" r:id="rId11"/>
    <p:sldId id="308"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Lst>
  <p:sldSz cx="9144000" cy="5143500" type="screen16x9"/>
  <p:notesSz cx="6858000" cy="9144000"/>
  <p:embeddedFontLst>
    <p:embeddedFont>
      <p:font typeface="Consolas" panose="020B0609020204030204" pitchFamily="49" charset="0"/>
      <p:regular r:id="rId57"/>
      <p:bold r:id="rId58"/>
      <p:italic r:id="rId59"/>
      <p:boldItalic r:id="rId60"/>
    </p:embeddedFont>
    <p:embeddedFont>
      <p:font typeface="Google Sans" panose="020B0604020202020204" charset="0"/>
      <p:regular r:id="rId61"/>
      <p:bold r:id="rId62"/>
      <p:italic r:id="rId63"/>
      <p:boldItalic r:id="rId64"/>
    </p:embeddedFont>
    <p:embeddedFont>
      <p:font typeface="Open Sans" panose="020B0606030504020204" pitchFamily="34" charset="0"/>
      <p:regular r:id="rId65"/>
      <p:bold r:id="rId66"/>
      <p:italic r:id="rId67"/>
      <p:boldItalic r:id="rId68"/>
    </p:embeddedFont>
    <p:embeddedFont>
      <p:font typeface="Roboto" panose="02000000000000000000" pitchFamily="2" charset="0"/>
      <p:regular r:id="rId69"/>
      <p:bold r:id="rId70"/>
      <p:italic r:id="rId71"/>
      <p:boldItalic r:id="rId72"/>
    </p:embeddedFont>
    <p:embeddedFont>
      <p:font typeface="Roboto Condensed" panose="02000000000000000000" pitchFamily="2" charset="0"/>
      <p:regular r:id="rId73"/>
      <p:bold r:id="rId74"/>
      <p:italic r:id="rId75"/>
      <p:boldItalic r:id="rId7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241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3BF6F55-81FF-4422-AEAA-D462E1F29492}">
  <a:tblStyle styleId="{D3BF6F55-81FF-4422-AEAA-D462E1F2949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765" autoAdjust="0"/>
  </p:normalViewPr>
  <p:slideViewPr>
    <p:cSldViewPr snapToGrid="0">
      <p:cViewPr varScale="1">
        <p:scale>
          <a:sx n="78" d="100"/>
          <a:sy n="78" d="100"/>
        </p:scale>
        <p:origin x="408" y="62"/>
      </p:cViewPr>
      <p:guideLst>
        <p:guide orient="horz" pos="1620"/>
        <p:guide pos="2880"/>
        <p:guide orient="horz" pos="24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7.fntdata"/><Relationship Id="rId68" Type="http://schemas.openxmlformats.org/officeDocument/2006/relationships/font" Target="fonts/font12.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font" Target="fonts/font2.fntdata"/><Relationship Id="rId74" Type="http://schemas.openxmlformats.org/officeDocument/2006/relationships/font" Target="fonts/font18.fntdata"/><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font" Target="fonts/font5.fntdata"/><Relationship Id="rId82" Type="http://schemas.openxmlformats.org/officeDocument/2006/relationships/customXml" Target="../customXml/item2.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font" Target="fonts/font13.fntdata"/><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6.fntdata"/><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6.fntdata"/><Relationship Id="rId70" Type="http://schemas.openxmlformats.org/officeDocument/2006/relationships/font" Target="fonts/font14.fntdata"/><Relationship Id="rId75" Type="http://schemas.openxmlformats.org/officeDocument/2006/relationships/font" Target="fonts/font19.fntdata"/><Relationship Id="rId83"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1.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font" Target="fonts/font17.fntdata"/><Relationship Id="rId78" Type="http://schemas.openxmlformats.org/officeDocument/2006/relationships/viewProps" Target="viewProps.xml"/><Relationship Id="rId81"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20.fntdata"/><Relationship Id="rId7" Type="http://schemas.openxmlformats.org/officeDocument/2006/relationships/slide" Target="slides/slide5.xml"/><Relationship Id="rId71" Type="http://schemas.openxmlformats.org/officeDocument/2006/relationships/font" Target="fonts/font15.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eveloper.android.com/training/appbar"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eveloper.android.com/training/appbar/action-views"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material.io/components/navigation-drawer#usage"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eveloper.android.com/guide/topics/ui/menus?hl=en"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eveloper.android.com/guide/topics/ui/menus#options-menu"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eveloper.android.com/guide/topics/ui/menus#options-menu"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developer.android.com/training/appbar/actions"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youtube.com/watch?v=RS1IACnZLy4"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developer.android.com/guide/components/fragments"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eveloper.android.com/reference/kotlin/androidx/fragment/app/Fragment"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eveloper.android.com/jetpack/androidx/releases/navigation"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developer.android.com/guide/navigation/navigation-getting-started#Set-up"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eveloper.android.com/guide/navigation/navigation-getting-started#add-navhost"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eveloper.android.com/reference/kotlin/androidx/fragment/app/Fragment"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developer.android.com/guide/components/fragments"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eveloper.android.com/guide/navigation/navigation-navigate"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eveloper.android.com/guide/navigation/navigation-pass-data#Safe-args"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eveloper.android.com/guide/navigation/navigation-pass-data"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developer.android.com/guide/navigation/navigation-pass-data#define_destination_arguments"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developer.android.com/guide/navigation/navigation-pass-data#supported_argument_types"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developer.android.com/reference/java/io/Serializable" TargetMode="External"/><Relationship Id="rId2" Type="http://schemas.openxmlformats.org/officeDocument/2006/relationships/slide" Target="../slides/slide40.xml"/><Relationship Id="rId1" Type="http://schemas.openxmlformats.org/officeDocument/2006/relationships/notesMaster" Target="../notesMasters/notesMaster1.xml"/><Relationship Id="rId5" Type="http://schemas.openxmlformats.org/officeDocument/2006/relationships/hyperlink" Target="https://developer.android.com/guide/navigation/navigation-pass-data#supported_argument_types" TargetMode="External"/><Relationship Id="rId4" Type="http://schemas.openxmlformats.org/officeDocument/2006/relationships/hyperlink" Target="https://developer.android.com/reference/android/os/Parcelable"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eveloper.android.com/guide/components/activities/intro-activities#tcoa"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developer.android.com/reference/androidx/navigation/ui/NavigationUI#onNavDestinationSelected(android.view.MenuItem,%20androidx.navigation.NavController)"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developer.android.com/guide/navigation/navigation-ui#add_a_navigation_drawer" TargetMode="External"/><Relationship Id="rId2" Type="http://schemas.openxmlformats.org/officeDocument/2006/relationships/slide" Target="../slides/slide46.xml"/><Relationship Id="rId1" Type="http://schemas.openxmlformats.org/officeDocument/2006/relationships/notesMaster" Target="../notesMasters/notesMaster1.xml"/><Relationship Id="rId4" Type="http://schemas.openxmlformats.org/officeDocument/2006/relationships/hyperlink" Target="https://material.io/develop/android/components/navigation-view/" TargetMode="Externa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developer.android.com/guide/navigation/navigation-ui#add_a_navigation_drawer"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developer.android.com/guide/components/activities/tasks-and-back-stack"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eveloper.android.com/guide/components/intents-filter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developer.android.com/reference/android/content/Intent#intent-structure" TargetMode="Externa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eveloper.android.com/guide/components/intents-filters#ExampleExplici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android.com/reference/kotlin/android/content/Intent"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developer.android.com/guide/components/intents-common.html"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eveloper.android.com/guide/components/intents-common.html#Emai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8b9b28be0_0_3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8b9b28be0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b8b9b28be0_0_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b8b9b28be0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briefly discuss some of the common UI elements you’ll use to navigate your apps.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b8b9b28be0_0_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b8b9b28be0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the top of the screen is the App Bar. It displays the name of your Activity or app. It provides the user with access to important actions in a predictable way, such as the overflow menu (represented by the 3 vertical dots) which displays additional menu options. It also has support for navigation (navigation drawer) or view switching (with tabs or drop-down lists).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App bar</a:t>
            </a:r>
            <a:endParaRPr>
              <a:solidFill>
                <a:schemeClr val="dk1"/>
              </a:solidFill>
            </a:endParaRPr>
          </a:p>
          <a:p>
            <a:pPr marL="0" lvl="0" indent="0" algn="l" rtl="0">
              <a:spcBef>
                <a:spcPts val="60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8b9b28be0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8b9b28be0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navigation drawer is an element that's often seen in apps. Open the drawer by tapping the hamburger icon (the three horizontal lines), or with a swipe in gesture from the left side of the screen. The navigation drawer lets you quickly navigate to locations in your app. The options menu and the navigation drawer both use menus behind the scenes.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304800" algn="l" rtl="0">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xmlns:ahyp="http://schemas.microsoft.com/office/drawing/2018/hyperlinkcolor" val="tx"/>
                    </a:ext>
                  </a:extLst>
                </a:hlinkClick>
              </a:rPr>
              <a:t>Use action views and action providers</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Navigation Drawer Usage</a:t>
            </a:r>
            <a:r>
              <a:rPr lang="en">
                <a:solidFill>
                  <a:schemeClr val="dk1"/>
                </a:solidFill>
              </a:rPr>
              <a:t> </a:t>
            </a:r>
            <a:endParaRPr>
              <a:solidFill>
                <a:schemeClr val="dk1"/>
              </a:solidFill>
            </a:endParaRPr>
          </a:p>
          <a:p>
            <a:pPr marL="0" lvl="0" indent="0" algn="l" rtl="0">
              <a:spcBef>
                <a:spcPts val="60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b8b9b28be0_0_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b8b9b28be0_0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different types of menus provided by the framework: options menus, context menus, and popup menus. Menu resources are located in the</a:t>
            </a:r>
            <a:r>
              <a:rPr lang="en" b="1"/>
              <a:t> </a:t>
            </a:r>
            <a:r>
              <a:rPr lang="en">
                <a:latin typeface="Courier New"/>
                <a:ea typeface="Courier New"/>
                <a:cs typeface="Courier New"/>
                <a:sym typeface="Courier New"/>
              </a:rPr>
              <a:t>res/menu</a:t>
            </a:r>
            <a:r>
              <a:rPr lang="en"/>
              <a:t> directory, and are defined with a </a:t>
            </a:r>
            <a:r>
              <a:rPr lang="en">
                <a:latin typeface="Courier New"/>
                <a:ea typeface="Courier New"/>
                <a:cs typeface="Courier New"/>
                <a:sym typeface="Courier New"/>
              </a:rPr>
              <a:t>menu</a:t>
            </a:r>
            <a:r>
              <a:rPr lang="en"/>
              <a:t> tag. In your menu XML file, you can set the string resources that this menu item uses as a title, an id, and several other options like ordering or icons.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Resource:</a:t>
            </a:r>
            <a:endParaRPr b="1"/>
          </a:p>
          <a:p>
            <a:pPr marL="457200" lvl="0" indent="-304800" algn="l" rtl="0">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xmlns:ahyp="http://schemas.microsoft.com/office/drawing/2018/hyperlinkcolor" val="tx"/>
                    </a:ext>
                  </a:extLst>
                </a:hlinkClick>
              </a:rPr>
              <a:t>Menus</a:t>
            </a:r>
            <a:r>
              <a:rPr lang="en" sz="1200">
                <a:solidFill>
                  <a:schemeClr val="dk1"/>
                </a:solidFill>
                <a:latin typeface="Times New Roman"/>
                <a:ea typeface="Times New Roman"/>
                <a:cs typeface="Times New Roman"/>
                <a:sym typeface="Times New Roman"/>
              </a:rPr>
              <a:t> </a:t>
            </a:r>
            <a:endParaRPr>
              <a:solidFill>
                <a:schemeClr val="dk1"/>
              </a:solidFill>
            </a:endParaRPr>
          </a:p>
          <a:p>
            <a:pPr marL="0" lvl="0" indent="0" algn="l" rtl="0">
              <a:spcBef>
                <a:spcPts val="60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b8b9b28be0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b8b9b28be0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the XML for a navigation drawer. It demonstrates the use of icons and groups. We won’t use the navigation drawer until later in the lesson, but its underlying representation as a menu is useful to mention briefly now.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8b9b28be0_0_4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b8b9b28be0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b="1"/>
          </a:p>
          <a:p>
            <a:pPr marL="0" lvl="0" indent="0" algn="l" rtl="0">
              <a:spcBef>
                <a:spcPts val="0"/>
              </a:spcBef>
              <a:spcAft>
                <a:spcPts val="0"/>
              </a:spcAft>
              <a:buNone/>
            </a:pPr>
            <a:r>
              <a:rPr lang="en"/>
              <a:t>Let’s look at an options menu example in an Activity. Add a menu item by creating a new item tag and giving it an ID and title. We now have a new menu item that does nothing when we click it.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b8b9b28be0_0_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b8b9b28be0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inflate the menu, we need to override </a:t>
            </a:r>
            <a:r>
              <a:rPr lang="en">
                <a:latin typeface="Courier New"/>
                <a:ea typeface="Courier New"/>
                <a:cs typeface="Courier New"/>
                <a:sym typeface="Courier New"/>
              </a:rPr>
              <a:t>onCreateOptionsMenu()</a:t>
            </a:r>
            <a:r>
              <a:rPr lang="en"/>
              <a:t> within the Activity. Once you add this code, the menu options will show in the app bar. Some of the default project templates come with </a:t>
            </a:r>
            <a:r>
              <a:rPr lang="en">
                <a:latin typeface="Courier New"/>
                <a:ea typeface="Courier New"/>
                <a:cs typeface="Courier New"/>
                <a:sym typeface="Courier New"/>
              </a:rPr>
              <a:t>onCreateOptionsMenu()</a:t>
            </a:r>
            <a:r>
              <a:rPr lang="en"/>
              <a:t> already implemented.</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Create Options Menu</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b8b9b28be0_0_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b8b9b28be0_0_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respond to the user selecting a menu item, override </a:t>
            </a:r>
            <a:r>
              <a:rPr lang="en">
                <a:latin typeface="Courier New"/>
                <a:ea typeface="Courier New"/>
                <a:cs typeface="Courier New"/>
                <a:sym typeface="Courier New"/>
              </a:rPr>
              <a:t>onOptionsItemSelected()</a:t>
            </a:r>
            <a:r>
              <a:rPr lang="en"/>
              <a:t> within the Activity as shown in the example. Now our menu will conditionally launch a web search Intent for pizza, or show a toast message depending on the menu item.</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Create Options Menu</a:t>
            </a:r>
            <a:endParaRPr>
              <a:solidFill>
                <a:schemeClr val="dk1"/>
              </a:solidFill>
            </a:endParaRPr>
          </a:p>
          <a:p>
            <a:pPr marL="457200" lvl="0" indent="-304800" algn="l" rtl="0">
              <a:spcBef>
                <a:spcPts val="0"/>
              </a:spcBef>
              <a:spcAft>
                <a:spcPts val="0"/>
              </a:spcAft>
              <a:buClr>
                <a:schemeClr val="dk1"/>
              </a:buClr>
              <a:buSzPts val="1200"/>
              <a:buFont typeface="Times New Roman"/>
              <a:buChar char="●"/>
            </a:pPr>
            <a:r>
              <a:rPr lang="en" u="sng">
                <a:solidFill>
                  <a:srgbClr val="1155CC"/>
                </a:solidFill>
                <a:hlinkClick r:id="rId4">
                  <a:extLst>
                    <a:ext uri="{A12FA001-AC4F-418D-AE19-62706E023703}">
                      <ahyp:hlinkClr xmlns:ahyp="http://schemas.microsoft.com/office/drawing/2018/hyperlinkcolor" val="tx"/>
                    </a:ext>
                  </a:extLst>
                </a:hlinkClick>
              </a:rPr>
              <a:t>Add and handle actions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b8b9b28be0_0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b8b9b28be0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we navigate to different screens in our app, we can use different activities. Or we can use fragments.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b8b9b28be0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b8b9b28be0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Fragments were first introduced into the Android platform in Android 3.0 (the Honeycomb release), when support for tablets was added. An Activity that displayed a list of items would look silly if the list items took up the entire width of the screen on a tablet. Hence, the need for fragments arose. With the introduction of fragments, on a tablet device, an activity could display a list fragment on the left, and a detail fragment on the right. On a phone device, an activity could display one fragment at a time because of the smaller screen real estate available. </a:t>
            </a:r>
            <a:endParaRPr/>
          </a:p>
          <a:p>
            <a:pPr marL="0" lvl="0" indent="0" algn="l" rtl="0">
              <a:spcBef>
                <a:spcPts val="0"/>
              </a:spcBef>
              <a:spcAft>
                <a:spcPts val="0"/>
              </a:spcAft>
              <a:buNone/>
            </a:pPr>
            <a:endParaRPr/>
          </a:p>
          <a:p>
            <a:pPr marL="0" lvl="0" indent="0" algn="l" rtl="0">
              <a:spcBef>
                <a:spcPts val="0"/>
              </a:spcBef>
              <a:spcAft>
                <a:spcPts val="0"/>
              </a:spcAft>
              <a:buNone/>
            </a:pPr>
            <a:r>
              <a:rPr lang="en"/>
              <a:t>It turns out that breaking up the structure of your UI into fragments is useful in other contexts besides building for tablets. </a:t>
            </a:r>
            <a:r>
              <a:rPr lang="en">
                <a:solidFill>
                  <a:schemeClr val="dk1"/>
                </a:solidFill>
              </a:rPr>
              <a:t>Fragments are a core concept to understand when building apps in Android.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8b9b28be0_0_4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8b9b28be0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8b9b28be0_0_5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8b9b28be0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formally, a fragment represents a behavior or a portion of the UI in an Activity. You can think of it as a "micro activity". You can display multiple fragments in a single activity (as in the tablet case), or reuse a fragment in multiple activities. You can think of a fragment as a modular section of an activity that has its own lifecycle, receives its own input events, and which you can add or remove while the activity is running.</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Fragments: Past, Present, and Future (Android Dev Summit '19)</a:t>
            </a:r>
            <a:r>
              <a:rPr lang="en">
                <a:solidFill>
                  <a:schemeClr val="dk1"/>
                </a:solidFill>
              </a:rPr>
              <a:t> </a:t>
            </a:r>
            <a:endParaRPr>
              <a:solidFill>
                <a:schemeClr val="dk1"/>
              </a:solidFill>
            </a:endParaRPr>
          </a:p>
          <a:p>
            <a:pPr marL="457200" lvl="0" indent="-304800" algn="l" rtl="0">
              <a:spcBef>
                <a:spcPts val="0"/>
              </a:spcBef>
              <a:spcAft>
                <a:spcPts val="0"/>
              </a:spcAft>
              <a:buClr>
                <a:schemeClr val="dk1"/>
              </a:buClr>
              <a:buSzPts val="1200"/>
              <a:buFont typeface="Times New Roman"/>
              <a:buChar char="●"/>
            </a:pPr>
            <a:r>
              <a:rPr lang="en" u="sng">
                <a:solidFill>
                  <a:srgbClr val="1155CC"/>
                </a:solidFill>
                <a:hlinkClick r:id="rId4">
                  <a:extLst>
                    <a:ext uri="{A12FA001-AC4F-418D-AE19-62706E023703}">
                      <ahyp:hlinkClr xmlns:ahyp="http://schemas.microsoft.com/office/drawing/2018/hyperlinkcolor" val="tx"/>
                    </a:ext>
                  </a:extLst>
                </a:hlinkClick>
              </a:rPr>
              <a:t>Fragments</a:t>
            </a:r>
            <a:r>
              <a:rPr lang="en" sz="1200">
                <a:solidFill>
                  <a:schemeClr val="dk1"/>
                </a:solidFill>
                <a:latin typeface="Times New Roman"/>
                <a:ea typeface="Times New Roman"/>
                <a:cs typeface="Times New Roman"/>
                <a:sym typeface="Times New Roman"/>
              </a:rPr>
              <a:t> </a:t>
            </a:r>
            <a:endParaRPr/>
          </a:p>
          <a:p>
            <a:pPr marL="0" lvl="0" indent="0" algn="l" rtl="0">
              <a:spcBef>
                <a:spcPts val="60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b8b9b28be0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b8b9b28be0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When using the </a:t>
            </a:r>
            <a:r>
              <a:rPr lang="en">
                <a:solidFill>
                  <a:schemeClr val="dk1"/>
                </a:solidFill>
                <a:latin typeface="Courier New"/>
                <a:ea typeface="Courier New"/>
                <a:cs typeface="Courier New"/>
                <a:sym typeface="Courier New"/>
              </a:rPr>
              <a:t>Fragment</a:t>
            </a:r>
            <a:r>
              <a:rPr lang="en">
                <a:solidFill>
                  <a:schemeClr val="dk1"/>
                </a:solidFill>
              </a:rPr>
              <a:t> class, be sure you use the version provided in the </a:t>
            </a:r>
            <a:r>
              <a:rPr lang="en">
                <a:solidFill>
                  <a:schemeClr val="dk1"/>
                </a:solidFill>
                <a:latin typeface="Courier New"/>
                <a:ea typeface="Courier New"/>
                <a:cs typeface="Courier New"/>
                <a:sym typeface="Courier New"/>
              </a:rPr>
              <a:t>androidx</a:t>
            </a:r>
            <a:r>
              <a:rPr lang="en">
                <a:solidFill>
                  <a:schemeClr val="dk1"/>
                </a:solidFill>
              </a:rPr>
              <a:t> package, rather than the </a:t>
            </a:r>
            <a:r>
              <a:rPr lang="en">
                <a:solidFill>
                  <a:schemeClr val="dk1"/>
                </a:solidFill>
                <a:latin typeface="Courier New"/>
                <a:ea typeface="Courier New"/>
                <a:cs typeface="Courier New"/>
                <a:sym typeface="Courier New"/>
              </a:rPr>
              <a:t>Fragment</a:t>
            </a:r>
            <a:r>
              <a:rPr lang="en">
                <a:solidFill>
                  <a:schemeClr val="dk1"/>
                </a:solidFill>
              </a:rPr>
              <a:t> class provided in the platform (which originated in API level 11 and was deprecated in API level 28).</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Font typeface="Roboto"/>
              <a:buChar char="●"/>
            </a:pPr>
            <a:r>
              <a:rPr lang="en" u="sng">
                <a:solidFill>
                  <a:srgbClr val="1155CC"/>
                </a:solidFill>
                <a:latin typeface="Roboto"/>
                <a:ea typeface="Roboto"/>
                <a:cs typeface="Roboto"/>
                <a:sym typeface="Roboto"/>
                <a:hlinkClick r:id="rId3">
                  <a:extLst>
                    <a:ext uri="{A12FA001-AC4F-418D-AE19-62706E023703}">
                      <ahyp:hlinkClr xmlns:ahyp="http://schemas.microsoft.com/office/drawing/2018/hyperlinkcolor" val="tx"/>
                    </a:ext>
                  </a:extLst>
                </a:hlinkClick>
              </a:rPr>
              <a:t>Fragment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b8b9b28be0_0_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b8b9b28be0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you add more fragments to your app, you will want to consider how to navigate between them.</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b8b9b28be0_0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b8b9b28be0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The navigation component is a collection of libraries, tooling, and IDE integrations for creating navigation paths through an app. It works best with the paradigm of "one activity, many fragments" over having many activities. It’s composed of three parts that work together analogous to how you might experience watching television or listening to the radio. </a:t>
            </a:r>
            <a:endParaRPr/>
          </a:p>
          <a:p>
            <a:pPr marL="457200" lvl="0" indent="-298450" algn="l" rtl="0">
              <a:lnSpc>
                <a:spcPct val="115000"/>
              </a:lnSpc>
              <a:spcBef>
                <a:spcPts val="0"/>
              </a:spcBef>
              <a:spcAft>
                <a:spcPts val="0"/>
              </a:spcAft>
              <a:buSzPts val="1100"/>
              <a:buChar char="●"/>
            </a:pPr>
            <a:r>
              <a:rPr lang="en"/>
              <a:t>The </a:t>
            </a:r>
            <a:r>
              <a:rPr lang="en" b="1"/>
              <a:t>Navigation Graph</a:t>
            </a:r>
            <a:r>
              <a:rPr lang="en"/>
              <a:t> represents a set of destination fragments or activities your app is able to display. In our TV analogy, this would be a list of available programs to watch.</a:t>
            </a:r>
            <a:endParaRPr/>
          </a:p>
          <a:p>
            <a:pPr marL="457200" lvl="0" indent="-298450" algn="l" rtl="0">
              <a:lnSpc>
                <a:spcPct val="115000"/>
              </a:lnSpc>
              <a:spcBef>
                <a:spcPts val="0"/>
              </a:spcBef>
              <a:spcAft>
                <a:spcPts val="0"/>
              </a:spcAft>
              <a:buSzPts val="1100"/>
              <a:buChar char="●"/>
            </a:pPr>
            <a:r>
              <a:rPr lang="en"/>
              <a:t>The </a:t>
            </a:r>
            <a:r>
              <a:rPr lang="en" b="1"/>
              <a:t>Navigation Host</a:t>
            </a:r>
            <a:r>
              <a:rPr lang="en"/>
              <a:t> is the container that displays the destinations listed in your navigation graph, like a TV or monitor screen. </a:t>
            </a:r>
            <a:endParaRPr/>
          </a:p>
          <a:p>
            <a:pPr marL="457200" lvl="0" indent="-298450" algn="l" rtl="0">
              <a:lnSpc>
                <a:spcPct val="115000"/>
              </a:lnSpc>
              <a:spcBef>
                <a:spcPts val="0"/>
              </a:spcBef>
              <a:spcAft>
                <a:spcPts val="0"/>
              </a:spcAft>
              <a:buSzPts val="1100"/>
              <a:buChar char="●"/>
            </a:pPr>
            <a:r>
              <a:rPr lang="en"/>
              <a:t>The </a:t>
            </a:r>
            <a:r>
              <a:rPr lang="en" b="1"/>
              <a:t>Navigation Controller</a:t>
            </a:r>
            <a:r>
              <a:rPr lang="en"/>
              <a:t> is the means of navigating between different destinations. In our TV analogy, this would be the equivalent of a TV remote with which to switch to </a:t>
            </a:r>
            <a:r>
              <a:rPr lang="en">
                <a:solidFill>
                  <a:schemeClr val="dk1"/>
                </a:solidFill>
              </a:rPr>
              <a:t>different programs or channels</a:t>
            </a:r>
            <a:r>
              <a:rPr lang="en"/>
              <a:t>. </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None/>
            </a:pPr>
            <a:r>
              <a:rPr lang="en">
                <a:solidFill>
                  <a:schemeClr val="dk1"/>
                </a:solidFill>
              </a:rPr>
              <a:t>Fragments can link to other fragments, creating a full graph of destinations, while Activities can only be a terminal destination for the graph, meaning that they are always an endpoint on the graph.  (Each activity can have its own navigation graph, but this provides less benefit than having all of the destinations in a single graph.)</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b8b9b28be0_0_5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b8b9b28be0_0_5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begin working with the Navigation component, we need to add some dependencies to the </a:t>
            </a:r>
            <a:r>
              <a:rPr lang="en">
                <a:latin typeface="Courier New"/>
                <a:ea typeface="Courier New"/>
                <a:cs typeface="Courier New"/>
                <a:sym typeface="Courier New"/>
              </a:rPr>
              <a:t>build.gradle</a:t>
            </a:r>
            <a:r>
              <a:rPr lang="en"/>
              <a:t> file. For the </a:t>
            </a:r>
            <a:r>
              <a:rPr lang="en">
                <a:latin typeface="Courier New"/>
                <a:ea typeface="Courier New"/>
                <a:cs typeface="Courier New"/>
                <a:sym typeface="Courier New"/>
              </a:rPr>
              <a:t>nav_version</a:t>
            </a:r>
            <a:r>
              <a:rPr lang="en"/>
              <a:t>,  look at the Navigation library release notes page for the current stable release.</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Navigation</a:t>
            </a:r>
            <a:r>
              <a:rPr lang="en" sz="1200">
                <a:solidFill>
                  <a:schemeClr val="dk1"/>
                </a:solidFill>
              </a:rPr>
              <a:t> </a:t>
            </a:r>
            <a:endParaRPr sz="1200">
              <a:solidFill>
                <a:schemeClr val="dk1"/>
              </a:solidFill>
            </a:endParaRPr>
          </a:p>
          <a:p>
            <a:pPr marL="457200" lvl="0" indent="-298450" algn="l" rtl="0">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Set up your environment</a:t>
            </a:r>
            <a:r>
              <a:rPr lang="en" sz="1000">
                <a:solidFill>
                  <a:schemeClr val="dk1"/>
                </a:solidFill>
              </a:rPr>
              <a:t>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b8b9b28be0_0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b8b9b28be0_0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Let’s start with our navigation host, which is an empty container where destinations are swapped in and out as a user navigates through your app. A navigation host must implement the </a:t>
            </a:r>
            <a:r>
              <a:rPr lang="en">
                <a:latin typeface="Courier New"/>
                <a:ea typeface="Courier New"/>
                <a:cs typeface="Courier New"/>
                <a:sym typeface="Courier New"/>
              </a:rPr>
              <a:t>NavHost</a:t>
            </a:r>
            <a:r>
              <a:rPr lang="en"/>
              <a:t> interface. The default NavHost implementation, </a:t>
            </a:r>
            <a:r>
              <a:rPr lang="en">
                <a:latin typeface="Courier New"/>
                <a:ea typeface="Courier New"/>
                <a:cs typeface="Courier New"/>
                <a:sym typeface="Courier New"/>
              </a:rPr>
              <a:t>NavHostFragment</a:t>
            </a:r>
            <a:r>
              <a:rPr lang="en"/>
              <a:t>, handles swapping fragment destinations for you, so let’s use that.</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None/>
            </a:pPr>
            <a:r>
              <a:rPr lang="en"/>
              <a:t>Use the fragment XML tag to declare the </a:t>
            </a:r>
            <a:r>
              <a:rPr lang="en">
                <a:latin typeface="Courier New"/>
                <a:ea typeface="Courier New"/>
                <a:cs typeface="Courier New"/>
                <a:sym typeface="Courier New"/>
              </a:rPr>
              <a:t>NavHostFragment</a:t>
            </a:r>
            <a:r>
              <a:rPr lang="en"/>
              <a:t> within the activity XML layout. This </a:t>
            </a:r>
            <a:r>
              <a:rPr lang="en">
                <a:latin typeface="Courier New"/>
                <a:ea typeface="Courier New"/>
                <a:cs typeface="Courier New"/>
                <a:sym typeface="Courier New"/>
              </a:rPr>
              <a:t>NavHostFragment</a:t>
            </a:r>
            <a:r>
              <a:rPr lang="en"/>
              <a:t> must be declared within the Activity that will house all the Fragments we’ll be switching between. Note a couple of important attributes that we’ll be revisiting later. </a:t>
            </a:r>
            <a:endParaRPr/>
          </a:p>
          <a:p>
            <a:pPr marL="457200" lvl="0" indent="-298450" algn="l" rtl="0">
              <a:lnSpc>
                <a:spcPct val="115000"/>
              </a:lnSpc>
              <a:spcBef>
                <a:spcPts val="0"/>
              </a:spcBef>
              <a:spcAft>
                <a:spcPts val="0"/>
              </a:spcAft>
              <a:buSzPts val="1100"/>
              <a:buChar char="●"/>
            </a:pPr>
            <a:r>
              <a:rPr lang="en" b="1">
                <a:latin typeface="Courier New"/>
                <a:ea typeface="Courier New"/>
                <a:cs typeface="Courier New"/>
                <a:sym typeface="Courier New"/>
              </a:rPr>
              <a:t>android:name</a:t>
            </a:r>
            <a:r>
              <a:rPr lang="en">
                <a:latin typeface="Courier New"/>
                <a:ea typeface="Courier New"/>
                <a:cs typeface="Courier New"/>
                <a:sym typeface="Courier New"/>
              </a:rPr>
              <a:t> </a:t>
            </a:r>
            <a:r>
              <a:rPr lang="en"/>
              <a:t>attribute has a value that is the fully qualified class name of our fragment</a:t>
            </a:r>
            <a:endParaRPr/>
          </a:p>
          <a:p>
            <a:pPr marL="457200" lvl="0" indent="-298450" algn="l" rtl="0">
              <a:lnSpc>
                <a:spcPct val="115000"/>
              </a:lnSpc>
              <a:spcBef>
                <a:spcPts val="0"/>
              </a:spcBef>
              <a:spcAft>
                <a:spcPts val="0"/>
              </a:spcAft>
              <a:buSzPts val="1100"/>
              <a:buChar char="●"/>
            </a:pPr>
            <a:r>
              <a:rPr lang="en" b="1">
                <a:latin typeface="Courier New"/>
                <a:ea typeface="Courier New"/>
                <a:cs typeface="Courier New"/>
                <a:sym typeface="Courier New"/>
              </a:rPr>
              <a:t>app:defaultNavHost</a:t>
            </a:r>
            <a:r>
              <a:rPr lang="en"/>
              <a:t> is set to </a:t>
            </a:r>
            <a:r>
              <a:rPr lang="en">
                <a:latin typeface="Courier New"/>
                <a:ea typeface="Courier New"/>
                <a:cs typeface="Courier New"/>
                <a:sym typeface="Courier New"/>
              </a:rPr>
              <a:t>true</a:t>
            </a:r>
            <a:r>
              <a:rPr lang="en"/>
              <a:t> to ensure that this navigation host will intercept the system's Back button taps</a:t>
            </a:r>
            <a:endParaRPr/>
          </a:p>
          <a:p>
            <a:pPr marL="457200" lvl="0" indent="-298450" algn="l" rtl="0">
              <a:lnSpc>
                <a:spcPct val="115000"/>
              </a:lnSpc>
              <a:spcBef>
                <a:spcPts val="0"/>
              </a:spcBef>
              <a:spcAft>
                <a:spcPts val="0"/>
              </a:spcAft>
              <a:buSzPts val="1100"/>
              <a:buChar char="●"/>
            </a:pPr>
            <a:r>
              <a:rPr lang="en" b="1">
                <a:latin typeface="Courier New"/>
                <a:ea typeface="Courier New"/>
                <a:cs typeface="Courier New"/>
                <a:sym typeface="Courier New"/>
              </a:rPr>
              <a:t>app:navGraph</a:t>
            </a:r>
            <a:r>
              <a:rPr lang="en"/>
              <a:t> points to the navigation graph listing all of our fragment destinations</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b="1"/>
              <a:t>Resource:</a:t>
            </a:r>
            <a:endParaRPr b="1"/>
          </a:p>
          <a:p>
            <a:pPr marL="457200" lvl="0" indent="-298450" algn="l" rtl="0">
              <a:lnSpc>
                <a:spcPct val="115000"/>
              </a:lnSpc>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Add a NavHost to an activity</a:t>
            </a:r>
            <a:r>
              <a:rPr lang="en">
                <a:solidFill>
                  <a:schemeClr val="dk1"/>
                </a:solidFill>
              </a:rPr>
              <a:t> </a:t>
            </a:r>
            <a:endParaRPr>
              <a:solidFill>
                <a:schemeClr val="dk1"/>
              </a:solidFill>
            </a:endParaRPr>
          </a:p>
          <a:p>
            <a:pPr marL="0" lvl="0" indent="0" algn="l" rtl="0">
              <a:spcBef>
                <a:spcPts val="60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b8b9b28be0_0_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b8b9b28be0_0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will be creating a navigation graph, which is a resource file that contains all your destinations and the actions to navigate between them. It represents all the possible navigation paths within your Activity. This example shows a visual representation of a navigation graph for a sample app with destinations and the actions that connect them (represented by arrows).</a:t>
            </a:r>
            <a:endParaRPr/>
          </a:p>
          <a:p>
            <a:pPr marL="0" lvl="0" indent="0" algn="l" rtl="0">
              <a:lnSpc>
                <a:spcPct val="115000"/>
              </a:lnSpc>
              <a:spcBef>
                <a:spcPts val="900"/>
              </a:spcBef>
              <a:spcAft>
                <a:spcPts val="90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b8b9b28be0_0_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b8b9b28be0_0_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Android Studio, the Design view of the navigation graph resource file shows you a visual representation of the connections between different destinations for your Activity. This is called the Navigation Editor in Android Studio. You can link destinations (the arrow button) and set entry points (the home button) from this interface.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b8b9b28be0_0_5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b8b9b28be0_0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a:p>
          <a:p>
            <a:pPr marL="0" lvl="0" indent="0" algn="l" rtl="0">
              <a:spcBef>
                <a:spcPts val="0"/>
              </a:spcBef>
              <a:spcAft>
                <a:spcPts val="0"/>
              </a:spcAft>
              <a:buNone/>
            </a:pPr>
            <a:r>
              <a:rPr lang="en"/>
              <a:t>Let’s talk about fragment destinations next. To create a fragment, extend the </a:t>
            </a:r>
            <a:r>
              <a:rPr lang="en">
                <a:latin typeface="Courier New"/>
                <a:ea typeface="Courier New"/>
                <a:cs typeface="Courier New"/>
                <a:sym typeface="Courier New"/>
              </a:rPr>
              <a:t>Fragment</a:t>
            </a:r>
            <a:r>
              <a:rPr lang="en"/>
              <a:t> class. In an Activity, we would override the </a:t>
            </a:r>
            <a:r>
              <a:rPr lang="en">
                <a:latin typeface="Courier New"/>
                <a:ea typeface="Courier New"/>
                <a:cs typeface="Courier New"/>
                <a:sym typeface="Courier New"/>
              </a:rPr>
              <a:t>onCreate()</a:t>
            </a:r>
            <a:r>
              <a:rPr lang="en"/>
              <a:t> method, but within a fragment’s </a:t>
            </a:r>
            <a:r>
              <a:rPr lang="en">
                <a:latin typeface="Courier New"/>
                <a:ea typeface="Courier New"/>
                <a:cs typeface="Courier New"/>
                <a:sym typeface="Courier New"/>
              </a:rPr>
              <a:t>onCreate()</a:t>
            </a:r>
            <a:r>
              <a:rPr lang="en"/>
              <a:t> method, it isn’t guaranteed that any of the host activity’s view hierarchy is initialized. Instead, layout inflation is done in the fragment’s </a:t>
            </a:r>
            <a:r>
              <a:rPr lang="en">
                <a:latin typeface="Courier New"/>
                <a:ea typeface="Courier New"/>
                <a:cs typeface="Courier New"/>
                <a:sym typeface="Courier New"/>
              </a:rPr>
              <a:t>onCreateView()</a:t>
            </a:r>
            <a:r>
              <a:rPr lang="en"/>
              <a:t> method. We recommended only inflating views in </a:t>
            </a:r>
            <a:r>
              <a:rPr lang="en">
                <a:latin typeface="Courier New"/>
                <a:ea typeface="Courier New"/>
                <a:cs typeface="Courier New"/>
                <a:sym typeface="Courier New"/>
              </a:rPr>
              <a:t>onCreateView()</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Fragment</a:t>
            </a:r>
            <a:r>
              <a:rPr lang="en">
                <a:solidFill>
                  <a:schemeClr val="dk1"/>
                </a:solidFill>
              </a:rPr>
              <a:t> </a:t>
            </a:r>
            <a:endParaRPr>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4"/>
              </a:rPr>
              <a:t>Fragments Guide</a:t>
            </a:r>
            <a:r>
              <a:rPr lang="en">
                <a:solidFill>
                  <a:schemeClr val="dk1"/>
                </a:solidFill>
              </a:rPr>
              <a:t>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b8b9b28be0_0_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b8b9b28be0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400"/>
              </a:spcAft>
              <a:buClr>
                <a:schemeClr val="dk1"/>
              </a:buClr>
              <a:buSzPts val="1100"/>
              <a:buFont typeface="Arial"/>
              <a:buNone/>
            </a:pPr>
            <a:r>
              <a:rPr lang="en">
                <a:solidFill>
                  <a:schemeClr val="dk1"/>
                </a:solidFill>
              </a:rPr>
              <a:t>Actions can be defined in XML directly, or using the Navigation Editor. From the Navigation Editor's navigation graph UI, specify destination paths by dragging from a source fragment to a destination fragment. This automatically gives the action an ID in the form </a:t>
            </a:r>
            <a:r>
              <a:rPr lang="en">
                <a:solidFill>
                  <a:schemeClr val="dk1"/>
                </a:solidFill>
                <a:latin typeface="Courier New"/>
                <a:ea typeface="Courier New"/>
                <a:cs typeface="Courier New"/>
                <a:sym typeface="Courier New"/>
              </a:rPr>
              <a:t>action_&lt;sourceFragment&gt;_to_&lt;destinationFragment&gt;</a:t>
            </a:r>
            <a:r>
              <a:rPr lang="en">
                <a:solidFill>
                  <a:schemeClr val="dk1"/>
                </a:solidFill>
                <a:latin typeface="Roboto"/>
                <a:ea typeface="Roboto"/>
                <a:cs typeface="Roboto"/>
                <a:sym typeface="Roboto"/>
              </a:rPr>
              <a:t>. </a:t>
            </a:r>
            <a:r>
              <a:rPr lang="en">
                <a:solidFill>
                  <a:schemeClr val="dk1"/>
                </a:solidFill>
              </a:rPr>
              <a:t>You can subsequently rename the action ID using a shorter name.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8b9b28be0_0_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8b9b28be0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b8b9b28be0_0_5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b8b9b28be0_0_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400"/>
              </a:spcAft>
              <a:buNone/>
            </a:pPr>
            <a:r>
              <a:rPr lang="en">
                <a:solidFill>
                  <a:schemeClr val="dk1"/>
                </a:solidFill>
              </a:rPr>
              <a:t>This snippet shows how you can specify fragment destinations directly in XML.</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b8b9b28be0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b8b9b28be0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naming all your paths, to actually navigate to them, you need to use the </a:t>
            </a:r>
            <a:r>
              <a:rPr lang="en">
                <a:latin typeface="Courier New"/>
                <a:ea typeface="Courier New"/>
                <a:cs typeface="Courier New"/>
                <a:sym typeface="Courier New"/>
              </a:rPr>
              <a:t>NavController</a:t>
            </a:r>
            <a:r>
              <a:rPr lang="en"/>
              <a:t> when the button or link in your UI is selected.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Navigate to a destination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b8b9b28be0_0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b8b9b28be0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your Activity, your </a:t>
            </a:r>
            <a:r>
              <a:rPr lang="en">
                <a:latin typeface="Courier New"/>
                <a:ea typeface="Courier New"/>
                <a:cs typeface="Courier New"/>
                <a:sym typeface="Courier New"/>
              </a:rPr>
              <a:t>NavController</a:t>
            </a:r>
            <a:r>
              <a:rPr lang="en"/>
              <a:t> will be tied to the navigation host. </a:t>
            </a:r>
            <a:r>
              <a:rPr lang="en">
                <a:latin typeface="Courier New"/>
                <a:ea typeface="Courier New"/>
                <a:cs typeface="Courier New"/>
                <a:sym typeface="Courier New"/>
              </a:rPr>
              <a:t>navigate</a:t>
            </a:r>
            <a:r>
              <a:rPr lang="en"/>
              <a:t> will navigate to a destination fragment with no arguments.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b8b9b28be0_0_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b8b9b28be0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b8b9b28be0_0_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b8b9b28be0_0_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many cases, your destination fragment will need some data to construct itself. The Navigation component has a Gradle plugin called Safe Args that generates simple object and builder classes for type-safe navigation, and access to any associated arguments. Safe Args is strongly recommended when navigating and passing data between destinations to ensure type-safety.</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b8b9b28be0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b8b9b28be0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Transition: 1 click</a:t>
            </a:r>
            <a:endParaRPr b="1">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To get started with Safe Args, you will need to edit two of your Gradle files. First, edit the top level </a:t>
            </a:r>
            <a:r>
              <a:rPr lang="en">
                <a:latin typeface="Courier New"/>
                <a:ea typeface="Courier New"/>
                <a:cs typeface="Courier New"/>
                <a:sym typeface="Courier New"/>
              </a:rPr>
              <a:t>build.grade</a:t>
            </a:r>
            <a:r>
              <a:rPr lang="en"/>
              <a:t> file to add a classpath dependency for the Safe Args plugin. Next, add a line in your app or module's </a:t>
            </a:r>
            <a:r>
              <a:rPr lang="en">
                <a:latin typeface="Courier New"/>
                <a:ea typeface="Courier New"/>
                <a:cs typeface="Courier New"/>
                <a:sym typeface="Courier New"/>
              </a:rPr>
              <a:t>build.gradle</a:t>
            </a:r>
            <a:r>
              <a:rPr lang="en"/>
              <a:t> file to apply the plugin.</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304800" algn="l" rtl="0">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xmlns:ahyp="http://schemas.microsoft.com/office/drawing/2018/hyperlinkcolor" val="tx"/>
                    </a:ext>
                  </a:extLst>
                </a:hlinkClick>
              </a:rPr>
              <a:t>Use Safe Args to pass data with type safety</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b8b9b28be0_0_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b8b9b28be0_0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setting up the Gradle dependencies and plugins for Safe Args, here are the steps you must complete to send data between fragments. As a concrete example, the next few slides refer to an app that takes in two numbers on one fragment, and then sends them to the next fragment to be multiplied together.</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Pass data between destinations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b8b9b28be0_0_6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b8b9b28be0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highlight>
                  <a:srgbClr val="FFFFFF"/>
                </a:highlight>
              </a:rPr>
              <a:t>Define arguments on the destination fragment that will receive them. </a:t>
            </a:r>
            <a:r>
              <a:rPr lang="en"/>
              <a:t>Android Studio provides a helpful way to create arguments for a fragment within the Navigation Editor. It creates the XML code in our navigation graph for us. In this example, we have set two arguments (of type </a:t>
            </a:r>
            <a:r>
              <a:rPr lang="en">
                <a:latin typeface="Courier New"/>
                <a:ea typeface="Courier New"/>
                <a:cs typeface="Courier New"/>
                <a:sym typeface="Courier New"/>
              </a:rPr>
              <a:t>Float</a:t>
            </a:r>
            <a:r>
              <a:rPr lang="en"/>
              <a:t>) that </a:t>
            </a:r>
            <a:r>
              <a:rPr lang="en">
                <a:latin typeface="Courier New"/>
                <a:ea typeface="Courier New"/>
                <a:cs typeface="Courier New"/>
                <a:sym typeface="Courier New"/>
              </a:rPr>
              <a:t>MultiplyFragment</a:t>
            </a:r>
            <a:r>
              <a:rPr lang="en"/>
              <a:t> expects to receive.</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304800" algn="l" rtl="0">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xmlns:ahyp="http://schemas.microsoft.com/office/drawing/2018/hyperlinkcolor" val="tx"/>
                    </a:ext>
                  </a:extLst>
                </a:hlinkClick>
              </a:rPr>
              <a:t>Define destination arguments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b8b9b28be0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b8b9b28be0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You aren’t just limited to </a:t>
            </a:r>
            <a:r>
              <a:rPr lang="en">
                <a:solidFill>
                  <a:schemeClr val="dk1"/>
                </a:solidFill>
                <a:latin typeface="Roboto"/>
                <a:ea typeface="Roboto"/>
                <a:cs typeface="Roboto"/>
                <a:sym typeface="Roboto"/>
              </a:rPr>
              <a:t>floats</a:t>
            </a:r>
            <a:r>
              <a:rPr lang="en">
                <a:solidFill>
                  <a:schemeClr val="dk1"/>
                </a:solidFill>
              </a:rPr>
              <a:t>, as in the example code. You can pass most types as arguments in a fragment. Primitive types like numbers, booleans, and strings require their lowercase name as the argument type. You are also able to pass an array of those types. Enum classes require the fully qualified name and resources from the </a:t>
            </a:r>
            <a:r>
              <a:rPr lang="en">
                <a:solidFill>
                  <a:schemeClr val="dk1"/>
                </a:solidFill>
                <a:latin typeface="Courier New"/>
                <a:ea typeface="Courier New"/>
                <a:cs typeface="Courier New"/>
                <a:sym typeface="Courier New"/>
              </a:rPr>
              <a:t>res/</a:t>
            </a:r>
            <a:r>
              <a:rPr lang="en">
                <a:solidFill>
                  <a:schemeClr val="dk1"/>
                </a:solidFill>
              </a:rPr>
              <a:t> directory require “reference” as the argument type. </a:t>
            </a:r>
            <a:endParaRPr>
              <a:solidFill>
                <a:schemeClr val="dk1"/>
              </a:solidFill>
            </a:endParaRPr>
          </a:p>
          <a:p>
            <a:pPr marL="0" lvl="0" indent="0" algn="l" rtl="0">
              <a:spcBef>
                <a:spcPts val="600"/>
              </a:spcBef>
              <a:spcAft>
                <a:spcPts val="0"/>
              </a:spcAft>
              <a:buNone/>
            </a:pPr>
            <a:r>
              <a:rPr lang="en" b="1">
                <a:solidFill>
                  <a:schemeClr val="dk1"/>
                </a:solidFill>
              </a:rPr>
              <a:t>Resource:</a:t>
            </a:r>
            <a:endParaRPr b="1">
              <a:solidFill>
                <a:schemeClr val="dk1"/>
              </a:solidFill>
            </a:endParaRPr>
          </a:p>
          <a:p>
            <a:pPr marL="457200" lvl="0" indent="-298450" algn="l" rtl="0">
              <a:spcBef>
                <a:spcPts val="60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Supported argument types</a:t>
            </a:r>
            <a:r>
              <a:rPr lang="en">
                <a:solidFill>
                  <a:schemeClr val="dk1"/>
                </a:solidFill>
              </a:rPr>
              <a:t>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b8b9b28be0_0_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b8b9b28be0_0_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haven’t talked much in this course about </a:t>
            </a:r>
            <a:r>
              <a:rPr lang="en">
                <a:latin typeface="Courier New"/>
                <a:ea typeface="Courier New"/>
                <a:cs typeface="Courier New"/>
                <a:sym typeface="Courier New"/>
              </a:rPr>
              <a:t>Serializable</a:t>
            </a:r>
            <a:r>
              <a:rPr lang="en"/>
              <a:t> or </a:t>
            </a:r>
            <a:r>
              <a:rPr lang="en">
                <a:latin typeface="Courier New"/>
                <a:ea typeface="Courier New"/>
                <a:cs typeface="Courier New"/>
                <a:sym typeface="Courier New"/>
              </a:rPr>
              <a:t>Parcelable</a:t>
            </a:r>
            <a:r>
              <a:rPr lang="en"/>
              <a:t>, but we'll include them for completion’s sake. Serialization is the process of taking an object’s state and converting it into a stream of data for transmission. </a:t>
            </a:r>
            <a:r>
              <a:rPr lang="en">
                <a:latin typeface="Courier New"/>
                <a:ea typeface="Courier New"/>
                <a:cs typeface="Courier New"/>
                <a:sym typeface="Courier New"/>
              </a:rPr>
              <a:t>Serializable</a:t>
            </a:r>
            <a:r>
              <a:rPr lang="en"/>
              <a:t> is the interface you would implement for a pure JVM class. </a:t>
            </a:r>
            <a:r>
              <a:rPr lang="en">
                <a:latin typeface="Courier New"/>
                <a:ea typeface="Courier New"/>
                <a:cs typeface="Courier New"/>
                <a:sym typeface="Courier New"/>
              </a:rPr>
              <a:t>Parcelable</a:t>
            </a:r>
            <a:r>
              <a:rPr lang="en"/>
              <a:t> does serialization as well, but in a way that’s more optimized for Android. With either, the intent system we learned about earlier and in the Navigation component, you will need to use one or the other to pass custom classes as arguments.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Serializable</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Parcelable</a:t>
            </a:r>
            <a:r>
              <a:rPr lang="en">
                <a:solidFill>
                  <a:schemeClr val="dk1"/>
                </a:solidFill>
              </a:rPr>
              <a:t> </a:t>
            </a:r>
            <a:endParaRPr>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5"/>
              </a:rPr>
              <a:t>Supported argument types</a:t>
            </a:r>
            <a:r>
              <a:rPr lang="en">
                <a:solidFill>
                  <a:schemeClr val="dk1"/>
                </a:solidFill>
              </a:rPr>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8b9b28be0_0_4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8b9b28be0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far we’ve looked at Android apps that have a single screen that is implemented as a single Activity. As you add more functionality to your app, it may make sense to separate the features into different screens within your app. One way to have different screens in your app is to implement them as individual Activities that each have a specific purpose (as shown by the examples mentioned above). This can make your code easier to maintain and reuse.</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Introduction to Activities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b8b9b28be0_0_6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b8b9b28be0_0_6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look at a more complete example. In our navigation graph, we’ve created an action from the </a:t>
            </a:r>
            <a:r>
              <a:rPr lang="en">
                <a:latin typeface="Courier New"/>
                <a:ea typeface="Courier New"/>
                <a:cs typeface="Courier New"/>
                <a:sym typeface="Courier New"/>
              </a:rPr>
              <a:t>InputFragment</a:t>
            </a:r>
            <a:r>
              <a:rPr lang="en"/>
              <a:t> to the </a:t>
            </a:r>
            <a:r>
              <a:rPr lang="en">
                <a:latin typeface="Courier New"/>
                <a:ea typeface="Courier New"/>
                <a:cs typeface="Courier New"/>
                <a:sym typeface="Courier New"/>
              </a:rPr>
              <a:t>MultiplyFragment</a:t>
            </a:r>
            <a:r>
              <a:rPr lang="en"/>
              <a:t>.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b8b9b28be0_0_6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b8b9b28be0_0_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In the </a:t>
            </a:r>
            <a:r>
              <a:rPr lang="en">
                <a:latin typeface="Courier New"/>
                <a:ea typeface="Courier New"/>
                <a:cs typeface="Courier New"/>
                <a:sym typeface="Courier New"/>
              </a:rPr>
              <a:t>onClickListener</a:t>
            </a:r>
            <a:r>
              <a:rPr lang="en"/>
              <a:t> of our source fragment, we call the action function on the Directions class (called </a:t>
            </a:r>
            <a:r>
              <a:rPr lang="en">
                <a:latin typeface="Courier New"/>
                <a:ea typeface="Courier New"/>
                <a:cs typeface="Courier New"/>
                <a:sym typeface="Courier New"/>
              </a:rPr>
              <a:t>InputFragmentDirections</a:t>
            </a:r>
            <a:r>
              <a:rPr lang="en"/>
              <a:t>), both of which were created for us. Because the target destination (</a:t>
            </a:r>
            <a:r>
              <a:rPr lang="en">
                <a:latin typeface="Courier New"/>
                <a:ea typeface="Courier New"/>
                <a:cs typeface="Courier New"/>
                <a:sym typeface="Courier New"/>
              </a:rPr>
              <a:t>MultiplyFragment)</a:t>
            </a:r>
            <a:r>
              <a:rPr lang="en"/>
              <a:t> requires two arguments, the </a:t>
            </a:r>
            <a:r>
              <a:rPr lang="en">
                <a:latin typeface="Courier New"/>
                <a:ea typeface="Courier New"/>
                <a:cs typeface="Courier New"/>
                <a:sym typeface="Courier New"/>
              </a:rPr>
              <a:t>action</a:t>
            </a:r>
            <a:r>
              <a:rPr lang="en"/>
              <a:t> class for that transition also has two arguments. After assembling those, we can call </a:t>
            </a:r>
            <a:r>
              <a:rPr lang="en">
                <a:latin typeface="Courier New"/>
                <a:ea typeface="Courier New"/>
                <a:cs typeface="Courier New"/>
                <a:sym typeface="Courier New"/>
              </a:rPr>
              <a:t>navigate()</a:t>
            </a:r>
            <a:r>
              <a:rPr lang="en"/>
              <a:t> on the </a:t>
            </a:r>
            <a:r>
              <a:rPr lang="en">
                <a:latin typeface="Courier New"/>
                <a:ea typeface="Courier New"/>
                <a:cs typeface="Courier New"/>
                <a:sym typeface="Courier New"/>
              </a:rPr>
              <a:t>NavController</a:t>
            </a:r>
            <a:r>
              <a:rPr lang="en"/>
              <a:t>. </a:t>
            </a:r>
            <a:endParaRPr/>
          </a:p>
          <a:p>
            <a:pPr marL="0" lvl="0" indent="0" algn="l" rtl="0">
              <a:spcBef>
                <a:spcPts val="0"/>
              </a:spcBef>
              <a:spcAft>
                <a:spcPts val="0"/>
              </a:spcAft>
              <a:buNone/>
            </a:pPr>
            <a:endParaRPr/>
          </a:p>
          <a:p>
            <a:pPr marL="0" lvl="0" indent="0" algn="l" rtl="0">
              <a:spcBef>
                <a:spcPts val="0"/>
              </a:spcBef>
              <a:spcAft>
                <a:spcPts val="0"/>
              </a:spcAft>
              <a:buNone/>
            </a:pPr>
            <a:r>
              <a:rPr lang="en"/>
              <a:t>In this example, we are using data binding for our fragments. It’s also important to note that while you can put the </a:t>
            </a:r>
            <a:r>
              <a:rPr lang="en">
                <a:latin typeface="Courier New"/>
                <a:ea typeface="Courier New"/>
                <a:cs typeface="Courier New"/>
                <a:sym typeface="Courier New"/>
              </a:rPr>
              <a:t>setOnClickListener</a:t>
            </a:r>
            <a:r>
              <a:rPr lang="en"/>
              <a:t> inside </a:t>
            </a:r>
            <a:r>
              <a:rPr lang="en">
                <a:latin typeface="Courier New"/>
                <a:ea typeface="Courier New"/>
                <a:cs typeface="Courier New"/>
                <a:sym typeface="Courier New"/>
              </a:rPr>
              <a:t>onCreateView</a:t>
            </a:r>
            <a:r>
              <a:rPr lang="en"/>
              <a:t>, putting it inside </a:t>
            </a:r>
            <a:r>
              <a:rPr lang="en">
                <a:latin typeface="Courier New"/>
                <a:ea typeface="Courier New"/>
                <a:cs typeface="Courier New"/>
                <a:sym typeface="Courier New"/>
              </a:rPr>
              <a:t>onViewCreated</a:t>
            </a:r>
            <a:r>
              <a:rPr lang="en"/>
              <a:t> removes the safety (</a:t>
            </a:r>
            <a:r>
              <a:rPr lang="en">
                <a:latin typeface="Courier New"/>
                <a:ea typeface="Courier New"/>
                <a:cs typeface="Courier New"/>
                <a:sym typeface="Courier New"/>
              </a:rPr>
              <a:t>?.</a:t>
            </a:r>
            <a:r>
              <a:rPr lang="en"/>
              <a:t>) checks you would have to do.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b8b9b28be0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b8b9b28be0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Finally, we are able to retrieve our arguments. </a:t>
            </a:r>
            <a:r>
              <a:rPr lang="en">
                <a:latin typeface="Courier New"/>
                <a:ea typeface="Courier New"/>
                <a:cs typeface="Courier New"/>
                <a:sym typeface="Courier New"/>
              </a:rPr>
              <a:t>MultiplyFragmentArgs</a:t>
            </a:r>
            <a:r>
              <a:rPr lang="en"/>
              <a:t> is another generated class based on our navigation graph. </a:t>
            </a:r>
            <a:r>
              <a:rPr lang="en">
                <a:latin typeface="Courier New"/>
                <a:ea typeface="Courier New"/>
                <a:cs typeface="Courier New"/>
                <a:sym typeface="Courier New"/>
              </a:rPr>
              <a:t>navArgs</a:t>
            </a:r>
            <a:r>
              <a:rPr lang="en"/>
              <a:t> comes from </a:t>
            </a:r>
            <a:r>
              <a:rPr lang="en">
                <a:latin typeface="Courier New"/>
                <a:ea typeface="Courier New"/>
                <a:cs typeface="Courier New"/>
                <a:sym typeface="Courier New"/>
              </a:rPr>
              <a:t>androidx.navigation.fragment.navArgs</a:t>
            </a:r>
            <a:r>
              <a:rPr lang="en"/>
              <a:t>. After the fragment’s view is created, we can access and use the arguments. In this case, we update a </a:t>
            </a:r>
            <a:r>
              <a:rPr lang="en">
                <a:latin typeface="Courier New"/>
                <a:ea typeface="Courier New"/>
                <a:cs typeface="Courier New"/>
                <a:sym typeface="Courier New"/>
              </a:rPr>
              <a:t>TextView</a:t>
            </a:r>
            <a:r>
              <a:rPr lang="en"/>
              <a:t> with the product of the two numbers.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b8b9b28be0_0_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b8b9b28be0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NavigationUI</a:t>
            </a:r>
            <a:r>
              <a:rPr lang="en"/>
              <a:t> is a class that works to connect elements like the navigation drawer, bottom navigation bar, and menus to your Navigation Controller.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8b9b28be0_0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8b9b28be0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Earlier in the lesson, we learned how to navigate between Activities using intents. Now that we have the Navigation Component set up, let’s replace that functionality to use the </a:t>
            </a:r>
            <a:r>
              <a:rPr lang="en">
                <a:latin typeface="Courier New"/>
                <a:ea typeface="Courier New"/>
                <a:cs typeface="Courier New"/>
                <a:sym typeface="Courier New"/>
              </a:rPr>
              <a:t>NavigationUI</a:t>
            </a:r>
            <a:r>
              <a:rPr lang="en"/>
              <a:t> class. If the menu item id is the same as an action or destination id, </a:t>
            </a:r>
            <a:r>
              <a:rPr lang="en">
                <a:latin typeface="Courier New"/>
                <a:ea typeface="Courier New"/>
                <a:cs typeface="Courier New"/>
                <a:sym typeface="Courier New"/>
              </a:rPr>
              <a:t>NavigationUI</a:t>
            </a:r>
            <a:r>
              <a:rPr lang="en"/>
              <a:t> will route to the proper place. This frees us from having to handle each menu item separately.</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onNavDestinationSelected</a:t>
            </a:r>
            <a:endParaRPr>
              <a:solidFill>
                <a:schemeClr val="dk1"/>
              </a:solidFill>
            </a:endParaRPr>
          </a:p>
          <a:p>
            <a:pPr marL="0" lvl="0" indent="0" algn="l" rtl="0">
              <a:spcBef>
                <a:spcPts val="60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b8b9b28be0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b8b9b28be0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Using a navigation drawer requires a bit of setup, in addition to the menu XML for the navigation drawer that we saw earlier. In the layout XML file for your activity, declare a </a:t>
            </a:r>
            <a:r>
              <a:rPr lang="en">
                <a:latin typeface="Courier New"/>
                <a:ea typeface="Courier New"/>
                <a:cs typeface="Courier New"/>
                <a:sym typeface="Courier New"/>
              </a:rPr>
              <a:t>DrawerLayout</a:t>
            </a:r>
            <a:r>
              <a:rPr lang="en"/>
              <a:t> as the root view. Within the </a:t>
            </a:r>
            <a:r>
              <a:rPr lang="en">
                <a:latin typeface="Courier New"/>
                <a:ea typeface="Courier New"/>
                <a:cs typeface="Courier New"/>
                <a:sym typeface="Courier New"/>
              </a:rPr>
              <a:t>DrawerLayout</a:t>
            </a:r>
            <a:r>
              <a:rPr lang="en"/>
              <a:t>, add a layout for the main UI content (which is </a:t>
            </a:r>
            <a:r>
              <a:rPr lang="en">
                <a:latin typeface="Courier New"/>
                <a:ea typeface="Courier New"/>
                <a:cs typeface="Courier New"/>
                <a:sym typeface="Courier New"/>
              </a:rPr>
              <a:t>NavHostFragment</a:t>
            </a:r>
            <a:r>
              <a:rPr lang="en"/>
              <a:t> in this case), and another view for the contents of the navigation drawer (which is the </a:t>
            </a:r>
            <a:r>
              <a:rPr lang="en">
                <a:latin typeface="Courier New"/>
                <a:ea typeface="Courier New"/>
                <a:cs typeface="Courier New"/>
                <a:sym typeface="Courier New"/>
              </a:rPr>
              <a:t>NavigationView</a:t>
            </a:r>
            <a:r>
              <a:rPr lang="en"/>
              <a:t>). Notice that the </a:t>
            </a:r>
            <a:r>
              <a:rPr lang="en">
                <a:latin typeface="Courier New"/>
                <a:ea typeface="Courier New"/>
                <a:cs typeface="Courier New"/>
                <a:sym typeface="Courier New"/>
              </a:rPr>
              <a:t>NavigationView</a:t>
            </a:r>
            <a:r>
              <a:rPr lang="en"/>
              <a:t> </a:t>
            </a:r>
            <a:r>
              <a:rPr lang="en">
                <a:latin typeface="Courier New"/>
                <a:ea typeface="Courier New"/>
                <a:cs typeface="Courier New"/>
                <a:sym typeface="Courier New"/>
              </a:rPr>
              <a:t>app:menu</a:t>
            </a:r>
            <a:r>
              <a:rPr lang="en"/>
              <a:t> attribute points to the </a:t>
            </a:r>
            <a:r>
              <a:rPr lang="en">
                <a:latin typeface="Courier New"/>
                <a:ea typeface="Courier New"/>
                <a:cs typeface="Courier New"/>
                <a:sym typeface="Courier New"/>
              </a:rPr>
              <a:t>activity_main_drawer</a:t>
            </a:r>
            <a:r>
              <a:rPr lang="en"/>
              <a:t> menu XML resource, which is where the menu items for our navigation drawer are defined.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Font typeface="Roboto"/>
              <a:buChar char="●"/>
            </a:pPr>
            <a:r>
              <a:rPr lang="en" u="sng">
                <a:solidFill>
                  <a:srgbClr val="1155CC"/>
                </a:solidFill>
                <a:latin typeface="Roboto"/>
                <a:ea typeface="Roboto"/>
                <a:cs typeface="Roboto"/>
                <a:sym typeface="Roboto"/>
                <a:hlinkClick r:id="rId3">
                  <a:extLst>
                    <a:ext uri="{A12FA001-AC4F-418D-AE19-62706E023703}">
                      <ahyp:hlinkClr xmlns:ahyp="http://schemas.microsoft.com/office/drawing/2018/hyperlinkcolor" val="tx"/>
                    </a:ext>
                  </a:extLst>
                </a:hlinkClick>
              </a:rPr>
              <a:t>Add a navigation drawer</a:t>
            </a: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marL="457200" lvl="0" indent="-298450" algn="l" rtl="0">
              <a:spcBef>
                <a:spcPts val="0"/>
              </a:spcBef>
              <a:spcAft>
                <a:spcPts val="0"/>
              </a:spcAft>
              <a:buClr>
                <a:schemeClr val="dk1"/>
              </a:buClr>
              <a:buSzPts val="1100"/>
              <a:buFont typeface="Roboto"/>
              <a:buChar char="●"/>
            </a:pPr>
            <a:r>
              <a:rPr lang="en" u="sng">
                <a:solidFill>
                  <a:srgbClr val="1155CC"/>
                </a:solidFill>
                <a:latin typeface="Roboto"/>
                <a:ea typeface="Roboto"/>
                <a:cs typeface="Roboto"/>
                <a:sym typeface="Roboto"/>
                <a:hlinkClick r:id="rId4">
                  <a:extLst>
                    <a:ext uri="{A12FA001-AC4F-418D-AE19-62706E023703}">
                      <ahyp:hlinkClr xmlns:ahyp="http://schemas.microsoft.com/office/drawing/2018/hyperlinkcolor" val="tx"/>
                    </a:ext>
                  </a:extLst>
                </a:hlinkClick>
              </a:rPr>
              <a:t>Navigation Views</a:t>
            </a: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marL="0" lvl="0" indent="0" algn="l" rtl="0">
              <a:spcBef>
                <a:spcPts val="60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b8b9b28be0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b8b9b28be0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Transition: 1 click</a:t>
            </a:r>
            <a:br>
              <a:rPr lang="en">
                <a:solidFill>
                  <a:schemeClr val="dk1"/>
                </a:solidFill>
              </a:rPr>
            </a:br>
            <a:endParaRPr>
              <a:solidFill>
                <a:schemeClr val="dk1"/>
              </a:solidFill>
            </a:endParaRPr>
          </a:p>
          <a:p>
            <a:pPr marL="0" lvl="0" indent="0" algn="l" rtl="0">
              <a:spcBef>
                <a:spcPts val="0"/>
              </a:spcBef>
              <a:spcAft>
                <a:spcPts val="0"/>
              </a:spcAft>
              <a:buNone/>
            </a:pPr>
            <a:r>
              <a:rPr lang="en">
                <a:solidFill>
                  <a:schemeClr val="dk1"/>
                </a:solidFill>
              </a:rPr>
              <a:t>Within your Activity code, connect the </a:t>
            </a:r>
            <a:r>
              <a:rPr lang="en">
                <a:solidFill>
                  <a:schemeClr val="dk1"/>
                </a:solidFill>
                <a:latin typeface="Courier New"/>
                <a:ea typeface="Courier New"/>
                <a:cs typeface="Courier New"/>
                <a:sym typeface="Courier New"/>
              </a:rPr>
              <a:t>DrawerLayout</a:t>
            </a:r>
            <a:r>
              <a:rPr lang="en">
                <a:solidFill>
                  <a:schemeClr val="dk1"/>
                </a:solidFill>
              </a:rPr>
              <a:t> to the navigation graph. Then set up the </a:t>
            </a:r>
            <a:r>
              <a:rPr lang="en">
                <a:solidFill>
                  <a:schemeClr val="dk1"/>
                </a:solidFill>
                <a:latin typeface="Courier New"/>
                <a:ea typeface="Courier New"/>
                <a:cs typeface="Courier New"/>
                <a:sym typeface="Courier New"/>
              </a:rPr>
              <a:t>NavigationView</a:t>
            </a:r>
            <a:r>
              <a:rPr lang="en">
                <a:solidFill>
                  <a:schemeClr val="dk1"/>
                </a:solidFill>
              </a:rPr>
              <a:t> with the </a:t>
            </a:r>
            <a:r>
              <a:rPr lang="en">
                <a:solidFill>
                  <a:schemeClr val="dk1"/>
                </a:solidFill>
                <a:latin typeface="Courier New"/>
                <a:ea typeface="Courier New"/>
                <a:cs typeface="Courier New"/>
                <a:sym typeface="Courier New"/>
              </a:rPr>
              <a:t>NavController</a:t>
            </a:r>
            <a:r>
              <a:rPr lang="en">
                <a:solidFill>
                  <a:schemeClr val="dk1"/>
                </a:solidFill>
              </a:rPr>
              <a:t>. This will call </a:t>
            </a:r>
            <a:r>
              <a:rPr lang="en">
                <a:solidFill>
                  <a:schemeClr val="dk1"/>
                </a:solidFill>
                <a:latin typeface="Courier New"/>
                <a:ea typeface="Courier New"/>
                <a:cs typeface="Courier New"/>
                <a:sym typeface="Courier New"/>
              </a:rPr>
              <a:t>MenuItem.onNavDestinationSelected</a:t>
            </a:r>
            <a:r>
              <a:rPr lang="en">
                <a:solidFill>
                  <a:schemeClr val="dk1"/>
                </a:solidFill>
              </a:rPr>
              <a:t> when a menu item is selected. The selected item in the </a:t>
            </a:r>
            <a:r>
              <a:rPr lang="en">
                <a:solidFill>
                  <a:schemeClr val="dk1"/>
                </a:solidFill>
                <a:latin typeface="Courier New"/>
                <a:ea typeface="Courier New"/>
                <a:cs typeface="Courier New"/>
                <a:sym typeface="Courier New"/>
              </a:rPr>
              <a:t>NavigationView</a:t>
            </a:r>
            <a:r>
              <a:rPr lang="en">
                <a:solidFill>
                  <a:schemeClr val="dk1"/>
                </a:solidFill>
              </a:rPr>
              <a:t> will automatically be updated when the destination changes.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Resource:</a:t>
            </a:r>
            <a:endParaRPr b="1">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Add a navigation drawer</a:t>
            </a:r>
            <a:r>
              <a:rPr lang="en">
                <a:solidFill>
                  <a:schemeClr val="dk1"/>
                </a:solidFill>
              </a:rPr>
              <a:t> </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b8b9b28be0_0_6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b8b9b28be0_0_6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Transitions: 3 clicks</a:t>
            </a:r>
            <a:endParaRPr b="1">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Let’s talk about another concept that you’ll encounter as you deal with app navigation: the back stack. Within your app, Android keeps track of the activities you’ve opened as a collection of activities in a stack, known as the back stack. </a:t>
            </a:r>
            <a:endParaRPr>
              <a:solidFill>
                <a:schemeClr val="dk1"/>
              </a:solidFill>
            </a:endParaRPr>
          </a:p>
          <a:p>
            <a:pPr marL="0" lvl="0" indent="0" algn="l" rtl="0">
              <a:spcBef>
                <a:spcPts val="0"/>
              </a:spcBef>
              <a:spcAft>
                <a:spcPts val="0"/>
              </a:spcAft>
              <a:buClr>
                <a:srgbClr val="000000"/>
              </a:buClr>
              <a:buSzPts val="1100"/>
              <a:buFont typeface="Arial"/>
              <a:buNone/>
            </a:pPr>
            <a:endParaRPr>
              <a:solidFill>
                <a:schemeClr val="dk1"/>
              </a:solidFill>
            </a:endParaRPr>
          </a:p>
          <a:p>
            <a:pPr marL="0" lvl="0" indent="0" algn="l" rtl="0">
              <a:spcBef>
                <a:spcPts val="0"/>
              </a:spcBef>
              <a:spcAft>
                <a:spcPts val="0"/>
              </a:spcAft>
              <a:buNone/>
            </a:pPr>
            <a:r>
              <a:rPr lang="en"/>
              <a:t>When your app first launches, the first activity gets added onto the back stack. As you traverse through an app, Android has a "last in, first out" approach for keeping track of the activities you’ve visited. Android adds the most recent Activity you just started on top of the stack.</a:t>
            </a:r>
            <a:endParaRPr/>
          </a:p>
          <a:p>
            <a:pPr marL="0" lvl="0" indent="0" algn="l" rtl="0">
              <a:spcBef>
                <a:spcPts val="0"/>
              </a:spcBef>
              <a:spcAft>
                <a:spcPts val="0"/>
              </a:spcAft>
              <a:buNone/>
            </a:pPr>
            <a:r>
              <a:rPr lang="en">
                <a:solidFill>
                  <a:schemeClr val="dk1"/>
                </a:solidFill>
              </a:rPr>
              <a:t> </a:t>
            </a:r>
            <a:endParaRPr>
              <a:solidFill>
                <a:schemeClr val="dk1"/>
              </a:solidFill>
            </a:endParaRPr>
          </a:p>
          <a:p>
            <a:pPr marL="0" lvl="0" indent="0" algn="l" rtl="0">
              <a:lnSpc>
                <a:spcPct val="100000"/>
              </a:lnSpc>
              <a:spcBef>
                <a:spcPts val="0"/>
              </a:spcBef>
              <a:spcAft>
                <a:spcPts val="0"/>
              </a:spcAft>
              <a:buNone/>
            </a:pPr>
            <a:r>
              <a:rPr lang="en" b="1">
                <a:solidFill>
                  <a:schemeClr val="dk1"/>
                </a:solidFill>
              </a:rPr>
              <a:t>State 1:</a:t>
            </a:r>
            <a:r>
              <a:rPr lang="en">
                <a:solidFill>
                  <a:schemeClr val="dk1"/>
                </a:solidFill>
              </a:rPr>
              <a:t> A new Activity (Activity 2) is started and added to the top of the stack. Activity 2 now has the focus and the user can interact with it.</a:t>
            </a:r>
            <a:endParaRPr>
              <a:solidFill>
                <a:schemeClr val="dk1"/>
              </a:solidFill>
            </a:endParaRPr>
          </a:p>
          <a:p>
            <a:pPr marL="0" lvl="0" indent="0" algn="l" rtl="0">
              <a:lnSpc>
                <a:spcPct val="100000"/>
              </a:lnSpc>
              <a:spcBef>
                <a:spcPts val="0"/>
              </a:spcBef>
              <a:spcAft>
                <a:spcPts val="0"/>
              </a:spcAft>
              <a:buNone/>
            </a:pPr>
            <a:endParaRPr>
              <a:solidFill>
                <a:schemeClr val="dk1"/>
              </a:solidFill>
            </a:endParaRPr>
          </a:p>
          <a:p>
            <a:pPr marL="0" lvl="0" indent="0" algn="l" rtl="0">
              <a:lnSpc>
                <a:spcPct val="100000"/>
              </a:lnSpc>
              <a:spcBef>
                <a:spcPts val="0"/>
              </a:spcBef>
              <a:spcAft>
                <a:spcPts val="0"/>
              </a:spcAft>
              <a:buNone/>
            </a:pPr>
            <a:r>
              <a:rPr lang="en" b="1">
                <a:solidFill>
                  <a:schemeClr val="dk1"/>
                </a:solidFill>
              </a:rPr>
              <a:t>State 2: </a:t>
            </a:r>
            <a:r>
              <a:rPr lang="en">
                <a:solidFill>
                  <a:schemeClr val="dk1"/>
                </a:solidFill>
              </a:rPr>
              <a:t>When you start another (Activity 3), it gets added to the top of the stack. Activity 2 is stopped, and Activity 3 now has the focus.</a:t>
            </a:r>
            <a:endParaRPr>
              <a:solidFill>
                <a:schemeClr val="dk1"/>
              </a:solidFill>
            </a:endParaRPr>
          </a:p>
          <a:p>
            <a:pPr marL="0" lvl="0" indent="0" algn="l" rtl="0">
              <a:lnSpc>
                <a:spcPct val="100000"/>
              </a:lnSpc>
              <a:spcBef>
                <a:spcPts val="0"/>
              </a:spcBef>
              <a:spcAft>
                <a:spcPts val="0"/>
              </a:spcAft>
              <a:buNone/>
            </a:pPr>
            <a:endParaRPr>
              <a:solidFill>
                <a:schemeClr val="dk1"/>
              </a:solidFill>
            </a:endParaRPr>
          </a:p>
          <a:p>
            <a:pPr marL="0" lvl="0" indent="0" algn="l" rtl="0">
              <a:lnSpc>
                <a:spcPct val="100000"/>
              </a:lnSpc>
              <a:spcBef>
                <a:spcPts val="0"/>
              </a:spcBef>
              <a:spcAft>
                <a:spcPts val="0"/>
              </a:spcAft>
              <a:buNone/>
            </a:pPr>
            <a:r>
              <a:rPr lang="en" b="1">
                <a:solidFill>
                  <a:schemeClr val="dk1"/>
                </a:solidFill>
              </a:rPr>
              <a:t>State 3: </a:t>
            </a:r>
            <a:r>
              <a:rPr lang="en">
                <a:solidFill>
                  <a:schemeClr val="dk1"/>
                </a:solidFill>
              </a:rPr>
              <a:t>When you tap the </a:t>
            </a:r>
            <a:r>
              <a:rPr lang="en" b="1">
                <a:solidFill>
                  <a:schemeClr val="dk1"/>
                </a:solidFill>
              </a:rPr>
              <a:t>Back</a:t>
            </a:r>
            <a:r>
              <a:rPr lang="en">
                <a:solidFill>
                  <a:schemeClr val="dk1"/>
                </a:solidFill>
              </a:rPr>
              <a:t> button, Android pops Activity 3 off the stack and finishes it. Activity 2 is now on top of the stack and gets resumed.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b="1">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Understand Tasks and Back Stack</a:t>
            </a:r>
            <a:endParaRPr sz="1000">
              <a:solidFill>
                <a:schemeClr val="dk1"/>
              </a:solidFill>
            </a:endParaRPr>
          </a:p>
          <a:p>
            <a:pPr marL="0" lvl="0" indent="0" algn="l" rtl="0">
              <a:spcBef>
                <a:spcPts val="60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b8b9b28be0_0_7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b8b9b28be0_0_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Transitions: 3 clicks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None/>
            </a:pPr>
            <a:r>
              <a:rPr lang="en"/>
              <a:t>Conveniently, when using fragments with the Navigation component, </a:t>
            </a:r>
            <a:r>
              <a:rPr lang="en">
                <a:solidFill>
                  <a:schemeClr val="dk1"/>
                </a:solidFill>
              </a:rPr>
              <a:t>there is also a back stack of fragments that gets maintained as we traverse through different fragments in our app. In this example: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State 1:</a:t>
            </a:r>
            <a:r>
              <a:rPr lang="en">
                <a:solidFill>
                  <a:schemeClr val="dk1"/>
                </a:solidFill>
              </a:rPr>
              <a:t> We start with Activity 2 displaying Fragment 1. (Activity 1 is currently stopped and in the background.)</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State 2:</a:t>
            </a:r>
            <a:r>
              <a:rPr lang="en">
                <a:solidFill>
                  <a:schemeClr val="dk1"/>
                </a:solidFill>
              </a:rPr>
              <a:t> Then within Activity 2, we navigate to another Fragment (Fragment 2), which gets adds to the top of the back stack within its host Activity.</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State 3:</a:t>
            </a:r>
            <a:r>
              <a:rPr lang="en">
                <a:solidFill>
                  <a:schemeClr val="dk1"/>
                </a:solidFill>
              </a:rPr>
              <a:t> When you tap the </a:t>
            </a:r>
            <a:r>
              <a:rPr lang="en" b="1">
                <a:solidFill>
                  <a:schemeClr val="dk1"/>
                </a:solidFill>
              </a:rPr>
              <a:t>Back</a:t>
            </a:r>
            <a:r>
              <a:rPr lang="en">
                <a:solidFill>
                  <a:schemeClr val="dk1"/>
                </a:solidFill>
              </a:rPr>
              <a:t> button, Fragment 2 is popped off the back stack and Fragment 1 would become the active Fragment again.</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Note that although Fragments have their own lifecycle within the host Activity, their lifecycle is directly tied to that of the Activity.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We'll talk about the Activity and Fragment lifecycles and the back stack in more detail in the next lesson.</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b8b9b28be0_0_7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b8b9b28be0_0_7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8b9b28be0_0_4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8b9b28be0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Android uses a construct called an </a:t>
            </a:r>
            <a:r>
              <a:rPr lang="en">
                <a:solidFill>
                  <a:schemeClr val="dk1"/>
                </a:solidFill>
                <a:latin typeface="Courier New"/>
                <a:ea typeface="Courier New"/>
                <a:cs typeface="Courier New"/>
                <a:sym typeface="Courier New"/>
              </a:rPr>
              <a:t>Intent</a:t>
            </a:r>
            <a:r>
              <a:rPr lang="en">
                <a:solidFill>
                  <a:schemeClr val="dk1"/>
                </a:solidFill>
                <a:latin typeface="Roboto"/>
                <a:ea typeface="Roboto"/>
                <a:cs typeface="Roboto"/>
                <a:sym typeface="Roboto"/>
              </a:rPr>
              <a:t> to request an action from another component. For example, an Intent can specify a request to transition to another Activity. </a:t>
            </a:r>
            <a:endParaRPr>
              <a:solidFill>
                <a:schemeClr val="dk1"/>
              </a:solidFill>
              <a:latin typeface="Roboto"/>
              <a:ea typeface="Roboto"/>
              <a:cs typeface="Roboto"/>
              <a:sym typeface="Roboto"/>
            </a:endParaRPr>
          </a:p>
          <a:p>
            <a:pPr marL="0" lvl="0" indent="0" algn="l" rtl="0">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Although our discussion of Intents will focus on navigating between Activities, they can do much more. For example, an Intent could contain data for the destination Activity to use, such as details about an item to be displayed. Data can also be passed back to the source Activity.</a:t>
            </a:r>
            <a:endParaRPr>
              <a:latin typeface="Roboto"/>
              <a:ea typeface="Roboto"/>
              <a:cs typeface="Roboto"/>
              <a:sym typeface="Roboto"/>
            </a:endParaRPr>
          </a:p>
          <a:p>
            <a:pPr marL="0" lvl="0" indent="0" algn="l" rtl="0">
              <a:spcBef>
                <a:spcPts val="60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Intents and Intent Filters</a:t>
            </a:r>
            <a:r>
              <a:rPr lang="en">
                <a:solidFill>
                  <a:schemeClr val="dk1"/>
                </a:solidFill>
              </a:rPr>
              <a:t> </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Intent Structure</a:t>
            </a:r>
            <a:r>
              <a:rPr lang="en">
                <a:solidFill>
                  <a:schemeClr val="dk1"/>
                </a:solidFill>
              </a:rPr>
              <a:t> </a:t>
            </a:r>
            <a:endParaRPr>
              <a:solidFill>
                <a:schemeClr val="dk1"/>
              </a:solidFill>
            </a:endParaRPr>
          </a:p>
          <a:p>
            <a:pPr marL="0" lvl="0" indent="0" algn="l" rtl="0">
              <a:spcBef>
                <a:spcPts val="60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b8b9b28be0_0_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b8b9b28be0_0_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b8b9b28be0_0_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b8b9b28be0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b8b9b28be0_0_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b8b9b28be0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b8b9b28be0_0_4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b8b9b28be0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two primary types of Intents: explicit and implicit Intents. Explicit intents are the most strict, indicating a specific component that should handle the request. Explicit intents are commonly used when navigating between components within your app, and you know what the class name is. You can also use them to navigate to a known third-party app if you are absolutely sure what type of Intent they can handle.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b8b9b28be0_0_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8b9b28be0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a:p>
          <a:p>
            <a:pPr marL="0" lvl="0" indent="0" algn="l" rtl="0">
              <a:spcBef>
                <a:spcPts val="0"/>
              </a:spcBef>
              <a:spcAft>
                <a:spcPts val="0"/>
              </a:spcAft>
              <a:buNone/>
            </a:pPr>
            <a:r>
              <a:rPr lang="en"/>
              <a:t>We have two explicit Intent examples above: one where the destination activity is contained within our own app, and a second intent that navigates to an external app. Notice that in the second example we first check that we can resolve the Intent; that is, is there an app on the device that can handle this Intent? If so, then we can safely call </a:t>
            </a:r>
            <a:r>
              <a:rPr lang="en">
                <a:latin typeface="Courier New"/>
                <a:ea typeface="Courier New"/>
                <a:cs typeface="Courier New"/>
                <a:sym typeface="Courier New"/>
              </a:rPr>
              <a:t>startActivity()</a:t>
            </a:r>
            <a:r>
              <a:rPr lang="en"/>
              <a:t> with that Intent.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Intent Extras give us a means to pass data to the activity that will handle our request.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chemeClr val="hlink"/>
                </a:solidFill>
                <a:hlinkClick r:id="rId3"/>
              </a:rPr>
              <a:t>Example Explicit Intent</a:t>
            </a:r>
            <a:r>
              <a:rPr lang="en">
                <a:solidFill>
                  <a:schemeClr val="dk1"/>
                </a:solidFill>
              </a:rPr>
              <a:t> </a:t>
            </a:r>
            <a:endParaRPr/>
          </a:p>
          <a:p>
            <a:pPr marL="0" lvl="0" indent="0" algn="l" rtl="0">
              <a:spcBef>
                <a:spcPts val="60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8b9b28be0_0_4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b8b9b28be0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Implicit intents on the other hand don’t specify an intended target, and instead provide just enough information for the system to resolve which component should handle the intent. For components that your app doesn’t own, this is the recommended type of intent. If multiple apps can handle the intent, the system launches the default app or lets the user select one.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Unlike explicit intents, implicit intents don't depend on a specific component being available.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Intent</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Common Intents</a:t>
            </a:r>
            <a:r>
              <a:rPr lang="en">
                <a:solidFill>
                  <a:schemeClr val="dk1"/>
                </a:solidFill>
              </a:rPr>
              <a:t> </a:t>
            </a:r>
            <a:endParaRPr>
              <a:solidFill>
                <a:schemeClr val="dk1"/>
              </a:solidFill>
            </a:endParaRPr>
          </a:p>
          <a:p>
            <a:pPr marL="0" lvl="0" indent="0" algn="l" rtl="0">
              <a:spcBef>
                <a:spcPts val="60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b8b9b28be0_0_4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b8b9b28be0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Here’s an example of creating an implicit intent to send an email on the device. We don’t mind which email app handles the request, as long as it's able to send the email for us.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Resource:</a:t>
            </a:r>
            <a:endParaRPr b="1">
              <a:solidFill>
                <a:schemeClr val="dk1"/>
              </a:solidFill>
            </a:endParaRPr>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Email Intent</a:t>
            </a:r>
            <a:endParaRPr>
              <a:solidFill>
                <a:srgbClr val="1155CC"/>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pache.org/licenses/LICENSE-2.0"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4"/>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14"/>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4"/>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3" name="Google Shape;63;p14"/>
          <p:cNvSpPr txBox="1"/>
          <p:nvPr/>
        </p:nvSpPr>
        <p:spPr>
          <a:xfrm>
            <a:off x="769325" y="1945300"/>
            <a:ext cx="4440300" cy="203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AFAFA"/>
              </a:solidFill>
              <a:latin typeface="Google Sans"/>
              <a:ea typeface="Google Sans"/>
              <a:cs typeface="Google Sans"/>
              <a:sym typeface="Google Sans"/>
            </a:endParaRPr>
          </a:p>
        </p:txBody>
      </p:sp>
      <p:sp>
        <p:nvSpPr>
          <p:cNvPr id="64" name="Google Shape;64;p14"/>
          <p:cNvSpPr txBox="1"/>
          <p:nvPr/>
        </p:nvSpPr>
        <p:spPr>
          <a:xfrm>
            <a:off x="2307203" y="4761300"/>
            <a:ext cx="28422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73042"/>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239075" y="0"/>
            <a:ext cx="8520600" cy="465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5200" b="1">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1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5"/>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6"/>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73" name="Google Shape;73;p1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4" name="Google Shape;74;p16"/>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hyperlink" Target="https://www.apache.org/licenses/LICENSE-2.0"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52" name="Google Shape;5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3" name="Google Shape;5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13"/>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slide" Target="slide44.xml"/><Relationship Id="rId3" Type="http://schemas.openxmlformats.org/officeDocument/2006/relationships/slide" Target="slide3.xml"/><Relationship Id="rId7" Type="http://schemas.openxmlformats.org/officeDocument/2006/relationships/slide" Target="slide34.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1.xml"/><Relationship Id="rId9" Type="http://schemas.openxmlformats.org/officeDocument/2006/relationships/slide" Target="slide50.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8" Type="http://schemas.openxmlformats.org/officeDocument/2006/relationships/slide" Target="slide48.xml"/><Relationship Id="rId3" Type="http://schemas.openxmlformats.org/officeDocument/2006/relationships/slide" Target="slide4.xml"/><Relationship Id="rId7" Type="http://schemas.openxmlformats.org/officeDocument/2006/relationships/slide" Target="slide44.xml"/><Relationship Id="rId2" Type="http://schemas.openxmlformats.org/officeDocument/2006/relationships/notesSlide" Target="../notesSlides/notesSlide50.xml"/><Relationship Id="rId1" Type="http://schemas.openxmlformats.org/officeDocument/2006/relationships/slideLayout" Target="../slideLayouts/slideLayout14.xml"/><Relationship Id="rId6" Type="http://schemas.openxmlformats.org/officeDocument/2006/relationships/slide" Target="slide36.xml"/><Relationship Id="rId5" Type="http://schemas.openxmlformats.org/officeDocument/2006/relationships/slide" Target="slide23.xml"/><Relationship Id="rId4" Type="http://schemas.openxmlformats.org/officeDocument/2006/relationships/slide" Target="slide20.xml"/></Relationships>
</file>

<file path=ppt/slides/_rels/slide52.xml.rels><?xml version="1.0" encoding="UTF-8" standalone="yes"?>
<Relationships xmlns="http://schemas.openxmlformats.org/package/2006/relationships"><Relationship Id="rId3" Type="http://schemas.openxmlformats.org/officeDocument/2006/relationships/hyperlink" Target="https://developer.android.com/guide/navigation/navigation-principles" TargetMode="External"/><Relationship Id="rId2" Type="http://schemas.openxmlformats.org/officeDocument/2006/relationships/notesSlide" Target="../notesSlides/notesSlide51.xml"/><Relationship Id="rId1" Type="http://schemas.openxmlformats.org/officeDocument/2006/relationships/slideLayout" Target="../slideLayouts/slideLayout14.xml"/><Relationship Id="rId6" Type="http://schemas.openxmlformats.org/officeDocument/2006/relationships/hyperlink" Target="https://developer.android.com/guide/navigation/navigation-ui" TargetMode="External"/><Relationship Id="rId5" Type="http://schemas.openxmlformats.org/officeDocument/2006/relationships/hyperlink" Target="https://developer.android.com/guide/navigation/navigation-pass-data" TargetMode="External"/><Relationship Id="rId4" Type="http://schemas.openxmlformats.org/officeDocument/2006/relationships/hyperlink" Target="https://developer.android.com/guide/navigation/navigation-getting-started"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developer.android.com/courses/pathways/android-development-with-kotlin-6" TargetMode="External"/><Relationship Id="rId2" Type="http://schemas.openxmlformats.org/officeDocument/2006/relationships/notesSlide" Target="../notesSlides/notesSlide52.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pic>
        <p:nvPicPr>
          <p:cNvPr id="80" name="Google Shape;80;p17"/>
          <p:cNvPicPr preferRelativeResize="0"/>
          <p:nvPr/>
        </p:nvPicPr>
        <p:blipFill>
          <a:blip r:embed="rId3">
            <a:alphaModFix/>
          </a:blip>
          <a:stretch>
            <a:fillRect/>
          </a:stretch>
        </p:blipFill>
        <p:spPr>
          <a:xfrm>
            <a:off x="0" y="0"/>
            <a:ext cx="9144000" cy="4676399"/>
          </a:xfrm>
          <a:prstGeom prst="rect">
            <a:avLst/>
          </a:prstGeom>
          <a:noFill/>
          <a:ln>
            <a:noFill/>
          </a:ln>
        </p:spPr>
      </p:pic>
      <p:sp>
        <p:nvSpPr>
          <p:cNvPr id="81" name="Google Shape;81;p17"/>
          <p:cNvSpPr txBox="1"/>
          <p:nvPr/>
        </p:nvSpPr>
        <p:spPr>
          <a:xfrm>
            <a:off x="769325" y="1945300"/>
            <a:ext cx="4440300" cy="203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FAFAFA"/>
                </a:solidFill>
                <a:latin typeface="Google Sans"/>
                <a:ea typeface="Google Sans"/>
                <a:cs typeface="Google Sans"/>
                <a:sym typeface="Google Sans"/>
              </a:rPr>
              <a:t>Lesson 6: </a:t>
            </a:r>
            <a:endParaRPr sz="3600">
              <a:solidFill>
                <a:srgbClr val="FAFAFA"/>
              </a:solidFill>
              <a:latin typeface="Google Sans"/>
              <a:ea typeface="Google Sans"/>
              <a:cs typeface="Google Sans"/>
              <a:sym typeface="Google Sans"/>
            </a:endParaRPr>
          </a:p>
          <a:p>
            <a:pPr marL="0" lvl="0" indent="0" algn="l" rtl="0">
              <a:spcBef>
                <a:spcPts val="0"/>
              </a:spcBef>
              <a:spcAft>
                <a:spcPts val="0"/>
              </a:spcAft>
              <a:buNone/>
            </a:pPr>
            <a:r>
              <a:rPr lang="en" sz="3600">
                <a:solidFill>
                  <a:srgbClr val="FAFAFA"/>
                </a:solidFill>
                <a:latin typeface="Google Sans"/>
                <a:ea typeface="Google Sans"/>
                <a:cs typeface="Google Sans"/>
                <a:sym typeface="Google Sans"/>
              </a:rPr>
              <a:t>App navigation</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6B90D-7A78-EACE-A0CC-533A8F740638}"/>
              </a:ext>
            </a:extLst>
          </p:cNvPr>
          <p:cNvSpPr>
            <a:spLocks noGrp="1"/>
          </p:cNvSpPr>
          <p:nvPr>
            <p:ph type="title"/>
          </p:nvPr>
        </p:nvSpPr>
        <p:spPr/>
        <p:txBody>
          <a:bodyPr/>
          <a:lstStyle/>
          <a:p>
            <a:r>
              <a:rPr lang="en-US" dirty="0"/>
              <a:t>Register your app to handle intent</a:t>
            </a:r>
          </a:p>
        </p:txBody>
      </p:sp>
      <p:sp>
        <p:nvSpPr>
          <p:cNvPr id="3" name="Text Placeholder 2">
            <a:extLst>
              <a:ext uri="{FF2B5EF4-FFF2-40B4-BE49-F238E27FC236}">
                <a16:creationId xmlns:a16="http://schemas.microsoft.com/office/drawing/2014/main" id="{04064BDE-F7A2-9E16-302E-CB685481D81C}"/>
              </a:ext>
            </a:extLst>
          </p:cNvPr>
          <p:cNvSpPr>
            <a:spLocks noGrp="1"/>
          </p:cNvSpPr>
          <p:nvPr>
            <p:ph type="body" idx="1"/>
          </p:nvPr>
        </p:nvSpPr>
        <p:spPr/>
        <p:txBody>
          <a:bodyPr/>
          <a:lstStyle/>
          <a:p>
            <a:r>
              <a:rPr lang="en-US" dirty="0"/>
              <a:t>Define intent filter in your Android manifest</a:t>
            </a:r>
          </a:p>
          <a:p>
            <a:r>
              <a:rPr lang="en-US" dirty="0">
                <a:latin typeface="+mj-lt"/>
              </a:rPr>
              <a:t>Adding code in </a:t>
            </a:r>
            <a:r>
              <a:rPr lang="en-US" dirty="0" err="1">
                <a:latin typeface="+mj-lt"/>
              </a:rPr>
              <a:t>onCreate</a:t>
            </a:r>
            <a:r>
              <a:rPr lang="en-US" dirty="0">
                <a:latin typeface="+mj-lt"/>
              </a:rPr>
              <a:t> to work with extra data if has </a:t>
            </a:r>
          </a:p>
        </p:txBody>
      </p:sp>
    </p:spTree>
    <p:extLst>
      <p:ext uri="{BB962C8B-B14F-4D97-AF65-F5344CB8AC3E}">
        <p14:creationId xmlns:p14="http://schemas.microsoft.com/office/powerpoint/2010/main" val="1519021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143" name="Google Shape;143;p26"/>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App bar, navigation drawer, and menus</a:t>
            </a:r>
            <a:endParaRPr sz="5200" b="1">
              <a:solidFill>
                <a:srgbClr val="FAFAFA"/>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 bar</a:t>
            </a:r>
            <a:endParaRPr/>
          </a:p>
        </p:txBody>
      </p:sp>
      <p:sp>
        <p:nvSpPr>
          <p:cNvPr id="149" name="Google Shape;149;p2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150" name="Google Shape;150;p27"/>
          <p:cNvPicPr preferRelativeResize="0"/>
          <p:nvPr/>
        </p:nvPicPr>
        <p:blipFill>
          <a:blip r:embed="rId3">
            <a:alphaModFix/>
          </a:blip>
          <a:stretch>
            <a:fillRect/>
          </a:stretch>
        </p:blipFill>
        <p:spPr>
          <a:xfrm>
            <a:off x="2384523" y="1110095"/>
            <a:ext cx="1916016" cy="3407255"/>
          </a:xfrm>
          <a:prstGeom prst="rect">
            <a:avLst/>
          </a:prstGeom>
          <a:noFill/>
          <a:ln w="9525" cap="flat" cmpd="sng">
            <a:solidFill>
              <a:srgbClr val="D9D9D9"/>
            </a:solidFill>
            <a:prstDash val="solid"/>
            <a:round/>
            <a:headEnd type="none" w="sm" len="sm"/>
            <a:tailEnd type="none" w="sm" len="sm"/>
          </a:ln>
        </p:spPr>
      </p:pic>
      <p:sp>
        <p:nvSpPr>
          <p:cNvPr id="151" name="Google Shape;151;p27"/>
          <p:cNvSpPr/>
          <p:nvPr/>
        </p:nvSpPr>
        <p:spPr>
          <a:xfrm>
            <a:off x="5398687" y="2704000"/>
            <a:ext cx="1087200" cy="32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7"/>
          <p:cNvSpPr/>
          <p:nvPr/>
        </p:nvSpPr>
        <p:spPr>
          <a:xfrm>
            <a:off x="2798924" y="2651850"/>
            <a:ext cx="1087200" cy="32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3" name="Google Shape;153;p27"/>
          <p:cNvPicPr preferRelativeResize="0"/>
          <p:nvPr/>
        </p:nvPicPr>
        <p:blipFill>
          <a:blip r:embed="rId4">
            <a:alphaModFix/>
          </a:blip>
          <a:stretch>
            <a:fillRect/>
          </a:stretch>
        </p:blipFill>
        <p:spPr>
          <a:xfrm>
            <a:off x="4839237" y="1110095"/>
            <a:ext cx="1920240" cy="3408427"/>
          </a:xfrm>
          <a:prstGeom prst="rect">
            <a:avLst/>
          </a:prstGeom>
          <a:noFill/>
          <a:ln w="9525" cap="flat" cmpd="sng">
            <a:solidFill>
              <a:srgbClr val="D9D9D9"/>
            </a:solidFill>
            <a:prstDash val="solid"/>
            <a:round/>
            <a:headEnd type="none" w="sm" len="sm"/>
            <a:tailEnd type="none" w="sm" len="sm"/>
          </a:ln>
        </p:spPr>
      </p:pic>
      <p:sp>
        <p:nvSpPr>
          <p:cNvPr id="154" name="Google Shape;154;p27"/>
          <p:cNvSpPr/>
          <p:nvPr/>
        </p:nvSpPr>
        <p:spPr>
          <a:xfrm>
            <a:off x="5213099" y="2739625"/>
            <a:ext cx="1087200" cy="32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Navigation drawer</a:t>
            </a:r>
            <a:endParaRPr/>
          </a:p>
        </p:txBody>
      </p:sp>
      <p:sp>
        <p:nvSpPr>
          <p:cNvPr id="160" name="Google Shape;160;p2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161" name="Google Shape;161;p28"/>
          <p:cNvPicPr preferRelativeResize="0"/>
          <p:nvPr/>
        </p:nvPicPr>
        <p:blipFill>
          <a:blip r:embed="rId3">
            <a:alphaModFix/>
          </a:blip>
          <a:stretch>
            <a:fillRect/>
          </a:stretch>
        </p:blipFill>
        <p:spPr>
          <a:xfrm>
            <a:off x="2313432" y="1128719"/>
            <a:ext cx="1920240" cy="3406579"/>
          </a:xfrm>
          <a:prstGeom prst="rect">
            <a:avLst/>
          </a:prstGeom>
          <a:noFill/>
          <a:ln w="9525" cap="flat" cmpd="sng">
            <a:solidFill>
              <a:srgbClr val="D9D9D9"/>
            </a:solidFill>
            <a:prstDash val="solid"/>
            <a:round/>
            <a:headEnd type="none" w="sm" len="sm"/>
            <a:tailEnd type="none" w="sm" len="sm"/>
          </a:ln>
        </p:spPr>
      </p:pic>
      <p:pic>
        <p:nvPicPr>
          <p:cNvPr id="162" name="Google Shape;162;p28"/>
          <p:cNvPicPr preferRelativeResize="0"/>
          <p:nvPr/>
        </p:nvPicPr>
        <p:blipFill>
          <a:blip r:embed="rId4">
            <a:alphaModFix/>
          </a:blip>
          <a:stretch>
            <a:fillRect/>
          </a:stretch>
        </p:blipFill>
        <p:spPr>
          <a:xfrm>
            <a:off x="4910328" y="1125127"/>
            <a:ext cx="1920240" cy="3413760"/>
          </a:xfrm>
          <a:prstGeom prst="rect">
            <a:avLst/>
          </a:prstGeom>
          <a:noFill/>
          <a:ln w="9525" cap="flat" cmpd="sng">
            <a:solidFill>
              <a:srgbClr val="D9D9D9"/>
            </a:solidFill>
            <a:prstDash val="solid"/>
            <a:round/>
            <a:headEnd type="none" w="sm" len="sm"/>
            <a:tailEnd type="none" w="sm" len="sm"/>
          </a:ln>
        </p:spPr>
      </p:pic>
      <p:sp>
        <p:nvSpPr>
          <p:cNvPr id="163" name="Google Shape;163;p28"/>
          <p:cNvSpPr/>
          <p:nvPr/>
        </p:nvSpPr>
        <p:spPr>
          <a:xfrm>
            <a:off x="2717875" y="2811400"/>
            <a:ext cx="1163100" cy="274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Menu</a:t>
            </a:r>
            <a:endParaRPr/>
          </a:p>
        </p:txBody>
      </p:sp>
      <p:sp>
        <p:nvSpPr>
          <p:cNvPr id="169" name="Google Shape;169;p29"/>
          <p:cNvSpPr txBox="1">
            <a:spLocks noGrp="1"/>
          </p:cNvSpPr>
          <p:nvPr>
            <p:ph type="body" idx="1"/>
          </p:nvPr>
        </p:nvSpPr>
        <p:spPr>
          <a:xfrm>
            <a:off x="311700" y="1304875"/>
            <a:ext cx="8520600" cy="3193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t>Define menu items in XML menu resource (located in </a:t>
            </a:r>
            <a:r>
              <a:rPr lang="en" sz="1800">
                <a:latin typeface="Courier New"/>
                <a:ea typeface="Courier New"/>
                <a:cs typeface="Courier New"/>
                <a:sym typeface="Courier New"/>
              </a:rPr>
              <a:t>res/menu</a:t>
            </a:r>
            <a:r>
              <a:rPr lang="en" sz="1800"/>
              <a:t> folder) </a:t>
            </a:r>
            <a:endParaRPr sz="1800"/>
          </a:p>
          <a:p>
            <a:pPr marL="0" lvl="0" indent="0" algn="l" rtl="0">
              <a:lnSpc>
                <a:spcPct val="100000"/>
              </a:lnSpc>
              <a:spcBef>
                <a:spcPts val="0"/>
              </a:spcBef>
              <a:spcAft>
                <a:spcPts val="0"/>
              </a:spcAft>
              <a:buNone/>
            </a:pPr>
            <a:endParaRPr sz="1800"/>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&lt;menu xmlns:android=</a:t>
            </a:r>
            <a:r>
              <a:rPr lang="en" sz="1800">
                <a:solidFill>
                  <a:srgbClr val="388E3C"/>
                </a:solidFill>
                <a:latin typeface="Consolas"/>
                <a:ea typeface="Consolas"/>
                <a:cs typeface="Consolas"/>
                <a:sym typeface="Consolas"/>
              </a:rPr>
              <a:t>"http://schemas.android.com/apk/res/android"</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xmlns:app=</a:t>
            </a:r>
            <a:r>
              <a:rPr lang="en" sz="1800">
                <a:solidFill>
                  <a:srgbClr val="388E3C"/>
                </a:solidFill>
                <a:latin typeface="Consolas"/>
                <a:ea typeface="Consolas"/>
                <a:cs typeface="Consolas"/>
                <a:sym typeface="Consolas"/>
              </a:rPr>
              <a:t>"http://schemas.android.com/apk/res-auto"</a:t>
            </a:r>
            <a:r>
              <a:rPr lang="e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&lt;item</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"@+id/action_settings"</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android:orderInCategory=</a:t>
            </a:r>
            <a:r>
              <a:rPr lang="en" sz="1800">
                <a:solidFill>
                  <a:srgbClr val="388E3C"/>
                </a:solidFill>
                <a:latin typeface="Consolas"/>
                <a:ea typeface="Consolas"/>
                <a:cs typeface="Consolas"/>
                <a:sym typeface="Consolas"/>
              </a:rPr>
              <a:t>"100"</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android:title=</a:t>
            </a:r>
            <a:r>
              <a:rPr lang="en" sz="1800">
                <a:solidFill>
                  <a:srgbClr val="388E3C"/>
                </a:solidFill>
                <a:latin typeface="Consolas"/>
                <a:ea typeface="Consolas"/>
                <a:cs typeface="Consolas"/>
                <a:sym typeface="Consolas"/>
              </a:rPr>
              <a:t>"@string/action_settings"</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app:showAsAction=</a:t>
            </a:r>
            <a:r>
              <a:rPr lang="en" sz="1800">
                <a:solidFill>
                  <a:srgbClr val="388E3C"/>
                </a:solidFill>
                <a:latin typeface="Consolas"/>
                <a:ea typeface="Consolas"/>
                <a:cs typeface="Consolas"/>
                <a:sym typeface="Consolas"/>
              </a:rPr>
              <a:t>"never"</a:t>
            </a:r>
            <a:r>
              <a:rPr lang="en" sz="1800">
                <a:solidFill>
                  <a:srgbClr val="37474F"/>
                </a:solidFill>
                <a:latin typeface="Consolas"/>
                <a:ea typeface="Consolas"/>
                <a:cs typeface="Consolas"/>
                <a:sym typeface="Consolas"/>
              </a:rPr>
              <a:t> /&gt;</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&lt;/menu&gt;</a:t>
            </a:r>
            <a:endParaRPr sz="1800">
              <a:latin typeface="Consolas"/>
              <a:ea typeface="Consolas"/>
              <a:cs typeface="Consolas"/>
              <a:sym typeface="Consolas"/>
            </a:endParaRPr>
          </a:p>
        </p:txBody>
      </p:sp>
      <p:sp>
        <p:nvSpPr>
          <p:cNvPr id="170" name="Google Shape;170;p2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menu options</a:t>
            </a:r>
            <a:endParaRPr/>
          </a:p>
        </p:txBody>
      </p:sp>
      <p:sp>
        <p:nvSpPr>
          <p:cNvPr id="176" name="Google Shape;176;p30"/>
          <p:cNvSpPr txBox="1">
            <a:spLocks noGrp="1"/>
          </p:cNvSpPr>
          <p:nvPr>
            <p:ph type="body" idx="1"/>
          </p:nvPr>
        </p:nvSpPr>
        <p:spPr>
          <a:xfrm>
            <a:off x="342900" y="885602"/>
            <a:ext cx="8489400" cy="37467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&lt;menu&gt;</a:t>
            </a:r>
            <a:endParaRPr sz="1600">
              <a:solidFill>
                <a:srgbClr val="37474F"/>
              </a:solidFill>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&lt;group android:checkableBehavior=</a:t>
            </a:r>
            <a:r>
              <a:rPr lang="en" sz="1600">
                <a:solidFill>
                  <a:srgbClr val="388E3C"/>
                </a:solidFill>
                <a:latin typeface="Consolas"/>
                <a:ea typeface="Consolas"/>
                <a:cs typeface="Consolas"/>
                <a:sym typeface="Consolas"/>
              </a:rPr>
              <a:t>"single"</a:t>
            </a:r>
            <a:r>
              <a:rPr lang="en" sz="1600">
                <a:solidFill>
                  <a:srgbClr val="37474F"/>
                </a:solidFill>
                <a:latin typeface="Consolas"/>
                <a:ea typeface="Consolas"/>
                <a:cs typeface="Consolas"/>
                <a:sym typeface="Consolas"/>
              </a:rPr>
              <a:t>&gt;</a:t>
            </a:r>
            <a:endParaRPr sz="1600">
              <a:solidFill>
                <a:srgbClr val="37474F"/>
              </a:solidFill>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&lt;item</a:t>
            </a:r>
            <a:endParaRPr sz="1600">
              <a:solidFill>
                <a:srgbClr val="37474F"/>
              </a:solidFill>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android:id=</a:t>
            </a:r>
            <a:r>
              <a:rPr lang="en" sz="1600">
                <a:solidFill>
                  <a:srgbClr val="388E3C"/>
                </a:solidFill>
                <a:latin typeface="Consolas"/>
                <a:ea typeface="Consolas"/>
                <a:cs typeface="Consolas"/>
                <a:sym typeface="Consolas"/>
              </a:rPr>
              <a:t>"@+id/nav_home"</a:t>
            </a:r>
            <a:endParaRPr sz="1600">
              <a:solidFill>
                <a:srgbClr val="37474F"/>
              </a:solidFill>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android:icon=</a:t>
            </a:r>
            <a:r>
              <a:rPr lang="en" sz="1600">
                <a:solidFill>
                  <a:srgbClr val="388E3C"/>
                </a:solidFill>
                <a:latin typeface="Consolas"/>
                <a:ea typeface="Consolas"/>
                <a:cs typeface="Consolas"/>
                <a:sym typeface="Consolas"/>
              </a:rPr>
              <a:t>"@drawable/ic_menu_camera"</a:t>
            </a:r>
            <a:endParaRPr sz="1600">
              <a:solidFill>
                <a:srgbClr val="37474F"/>
              </a:solidFill>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android:title=</a:t>
            </a:r>
            <a:r>
              <a:rPr lang="en" sz="1600">
                <a:solidFill>
                  <a:srgbClr val="388E3C"/>
                </a:solidFill>
                <a:latin typeface="Consolas"/>
                <a:ea typeface="Consolas"/>
                <a:cs typeface="Consolas"/>
                <a:sym typeface="Consolas"/>
              </a:rPr>
              <a:t>"@string/menu_home"</a:t>
            </a:r>
            <a:r>
              <a:rPr lang="en" sz="1600">
                <a:solidFill>
                  <a:srgbClr val="37474F"/>
                </a:solidFill>
                <a:latin typeface="Consolas"/>
                <a:ea typeface="Consolas"/>
                <a:cs typeface="Consolas"/>
                <a:sym typeface="Consolas"/>
              </a:rPr>
              <a:t> /&gt;</a:t>
            </a:r>
            <a:endParaRPr sz="1600">
              <a:solidFill>
                <a:srgbClr val="37474F"/>
              </a:solidFill>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&lt;item</a:t>
            </a:r>
            <a:endParaRPr sz="1600">
              <a:solidFill>
                <a:srgbClr val="37474F"/>
              </a:solidFill>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android:id=</a:t>
            </a:r>
            <a:r>
              <a:rPr lang="en" sz="1600">
                <a:solidFill>
                  <a:srgbClr val="388E3C"/>
                </a:solidFill>
                <a:latin typeface="Consolas"/>
                <a:ea typeface="Consolas"/>
                <a:cs typeface="Consolas"/>
                <a:sym typeface="Consolas"/>
              </a:rPr>
              <a:t>"@+id/nav_gallery"</a:t>
            </a:r>
            <a:endParaRPr sz="1600">
              <a:solidFill>
                <a:srgbClr val="37474F"/>
              </a:solidFill>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android:icon=</a:t>
            </a:r>
            <a:r>
              <a:rPr lang="en" sz="1600">
                <a:solidFill>
                  <a:srgbClr val="388E3C"/>
                </a:solidFill>
                <a:latin typeface="Consolas"/>
                <a:ea typeface="Consolas"/>
                <a:cs typeface="Consolas"/>
                <a:sym typeface="Consolas"/>
              </a:rPr>
              <a:t>"@drawable/ic_menu_gallery"</a:t>
            </a:r>
            <a:endParaRPr sz="1600">
              <a:solidFill>
                <a:srgbClr val="37474F"/>
              </a:solidFill>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android:title=</a:t>
            </a:r>
            <a:r>
              <a:rPr lang="en" sz="1600">
                <a:solidFill>
                  <a:srgbClr val="388E3C"/>
                </a:solidFill>
                <a:latin typeface="Consolas"/>
                <a:ea typeface="Consolas"/>
                <a:cs typeface="Consolas"/>
                <a:sym typeface="Consolas"/>
              </a:rPr>
              <a:t>"@string/menu_gallery"</a:t>
            </a:r>
            <a:r>
              <a:rPr lang="en" sz="1600">
                <a:solidFill>
                  <a:srgbClr val="37474F"/>
                </a:solidFill>
                <a:latin typeface="Consolas"/>
                <a:ea typeface="Consolas"/>
                <a:cs typeface="Consolas"/>
                <a:sym typeface="Consolas"/>
              </a:rPr>
              <a:t> /&gt;</a:t>
            </a:r>
            <a:endParaRPr sz="1600">
              <a:solidFill>
                <a:srgbClr val="37474F"/>
              </a:solidFill>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&lt;item</a:t>
            </a:r>
            <a:endParaRPr sz="1600">
              <a:solidFill>
                <a:srgbClr val="37474F"/>
              </a:solidFill>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android:id=</a:t>
            </a:r>
            <a:r>
              <a:rPr lang="en" sz="1600">
                <a:solidFill>
                  <a:srgbClr val="388E3C"/>
                </a:solidFill>
                <a:latin typeface="Consolas"/>
                <a:ea typeface="Consolas"/>
                <a:cs typeface="Consolas"/>
                <a:sym typeface="Consolas"/>
              </a:rPr>
              <a:t>"@+id/nav_slideshow"</a:t>
            </a:r>
            <a:endParaRPr sz="1600">
              <a:solidFill>
                <a:srgbClr val="37474F"/>
              </a:solidFill>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android:icon=</a:t>
            </a:r>
            <a:r>
              <a:rPr lang="en" sz="1600">
                <a:solidFill>
                  <a:srgbClr val="388E3C"/>
                </a:solidFill>
                <a:latin typeface="Consolas"/>
                <a:ea typeface="Consolas"/>
                <a:cs typeface="Consolas"/>
                <a:sym typeface="Consolas"/>
              </a:rPr>
              <a:t>"@drawable/ic_menu_slideshow"</a:t>
            </a:r>
            <a:endParaRPr sz="1600">
              <a:solidFill>
                <a:srgbClr val="37474F"/>
              </a:solidFill>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android:title=</a:t>
            </a:r>
            <a:r>
              <a:rPr lang="en" sz="1600">
                <a:solidFill>
                  <a:srgbClr val="388E3C"/>
                </a:solidFill>
                <a:latin typeface="Consolas"/>
                <a:ea typeface="Consolas"/>
                <a:cs typeface="Consolas"/>
                <a:sym typeface="Consolas"/>
              </a:rPr>
              <a:t>"@string/menu_slideshow"</a:t>
            </a:r>
            <a:r>
              <a:rPr lang="en" sz="1600">
                <a:solidFill>
                  <a:srgbClr val="37474F"/>
                </a:solidFill>
                <a:latin typeface="Consolas"/>
                <a:ea typeface="Consolas"/>
                <a:cs typeface="Consolas"/>
                <a:sym typeface="Consolas"/>
              </a:rPr>
              <a:t> /&gt;</a:t>
            </a:r>
            <a:endParaRPr sz="1600">
              <a:solidFill>
                <a:srgbClr val="37474F"/>
              </a:solidFill>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&lt;/group&gt;</a:t>
            </a:r>
            <a:endParaRPr sz="16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&lt;/menu&gt;</a:t>
            </a:r>
            <a:endParaRPr sz="16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600">
              <a:latin typeface="Consolas"/>
              <a:ea typeface="Consolas"/>
              <a:cs typeface="Consolas"/>
              <a:sym typeface="Consolas"/>
            </a:endParaRPr>
          </a:p>
          <a:p>
            <a:pPr marL="0" lvl="0" indent="0" algn="l" rtl="0">
              <a:lnSpc>
                <a:spcPct val="100000"/>
              </a:lnSpc>
              <a:spcBef>
                <a:spcPts val="0"/>
              </a:spcBef>
              <a:spcAft>
                <a:spcPts val="0"/>
              </a:spcAft>
              <a:buNone/>
            </a:pPr>
            <a:endParaRPr sz="1600">
              <a:latin typeface="Consolas"/>
              <a:ea typeface="Consolas"/>
              <a:cs typeface="Consolas"/>
              <a:sym typeface="Consolas"/>
            </a:endParaRPr>
          </a:p>
        </p:txBody>
      </p:sp>
      <p:sp>
        <p:nvSpPr>
          <p:cNvPr id="177" name="Google Shape;177;p3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Options menu example</a:t>
            </a:r>
            <a:endParaRPr/>
          </a:p>
        </p:txBody>
      </p:sp>
      <p:sp>
        <p:nvSpPr>
          <p:cNvPr id="183" name="Google Shape;183;p31"/>
          <p:cNvSpPr txBox="1">
            <a:spLocks noGrp="1"/>
          </p:cNvSpPr>
          <p:nvPr>
            <p:ph type="body" idx="1"/>
          </p:nvPr>
        </p:nvSpPr>
        <p:spPr>
          <a:xfrm>
            <a:off x="159300" y="1146450"/>
            <a:ext cx="8520600" cy="3429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&lt;menu xmlns:android=</a:t>
            </a:r>
            <a:r>
              <a:rPr lang="en" sz="1800">
                <a:solidFill>
                  <a:srgbClr val="388E3C"/>
                </a:solidFill>
                <a:latin typeface="Consolas"/>
                <a:ea typeface="Consolas"/>
                <a:cs typeface="Consolas"/>
                <a:sym typeface="Consolas"/>
              </a:rPr>
              <a:t>"http://schemas.android.com/apk/res/android"</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xmlns:app=</a:t>
            </a:r>
            <a:r>
              <a:rPr lang="en" sz="1800">
                <a:solidFill>
                  <a:srgbClr val="388E3C"/>
                </a:solidFill>
                <a:latin typeface="Consolas"/>
                <a:ea typeface="Consolas"/>
                <a:cs typeface="Consolas"/>
                <a:sym typeface="Consolas"/>
              </a:rPr>
              <a:t>"http://schemas.android.com/apk/res-auto"</a:t>
            </a:r>
            <a:r>
              <a:rPr lang="e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&lt;item android:id=</a:t>
            </a:r>
            <a:r>
              <a:rPr lang="en" sz="1800">
                <a:solidFill>
                  <a:srgbClr val="388E3C"/>
                </a:solidFill>
                <a:latin typeface="Consolas"/>
                <a:ea typeface="Consolas"/>
                <a:cs typeface="Consolas"/>
                <a:sym typeface="Consolas"/>
              </a:rPr>
              <a:t>"@+id/action_intent"</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android:title=</a:t>
            </a:r>
            <a:r>
              <a:rPr lang="en" sz="1800">
                <a:solidFill>
                  <a:srgbClr val="388E3C"/>
                </a:solidFill>
                <a:latin typeface="Consolas"/>
                <a:ea typeface="Consolas"/>
                <a:cs typeface="Consolas"/>
                <a:sym typeface="Consolas"/>
              </a:rPr>
              <a:t>"@string/action_intent"</a:t>
            </a:r>
            <a:r>
              <a:rPr lang="en" sz="1800">
                <a:solidFill>
                  <a:srgbClr val="37474F"/>
                </a:solidFill>
                <a:latin typeface="Consolas"/>
                <a:ea typeface="Consolas"/>
                <a:cs typeface="Consolas"/>
                <a:sym typeface="Consolas"/>
              </a:rPr>
              <a:t> /&gt;</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&lt;item</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"@+id/action_settings"</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android:orderInCategory=</a:t>
            </a:r>
            <a:r>
              <a:rPr lang="en" sz="1800">
                <a:solidFill>
                  <a:srgbClr val="388E3C"/>
                </a:solidFill>
                <a:latin typeface="Consolas"/>
                <a:ea typeface="Consolas"/>
                <a:cs typeface="Consolas"/>
                <a:sym typeface="Consolas"/>
              </a:rPr>
              <a:t>"100"</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android:title=</a:t>
            </a:r>
            <a:r>
              <a:rPr lang="en" sz="1800">
                <a:solidFill>
                  <a:srgbClr val="388E3C"/>
                </a:solidFill>
                <a:latin typeface="Consolas"/>
                <a:ea typeface="Consolas"/>
                <a:cs typeface="Consolas"/>
                <a:sym typeface="Consolas"/>
              </a:rPr>
              <a:t>"@string/action_settings"</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app:showAsAction=</a:t>
            </a:r>
            <a:r>
              <a:rPr lang="en" sz="1800">
                <a:solidFill>
                  <a:srgbClr val="388E3C"/>
                </a:solidFill>
                <a:latin typeface="Consolas"/>
                <a:ea typeface="Consolas"/>
                <a:cs typeface="Consolas"/>
                <a:sym typeface="Consolas"/>
              </a:rPr>
              <a:t>"never"</a:t>
            </a:r>
            <a:r>
              <a:rPr lang="en" sz="1800">
                <a:solidFill>
                  <a:srgbClr val="37474F"/>
                </a:solidFill>
                <a:latin typeface="Consolas"/>
                <a:ea typeface="Consolas"/>
                <a:cs typeface="Consolas"/>
                <a:sym typeface="Consolas"/>
              </a:rPr>
              <a:t> /&gt;</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&lt;/menu&gt;</a:t>
            </a:r>
            <a:endParaRPr sz="1800">
              <a:solidFill>
                <a:schemeClr val="dk1"/>
              </a:solidFill>
              <a:latin typeface="Consolas"/>
              <a:ea typeface="Consolas"/>
              <a:cs typeface="Consolas"/>
              <a:sym typeface="Consolas"/>
            </a:endParaRPr>
          </a:p>
        </p:txBody>
      </p:sp>
      <p:sp>
        <p:nvSpPr>
          <p:cNvPr id="184" name="Google Shape;184;p3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185" name="Google Shape;185;p31"/>
          <p:cNvPicPr preferRelativeResize="0"/>
          <p:nvPr/>
        </p:nvPicPr>
        <p:blipFill rotWithShape="1">
          <a:blip r:embed="rId3">
            <a:alphaModFix/>
          </a:blip>
          <a:srcRect b="79875"/>
          <a:stretch/>
        </p:blipFill>
        <p:spPr>
          <a:xfrm>
            <a:off x="6298275" y="2740575"/>
            <a:ext cx="2408413" cy="86920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fade">
                                      <p:cBhvr>
                                        <p:cTn id="7" dur="10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Inflate options menu</a:t>
            </a:r>
            <a:endParaRPr/>
          </a:p>
        </p:txBody>
      </p:sp>
      <p:sp>
        <p:nvSpPr>
          <p:cNvPr id="191" name="Google Shape;191;p32"/>
          <p:cNvSpPr txBox="1">
            <a:spLocks noGrp="1"/>
          </p:cNvSpPr>
          <p:nvPr>
            <p:ph type="body" idx="1"/>
          </p:nvPr>
        </p:nvSpPr>
        <p:spPr>
          <a:xfrm>
            <a:off x="311700" y="1897050"/>
            <a:ext cx="8520600" cy="16542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1800" dirty="0">
                <a:solidFill>
                  <a:srgbClr val="3F51B5"/>
                </a:solidFill>
                <a:latin typeface="Consolas"/>
                <a:ea typeface="Consolas"/>
                <a:cs typeface="Consolas"/>
                <a:sym typeface="Consolas"/>
              </a:rPr>
              <a:t>override</a:t>
            </a:r>
            <a:r>
              <a:rPr lang="en" sz="1800" dirty="0">
                <a:solidFill>
                  <a:srgbClr val="37474F"/>
                </a:solidFill>
                <a:latin typeface="Consolas"/>
                <a:ea typeface="Consolas"/>
                <a:cs typeface="Consolas"/>
                <a:sym typeface="Consolas"/>
              </a:rPr>
              <a:t> </a:t>
            </a:r>
            <a:r>
              <a:rPr lang="en" sz="1800" dirty="0">
                <a:solidFill>
                  <a:srgbClr val="3F51B5"/>
                </a:solidFill>
                <a:latin typeface="Consolas"/>
                <a:ea typeface="Consolas"/>
                <a:cs typeface="Consolas"/>
                <a:sym typeface="Consolas"/>
              </a:rPr>
              <a:t>fun</a:t>
            </a:r>
            <a:r>
              <a:rPr lang="en" sz="1800" dirty="0">
                <a:solidFill>
                  <a:srgbClr val="37474F"/>
                </a:solidFill>
                <a:latin typeface="Consolas"/>
                <a:ea typeface="Consolas"/>
                <a:cs typeface="Consolas"/>
                <a:sym typeface="Consolas"/>
              </a:rPr>
              <a:t> </a:t>
            </a:r>
            <a:r>
              <a:rPr lang="en" sz="1800" b="1" dirty="0">
                <a:solidFill>
                  <a:srgbClr val="37474F"/>
                </a:solidFill>
                <a:latin typeface="Consolas"/>
                <a:ea typeface="Consolas"/>
                <a:cs typeface="Consolas"/>
                <a:sym typeface="Consolas"/>
              </a:rPr>
              <a:t>onCreateOptionsMenu</a:t>
            </a:r>
            <a:r>
              <a:rPr lang="en" sz="1800" dirty="0">
                <a:solidFill>
                  <a:srgbClr val="37474F"/>
                </a:solidFill>
                <a:latin typeface="Consolas"/>
                <a:ea typeface="Consolas"/>
                <a:cs typeface="Consolas"/>
                <a:sym typeface="Consolas"/>
              </a:rPr>
              <a:t>(menu: Menu): Boolean {</a:t>
            </a:r>
            <a:endParaRPr sz="1800" dirty="0">
              <a:solidFill>
                <a:srgbClr val="37474F"/>
              </a:solidFill>
              <a:latin typeface="Consolas"/>
              <a:ea typeface="Consolas"/>
              <a:cs typeface="Consolas"/>
              <a:sym typeface="Consolas"/>
            </a:endParaRPr>
          </a:p>
          <a:p>
            <a:pPr marL="0" lvl="0" indent="0" algn="l" rtl="0">
              <a:lnSpc>
                <a:spcPct val="90000"/>
              </a:lnSpc>
              <a:spcBef>
                <a:spcPts val="0"/>
              </a:spcBef>
              <a:spcAft>
                <a:spcPts val="0"/>
              </a:spcAft>
              <a:buNone/>
            </a:pPr>
            <a:r>
              <a:rPr lang="en" sz="1800" dirty="0">
                <a:solidFill>
                  <a:srgbClr val="37474F"/>
                </a:solidFill>
                <a:latin typeface="Consolas"/>
                <a:ea typeface="Consolas"/>
                <a:cs typeface="Consolas"/>
                <a:sym typeface="Consolas"/>
              </a:rPr>
              <a:t>    menuInflater.inflate(R.menu.main, menu)</a:t>
            </a:r>
            <a:endParaRPr sz="1800" dirty="0">
              <a:solidFill>
                <a:srgbClr val="37474F"/>
              </a:solidFill>
              <a:latin typeface="Consolas"/>
              <a:ea typeface="Consolas"/>
              <a:cs typeface="Consolas"/>
              <a:sym typeface="Consolas"/>
            </a:endParaRPr>
          </a:p>
          <a:p>
            <a:pPr marL="0" lvl="0" indent="0" algn="l" rtl="0">
              <a:lnSpc>
                <a:spcPct val="90000"/>
              </a:lnSpc>
              <a:spcBef>
                <a:spcPts val="0"/>
              </a:spcBef>
              <a:spcAft>
                <a:spcPts val="0"/>
              </a:spcAft>
              <a:buNone/>
            </a:pPr>
            <a:r>
              <a:rPr lang="en" sz="1800" dirty="0">
                <a:solidFill>
                  <a:srgbClr val="37474F"/>
                </a:solidFill>
                <a:latin typeface="Consolas"/>
                <a:ea typeface="Consolas"/>
                <a:cs typeface="Consolas"/>
                <a:sym typeface="Consolas"/>
              </a:rPr>
              <a:t>    </a:t>
            </a:r>
            <a:r>
              <a:rPr lang="en" sz="1800" dirty="0">
                <a:solidFill>
                  <a:srgbClr val="3F51B5"/>
                </a:solidFill>
                <a:latin typeface="Consolas"/>
                <a:ea typeface="Consolas"/>
                <a:cs typeface="Consolas"/>
                <a:sym typeface="Consolas"/>
              </a:rPr>
              <a:t>return</a:t>
            </a:r>
            <a:r>
              <a:rPr lang="en" sz="1800" dirty="0">
                <a:solidFill>
                  <a:srgbClr val="37474F"/>
                </a:solidFill>
                <a:latin typeface="Consolas"/>
                <a:ea typeface="Consolas"/>
                <a:cs typeface="Consolas"/>
                <a:sym typeface="Consolas"/>
              </a:rPr>
              <a:t> </a:t>
            </a:r>
            <a:r>
              <a:rPr lang="en" sz="1800" dirty="0">
                <a:solidFill>
                  <a:srgbClr val="3F51B5"/>
                </a:solidFill>
                <a:latin typeface="Consolas"/>
                <a:ea typeface="Consolas"/>
                <a:cs typeface="Consolas"/>
                <a:sym typeface="Consolas"/>
              </a:rPr>
              <a:t>true</a:t>
            </a:r>
            <a:endParaRPr sz="1800" dirty="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800" dirty="0">
                <a:solidFill>
                  <a:srgbClr val="37474F"/>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p:txBody>
      </p:sp>
      <p:sp>
        <p:nvSpPr>
          <p:cNvPr id="192" name="Google Shape;192;p3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Handle menu options selected</a:t>
            </a:r>
            <a:endParaRPr/>
          </a:p>
        </p:txBody>
      </p:sp>
      <p:sp>
        <p:nvSpPr>
          <p:cNvPr id="198" name="Google Shape;198;p3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199" name="Google Shape;199;p33"/>
          <p:cNvSpPr txBox="1"/>
          <p:nvPr/>
        </p:nvSpPr>
        <p:spPr>
          <a:xfrm>
            <a:off x="201978" y="1251400"/>
            <a:ext cx="8954100" cy="29172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override</a:t>
            </a: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fun</a:t>
            </a:r>
            <a:r>
              <a:rPr lang="en" sz="1700">
                <a:solidFill>
                  <a:srgbClr val="37474F"/>
                </a:solidFill>
                <a:latin typeface="Consolas"/>
                <a:ea typeface="Consolas"/>
                <a:cs typeface="Consolas"/>
                <a:sym typeface="Consolas"/>
              </a:rPr>
              <a:t> onOptionsItemSelected(item: MenuItem): Boolean {</a:t>
            </a:r>
            <a:endParaRPr sz="1700">
              <a:solidFill>
                <a:srgbClr val="37474F"/>
              </a:solidFill>
              <a:latin typeface="Consolas"/>
              <a:ea typeface="Consolas"/>
              <a:cs typeface="Consolas"/>
              <a:sym typeface="Consolas"/>
            </a:endParaRPr>
          </a:p>
          <a:p>
            <a:pPr marL="0" lvl="0" indent="0" algn="l" rtl="0">
              <a:lnSpc>
                <a:spcPct val="90000"/>
              </a:lnSpc>
              <a:spcBef>
                <a:spcPts val="0"/>
              </a:spcBef>
              <a:spcAft>
                <a:spcPts val="0"/>
              </a:spcAft>
              <a:buClr>
                <a:schemeClr val="dk1"/>
              </a:buClr>
              <a:buSzPts val="1100"/>
              <a:buFont typeface="Arial"/>
              <a:buNone/>
            </a:pPr>
            <a:endParaRPr sz="1700">
              <a:solidFill>
                <a:srgbClr val="37474F"/>
              </a:solidFill>
              <a:latin typeface="Consolas"/>
              <a:ea typeface="Consolas"/>
              <a:cs typeface="Consolas"/>
              <a:sym typeface="Consolas"/>
            </a:endParaRPr>
          </a:p>
          <a:p>
            <a:pPr marL="0" lvl="0" indent="0" algn="l" rtl="0">
              <a:lnSpc>
                <a:spcPct val="9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when</a:t>
            </a:r>
            <a:r>
              <a:rPr lang="en" sz="1700">
                <a:solidFill>
                  <a:srgbClr val="37474F"/>
                </a:solidFill>
                <a:latin typeface="Consolas"/>
                <a:ea typeface="Consolas"/>
                <a:cs typeface="Consolas"/>
                <a:sym typeface="Consolas"/>
              </a:rPr>
              <a:t> (item.itemId) {</a:t>
            </a:r>
            <a:endParaRPr sz="1700">
              <a:solidFill>
                <a:srgbClr val="37474F"/>
              </a:solidFill>
              <a:latin typeface="Consolas"/>
              <a:ea typeface="Consolas"/>
              <a:cs typeface="Consolas"/>
              <a:sym typeface="Consolas"/>
            </a:endParaRPr>
          </a:p>
          <a:p>
            <a:pPr marL="0" lvl="0" indent="0" algn="l" rtl="0">
              <a:lnSpc>
                <a:spcPct val="9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R.id.action_intent -&gt; {</a:t>
            </a:r>
            <a:endParaRPr sz="1700">
              <a:solidFill>
                <a:srgbClr val="37474F"/>
              </a:solidFill>
              <a:latin typeface="Consolas"/>
              <a:ea typeface="Consolas"/>
              <a:cs typeface="Consolas"/>
              <a:sym typeface="Consolas"/>
            </a:endParaRPr>
          </a:p>
          <a:p>
            <a:pPr marL="0" lvl="0" indent="0" algn="l" rtl="0">
              <a:lnSpc>
                <a:spcPct val="9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solidFill>
                  <a:srgbClr val="37474F"/>
                </a:solidFill>
                <a:latin typeface="Consolas"/>
                <a:ea typeface="Consolas"/>
                <a:cs typeface="Consolas"/>
                <a:sym typeface="Consolas"/>
              </a:rPr>
              <a:t> intent = Intent(Intent.ACTION_WEB_SEARCH)</a:t>
            </a:r>
            <a:endParaRPr sz="1700">
              <a:solidFill>
                <a:srgbClr val="37474F"/>
              </a:solidFill>
              <a:latin typeface="Consolas"/>
              <a:ea typeface="Consolas"/>
              <a:cs typeface="Consolas"/>
              <a:sym typeface="Consolas"/>
            </a:endParaRPr>
          </a:p>
          <a:p>
            <a:pPr marL="0" lvl="0" indent="0" algn="l" rtl="0">
              <a:lnSpc>
                <a:spcPct val="9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intent.putExtra(SearchManager.QUERY, </a:t>
            </a:r>
            <a:r>
              <a:rPr lang="en" sz="1700">
                <a:solidFill>
                  <a:srgbClr val="388E3C"/>
                </a:solidFill>
                <a:latin typeface="Consolas"/>
                <a:ea typeface="Consolas"/>
                <a:cs typeface="Consolas"/>
                <a:sym typeface="Consolas"/>
              </a:rPr>
              <a:t>"pizza"</a:t>
            </a:r>
            <a:r>
              <a:rPr lang="en" sz="1700">
                <a:solidFill>
                  <a:srgbClr val="37474F"/>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marL="0" lvl="0" indent="0" algn="l" rtl="0">
              <a:lnSpc>
                <a:spcPct val="9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if</a:t>
            </a:r>
            <a:r>
              <a:rPr lang="en" sz="1700">
                <a:solidFill>
                  <a:srgbClr val="37474F"/>
                </a:solidFill>
                <a:latin typeface="Consolas"/>
                <a:ea typeface="Consolas"/>
                <a:cs typeface="Consolas"/>
                <a:sym typeface="Consolas"/>
              </a:rPr>
              <a:t> (intent.resolveActivity(packageManager) != </a:t>
            </a:r>
            <a:r>
              <a:rPr lang="en" sz="1700">
                <a:solidFill>
                  <a:srgbClr val="3F51B5"/>
                </a:solidFill>
                <a:latin typeface="Consolas"/>
                <a:ea typeface="Consolas"/>
                <a:cs typeface="Consolas"/>
                <a:sym typeface="Consolas"/>
              </a:rPr>
              <a:t>null</a:t>
            </a:r>
            <a:r>
              <a:rPr lang="en" sz="1700">
                <a:solidFill>
                  <a:srgbClr val="37474F"/>
                </a:solidFill>
                <a:latin typeface="Consolas"/>
                <a:ea typeface="Consolas"/>
                <a:cs typeface="Consolas"/>
                <a:sym typeface="Consolas"/>
              </a:rPr>
              <a:t>) {</a:t>
            </a:r>
            <a:endParaRPr sz="1700">
              <a:solidFill>
                <a:srgbClr val="37474F"/>
              </a:solidFill>
              <a:latin typeface="Consolas"/>
              <a:ea typeface="Consolas"/>
              <a:cs typeface="Consolas"/>
              <a:sym typeface="Consolas"/>
            </a:endParaRPr>
          </a:p>
          <a:p>
            <a:pPr marL="0" lvl="0" indent="0" algn="l" rtl="0">
              <a:lnSpc>
                <a:spcPct val="9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startActivity(intent)</a:t>
            </a:r>
            <a:endParaRPr sz="1700">
              <a:solidFill>
                <a:srgbClr val="37474F"/>
              </a:solidFill>
              <a:latin typeface="Consolas"/>
              <a:ea typeface="Consolas"/>
              <a:cs typeface="Consolas"/>
              <a:sym typeface="Consolas"/>
            </a:endParaRPr>
          </a:p>
          <a:p>
            <a:pPr marL="0" lvl="0" indent="0" algn="l" rtl="0">
              <a:lnSpc>
                <a:spcPct val="9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endParaRPr sz="1900">
              <a:solidFill>
                <a:srgbClr val="37474F"/>
              </a:solidFill>
              <a:latin typeface="Consolas"/>
              <a:ea typeface="Consolas"/>
              <a:cs typeface="Consolas"/>
              <a:sym typeface="Consolas"/>
            </a:endParaRPr>
          </a:p>
          <a:p>
            <a:pPr marL="0" lvl="0" indent="0" algn="l" rtl="0">
              <a:lnSpc>
                <a:spcPct val="9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endParaRPr sz="17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else</a:t>
            </a:r>
            <a:r>
              <a:rPr lang="en" sz="1200">
                <a:solidFill>
                  <a:srgbClr val="37474F"/>
                </a:solidFill>
                <a:latin typeface="Consolas"/>
                <a:ea typeface="Consolas"/>
                <a:cs typeface="Consolas"/>
                <a:sym typeface="Consolas"/>
              </a:rPr>
              <a:t> </a:t>
            </a:r>
            <a:r>
              <a:rPr lang="en" sz="1700">
                <a:solidFill>
                  <a:srgbClr val="37474F"/>
                </a:solidFill>
                <a:latin typeface="Consolas"/>
                <a:ea typeface="Consolas"/>
                <a:cs typeface="Consolas"/>
                <a:sym typeface="Consolas"/>
              </a:rPr>
              <a:t>-&gt;</a:t>
            </a:r>
            <a:r>
              <a:rPr lang="en" sz="1200">
                <a:solidFill>
                  <a:srgbClr val="37474F"/>
                </a:solidFill>
                <a:latin typeface="Consolas"/>
                <a:ea typeface="Consolas"/>
                <a:cs typeface="Consolas"/>
                <a:sym typeface="Consolas"/>
              </a:rPr>
              <a:t> </a:t>
            </a:r>
            <a:r>
              <a:rPr lang="en" sz="1700">
                <a:solidFill>
                  <a:srgbClr val="37474F"/>
                </a:solidFill>
                <a:latin typeface="Consolas"/>
                <a:ea typeface="Consolas"/>
                <a:cs typeface="Consolas"/>
                <a:sym typeface="Consolas"/>
              </a:rPr>
              <a:t>Toast.makeText(</a:t>
            </a:r>
            <a:r>
              <a:rPr lang="en" sz="1700">
                <a:solidFill>
                  <a:srgbClr val="3F51B5"/>
                </a:solidFill>
                <a:latin typeface="Consolas"/>
                <a:ea typeface="Consolas"/>
                <a:cs typeface="Consolas"/>
                <a:sym typeface="Consolas"/>
              </a:rPr>
              <a:t>this</a:t>
            </a:r>
            <a:r>
              <a:rPr lang="en" sz="1700">
                <a:solidFill>
                  <a:srgbClr val="37474F"/>
                </a:solidFill>
                <a:latin typeface="Consolas"/>
                <a:ea typeface="Consolas"/>
                <a:cs typeface="Consolas"/>
                <a:sym typeface="Consolas"/>
              </a:rPr>
              <a:t>,</a:t>
            </a:r>
            <a:r>
              <a:rPr lang="en" sz="1200">
                <a:solidFill>
                  <a:srgbClr val="37474F"/>
                </a:solidFill>
                <a:latin typeface="Consolas"/>
                <a:ea typeface="Consolas"/>
                <a:cs typeface="Consolas"/>
                <a:sym typeface="Consolas"/>
              </a:rPr>
              <a:t> </a:t>
            </a:r>
            <a:r>
              <a:rPr lang="en" sz="1700">
                <a:solidFill>
                  <a:srgbClr val="37474F"/>
                </a:solidFill>
                <a:latin typeface="Consolas"/>
                <a:ea typeface="Consolas"/>
                <a:cs typeface="Consolas"/>
                <a:sym typeface="Consolas"/>
              </a:rPr>
              <a:t>item.title,</a:t>
            </a:r>
            <a:r>
              <a:rPr lang="en" sz="1200">
                <a:solidFill>
                  <a:srgbClr val="37474F"/>
                </a:solidFill>
                <a:latin typeface="Consolas"/>
                <a:ea typeface="Consolas"/>
                <a:cs typeface="Consolas"/>
                <a:sym typeface="Consolas"/>
              </a:rPr>
              <a:t> </a:t>
            </a:r>
            <a:r>
              <a:rPr lang="en" sz="1700">
                <a:solidFill>
                  <a:srgbClr val="37474F"/>
                </a:solidFill>
                <a:latin typeface="Consolas"/>
                <a:ea typeface="Consolas"/>
                <a:cs typeface="Consolas"/>
                <a:sym typeface="Consolas"/>
              </a:rPr>
              <a:t>Toast.LENGTH_LONG).show()</a:t>
            </a:r>
            <a:endParaRPr sz="1700">
              <a:solidFill>
                <a:schemeClr val="dk1"/>
              </a:solidFill>
              <a:latin typeface="Consolas"/>
              <a:ea typeface="Consolas"/>
              <a:cs typeface="Consolas"/>
              <a:sym typeface="Consolas"/>
            </a:endParaRPr>
          </a:p>
          <a:p>
            <a:pPr marL="0" lvl="0" indent="0" algn="l" rtl="0">
              <a:lnSpc>
                <a:spcPct val="90000"/>
              </a:lnSpc>
              <a:spcBef>
                <a:spcPts val="0"/>
              </a:spcBef>
              <a:spcAft>
                <a:spcPts val="0"/>
              </a:spcAft>
              <a:buNone/>
            </a:pPr>
            <a:r>
              <a:rPr lang="en" sz="1700">
                <a:solidFill>
                  <a:schemeClr val="dk1"/>
                </a:solidFill>
                <a:latin typeface="Consolas"/>
                <a:ea typeface="Consolas"/>
                <a:cs typeface="Consolas"/>
                <a:sym typeface="Consolas"/>
              </a:rPr>
              <a:t>    ...</a:t>
            </a:r>
            <a:endParaRPr sz="1700">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205" name="Google Shape;205;p34"/>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Fragments</a:t>
            </a:r>
            <a:endParaRPr sz="5200" b="1">
              <a:solidFill>
                <a:srgbClr val="FAFAFA"/>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this lesson</a:t>
            </a:r>
            <a:endParaRPr/>
          </a:p>
        </p:txBody>
      </p:sp>
      <p:sp>
        <p:nvSpPr>
          <p:cNvPr id="87" name="Google Shape;87;p18"/>
          <p:cNvSpPr txBox="1">
            <a:spLocks noGrp="1"/>
          </p:cNvSpPr>
          <p:nvPr>
            <p:ph type="body" idx="1"/>
          </p:nvPr>
        </p:nvSpPr>
        <p:spPr>
          <a:xfrm>
            <a:off x="342900" y="1076275"/>
            <a:ext cx="5926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Lesson 6: App navigation</a:t>
            </a:r>
            <a:endParaRPr sz="2000"/>
          </a:p>
          <a:p>
            <a:pPr marL="457200" lvl="0" indent="-355600" algn="l" rtl="0">
              <a:spcBef>
                <a:spcPts val="1000"/>
              </a:spcBef>
              <a:spcAft>
                <a:spcPts val="0"/>
              </a:spcAft>
              <a:buSzPts val="2000"/>
              <a:buChar char="●"/>
            </a:pPr>
            <a:r>
              <a:rPr lang="en" sz="2000" u="sng">
                <a:solidFill>
                  <a:schemeClr val="hlink"/>
                </a:solidFill>
                <a:hlinkClick r:id="rId3" action="ppaction://hlinksldjump"/>
              </a:rPr>
              <a:t>Multiple activities and intents</a:t>
            </a:r>
            <a:endParaRPr sz="2000"/>
          </a:p>
          <a:p>
            <a:pPr marL="457200" lvl="0" indent="-355600" algn="l" rtl="0">
              <a:spcBef>
                <a:spcPts val="0"/>
              </a:spcBef>
              <a:spcAft>
                <a:spcPts val="0"/>
              </a:spcAft>
              <a:buSzPts val="2000"/>
              <a:buChar char="●"/>
            </a:pPr>
            <a:r>
              <a:rPr lang="en" sz="2000" u="sng">
                <a:solidFill>
                  <a:schemeClr val="hlink"/>
                </a:solidFill>
                <a:hlinkClick r:id="rId4" action="ppaction://hlinksldjump"/>
              </a:rPr>
              <a:t>App bar, navigation drawer, and menus</a:t>
            </a:r>
            <a:endParaRPr sz="2000"/>
          </a:p>
          <a:p>
            <a:pPr marL="457200" lvl="0" indent="-355600" algn="l" rtl="0">
              <a:spcBef>
                <a:spcPts val="0"/>
              </a:spcBef>
              <a:spcAft>
                <a:spcPts val="0"/>
              </a:spcAft>
              <a:buSzPts val="2000"/>
              <a:buChar char="●"/>
            </a:pPr>
            <a:r>
              <a:rPr lang="en" sz="2000" u="sng">
                <a:solidFill>
                  <a:schemeClr val="hlink"/>
                </a:solidFill>
                <a:hlinkClick r:id="rId5" action="ppaction://hlinksldjump"/>
              </a:rPr>
              <a:t>Fragments</a:t>
            </a:r>
            <a:endParaRPr sz="2000"/>
          </a:p>
          <a:p>
            <a:pPr marL="457200" lvl="0" indent="-355600" algn="l" rtl="0">
              <a:spcBef>
                <a:spcPts val="0"/>
              </a:spcBef>
              <a:spcAft>
                <a:spcPts val="0"/>
              </a:spcAft>
              <a:buSzPts val="2000"/>
              <a:buChar char="●"/>
            </a:pPr>
            <a:r>
              <a:rPr lang="en" sz="2000" u="sng">
                <a:solidFill>
                  <a:schemeClr val="hlink"/>
                </a:solidFill>
                <a:hlinkClick r:id="rId6" action="ppaction://hlinksldjump"/>
              </a:rPr>
              <a:t>Navigation in an app</a:t>
            </a:r>
            <a:endParaRPr sz="2000"/>
          </a:p>
          <a:p>
            <a:pPr marL="457200" lvl="0" indent="-355600" algn="l" rtl="0">
              <a:spcBef>
                <a:spcPts val="0"/>
              </a:spcBef>
              <a:spcAft>
                <a:spcPts val="0"/>
              </a:spcAft>
              <a:buSzPts val="2000"/>
              <a:buChar char="●"/>
            </a:pPr>
            <a:r>
              <a:rPr lang="en" sz="2000" u="sng">
                <a:solidFill>
                  <a:schemeClr val="hlink"/>
                </a:solidFill>
                <a:hlinkClick r:id="rId7" action="ppaction://hlinksldjump"/>
              </a:rPr>
              <a:t>More custom navigation behavior</a:t>
            </a:r>
            <a:endParaRPr sz="2000"/>
          </a:p>
          <a:p>
            <a:pPr marL="457200" lvl="0" indent="-355600" algn="l" rtl="0">
              <a:spcBef>
                <a:spcPts val="0"/>
              </a:spcBef>
              <a:spcAft>
                <a:spcPts val="0"/>
              </a:spcAft>
              <a:buSzPts val="2000"/>
              <a:buChar char="●"/>
            </a:pPr>
            <a:r>
              <a:rPr lang="en" sz="2000" u="sng">
                <a:solidFill>
                  <a:schemeClr val="hlink"/>
                </a:solidFill>
                <a:hlinkClick r:id="rId8" action="ppaction://hlinksldjump"/>
              </a:rPr>
              <a:t>Navigation UI</a:t>
            </a:r>
            <a:endParaRPr sz="2000"/>
          </a:p>
          <a:p>
            <a:pPr marL="457200" lvl="0" indent="-355600" algn="l" rtl="0">
              <a:spcBef>
                <a:spcPts val="0"/>
              </a:spcBef>
              <a:spcAft>
                <a:spcPts val="0"/>
              </a:spcAft>
              <a:buSzPts val="2000"/>
              <a:buChar char="●"/>
            </a:pPr>
            <a:r>
              <a:rPr lang="en" sz="2000" u="sng">
                <a:solidFill>
                  <a:schemeClr val="hlink"/>
                </a:solidFill>
                <a:hlinkClick r:id="rId9" action="ppaction://hlinksldjump"/>
              </a:rPr>
              <a:t>Summary</a:t>
            </a:r>
            <a:endParaRPr sz="2000"/>
          </a:p>
        </p:txBody>
      </p:sp>
      <p:sp>
        <p:nvSpPr>
          <p:cNvPr id="88" name="Google Shape;88;p1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Fragments for tablet layouts</a:t>
            </a:r>
            <a:endParaRPr/>
          </a:p>
        </p:txBody>
      </p:sp>
      <p:sp>
        <p:nvSpPr>
          <p:cNvPr id="211" name="Google Shape;211;p3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pic>
        <p:nvPicPr>
          <p:cNvPr id="212" name="Google Shape;212;p35"/>
          <p:cNvPicPr preferRelativeResize="0"/>
          <p:nvPr/>
        </p:nvPicPr>
        <p:blipFill>
          <a:blip r:embed="rId3">
            <a:alphaModFix/>
          </a:blip>
          <a:stretch>
            <a:fillRect/>
          </a:stretch>
        </p:blipFill>
        <p:spPr>
          <a:xfrm>
            <a:off x="1828800" y="1210595"/>
            <a:ext cx="5334000" cy="3076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Fragment</a:t>
            </a:r>
            <a:endParaRPr/>
          </a:p>
        </p:txBody>
      </p:sp>
      <p:sp>
        <p:nvSpPr>
          <p:cNvPr id="218" name="Google Shape;218;p36"/>
          <p:cNvSpPr txBox="1">
            <a:spLocks noGrp="1"/>
          </p:cNvSpPr>
          <p:nvPr>
            <p:ph type="body" idx="1"/>
          </p:nvPr>
        </p:nvSpPr>
        <p:spPr>
          <a:xfrm>
            <a:off x="311700" y="1533475"/>
            <a:ext cx="8520600" cy="26595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Represents a behavior or portion of the UI in an activity </a:t>
            </a:r>
            <a:br>
              <a:rPr lang="en" sz="2200"/>
            </a:br>
            <a:r>
              <a:rPr lang="en" sz="2200"/>
              <a:t>("microactivity")</a:t>
            </a:r>
            <a:endParaRPr sz="2200"/>
          </a:p>
          <a:p>
            <a:pPr marL="457200" lvl="0" indent="-368300" algn="l" rtl="0">
              <a:spcBef>
                <a:spcPts val="1000"/>
              </a:spcBef>
              <a:spcAft>
                <a:spcPts val="0"/>
              </a:spcAft>
              <a:buSzPts val="2200"/>
              <a:buChar char="●"/>
            </a:pPr>
            <a:r>
              <a:rPr lang="en" sz="2200"/>
              <a:t>Must be hosted in an activity</a:t>
            </a:r>
            <a:endParaRPr sz="2200"/>
          </a:p>
          <a:p>
            <a:pPr marL="457200" lvl="0" indent="-368300" algn="l" rtl="0">
              <a:spcBef>
                <a:spcPts val="1000"/>
              </a:spcBef>
              <a:spcAft>
                <a:spcPts val="0"/>
              </a:spcAft>
              <a:buSzPts val="2200"/>
              <a:buChar char="●"/>
            </a:pPr>
            <a:r>
              <a:rPr lang="en" sz="2200"/>
              <a:t>Lifecycle tied to host activity's lifecycle</a:t>
            </a:r>
            <a:endParaRPr sz="2200"/>
          </a:p>
          <a:p>
            <a:pPr marL="457200" lvl="0" indent="-368300" algn="l" rtl="0">
              <a:spcBef>
                <a:spcPts val="1000"/>
              </a:spcBef>
              <a:spcAft>
                <a:spcPts val="1000"/>
              </a:spcAft>
              <a:buSzPts val="2200"/>
              <a:buChar char="●"/>
            </a:pPr>
            <a:r>
              <a:rPr lang="en" sz="2200"/>
              <a:t>Can be added or removed at runtime</a:t>
            </a:r>
            <a:endParaRPr sz="2200"/>
          </a:p>
        </p:txBody>
      </p:sp>
      <p:sp>
        <p:nvSpPr>
          <p:cNvPr id="219" name="Google Shape;219;p3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about fragments</a:t>
            </a:r>
            <a:endParaRPr/>
          </a:p>
        </p:txBody>
      </p:sp>
      <p:sp>
        <p:nvSpPr>
          <p:cNvPr id="225" name="Google Shape;225;p37"/>
          <p:cNvSpPr txBox="1">
            <a:spLocks noGrp="1"/>
          </p:cNvSpPr>
          <p:nvPr>
            <p:ph type="body" idx="1"/>
          </p:nvPr>
        </p:nvSpPr>
        <p:spPr>
          <a:xfrm>
            <a:off x="342000" y="1607400"/>
            <a:ext cx="8612400" cy="1928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2000"/>
              <a:t>Use the AndroidX version of the </a:t>
            </a:r>
            <a:r>
              <a:rPr lang="en" sz="2000">
                <a:latin typeface="Courier New"/>
                <a:ea typeface="Courier New"/>
                <a:cs typeface="Courier New"/>
                <a:sym typeface="Courier New"/>
              </a:rPr>
              <a:t>Fragment</a:t>
            </a:r>
            <a:r>
              <a:rPr lang="en" sz="2000"/>
              <a:t> class. (</a:t>
            </a:r>
            <a:r>
              <a:rPr lang="en" sz="2000">
                <a:latin typeface="Courier New"/>
                <a:ea typeface="Courier New"/>
                <a:cs typeface="Courier New"/>
                <a:sym typeface="Courier New"/>
              </a:rPr>
              <a:t>androidx.fragment.app.Fragment</a:t>
            </a:r>
            <a:r>
              <a:rPr lang="en" sz="2000"/>
              <a:t>).</a:t>
            </a:r>
            <a:endParaRPr sz="2000"/>
          </a:p>
          <a:p>
            <a:pPr marL="0" lvl="0" indent="0" algn="l" rtl="0">
              <a:spcBef>
                <a:spcPts val="1000"/>
              </a:spcBef>
              <a:spcAft>
                <a:spcPts val="0"/>
              </a:spcAft>
              <a:buNone/>
            </a:pPr>
            <a:endParaRPr sz="2000"/>
          </a:p>
          <a:p>
            <a:pPr marL="0" lvl="0" indent="0" algn="l" rtl="0">
              <a:spcBef>
                <a:spcPts val="1000"/>
              </a:spcBef>
              <a:spcAft>
                <a:spcPts val="0"/>
              </a:spcAft>
              <a:buNone/>
            </a:pPr>
            <a:r>
              <a:rPr lang="en" sz="2000"/>
              <a:t>Don't use the platform version of the </a:t>
            </a:r>
            <a:r>
              <a:rPr lang="en" sz="2000">
                <a:latin typeface="Courier New"/>
                <a:ea typeface="Courier New"/>
                <a:cs typeface="Courier New"/>
                <a:sym typeface="Courier New"/>
              </a:rPr>
              <a:t>Fragment</a:t>
            </a:r>
            <a:r>
              <a:rPr lang="en" sz="2000"/>
              <a:t> class (</a:t>
            </a:r>
            <a:r>
              <a:rPr lang="en" sz="2000">
                <a:latin typeface="Courier New"/>
                <a:ea typeface="Courier New"/>
                <a:cs typeface="Courier New"/>
                <a:sym typeface="Courier New"/>
              </a:rPr>
              <a:t>android.app.Fragment</a:t>
            </a:r>
            <a:r>
              <a:rPr lang="en" sz="2000"/>
              <a:t>), which was deprecated.</a:t>
            </a:r>
            <a:endParaRPr/>
          </a:p>
        </p:txBody>
      </p:sp>
      <p:sp>
        <p:nvSpPr>
          <p:cNvPr id="226" name="Google Shape;226;p3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8"/>
          <p:cNvSpPr txBox="1">
            <a:spLocks noGrp="1"/>
          </p:cNvSpPr>
          <p:nvPr>
            <p:ph type="ctrTitle"/>
          </p:nvPr>
        </p:nvSpPr>
        <p:spPr>
          <a:xfrm>
            <a:off x="239075" y="0"/>
            <a:ext cx="8520600" cy="465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Navigation within an app</a:t>
            </a:r>
            <a:endParaRPr/>
          </a:p>
        </p:txBody>
      </p:sp>
      <p:sp>
        <p:nvSpPr>
          <p:cNvPr id="232" name="Google Shape;232;p3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Navigation component</a:t>
            </a:r>
            <a:endParaRPr/>
          </a:p>
        </p:txBody>
      </p:sp>
      <p:sp>
        <p:nvSpPr>
          <p:cNvPr id="238" name="Google Shape;238;p39"/>
          <p:cNvSpPr txBox="1">
            <a:spLocks noGrp="1"/>
          </p:cNvSpPr>
          <p:nvPr>
            <p:ph type="body" idx="1"/>
          </p:nvPr>
        </p:nvSpPr>
        <p:spPr>
          <a:xfrm>
            <a:off x="311700" y="1172225"/>
            <a:ext cx="8520600" cy="3250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Collection of libraries and tooling, including an integrated editor, for creating navigation paths through an app </a:t>
            </a:r>
            <a:endParaRPr sz="2000"/>
          </a:p>
          <a:p>
            <a:pPr marL="457200" lvl="0" indent="-355600" algn="l" rtl="0">
              <a:spcBef>
                <a:spcPts val="1000"/>
              </a:spcBef>
              <a:spcAft>
                <a:spcPts val="0"/>
              </a:spcAft>
              <a:buSzPts val="2000"/>
              <a:buChar char="●"/>
            </a:pPr>
            <a:r>
              <a:rPr lang="en" sz="2000"/>
              <a:t>Assumes one </a:t>
            </a:r>
            <a:r>
              <a:rPr lang="en" sz="2000">
                <a:latin typeface="Courier New"/>
                <a:ea typeface="Courier New"/>
                <a:cs typeface="Courier New"/>
                <a:sym typeface="Courier New"/>
              </a:rPr>
              <a:t>Activity</a:t>
            </a:r>
            <a:r>
              <a:rPr lang="en" sz="2000"/>
              <a:t> per graph with many </a:t>
            </a:r>
            <a:r>
              <a:rPr lang="en" sz="2000">
                <a:latin typeface="Courier New"/>
                <a:ea typeface="Courier New"/>
                <a:cs typeface="Courier New"/>
                <a:sym typeface="Courier New"/>
              </a:rPr>
              <a:t>Fragment</a:t>
            </a:r>
            <a:r>
              <a:rPr lang="en" sz="2000"/>
              <a:t> destinations </a:t>
            </a:r>
            <a:endParaRPr sz="2000"/>
          </a:p>
          <a:p>
            <a:pPr marL="457200" lvl="0" indent="-355600" algn="l" rtl="0">
              <a:spcBef>
                <a:spcPts val="1000"/>
              </a:spcBef>
              <a:spcAft>
                <a:spcPts val="0"/>
              </a:spcAft>
              <a:buSzPts val="2000"/>
              <a:buChar char="●"/>
            </a:pPr>
            <a:r>
              <a:rPr lang="en" sz="2000"/>
              <a:t>Consists of three major parts: </a:t>
            </a:r>
            <a:endParaRPr sz="2000"/>
          </a:p>
          <a:p>
            <a:pPr marL="914400" lvl="1" indent="-355600" algn="l" rtl="0">
              <a:spcBef>
                <a:spcPts val="600"/>
              </a:spcBef>
              <a:spcAft>
                <a:spcPts val="0"/>
              </a:spcAft>
              <a:buSzPts val="2000"/>
              <a:buChar char="○"/>
            </a:pPr>
            <a:r>
              <a:rPr lang="en"/>
              <a:t>Navigation graph </a:t>
            </a:r>
            <a:endParaRPr/>
          </a:p>
          <a:p>
            <a:pPr marL="914400" lvl="1" indent="-355600" algn="l" rtl="0">
              <a:spcBef>
                <a:spcPts val="0"/>
              </a:spcBef>
              <a:spcAft>
                <a:spcPts val="0"/>
              </a:spcAft>
              <a:buSzPts val="2000"/>
              <a:buChar char="○"/>
            </a:pPr>
            <a:r>
              <a:rPr lang="en"/>
              <a:t>Navigation Host (</a:t>
            </a:r>
            <a:r>
              <a:rPr lang="en">
                <a:latin typeface="Courier New"/>
                <a:ea typeface="Courier New"/>
                <a:cs typeface="Courier New"/>
                <a:sym typeface="Courier New"/>
              </a:rPr>
              <a:t>NavHost</a:t>
            </a:r>
            <a:r>
              <a:rPr lang="en"/>
              <a:t>)</a:t>
            </a:r>
            <a:endParaRPr/>
          </a:p>
          <a:p>
            <a:pPr marL="914400" lvl="1" indent="-355600" algn="l" rtl="0">
              <a:spcBef>
                <a:spcPts val="0"/>
              </a:spcBef>
              <a:spcAft>
                <a:spcPts val="600"/>
              </a:spcAft>
              <a:buSzPts val="2000"/>
              <a:buChar char="○"/>
            </a:pPr>
            <a:r>
              <a:rPr lang="en"/>
              <a:t>Navigation Controller (</a:t>
            </a:r>
            <a:r>
              <a:rPr lang="en">
                <a:latin typeface="Courier New"/>
                <a:ea typeface="Courier New"/>
                <a:cs typeface="Courier New"/>
                <a:sym typeface="Courier New"/>
              </a:rPr>
              <a:t>NavController</a:t>
            </a:r>
            <a:r>
              <a:rPr lang="en"/>
              <a:t>) </a:t>
            </a:r>
            <a:endParaRPr/>
          </a:p>
        </p:txBody>
      </p:sp>
      <p:sp>
        <p:nvSpPr>
          <p:cNvPr id="239" name="Google Shape;239;p3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dependencies</a:t>
            </a:r>
            <a:endParaRPr/>
          </a:p>
        </p:txBody>
      </p:sp>
      <p:sp>
        <p:nvSpPr>
          <p:cNvPr id="245" name="Google Shape;245;p40"/>
          <p:cNvSpPr txBox="1">
            <a:spLocks noGrp="1"/>
          </p:cNvSpPr>
          <p:nvPr>
            <p:ph type="body" idx="1"/>
          </p:nvPr>
        </p:nvSpPr>
        <p:spPr>
          <a:xfrm>
            <a:off x="215350" y="2295475"/>
            <a:ext cx="8928600" cy="1381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a:solidFill>
                  <a:srgbClr val="37474F"/>
                </a:solidFill>
                <a:latin typeface="Consolas"/>
                <a:ea typeface="Consolas"/>
                <a:cs typeface="Consolas"/>
                <a:sym typeface="Consolas"/>
              </a:rPr>
              <a:t>implementation</a:t>
            </a:r>
            <a:r>
              <a:rPr lang="en" sz="1100">
                <a:solidFill>
                  <a:srgbClr val="37474F"/>
                </a:solidFill>
                <a:latin typeface="Consolas"/>
                <a:ea typeface="Consolas"/>
                <a:cs typeface="Consolas"/>
                <a:sym typeface="Consolas"/>
              </a:rPr>
              <a:t> </a:t>
            </a:r>
            <a:r>
              <a:rPr lang="en" sz="1700">
                <a:solidFill>
                  <a:srgbClr val="388E3C"/>
                </a:solidFill>
                <a:latin typeface="Consolas"/>
                <a:ea typeface="Consolas"/>
                <a:cs typeface="Consolas"/>
                <a:sym typeface="Consolas"/>
              </a:rPr>
              <a:t>"androidx.navigation:navigation-fragment-ktx:</a:t>
            </a:r>
            <a:r>
              <a:rPr lang="en" sz="1700">
                <a:solidFill>
                  <a:srgbClr val="C53929"/>
                </a:solidFill>
                <a:latin typeface="Consolas"/>
                <a:ea typeface="Consolas"/>
                <a:cs typeface="Consolas"/>
                <a:sym typeface="Consolas"/>
              </a:rPr>
              <a:t>$nav_version</a:t>
            </a:r>
            <a:r>
              <a:rPr lang="en" sz="1700">
                <a:solidFill>
                  <a:srgbClr val="388E3C"/>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marL="0" lvl="0" indent="0" algn="l" rtl="0">
              <a:lnSpc>
                <a:spcPct val="150000"/>
              </a:lnSpc>
              <a:spcBef>
                <a:spcPts val="1000"/>
              </a:spcBef>
              <a:spcAft>
                <a:spcPts val="0"/>
              </a:spcAft>
              <a:buNone/>
            </a:pPr>
            <a:r>
              <a:rPr lang="en" sz="1700">
                <a:solidFill>
                  <a:srgbClr val="37474F"/>
                </a:solidFill>
                <a:latin typeface="Consolas"/>
                <a:ea typeface="Consolas"/>
                <a:cs typeface="Consolas"/>
                <a:sym typeface="Consolas"/>
              </a:rPr>
              <a:t>implementation</a:t>
            </a:r>
            <a:r>
              <a:rPr lang="en" sz="1100">
                <a:solidFill>
                  <a:srgbClr val="37474F"/>
                </a:solidFill>
                <a:latin typeface="Consolas"/>
                <a:ea typeface="Consolas"/>
                <a:cs typeface="Consolas"/>
                <a:sym typeface="Consolas"/>
              </a:rPr>
              <a:t> </a:t>
            </a:r>
            <a:r>
              <a:rPr lang="en" sz="1700">
                <a:solidFill>
                  <a:srgbClr val="388E3C"/>
                </a:solidFill>
                <a:latin typeface="Consolas"/>
                <a:ea typeface="Consolas"/>
                <a:cs typeface="Consolas"/>
                <a:sym typeface="Consolas"/>
              </a:rPr>
              <a:t>"androidx.navigation:navigation-ui-ktx:</a:t>
            </a:r>
            <a:r>
              <a:rPr lang="en" sz="1700">
                <a:solidFill>
                  <a:srgbClr val="C53929"/>
                </a:solidFill>
                <a:latin typeface="Consolas"/>
                <a:ea typeface="Consolas"/>
                <a:cs typeface="Consolas"/>
                <a:sym typeface="Consolas"/>
              </a:rPr>
              <a:t>$nav_version</a:t>
            </a:r>
            <a:r>
              <a:rPr lang="en" sz="1700">
                <a:solidFill>
                  <a:srgbClr val="388E3C"/>
                </a:solidFill>
                <a:latin typeface="Consolas"/>
                <a:ea typeface="Consolas"/>
                <a:cs typeface="Consolas"/>
                <a:sym typeface="Consolas"/>
              </a:rPr>
              <a:t>"</a:t>
            </a:r>
            <a:endParaRPr sz="1700">
              <a:solidFill>
                <a:schemeClr val="dk1"/>
              </a:solidFill>
              <a:latin typeface="Consolas"/>
              <a:ea typeface="Consolas"/>
              <a:cs typeface="Consolas"/>
              <a:sym typeface="Consolas"/>
            </a:endParaRPr>
          </a:p>
        </p:txBody>
      </p:sp>
      <p:sp>
        <p:nvSpPr>
          <p:cNvPr id="246" name="Google Shape;246;p4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247" name="Google Shape;247;p40"/>
          <p:cNvSpPr txBox="1"/>
          <p:nvPr/>
        </p:nvSpPr>
        <p:spPr>
          <a:xfrm>
            <a:off x="232201" y="1856250"/>
            <a:ext cx="4525500" cy="4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In </a:t>
            </a:r>
            <a:r>
              <a:rPr lang="en" sz="1800">
                <a:latin typeface="Courier New"/>
                <a:ea typeface="Courier New"/>
                <a:cs typeface="Courier New"/>
                <a:sym typeface="Courier New"/>
              </a:rPr>
              <a:t>build.gradle</a:t>
            </a:r>
            <a:r>
              <a:rPr lang="en" sz="1800">
                <a:latin typeface="Roboto"/>
                <a:ea typeface="Roboto"/>
                <a:cs typeface="Roboto"/>
                <a:sym typeface="Roboto"/>
              </a:rPr>
              <a:t>, under </a:t>
            </a:r>
            <a:r>
              <a:rPr lang="en" sz="1800">
                <a:latin typeface="Courier New"/>
                <a:ea typeface="Courier New"/>
                <a:cs typeface="Courier New"/>
                <a:sym typeface="Courier New"/>
              </a:rPr>
              <a:t>dependencies</a:t>
            </a:r>
            <a:r>
              <a:rPr lang="en" sz="1800">
                <a:latin typeface="Roboto"/>
                <a:ea typeface="Roboto"/>
                <a:cs typeface="Roboto"/>
                <a:sym typeface="Roboto"/>
              </a:rPr>
              <a:t>:</a:t>
            </a:r>
            <a:endParaRPr sz="18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Navigation host (NavHost)</a:t>
            </a:r>
            <a:endParaRPr/>
          </a:p>
        </p:txBody>
      </p:sp>
      <p:sp>
        <p:nvSpPr>
          <p:cNvPr id="253" name="Google Shape;253;p41"/>
          <p:cNvSpPr txBox="1">
            <a:spLocks noGrp="1"/>
          </p:cNvSpPr>
          <p:nvPr>
            <p:ph type="body" idx="1"/>
          </p:nvPr>
        </p:nvSpPr>
        <p:spPr>
          <a:xfrm>
            <a:off x="311700" y="1533475"/>
            <a:ext cx="8520600" cy="2438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&lt;fragment</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a:t>
            </a:r>
            <a:r>
              <a:rPr lang="en" sz="1800" b="1">
                <a:solidFill>
                  <a:srgbClr val="388E3C"/>
                </a:solidFill>
                <a:latin typeface="Consolas"/>
                <a:ea typeface="Consolas"/>
                <a:cs typeface="Consolas"/>
                <a:sym typeface="Consolas"/>
              </a:rPr>
              <a:t>@+id/nav_host</a:t>
            </a:r>
            <a:r>
              <a:rPr lang="en" sz="1800">
                <a:solidFill>
                  <a:srgbClr val="388E3C"/>
                </a:solidFill>
                <a:latin typeface="Consolas"/>
                <a:ea typeface="Consolas"/>
                <a:cs typeface="Consolas"/>
                <a:sym typeface="Consolas"/>
              </a:rPr>
              <a:t>"</a:t>
            </a:r>
            <a:endParaRPr sz="1800">
              <a:solidFill>
                <a:srgbClr val="388E3C"/>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android:name=</a:t>
            </a:r>
            <a:r>
              <a:rPr lang="en" sz="1800">
                <a:solidFill>
                  <a:srgbClr val="388E3C"/>
                </a:solidFill>
                <a:latin typeface="Consolas"/>
                <a:ea typeface="Consolas"/>
                <a:cs typeface="Consolas"/>
                <a:sym typeface="Consolas"/>
              </a:rPr>
              <a:t>"</a:t>
            </a:r>
            <a:r>
              <a:rPr lang="en" sz="1800" b="1">
                <a:solidFill>
                  <a:srgbClr val="388E3C"/>
                </a:solidFill>
                <a:latin typeface="Consolas"/>
                <a:ea typeface="Consolas"/>
                <a:cs typeface="Consolas"/>
                <a:sym typeface="Consolas"/>
              </a:rPr>
              <a:t>androidx.navigation.fragment.NavHostFragment</a:t>
            </a:r>
            <a:r>
              <a:rPr lang="en" sz="1800">
                <a:solidFill>
                  <a:srgbClr val="388E3C"/>
                </a:solidFill>
                <a:latin typeface="Consolas"/>
                <a:ea typeface="Consolas"/>
                <a:cs typeface="Consolas"/>
                <a:sym typeface="Consolas"/>
              </a:rPr>
              <a:t>"</a:t>
            </a:r>
            <a:endParaRPr sz="1800">
              <a:solidFill>
                <a:srgbClr val="388E3C"/>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"match_parent"</a:t>
            </a:r>
            <a:endParaRPr sz="1800">
              <a:solidFill>
                <a:srgbClr val="388E3C"/>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"match_parent"</a:t>
            </a:r>
            <a:endParaRPr sz="1800">
              <a:solidFill>
                <a:srgbClr val="388E3C"/>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b="1">
                <a:solidFill>
                  <a:schemeClr val="dk1"/>
                </a:solidFill>
                <a:latin typeface="Consolas"/>
                <a:ea typeface="Consolas"/>
                <a:cs typeface="Consolas"/>
                <a:sym typeface="Consolas"/>
              </a:rPr>
              <a:t>app:defaultNavHost=</a:t>
            </a:r>
            <a:r>
              <a:rPr lang="en" sz="1800" b="1">
                <a:solidFill>
                  <a:srgbClr val="388E3C"/>
                </a:solidFill>
                <a:latin typeface="Consolas"/>
                <a:ea typeface="Consolas"/>
                <a:cs typeface="Consolas"/>
                <a:sym typeface="Consolas"/>
              </a:rPr>
              <a:t>"true"</a:t>
            </a:r>
            <a:endParaRPr sz="1800" b="1">
              <a:solidFill>
                <a:srgbClr val="388E3C"/>
              </a:solidFill>
              <a:latin typeface="Consolas"/>
              <a:ea typeface="Consolas"/>
              <a:cs typeface="Consolas"/>
              <a:sym typeface="Consolas"/>
            </a:endParaRPr>
          </a:p>
          <a:p>
            <a:pPr marL="0" lvl="0" indent="0" algn="l" rtl="0">
              <a:lnSpc>
                <a:spcPct val="100000"/>
              </a:lnSpc>
              <a:spcBef>
                <a:spcPts val="0"/>
              </a:spcBef>
              <a:spcAft>
                <a:spcPts val="595"/>
              </a:spcAft>
              <a:buClr>
                <a:schemeClr val="dk1"/>
              </a:buClr>
              <a:buSzPts val="1100"/>
              <a:buFont typeface="Arial"/>
              <a:buNone/>
            </a:pPr>
            <a:r>
              <a:rPr lang="en" sz="1800">
                <a:solidFill>
                  <a:schemeClr val="dk1"/>
                </a:solidFill>
                <a:latin typeface="Consolas"/>
                <a:ea typeface="Consolas"/>
                <a:cs typeface="Consolas"/>
                <a:sym typeface="Consolas"/>
              </a:rPr>
              <a:t>    </a:t>
            </a:r>
            <a:r>
              <a:rPr lang="en" sz="1800" b="1">
                <a:solidFill>
                  <a:schemeClr val="dk1"/>
                </a:solidFill>
                <a:latin typeface="Consolas"/>
                <a:ea typeface="Consolas"/>
                <a:cs typeface="Consolas"/>
                <a:sym typeface="Consolas"/>
              </a:rPr>
              <a:t>app:navGraph=</a:t>
            </a:r>
            <a:r>
              <a:rPr lang="en" sz="1800" b="1">
                <a:solidFill>
                  <a:srgbClr val="388E3C"/>
                </a:solidFill>
                <a:latin typeface="Consolas"/>
                <a:ea typeface="Consolas"/>
                <a:cs typeface="Consolas"/>
                <a:sym typeface="Consolas"/>
              </a:rPr>
              <a:t>"@navigation/nav_graph_name"</a:t>
            </a:r>
            <a:r>
              <a:rPr lang="en" sz="1800">
                <a:solidFill>
                  <a:schemeClr val="dk1"/>
                </a:solidFill>
                <a:latin typeface="Consolas"/>
                <a:ea typeface="Consolas"/>
                <a:cs typeface="Consolas"/>
                <a:sym typeface="Consolas"/>
              </a:rPr>
              <a:t>/&gt;</a:t>
            </a:r>
            <a:endParaRPr sz="1800">
              <a:latin typeface="Consolas"/>
              <a:ea typeface="Consolas"/>
              <a:cs typeface="Consolas"/>
              <a:sym typeface="Consolas"/>
            </a:endParaRPr>
          </a:p>
        </p:txBody>
      </p:sp>
      <p:sp>
        <p:nvSpPr>
          <p:cNvPr id="254" name="Google Shape;254;p4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Navigation graph</a:t>
            </a:r>
            <a:endParaRPr/>
          </a:p>
        </p:txBody>
      </p:sp>
      <p:sp>
        <p:nvSpPr>
          <p:cNvPr id="260" name="Google Shape;260;p42"/>
          <p:cNvSpPr txBox="1">
            <a:spLocks noGrp="1"/>
          </p:cNvSpPr>
          <p:nvPr>
            <p:ph type="body" idx="1"/>
          </p:nvPr>
        </p:nvSpPr>
        <p:spPr>
          <a:xfrm>
            <a:off x="248600" y="1139800"/>
            <a:ext cx="5597700" cy="3248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202124"/>
                </a:solidFill>
                <a:highlight>
                  <a:srgbClr val="FFFFFF"/>
                </a:highlight>
              </a:rPr>
              <a:t>New resource type </a:t>
            </a:r>
            <a:r>
              <a:rPr lang="en" sz="1800">
                <a:solidFill>
                  <a:schemeClr val="dk1"/>
                </a:solidFill>
              </a:rPr>
              <a:t>located in </a:t>
            </a:r>
            <a:r>
              <a:rPr lang="en" sz="1800">
                <a:solidFill>
                  <a:schemeClr val="dk1"/>
                </a:solidFill>
                <a:latin typeface="Courier New"/>
                <a:ea typeface="Courier New"/>
                <a:cs typeface="Courier New"/>
                <a:sym typeface="Courier New"/>
              </a:rPr>
              <a:t>res/navigation</a:t>
            </a:r>
            <a:r>
              <a:rPr lang="en" sz="1800">
                <a:solidFill>
                  <a:schemeClr val="dk1"/>
                </a:solidFill>
              </a:rPr>
              <a:t> directory</a:t>
            </a:r>
            <a:endParaRPr sz="1800">
              <a:solidFill>
                <a:schemeClr val="dk1"/>
              </a:solidFill>
            </a:endParaRPr>
          </a:p>
          <a:p>
            <a:pPr marL="457200" lvl="0" indent="-342900" algn="l" rtl="0">
              <a:lnSpc>
                <a:spcPct val="115000"/>
              </a:lnSpc>
              <a:spcBef>
                <a:spcPts val="1000"/>
              </a:spcBef>
              <a:spcAft>
                <a:spcPts val="0"/>
              </a:spcAft>
              <a:buClr>
                <a:schemeClr val="dk1"/>
              </a:buClr>
              <a:buSzPts val="1800"/>
              <a:buChar char="●"/>
            </a:pPr>
            <a:r>
              <a:rPr lang="en" sz="1800">
                <a:solidFill>
                  <a:schemeClr val="dk1"/>
                </a:solidFill>
              </a:rPr>
              <a:t>XML file containing all of your navigation destinations and actions </a:t>
            </a:r>
            <a:endParaRPr sz="1800">
              <a:solidFill>
                <a:schemeClr val="dk1"/>
              </a:solidFill>
            </a:endParaRPr>
          </a:p>
          <a:p>
            <a:pPr marL="457200" lvl="0" indent="-342900" algn="l" rtl="0">
              <a:lnSpc>
                <a:spcPct val="115000"/>
              </a:lnSpc>
              <a:spcBef>
                <a:spcPts val="1000"/>
              </a:spcBef>
              <a:spcAft>
                <a:spcPts val="0"/>
              </a:spcAft>
              <a:buClr>
                <a:schemeClr val="dk1"/>
              </a:buClr>
              <a:buSzPts val="1800"/>
              <a:buChar char="●"/>
            </a:pPr>
            <a:r>
              <a:rPr lang="en" sz="1800">
                <a:solidFill>
                  <a:schemeClr val="dk1"/>
                </a:solidFill>
              </a:rPr>
              <a:t>Lists all the (Fragment/Activity) destinations that can be navigated to </a:t>
            </a:r>
            <a:endParaRPr sz="1800">
              <a:solidFill>
                <a:schemeClr val="dk1"/>
              </a:solidFill>
            </a:endParaRPr>
          </a:p>
          <a:p>
            <a:pPr marL="457200" lvl="0" indent="-342900" algn="l" rtl="0">
              <a:lnSpc>
                <a:spcPct val="115000"/>
              </a:lnSpc>
              <a:spcBef>
                <a:spcPts val="1000"/>
              </a:spcBef>
              <a:spcAft>
                <a:spcPts val="0"/>
              </a:spcAft>
              <a:buClr>
                <a:schemeClr val="dk1"/>
              </a:buClr>
              <a:buSzPts val="1800"/>
              <a:buChar char="●"/>
            </a:pPr>
            <a:r>
              <a:rPr lang="en" sz="1800">
                <a:solidFill>
                  <a:schemeClr val="dk1"/>
                </a:solidFill>
              </a:rPr>
              <a:t>Lists the associated actions to traverse between them </a:t>
            </a:r>
            <a:endParaRPr sz="1800">
              <a:solidFill>
                <a:schemeClr val="dk1"/>
              </a:solidFill>
            </a:endParaRPr>
          </a:p>
          <a:p>
            <a:pPr marL="457200" lvl="0" indent="-342900" algn="l" rtl="0">
              <a:lnSpc>
                <a:spcPct val="115000"/>
              </a:lnSpc>
              <a:spcBef>
                <a:spcPts val="1000"/>
              </a:spcBef>
              <a:spcAft>
                <a:spcPts val="1000"/>
              </a:spcAft>
              <a:buClr>
                <a:schemeClr val="dk1"/>
              </a:buClr>
              <a:buSzPts val="1800"/>
              <a:buChar char="●"/>
            </a:pPr>
            <a:r>
              <a:rPr lang="en" sz="1800">
                <a:solidFill>
                  <a:schemeClr val="dk1"/>
                </a:solidFill>
              </a:rPr>
              <a:t>Optionally lists animations for entering or exiting</a:t>
            </a:r>
            <a:endParaRPr sz="1800">
              <a:solidFill>
                <a:schemeClr val="dk1"/>
              </a:solidFill>
            </a:endParaRPr>
          </a:p>
        </p:txBody>
      </p:sp>
      <p:sp>
        <p:nvSpPr>
          <p:cNvPr id="261" name="Google Shape;261;p4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pic>
        <p:nvPicPr>
          <p:cNvPr id="262" name="Google Shape;262;p42"/>
          <p:cNvPicPr preferRelativeResize="0"/>
          <p:nvPr/>
        </p:nvPicPr>
        <p:blipFill>
          <a:blip r:embed="rId3">
            <a:alphaModFix/>
          </a:blip>
          <a:stretch>
            <a:fillRect/>
          </a:stretch>
        </p:blipFill>
        <p:spPr>
          <a:xfrm>
            <a:off x="5991777" y="1353120"/>
            <a:ext cx="2913899" cy="288799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Navigation Editor in Android Studio</a:t>
            </a:r>
            <a:endParaRPr/>
          </a:p>
        </p:txBody>
      </p:sp>
      <p:sp>
        <p:nvSpPr>
          <p:cNvPr id="268" name="Google Shape;268;p4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pic>
        <p:nvPicPr>
          <p:cNvPr id="269" name="Google Shape;269;p43"/>
          <p:cNvPicPr preferRelativeResize="0"/>
          <p:nvPr/>
        </p:nvPicPr>
        <p:blipFill>
          <a:blip r:embed="rId3">
            <a:alphaModFix/>
          </a:blip>
          <a:stretch>
            <a:fillRect/>
          </a:stretch>
        </p:blipFill>
        <p:spPr>
          <a:xfrm>
            <a:off x="2318388" y="1079595"/>
            <a:ext cx="4507230" cy="3357796"/>
          </a:xfrm>
          <a:prstGeom prst="rect">
            <a:avLst/>
          </a:prstGeom>
          <a:noFill/>
          <a:ln>
            <a:noFill/>
          </a:ln>
        </p:spPr>
      </p:pic>
      <p:sp>
        <p:nvSpPr>
          <p:cNvPr id="270" name="Google Shape;270;p43"/>
          <p:cNvSpPr/>
          <p:nvPr/>
        </p:nvSpPr>
        <p:spPr>
          <a:xfrm>
            <a:off x="3749950" y="1077952"/>
            <a:ext cx="114000" cy="126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3"/>
          <p:cNvSpPr/>
          <p:nvPr/>
        </p:nvSpPr>
        <p:spPr>
          <a:xfrm>
            <a:off x="3994200" y="1077952"/>
            <a:ext cx="114000" cy="126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Creating a Fragment</a:t>
            </a:r>
            <a:endParaRPr/>
          </a:p>
        </p:txBody>
      </p:sp>
      <p:sp>
        <p:nvSpPr>
          <p:cNvPr id="277" name="Google Shape;277;p44"/>
          <p:cNvSpPr txBox="1">
            <a:spLocks noGrp="1"/>
          </p:cNvSpPr>
          <p:nvPr>
            <p:ph type="body" idx="1"/>
          </p:nvPr>
        </p:nvSpPr>
        <p:spPr>
          <a:xfrm>
            <a:off x="311700" y="1152475"/>
            <a:ext cx="8520600" cy="1044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Extend </a:t>
            </a:r>
            <a:r>
              <a:rPr lang="en" sz="1800">
                <a:latin typeface="Courier New"/>
                <a:ea typeface="Courier New"/>
                <a:cs typeface="Courier New"/>
                <a:sym typeface="Courier New"/>
              </a:rPr>
              <a:t>Fragment</a:t>
            </a:r>
            <a:r>
              <a:rPr lang="en" sz="1800"/>
              <a:t> class</a:t>
            </a:r>
            <a:endParaRPr sz="1800"/>
          </a:p>
          <a:p>
            <a:pPr marL="457200" lvl="0" indent="-342900" algn="l" rtl="0">
              <a:spcBef>
                <a:spcPts val="400"/>
              </a:spcBef>
              <a:spcAft>
                <a:spcPts val="0"/>
              </a:spcAft>
              <a:buSzPts val="1800"/>
              <a:buChar char="●"/>
            </a:pPr>
            <a:r>
              <a:rPr lang="en" sz="1800"/>
              <a:t>Override </a:t>
            </a:r>
            <a:r>
              <a:rPr lang="en" sz="1800">
                <a:latin typeface="Courier New"/>
                <a:ea typeface="Courier New"/>
                <a:cs typeface="Courier New"/>
                <a:sym typeface="Courier New"/>
              </a:rPr>
              <a:t>onCreateView()</a:t>
            </a:r>
            <a:endParaRPr sz="1800">
              <a:latin typeface="Courier New"/>
              <a:ea typeface="Courier New"/>
              <a:cs typeface="Courier New"/>
              <a:sym typeface="Courier New"/>
            </a:endParaRPr>
          </a:p>
          <a:p>
            <a:pPr marL="457200" lvl="0" indent="-342900" algn="l" rtl="0">
              <a:spcBef>
                <a:spcPts val="400"/>
              </a:spcBef>
              <a:spcAft>
                <a:spcPts val="400"/>
              </a:spcAft>
              <a:buSzPts val="1800"/>
              <a:buChar char="●"/>
            </a:pPr>
            <a:r>
              <a:rPr lang="en" sz="1800"/>
              <a:t>Inflate a layout for the Fragment that you have defined in XML</a:t>
            </a:r>
            <a:endParaRPr sz="1800"/>
          </a:p>
        </p:txBody>
      </p:sp>
      <p:sp>
        <p:nvSpPr>
          <p:cNvPr id="278" name="Google Shape;278;p4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279" name="Google Shape;279;p44"/>
          <p:cNvSpPr txBox="1"/>
          <p:nvPr/>
        </p:nvSpPr>
        <p:spPr>
          <a:xfrm>
            <a:off x="229750" y="2544050"/>
            <a:ext cx="8791500" cy="2000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a:solidFill>
                  <a:srgbClr val="3F51B5"/>
                </a:solidFill>
                <a:latin typeface="Consolas"/>
                <a:ea typeface="Consolas"/>
                <a:cs typeface="Consolas"/>
                <a:sym typeface="Consolas"/>
              </a:rPr>
              <a:t>class</a:t>
            </a:r>
            <a:r>
              <a:rPr lang="en" sz="1600">
                <a:solidFill>
                  <a:srgbClr val="37474F"/>
                </a:solidFill>
                <a:latin typeface="Consolas"/>
                <a:ea typeface="Consolas"/>
                <a:cs typeface="Consolas"/>
                <a:sym typeface="Consolas"/>
              </a:rPr>
              <a:t> DetailFragment : Fragment() {</a:t>
            </a:r>
            <a:endParaRPr sz="16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endParaRPr sz="16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600">
                <a:solidFill>
                  <a:srgbClr val="37474F"/>
                </a:solidFill>
                <a:latin typeface="Consolas"/>
                <a:ea typeface="Consolas"/>
                <a:cs typeface="Consolas"/>
                <a:sym typeface="Consolas"/>
              </a:rPr>
              <a:t>   </a:t>
            </a:r>
            <a:r>
              <a:rPr lang="en" sz="1600">
                <a:solidFill>
                  <a:srgbClr val="3F51B5"/>
                </a:solidFill>
                <a:latin typeface="Consolas"/>
                <a:ea typeface="Consolas"/>
                <a:cs typeface="Consolas"/>
                <a:sym typeface="Consolas"/>
              </a:rPr>
              <a:t>override</a:t>
            </a:r>
            <a:r>
              <a:rPr lang="en" sz="1600">
                <a:solidFill>
                  <a:srgbClr val="37474F"/>
                </a:solidFill>
                <a:latin typeface="Consolas"/>
                <a:ea typeface="Consolas"/>
                <a:cs typeface="Consolas"/>
                <a:sym typeface="Consolas"/>
              </a:rPr>
              <a:t> </a:t>
            </a:r>
            <a:r>
              <a:rPr lang="en" sz="1600">
                <a:solidFill>
                  <a:srgbClr val="3F51B5"/>
                </a:solidFill>
                <a:latin typeface="Consolas"/>
                <a:ea typeface="Consolas"/>
                <a:cs typeface="Consolas"/>
                <a:sym typeface="Consolas"/>
              </a:rPr>
              <a:t>fun</a:t>
            </a:r>
            <a:r>
              <a:rPr lang="en" sz="1600">
                <a:solidFill>
                  <a:srgbClr val="37474F"/>
                </a:solidFill>
                <a:latin typeface="Consolas"/>
                <a:ea typeface="Consolas"/>
                <a:cs typeface="Consolas"/>
                <a:sym typeface="Consolas"/>
              </a:rPr>
              <a:t> onCreateView(inflater: LayoutInflater, container: ViewGroup?,</a:t>
            </a:r>
            <a:endParaRPr sz="16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600">
                <a:solidFill>
                  <a:srgbClr val="37474F"/>
                </a:solidFill>
                <a:latin typeface="Consolas"/>
                <a:ea typeface="Consolas"/>
                <a:cs typeface="Consolas"/>
                <a:sym typeface="Consolas"/>
              </a:rPr>
              <a:t>           savedInstanceState: Bundle?): View? {</a:t>
            </a:r>
            <a:endParaRPr sz="16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600">
                <a:solidFill>
                  <a:srgbClr val="37474F"/>
                </a:solidFill>
                <a:latin typeface="Consolas"/>
                <a:ea typeface="Consolas"/>
                <a:cs typeface="Consolas"/>
                <a:sym typeface="Consolas"/>
              </a:rPr>
              <a:t>       </a:t>
            </a:r>
            <a:r>
              <a:rPr lang="en" sz="1600">
                <a:solidFill>
                  <a:srgbClr val="3F51B5"/>
                </a:solidFill>
                <a:latin typeface="Consolas"/>
                <a:ea typeface="Consolas"/>
                <a:cs typeface="Consolas"/>
                <a:sym typeface="Consolas"/>
              </a:rPr>
              <a:t>return</a:t>
            </a:r>
            <a:r>
              <a:rPr lang="en" sz="1600">
                <a:solidFill>
                  <a:srgbClr val="37474F"/>
                </a:solidFill>
                <a:latin typeface="Consolas"/>
                <a:ea typeface="Consolas"/>
                <a:cs typeface="Consolas"/>
                <a:sym typeface="Consolas"/>
              </a:rPr>
              <a:t> inflater.inflate(R.layout.detail_fragment, container, </a:t>
            </a:r>
            <a:r>
              <a:rPr lang="en" sz="1600">
                <a:solidFill>
                  <a:srgbClr val="3F51B5"/>
                </a:solidFill>
                <a:latin typeface="Consolas"/>
                <a:ea typeface="Consolas"/>
                <a:cs typeface="Consolas"/>
                <a:sym typeface="Consolas"/>
              </a:rPr>
              <a:t>false</a:t>
            </a:r>
            <a:r>
              <a:rPr lang="en" sz="1600">
                <a:solidFill>
                  <a:srgbClr val="37474F"/>
                </a:solidFill>
                <a:latin typeface="Consolas"/>
                <a:ea typeface="Consolas"/>
                <a:cs typeface="Consolas"/>
                <a:sym typeface="Consolas"/>
              </a:rPr>
              <a:t>)</a:t>
            </a:r>
            <a:endParaRPr sz="16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600">
                <a:solidFill>
                  <a:srgbClr val="37474F"/>
                </a:solidFill>
                <a:latin typeface="Consolas"/>
                <a:ea typeface="Consolas"/>
                <a:cs typeface="Consolas"/>
                <a:sym typeface="Consolas"/>
              </a:rPr>
              <a:t>   }</a:t>
            </a:r>
            <a:endParaRPr sz="16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600">
                <a:solidFill>
                  <a:srgbClr val="37474F"/>
                </a:solidFill>
                <a:latin typeface="Consolas"/>
                <a:ea typeface="Consolas"/>
                <a:cs typeface="Consolas"/>
                <a:sym typeface="Consolas"/>
              </a:rPr>
              <a:t>}</a:t>
            </a:r>
            <a:endParaRPr sz="16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6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9"/>
                                        </p:tgtEl>
                                        <p:attrNameLst>
                                          <p:attrName>style.visibility</p:attrName>
                                        </p:attrNameLst>
                                      </p:cBhvr>
                                      <p:to>
                                        <p:strVal val="visible"/>
                                      </p:to>
                                    </p:set>
                                    <p:animEffect transition="in" filter="fade">
                                      <p:cBhvr>
                                        <p:cTn id="7" dur="10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4" name="Google Shape;94;p19"/>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Multiple activities and intents</a:t>
            </a:r>
            <a:endParaRPr sz="5200" b="1">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Specifying Fragment destinations</a:t>
            </a:r>
            <a:endParaRPr/>
          </a:p>
        </p:txBody>
      </p:sp>
      <p:sp>
        <p:nvSpPr>
          <p:cNvPr id="285" name="Google Shape;285;p4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286" name="Google Shape;286;p45"/>
          <p:cNvSpPr txBox="1"/>
          <p:nvPr/>
        </p:nvSpPr>
        <p:spPr>
          <a:xfrm>
            <a:off x="272250" y="1377500"/>
            <a:ext cx="8692500" cy="3257100"/>
          </a:xfrm>
          <a:prstGeom prst="rect">
            <a:avLst/>
          </a:prstGeom>
          <a:noFill/>
          <a:ln>
            <a:noFill/>
          </a:ln>
        </p:spPr>
        <p:txBody>
          <a:bodyPr spcFirstLastPara="1" wrap="square" lIns="91425" tIns="91425" rIns="91425" bIns="91425" anchor="t" anchorCtr="0">
            <a:noAutofit/>
          </a:bodyPr>
          <a:lstStyle/>
          <a:p>
            <a:pPr marL="457200" lvl="0" indent="-361950" algn="l" rtl="0">
              <a:lnSpc>
                <a:spcPct val="115000"/>
              </a:lnSpc>
              <a:spcBef>
                <a:spcPts val="0"/>
              </a:spcBef>
              <a:spcAft>
                <a:spcPts val="0"/>
              </a:spcAft>
              <a:buClr>
                <a:schemeClr val="dk1"/>
              </a:buClr>
              <a:buSzPts val="2100"/>
              <a:buFont typeface="Noto Sans Symbols"/>
              <a:buChar char="●"/>
            </a:pPr>
            <a:r>
              <a:rPr lang="en" sz="2100">
                <a:solidFill>
                  <a:schemeClr val="dk1"/>
                </a:solidFill>
                <a:latin typeface="Roboto"/>
                <a:ea typeface="Roboto"/>
                <a:cs typeface="Roboto"/>
                <a:sym typeface="Roboto"/>
              </a:rPr>
              <a:t>Fragment destinations are denoted by the </a:t>
            </a:r>
            <a:r>
              <a:rPr lang="en" sz="2100">
                <a:solidFill>
                  <a:schemeClr val="dk1"/>
                </a:solidFill>
                <a:latin typeface="Courier New"/>
                <a:ea typeface="Courier New"/>
                <a:cs typeface="Courier New"/>
                <a:sym typeface="Courier New"/>
              </a:rPr>
              <a:t>action</a:t>
            </a:r>
            <a:r>
              <a:rPr lang="en" sz="2100">
                <a:solidFill>
                  <a:schemeClr val="dk1"/>
                </a:solidFill>
                <a:latin typeface="Roboto"/>
                <a:ea typeface="Roboto"/>
                <a:cs typeface="Roboto"/>
                <a:sym typeface="Roboto"/>
              </a:rPr>
              <a:t> tag in the navigation graph. </a:t>
            </a:r>
            <a:endParaRPr sz="2100">
              <a:solidFill>
                <a:schemeClr val="dk1"/>
              </a:solidFill>
              <a:latin typeface="Roboto"/>
              <a:ea typeface="Roboto"/>
              <a:cs typeface="Roboto"/>
              <a:sym typeface="Roboto"/>
            </a:endParaRPr>
          </a:p>
          <a:p>
            <a:pPr marL="457200" lvl="0" indent="-361950" algn="l" rtl="0">
              <a:lnSpc>
                <a:spcPct val="115000"/>
              </a:lnSpc>
              <a:spcBef>
                <a:spcPts val="1000"/>
              </a:spcBef>
              <a:spcAft>
                <a:spcPts val="0"/>
              </a:spcAft>
              <a:buClr>
                <a:schemeClr val="dk1"/>
              </a:buClr>
              <a:buSzPts val="2100"/>
              <a:buFont typeface="Roboto"/>
              <a:buChar char="●"/>
            </a:pPr>
            <a:r>
              <a:rPr lang="en" sz="2100">
                <a:solidFill>
                  <a:schemeClr val="dk1"/>
                </a:solidFill>
                <a:latin typeface="Roboto"/>
                <a:ea typeface="Roboto"/>
                <a:cs typeface="Roboto"/>
                <a:sym typeface="Roboto"/>
              </a:rPr>
              <a:t>Actions can be defined in XML directly or in the Navigation Editor by dragging from source to destination. </a:t>
            </a:r>
            <a:endParaRPr sz="2100">
              <a:solidFill>
                <a:schemeClr val="dk1"/>
              </a:solidFill>
              <a:latin typeface="Roboto"/>
              <a:ea typeface="Roboto"/>
              <a:cs typeface="Roboto"/>
              <a:sym typeface="Roboto"/>
            </a:endParaRPr>
          </a:p>
          <a:p>
            <a:pPr marL="457200" lvl="0" indent="-361950" algn="l" rtl="0">
              <a:lnSpc>
                <a:spcPct val="115000"/>
              </a:lnSpc>
              <a:spcBef>
                <a:spcPts val="1000"/>
              </a:spcBef>
              <a:spcAft>
                <a:spcPts val="1000"/>
              </a:spcAft>
              <a:buClr>
                <a:schemeClr val="dk1"/>
              </a:buClr>
              <a:buSzPts val="2100"/>
              <a:buFont typeface="Noto Sans Symbols"/>
              <a:buChar char="●"/>
            </a:pPr>
            <a:r>
              <a:rPr lang="en" sz="2100">
                <a:solidFill>
                  <a:schemeClr val="dk1"/>
                </a:solidFill>
                <a:latin typeface="Roboto"/>
                <a:ea typeface="Roboto"/>
                <a:cs typeface="Roboto"/>
                <a:sym typeface="Roboto"/>
              </a:rPr>
              <a:t>Autogenerated action IDs take the form of </a:t>
            </a:r>
            <a:r>
              <a:rPr lang="en" sz="2100">
                <a:solidFill>
                  <a:schemeClr val="dk1"/>
                </a:solidFill>
                <a:latin typeface="Courier New"/>
                <a:ea typeface="Courier New"/>
                <a:cs typeface="Courier New"/>
                <a:sym typeface="Courier New"/>
              </a:rPr>
              <a:t>action_&lt;sourceFragment&gt;_to_&lt;destinationFragment&gt;</a:t>
            </a:r>
            <a:r>
              <a:rPr lang="en" sz="2100">
                <a:solidFill>
                  <a:schemeClr val="dk1"/>
                </a:solidFill>
                <a:latin typeface="Roboto"/>
                <a:ea typeface="Roboto"/>
                <a:cs typeface="Roboto"/>
                <a:sym typeface="Roboto"/>
              </a:rPr>
              <a:t>.</a:t>
            </a:r>
            <a:endParaRPr sz="210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fragment destination</a:t>
            </a:r>
            <a:endParaRPr/>
          </a:p>
        </p:txBody>
      </p:sp>
      <p:sp>
        <p:nvSpPr>
          <p:cNvPr id="292" name="Google Shape;292;p4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293" name="Google Shape;293;p46"/>
          <p:cNvSpPr txBox="1"/>
          <p:nvPr/>
        </p:nvSpPr>
        <p:spPr>
          <a:xfrm>
            <a:off x="332625" y="1173175"/>
            <a:ext cx="8520600" cy="3021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&lt;fragment</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"@+id/welcomeFragment"</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android:name=</a:t>
            </a:r>
            <a:r>
              <a:rPr lang="en" sz="1800">
                <a:solidFill>
                  <a:srgbClr val="388E3C"/>
                </a:solidFill>
                <a:latin typeface="Consolas"/>
                <a:ea typeface="Consolas"/>
                <a:cs typeface="Consolas"/>
                <a:sym typeface="Consolas"/>
              </a:rPr>
              <a:t>"com.example.android.navigation.WelcomeFragment"</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android:label=</a:t>
            </a:r>
            <a:r>
              <a:rPr lang="en" sz="1800">
                <a:solidFill>
                  <a:srgbClr val="388E3C"/>
                </a:solidFill>
                <a:latin typeface="Consolas"/>
                <a:ea typeface="Consolas"/>
                <a:cs typeface="Consolas"/>
                <a:sym typeface="Consolas"/>
              </a:rPr>
              <a:t>"fragment_welcome"</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tools:layout=</a:t>
            </a:r>
            <a:r>
              <a:rPr lang="en" sz="1800">
                <a:solidFill>
                  <a:srgbClr val="388E3C"/>
                </a:solidFill>
                <a:latin typeface="Consolas"/>
                <a:ea typeface="Consolas"/>
                <a:cs typeface="Consolas"/>
                <a:sym typeface="Consolas"/>
              </a:rPr>
              <a:t>"@layout/fragment_welcome"</a:t>
            </a:r>
            <a:r>
              <a:rPr lang="en" sz="1800">
                <a:solidFill>
                  <a:srgbClr val="37474F"/>
                </a:solidFill>
                <a:latin typeface="Consolas"/>
                <a:ea typeface="Consolas"/>
                <a:cs typeface="Consolas"/>
                <a:sym typeface="Consolas"/>
              </a:rPr>
              <a:t> &gt;</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b="1">
                <a:solidFill>
                  <a:srgbClr val="37474F"/>
                </a:solidFill>
                <a:latin typeface="Consolas"/>
                <a:ea typeface="Consolas"/>
                <a:cs typeface="Consolas"/>
                <a:sym typeface="Consolas"/>
              </a:rPr>
              <a:t>&lt;action</a:t>
            </a:r>
            <a:endParaRPr sz="1800" b="1">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b="1">
                <a:solidFill>
                  <a:srgbClr val="37474F"/>
                </a:solidFill>
                <a:latin typeface="Consolas"/>
                <a:ea typeface="Consolas"/>
                <a:cs typeface="Consolas"/>
                <a:sym typeface="Consolas"/>
              </a:rPr>
              <a:t>        android:id=</a:t>
            </a:r>
            <a:r>
              <a:rPr lang="en" sz="1800" b="1">
                <a:solidFill>
                  <a:srgbClr val="388E3C"/>
                </a:solidFill>
                <a:latin typeface="Consolas"/>
                <a:ea typeface="Consolas"/>
                <a:cs typeface="Consolas"/>
                <a:sym typeface="Consolas"/>
              </a:rPr>
              <a:t>"@+id/action_welcomeFragment_to_detailFragment"</a:t>
            </a:r>
            <a:endParaRPr sz="1800" b="1">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b="1">
                <a:solidFill>
                  <a:srgbClr val="37474F"/>
                </a:solidFill>
                <a:latin typeface="Consolas"/>
                <a:ea typeface="Consolas"/>
                <a:cs typeface="Consolas"/>
                <a:sym typeface="Consolas"/>
              </a:rPr>
              <a:t>        app:destination=</a:t>
            </a:r>
            <a:r>
              <a:rPr lang="en" sz="1800" b="1">
                <a:solidFill>
                  <a:srgbClr val="388E3C"/>
                </a:solidFill>
                <a:latin typeface="Consolas"/>
                <a:ea typeface="Consolas"/>
                <a:cs typeface="Consolas"/>
                <a:sym typeface="Consolas"/>
              </a:rPr>
              <a:t>"@id/detailFragment"</a:t>
            </a:r>
            <a:r>
              <a:rPr lang="en" sz="1800" b="1">
                <a:solidFill>
                  <a:srgbClr val="37474F"/>
                </a:solidFill>
                <a:latin typeface="Consolas"/>
                <a:ea typeface="Consolas"/>
                <a:cs typeface="Consolas"/>
                <a:sym typeface="Consolas"/>
              </a:rPr>
              <a:t> /&gt;</a:t>
            </a:r>
            <a:endParaRPr sz="1800" b="1">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&lt;/fragment&gt;</a:t>
            </a:r>
            <a:endParaRPr sz="1800">
              <a:solidFill>
                <a:schemeClr val="dk1"/>
              </a:solidFill>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Navigation Controller (NavController)</a:t>
            </a:r>
            <a:endParaRPr/>
          </a:p>
        </p:txBody>
      </p:sp>
      <p:sp>
        <p:nvSpPr>
          <p:cNvPr id="299" name="Google Shape;299;p47"/>
          <p:cNvSpPr txBox="1">
            <a:spLocks noGrp="1"/>
          </p:cNvSpPr>
          <p:nvPr>
            <p:ph type="body" idx="1"/>
          </p:nvPr>
        </p:nvSpPr>
        <p:spPr>
          <a:xfrm>
            <a:off x="342900" y="1712750"/>
            <a:ext cx="8472000" cy="240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Courier New"/>
                <a:ea typeface="Courier New"/>
                <a:cs typeface="Courier New"/>
                <a:sym typeface="Courier New"/>
              </a:rPr>
              <a:t>NavController</a:t>
            </a:r>
            <a:r>
              <a:rPr lang="en" sz="2200"/>
              <a:t> manages UI navigation in a navigation host.</a:t>
            </a:r>
            <a:endParaRPr sz="2200"/>
          </a:p>
          <a:p>
            <a:pPr marL="457200" lvl="0" indent="-368300" algn="l" rtl="0">
              <a:spcBef>
                <a:spcPts val="1000"/>
              </a:spcBef>
              <a:spcAft>
                <a:spcPts val="0"/>
              </a:spcAft>
              <a:buSzPts val="2200"/>
              <a:buChar char="●"/>
            </a:pPr>
            <a:r>
              <a:rPr lang="en" sz="2200"/>
              <a:t>Specifying a destination path only names the action, but it doesn’t execute it.</a:t>
            </a:r>
            <a:endParaRPr sz="2200"/>
          </a:p>
          <a:p>
            <a:pPr marL="457200" lvl="0" indent="-368300" algn="l" rtl="0">
              <a:spcBef>
                <a:spcPts val="1000"/>
              </a:spcBef>
              <a:spcAft>
                <a:spcPts val="1000"/>
              </a:spcAft>
              <a:buSzPts val="2200"/>
              <a:buChar char="●"/>
            </a:pPr>
            <a:r>
              <a:rPr lang="en" sz="2200"/>
              <a:t>To follow a path, use </a:t>
            </a:r>
            <a:r>
              <a:rPr lang="en" sz="2200">
                <a:latin typeface="Courier New"/>
                <a:ea typeface="Courier New"/>
                <a:cs typeface="Courier New"/>
                <a:sym typeface="Courier New"/>
              </a:rPr>
              <a:t>NavController</a:t>
            </a:r>
            <a:r>
              <a:rPr lang="en" sz="2200"/>
              <a:t>.</a:t>
            </a:r>
            <a:endParaRPr sz="2200"/>
          </a:p>
        </p:txBody>
      </p:sp>
      <p:sp>
        <p:nvSpPr>
          <p:cNvPr id="300" name="Google Shape;300;p4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NavController</a:t>
            </a:r>
            <a:endParaRPr/>
          </a:p>
        </p:txBody>
      </p:sp>
      <p:sp>
        <p:nvSpPr>
          <p:cNvPr id="306" name="Google Shape;306;p4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
        <p:nvSpPr>
          <p:cNvPr id="307" name="Google Shape;307;p48"/>
          <p:cNvSpPr txBox="1"/>
          <p:nvPr/>
        </p:nvSpPr>
        <p:spPr>
          <a:xfrm>
            <a:off x="176254" y="1397750"/>
            <a:ext cx="8948100" cy="238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solidFill>
                  <a:srgbClr val="3F51B5"/>
                </a:solidFill>
                <a:latin typeface="Consolas"/>
                <a:ea typeface="Consolas"/>
                <a:cs typeface="Consolas"/>
                <a:sym typeface="Consolas"/>
              </a:rPr>
              <a:t>class</a:t>
            </a:r>
            <a:r>
              <a:rPr lang="en" sz="1600">
                <a:solidFill>
                  <a:schemeClr val="dk1"/>
                </a:solidFill>
                <a:latin typeface="Consolas"/>
                <a:ea typeface="Consolas"/>
                <a:cs typeface="Consolas"/>
                <a:sym typeface="Consolas"/>
              </a:rPr>
              <a:t> MainActivity : AppCompatActivity() {</a:t>
            </a:r>
            <a:endParaRPr sz="16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6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r>
              <a:rPr lang="en" sz="1600">
                <a:solidFill>
                  <a:srgbClr val="3F51B5"/>
                </a:solidFill>
                <a:latin typeface="Consolas"/>
                <a:ea typeface="Consolas"/>
                <a:cs typeface="Consolas"/>
                <a:sym typeface="Consolas"/>
              </a:rPr>
              <a:t>override fun</a:t>
            </a:r>
            <a:r>
              <a:rPr lang="en" sz="1600">
                <a:solidFill>
                  <a:schemeClr val="dk1"/>
                </a:solidFill>
                <a:latin typeface="Consolas"/>
                <a:ea typeface="Consolas"/>
                <a:cs typeface="Consolas"/>
                <a:sym typeface="Consolas"/>
              </a:rPr>
              <a:t> onCreate(savedInstanceState: Bundle?) {</a:t>
            </a:r>
            <a:endParaRPr sz="16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endParaRPr sz="16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r>
              <a:rPr lang="en" sz="1600" b="1">
                <a:solidFill>
                  <a:srgbClr val="3F51B5"/>
                </a:solidFill>
                <a:latin typeface="Consolas"/>
                <a:ea typeface="Consolas"/>
                <a:cs typeface="Consolas"/>
                <a:sym typeface="Consolas"/>
              </a:rPr>
              <a:t>val</a:t>
            </a:r>
            <a:r>
              <a:rPr lang="en" sz="1600" b="1">
                <a:solidFill>
                  <a:schemeClr val="dk1"/>
                </a:solidFill>
                <a:latin typeface="Consolas"/>
                <a:ea typeface="Consolas"/>
                <a:cs typeface="Consolas"/>
                <a:sym typeface="Consolas"/>
              </a:rPr>
              <a:t> navController = findNavController(R.id.myNavHostFragment)</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en" sz="1600">
                <a:solidFill>
                  <a:schemeClr val="dk1"/>
                </a:solidFill>
                <a:latin typeface="Consolas"/>
                <a:ea typeface="Consolas"/>
                <a:cs typeface="Consolas"/>
                <a:sym typeface="Consolas"/>
              </a:rPr>
              <a:t>   }</a:t>
            </a:r>
            <a:endParaRPr sz="1600">
              <a:solidFill>
                <a:schemeClr val="dk1"/>
              </a:solidFill>
              <a:latin typeface="Consolas"/>
              <a:ea typeface="Consolas"/>
              <a:cs typeface="Consolas"/>
              <a:sym typeface="Consolas"/>
            </a:endParaRPr>
          </a:p>
          <a:p>
            <a:pPr marL="0" lvl="0" indent="0" algn="l" rtl="0">
              <a:spcBef>
                <a:spcPts val="1000"/>
              </a:spcBef>
              <a:spcAft>
                <a:spcPts val="0"/>
              </a:spcAft>
              <a:buNone/>
            </a:pPr>
            <a:r>
              <a:rPr lang="en" sz="1600">
                <a:solidFill>
                  <a:schemeClr val="dk1"/>
                </a:solidFill>
                <a:latin typeface="Consolas"/>
                <a:ea typeface="Consolas"/>
                <a:cs typeface="Consolas"/>
                <a:sym typeface="Consolas"/>
              </a:rPr>
              <a:t>   </a:t>
            </a:r>
            <a:r>
              <a:rPr lang="en" sz="1600">
                <a:solidFill>
                  <a:srgbClr val="3F51B5"/>
                </a:solidFill>
                <a:latin typeface="Consolas"/>
                <a:ea typeface="Consolas"/>
                <a:cs typeface="Consolas"/>
                <a:sym typeface="Consolas"/>
              </a:rPr>
              <a:t>fun</a:t>
            </a:r>
            <a:r>
              <a:rPr lang="en" sz="1600">
                <a:solidFill>
                  <a:schemeClr val="dk1"/>
                </a:solidFill>
                <a:latin typeface="Consolas"/>
                <a:ea typeface="Consolas"/>
                <a:cs typeface="Consolas"/>
                <a:sym typeface="Consolas"/>
              </a:rPr>
              <a:t> navigateToDetail() {</a:t>
            </a:r>
            <a:endParaRPr sz="16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r>
              <a:rPr lang="en" sz="1600" b="1">
                <a:solidFill>
                  <a:schemeClr val="dk1"/>
                </a:solidFill>
                <a:latin typeface="Consolas"/>
                <a:ea typeface="Consolas"/>
                <a:cs typeface="Consolas"/>
                <a:sym typeface="Consolas"/>
              </a:rPr>
              <a:t>navController.navigate(R.id.action_welcomeFragment_to_detailFragment)</a:t>
            </a:r>
            <a:endParaRPr sz="1600"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endParaRPr sz="1600">
              <a:solidFill>
                <a:schemeClr val="dk1"/>
              </a:solidFill>
              <a:latin typeface="Consolas"/>
              <a:ea typeface="Consolas"/>
              <a:cs typeface="Consolas"/>
              <a:sym typeface="Consolas"/>
            </a:endParaRPr>
          </a:p>
          <a:p>
            <a:pPr marL="0" lvl="0" indent="0" algn="l" rtl="0">
              <a:spcBef>
                <a:spcPts val="0"/>
              </a:spcBef>
              <a:spcAft>
                <a:spcPts val="595"/>
              </a:spcAft>
              <a:buClr>
                <a:schemeClr val="dk1"/>
              </a:buClr>
              <a:buSzPts val="1100"/>
              <a:buFont typeface="Arial"/>
              <a:buNone/>
            </a:pPr>
            <a:r>
              <a:rPr lang="en" sz="1600">
                <a:solidFill>
                  <a:schemeClr val="dk1"/>
                </a:solidFill>
                <a:latin typeface="Consolas"/>
                <a:ea typeface="Consolas"/>
                <a:cs typeface="Consolas"/>
                <a:sym typeface="Consolas"/>
              </a:rPr>
              <a:t>}</a:t>
            </a:r>
            <a:endParaRPr sz="1600">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9"/>
          <p:cNvSpPr txBox="1">
            <a:spLocks noGrp="1"/>
          </p:cNvSpPr>
          <p:nvPr>
            <p:ph type="ctrTitle"/>
          </p:nvPr>
        </p:nvSpPr>
        <p:spPr>
          <a:xfrm>
            <a:off x="239075" y="0"/>
            <a:ext cx="8520600" cy="465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More custom navigation behavior</a:t>
            </a:r>
            <a:endParaRPr/>
          </a:p>
        </p:txBody>
      </p:sp>
      <p:sp>
        <p:nvSpPr>
          <p:cNvPr id="313" name="Google Shape;313;p4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Passing data between destinations</a:t>
            </a:r>
            <a:endParaRPr/>
          </a:p>
        </p:txBody>
      </p:sp>
      <p:sp>
        <p:nvSpPr>
          <p:cNvPr id="319" name="Google Shape;319;p50"/>
          <p:cNvSpPr txBox="1">
            <a:spLocks noGrp="1"/>
          </p:cNvSpPr>
          <p:nvPr>
            <p:ph type="body" idx="1"/>
          </p:nvPr>
        </p:nvSpPr>
        <p:spPr>
          <a:xfrm>
            <a:off x="311700" y="1143775"/>
            <a:ext cx="8520600" cy="327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Using Safe Args:</a:t>
            </a:r>
            <a:endParaRPr sz="1800"/>
          </a:p>
          <a:p>
            <a:pPr marL="457200" lvl="0" indent="-342900" algn="l" rtl="0">
              <a:spcBef>
                <a:spcPts val="1000"/>
              </a:spcBef>
              <a:spcAft>
                <a:spcPts val="0"/>
              </a:spcAft>
              <a:buSzPts val="1800"/>
              <a:buChar char="●"/>
            </a:pPr>
            <a:r>
              <a:rPr lang="en" sz="1800"/>
              <a:t>Ensures arguments have a valid type </a:t>
            </a:r>
            <a:endParaRPr sz="1800"/>
          </a:p>
          <a:p>
            <a:pPr marL="457200" lvl="0" indent="-342900" algn="l" rtl="0">
              <a:spcBef>
                <a:spcPts val="600"/>
              </a:spcBef>
              <a:spcAft>
                <a:spcPts val="0"/>
              </a:spcAft>
              <a:buSzPts val="1800"/>
              <a:buChar char="●"/>
            </a:pPr>
            <a:r>
              <a:rPr lang="en" sz="1800"/>
              <a:t>Lets you provide default values </a:t>
            </a:r>
            <a:endParaRPr sz="1800"/>
          </a:p>
          <a:p>
            <a:pPr marL="457200" lvl="0" indent="-342900" algn="l" rtl="0">
              <a:spcBef>
                <a:spcPts val="600"/>
              </a:spcBef>
              <a:spcAft>
                <a:spcPts val="0"/>
              </a:spcAft>
              <a:buSzPts val="1800"/>
              <a:buChar char="●"/>
            </a:pPr>
            <a:r>
              <a:rPr lang="en" sz="1800"/>
              <a:t>Generates a </a:t>
            </a:r>
            <a:r>
              <a:rPr lang="en" sz="1800">
                <a:latin typeface="Courier New"/>
                <a:ea typeface="Courier New"/>
                <a:cs typeface="Courier New"/>
                <a:sym typeface="Courier New"/>
              </a:rPr>
              <a:t>&lt;SourceDestination&gt;Directions</a:t>
            </a:r>
            <a:r>
              <a:rPr lang="en" sz="1800"/>
              <a:t> class with methods for every action in that destination </a:t>
            </a:r>
            <a:endParaRPr sz="1800"/>
          </a:p>
          <a:p>
            <a:pPr marL="457200" lvl="0" indent="-342900" algn="l" rtl="0">
              <a:spcBef>
                <a:spcPts val="600"/>
              </a:spcBef>
              <a:spcAft>
                <a:spcPts val="0"/>
              </a:spcAft>
              <a:buSzPts val="1800"/>
              <a:buChar char="●"/>
            </a:pPr>
            <a:r>
              <a:rPr lang="en" sz="1800"/>
              <a:t>Generates a class </a:t>
            </a:r>
            <a:r>
              <a:rPr lang="en" sz="1800">
                <a:solidFill>
                  <a:schemeClr val="dk1"/>
                </a:solidFill>
              </a:rPr>
              <a:t>to set arguments </a:t>
            </a:r>
            <a:r>
              <a:rPr lang="en" sz="1800"/>
              <a:t>for every named action </a:t>
            </a:r>
            <a:endParaRPr sz="1800"/>
          </a:p>
          <a:p>
            <a:pPr marL="457200" lvl="0" indent="-342900" algn="l" rtl="0">
              <a:spcBef>
                <a:spcPts val="600"/>
              </a:spcBef>
              <a:spcAft>
                <a:spcPts val="600"/>
              </a:spcAft>
              <a:buSzPts val="1800"/>
              <a:buChar char="●"/>
            </a:pPr>
            <a:r>
              <a:rPr lang="en" sz="1800"/>
              <a:t>Generates a </a:t>
            </a:r>
            <a:r>
              <a:rPr lang="en" sz="1800">
                <a:latin typeface="Courier New"/>
                <a:ea typeface="Courier New"/>
                <a:cs typeface="Courier New"/>
                <a:sym typeface="Courier New"/>
              </a:rPr>
              <a:t>&lt;TargetDestination&gt;Args</a:t>
            </a:r>
            <a:r>
              <a:rPr lang="en" sz="1800"/>
              <a:t> class providing access to the destination's arguments </a:t>
            </a:r>
            <a:endParaRPr sz="1800"/>
          </a:p>
        </p:txBody>
      </p:sp>
      <p:sp>
        <p:nvSpPr>
          <p:cNvPr id="320" name="Google Shape;320;p5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Setting up Safe Args</a:t>
            </a:r>
            <a:endParaRPr/>
          </a:p>
        </p:txBody>
      </p:sp>
      <p:sp>
        <p:nvSpPr>
          <p:cNvPr id="326" name="Google Shape;326;p51"/>
          <p:cNvSpPr txBox="1">
            <a:spLocks noGrp="1"/>
          </p:cNvSpPr>
          <p:nvPr>
            <p:ph type="body" idx="1"/>
          </p:nvPr>
        </p:nvSpPr>
        <p:spPr>
          <a:xfrm>
            <a:off x="311700" y="98975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In the project </a:t>
            </a:r>
            <a:r>
              <a:rPr lang="en" sz="1800">
                <a:latin typeface="Courier New"/>
                <a:ea typeface="Courier New"/>
                <a:cs typeface="Courier New"/>
                <a:sym typeface="Courier New"/>
              </a:rPr>
              <a:t>build.gradle</a:t>
            </a:r>
            <a:r>
              <a:rPr lang="en" sz="1800"/>
              <a:t> file:</a:t>
            </a:r>
            <a:endParaRPr sz="1800"/>
          </a:p>
        </p:txBody>
      </p:sp>
      <p:sp>
        <p:nvSpPr>
          <p:cNvPr id="327" name="Google Shape;327;p5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328" name="Google Shape;328;p51"/>
          <p:cNvSpPr txBox="1"/>
          <p:nvPr/>
        </p:nvSpPr>
        <p:spPr>
          <a:xfrm>
            <a:off x="332625" y="1440900"/>
            <a:ext cx="8705100" cy="178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buildscript {</a:t>
            </a:r>
            <a:endParaRPr>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repositories {</a:t>
            </a:r>
            <a:endParaRPr>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google()</a:t>
            </a:r>
            <a:endParaRPr>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dependencies {</a:t>
            </a:r>
            <a:endParaRPr>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classpath </a:t>
            </a:r>
            <a:r>
              <a:rPr lang="en">
                <a:solidFill>
                  <a:srgbClr val="388E3C"/>
                </a:solidFill>
                <a:latin typeface="Consolas"/>
                <a:ea typeface="Consolas"/>
                <a:cs typeface="Consolas"/>
                <a:sym typeface="Consolas"/>
              </a:rPr>
              <a:t>"androidx.navigation:navigation-safe-args-gradle-plugin:</a:t>
            </a:r>
            <a:r>
              <a:rPr lang="en">
                <a:solidFill>
                  <a:srgbClr val="C53929"/>
                </a:solidFill>
                <a:latin typeface="Consolas"/>
                <a:ea typeface="Consolas"/>
                <a:cs typeface="Consolas"/>
                <a:sym typeface="Consolas"/>
              </a:rPr>
              <a:t>$nav_version</a:t>
            </a:r>
            <a:r>
              <a:rPr lang="en">
                <a:solidFill>
                  <a:srgbClr val="388E3C"/>
                </a:solidFill>
                <a:latin typeface="Consolas"/>
                <a:ea typeface="Consolas"/>
                <a:cs typeface="Consolas"/>
                <a:sym typeface="Consolas"/>
              </a:rPr>
              <a:t>"</a:t>
            </a:r>
            <a:endParaRPr>
              <a:solidFill>
                <a:srgbClr val="388E3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spcBef>
                <a:spcPts val="0"/>
              </a:spcBef>
              <a:spcAft>
                <a:spcPts val="595"/>
              </a:spcAft>
              <a:buNone/>
            </a:pPr>
            <a:r>
              <a:rPr lang="en">
                <a:solidFill>
                  <a:schemeClr val="dk1"/>
                </a:solidFill>
                <a:latin typeface="Consolas"/>
                <a:ea typeface="Consolas"/>
                <a:cs typeface="Consolas"/>
                <a:sym typeface="Consolas"/>
              </a:rPr>
              <a:t>}</a:t>
            </a:r>
            <a:endParaRPr>
              <a:latin typeface="Consolas"/>
              <a:ea typeface="Consolas"/>
              <a:cs typeface="Consolas"/>
              <a:sym typeface="Consolas"/>
            </a:endParaRPr>
          </a:p>
        </p:txBody>
      </p:sp>
      <p:sp>
        <p:nvSpPr>
          <p:cNvPr id="329" name="Google Shape;329;p51"/>
          <p:cNvSpPr txBox="1"/>
          <p:nvPr/>
        </p:nvSpPr>
        <p:spPr>
          <a:xfrm>
            <a:off x="342900" y="3435550"/>
            <a:ext cx="7845000" cy="121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In the app's or module's </a:t>
            </a:r>
            <a:r>
              <a:rPr lang="en" sz="1800">
                <a:solidFill>
                  <a:schemeClr val="dk1"/>
                </a:solidFill>
                <a:latin typeface="Courier New"/>
                <a:ea typeface="Courier New"/>
                <a:cs typeface="Courier New"/>
                <a:sym typeface="Courier New"/>
              </a:rPr>
              <a:t>build.gradle</a:t>
            </a:r>
            <a:r>
              <a:rPr lang="en" sz="1800">
                <a:solidFill>
                  <a:schemeClr val="dk1"/>
                </a:solidFill>
                <a:latin typeface="Roboto"/>
                <a:ea typeface="Roboto"/>
                <a:cs typeface="Roboto"/>
                <a:sym typeface="Roboto"/>
              </a:rPr>
              <a:t> file:</a:t>
            </a:r>
            <a:endParaRPr sz="18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000">
              <a:solidFill>
                <a:schemeClr val="dk1"/>
              </a:solidFill>
              <a:latin typeface="Courier New"/>
              <a:ea typeface="Courier New"/>
              <a:cs typeface="Courier New"/>
              <a:sym typeface="Courier New"/>
            </a:endParaRPr>
          </a:p>
          <a:p>
            <a:pPr marL="0" lvl="0" indent="0" algn="l" rtl="0">
              <a:spcBef>
                <a:spcPts val="0"/>
              </a:spcBef>
              <a:spcAft>
                <a:spcPts val="595"/>
              </a:spcAft>
              <a:buClr>
                <a:schemeClr val="dk1"/>
              </a:buClr>
              <a:buSzPts val="1100"/>
              <a:buFont typeface="Arial"/>
              <a:buNone/>
            </a:pPr>
            <a:r>
              <a:rPr lang="en">
                <a:solidFill>
                  <a:schemeClr val="dk1"/>
                </a:solidFill>
                <a:latin typeface="Consolas"/>
                <a:ea typeface="Consolas"/>
                <a:cs typeface="Consolas"/>
                <a:sym typeface="Consolas"/>
              </a:rPr>
              <a:t>apply plugin: </a:t>
            </a:r>
            <a:r>
              <a:rPr lang="en">
                <a:solidFill>
                  <a:srgbClr val="388E3C"/>
                </a:solidFill>
                <a:latin typeface="Consolas"/>
                <a:ea typeface="Consolas"/>
                <a:cs typeface="Consolas"/>
                <a:sym typeface="Consolas"/>
              </a:rPr>
              <a:t>"androidx.navigation.safeargs.kotlin"</a:t>
            </a:r>
            <a:endParaRPr>
              <a:solidFill>
                <a:srgbClr val="388E3C"/>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9"/>
                                        </p:tgtEl>
                                        <p:attrNameLst>
                                          <p:attrName>style.visibility</p:attrName>
                                        </p:attrNameLst>
                                      </p:cBhvr>
                                      <p:to>
                                        <p:strVal val="visible"/>
                                      </p:to>
                                    </p:set>
                                    <p:animEffect transition="in" filter="fade">
                                      <p:cBhvr>
                                        <p:cTn id="7" dur="1000"/>
                                        <p:tgtEl>
                                          <p:spTgt spid="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Sending data to a Fragment</a:t>
            </a:r>
            <a:endParaRPr/>
          </a:p>
        </p:txBody>
      </p:sp>
      <p:sp>
        <p:nvSpPr>
          <p:cNvPr id="335" name="Google Shape;335;p52"/>
          <p:cNvSpPr txBox="1">
            <a:spLocks noGrp="1"/>
          </p:cNvSpPr>
          <p:nvPr>
            <p:ph type="body" idx="1"/>
          </p:nvPr>
        </p:nvSpPr>
        <p:spPr>
          <a:xfrm>
            <a:off x="311700" y="1386975"/>
            <a:ext cx="8520600" cy="2843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AutoNum type="arabicPeriod"/>
            </a:pPr>
            <a:r>
              <a:rPr lang="en" sz="2000"/>
              <a:t>Create arguments the destination fragment will expect.</a:t>
            </a:r>
            <a:endParaRPr sz="2000"/>
          </a:p>
          <a:p>
            <a:pPr marL="457200" lvl="0" indent="-355600" algn="l" rtl="0">
              <a:spcBef>
                <a:spcPts val="1000"/>
              </a:spcBef>
              <a:spcAft>
                <a:spcPts val="0"/>
              </a:spcAft>
              <a:buSzPts val="2000"/>
              <a:buAutoNum type="arabicPeriod"/>
            </a:pPr>
            <a:r>
              <a:rPr lang="en" sz="2000"/>
              <a:t>Create action to link from source to destination.</a:t>
            </a:r>
            <a:endParaRPr sz="2000"/>
          </a:p>
          <a:p>
            <a:pPr marL="457200" lvl="0" indent="-355600" algn="l" rtl="0">
              <a:spcBef>
                <a:spcPts val="1000"/>
              </a:spcBef>
              <a:spcAft>
                <a:spcPts val="0"/>
              </a:spcAft>
              <a:buSzPts val="2000"/>
              <a:buAutoNum type="arabicPeriod"/>
            </a:pPr>
            <a:r>
              <a:rPr lang="en" sz="2000"/>
              <a:t>Set the arguments in the action method on </a:t>
            </a:r>
            <a:r>
              <a:rPr lang="en" sz="2000">
                <a:latin typeface="Courier New"/>
                <a:ea typeface="Courier New"/>
                <a:cs typeface="Courier New"/>
                <a:sym typeface="Courier New"/>
              </a:rPr>
              <a:t>&lt;Source&gt;FragmentDirections</a:t>
            </a:r>
            <a:r>
              <a:rPr lang="en" sz="2000"/>
              <a:t>. </a:t>
            </a:r>
            <a:endParaRPr sz="2000"/>
          </a:p>
          <a:p>
            <a:pPr marL="457200" lvl="0" indent="-355600" algn="l" rtl="0">
              <a:spcBef>
                <a:spcPts val="1000"/>
              </a:spcBef>
              <a:spcAft>
                <a:spcPts val="0"/>
              </a:spcAft>
              <a:buSzPts val="2000"/>
              <a:buAutoNum type="arabicPeriod"/>
            </a:pPr>
            <a:r>
              <a:rPr lang="en" sz="2000"/>
              <a:t>Navigate according to that action using the Navigation Controller.</a:t>
            </a:r>
            <a:endParaRPr sz="2000"/>
          </a:p>
          <a:p>
            <a:pPr marL="457200" lvl="0" indent="-355600" algn="l" rtl="0">
              <a:spcBef>
                <a:spcPts val="1000"/>
              </a:spcBef>
              <a:spcAft>
                <a:spcPts val="1000"/>
              </a:spcAft>
              <a:buSzPts val="2000"/>
              <a:buAutoNum type="arabicPeriod"/>
            </a:pPr>
            <a:r>
              <a:rPr lang="en" sz="2000"/>
              <a:t>Retrieve the arguments in the destination fragment.</a:t>
            </a:r>
            <a:endParaRPr sz="2000"/>
          </a:p>
        </p:txBody>
      </p:sp>
      <p:sp>
        <p:nvSpPr>
          <p:cNvPr id="336" name="Google Shape;336;p5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Destination arguments</a:t>
            </a:r>
            <a:endParaRPr/>
          </a:p>
        </p:txBody>
      </p:sp>
      <p:sp>
        <p:nvSpPr>
          <p:cNvPr id="342" name="Google Shape;342;p5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
        <p:nvSpPr>
          <p:cNvPr id="343" name="Google Shape;343;p53"/>
          <p:cNvSpPr txBox="1"/>
          <p:nvPr/>
        </p:nvSpPr>
        <p:spPr>
          <a:xfrm>
            <a:off x="275825" y="933417"/>
            <a:ext cx="8465100" cy="3588600"/>
          </a:xfrm>
          <a:prstGeom prst="rect">
            <a:avLst/>
          </a:prstGeom>
          <a:noFill/>
          <a:ln>
            <a:noFill/>
          </a:ln>
        </p:spPr>
        <p:txBody>
          <a:bodyPr spcFirstLastPara="1" wrap="square" lIns="91425" tIns="91425" rIns="91425" bIns="91425" anchor="t" anchorCtr="0">
            <a:noAutofit/>
          </a:bodyPr>
          <a:lstStyle/>
          <a:p>
            <a:pPr marL="0" lvl="0" indent="0" algn="l" rtl="0">
              <a:lnSpc>
                <a:spcPct val="98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&lt;fragment</a:t>
            </a:r>
            <a:endParaRPr sz="1800">
              <a:solidFill>
                <a:schemeClr val="dk1"/>
              </a:solidFill>
              <a:latin typeface="Consolas"/>
              <a:ea typeface="Consolas"/>
              <a:cs typeface="Consolas"/>
              <a:sym typeface="Consolas"/>
            </a:endParaRPr>
          </a:p>
          <a:p>
            <a:pPr marL="0" lvl="0" indent="0" algn="l" rtl="0">
              <a:lnSpc>
                <a:spcPct val="98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"@+id/multiplyFragment"</a:t>
            </a:r>
            <a:endParaRPr sz="1800">
              <a:solidFill>
                <a:srgbClr val="388E3C"/>
              </a:solidFill>
              <a:latin typeface="Consolas"/>
              <a:ea typeface="Consolas"/>
              <a:cs typeface="Consolas"/>
              <a:sym typeface="Consolas"/>
            </a:endParaRPr>
          </a:p>
          <a:p>
            <a:pPr marL="0" lvl="0" indent="0" algn="l" rtl="0">
              <a:lnSpc>
                <a:spcPct val="98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android:name=</a:t>
            </a:r>
            <a:r>
              <a:rPr lang="en" sz="1800">
                <a:solidFill>
                  <a:srgbClr val="388E3C"/>
                </a:solidFill>
                <a:latin typeface="Consolas"/>
                <a:ea typeface="Consolas"/>
                <a:cs typeface="Consolas"/>
                <a:sym typeface="Consolas"/>
              </a:rPr>
              <a:t>"com.example.arithmetic.MultiplyFragment"</a:t>
            </a:r>
            <a:endParaRPr sz="1800">
              <a:solidFill>
                <a:srgbClr val="388E3C"/>
              </a:solidFill>
              <a:latin typeface="Consolas"/>
              <a:ea typeface="Consolas"/>
              <a:cs typeface="Consolas"/>
              <a:sym typeface="Consolas"/>
            </a:endParaRPr>
          </a:p>
          <a:p>
            <a:pPr marL="0" lvl="0" indent="0" algn="l" rtl="0">
              <a:lnSpc>
                <a:spcPct val="98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android:label=</a:t>
            </a:r>
            <a:r>
              <a:rPr lang="en" sz="1800">
                <a:solidFill>
                  <a:srgbClr val="388E3C"/>
                </a:solidFill>
                <a:latin typeface="Consolas"/>
                <a:ea typeface="Consolas"/>
                <a:cs typeface="Consolas"/>
                <a:sym typeface="Consolas"/>
              </a:rPr>
              <a:t>"MultiplyFragment"</a:t>
            </a:r>
            <a:r>
              <a:rPr lang="en" sz="1800">
                <a:solidFill>
                  <a:schemeClr val="dk1"/>
                </a:solidFill>
                <a:latin typeface="Consolas"/>
                <a:ea typeface="Consolas"/>
                <a:cs typeface="Consolas"/>
                <a:sym typeface="Consolas"/>
              </a:rPr>
              <a:t> &gt;</a:t>
            </a:r>
            <a:endParaRPr sz="1800">
              <a:solidFill>
                <a:schemeClr val="dk1"/>
              </a:solidFill>
              <a:latin typeface="Consolas"/>
              <a:ea typeface="Consolas"/>
              <a:cs typeface="Consolas"/>
              <a:sym typeface="Consolas"/>
            </a:endParaRPr>
          </a:p>
          <a:p>
            <a:pPr marL="0" lvl="0" indent="0" algn="l" rtl="0">
              <a:lnSpc>
                <a:spcPct val="98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b="1">
                <a:solidFill>
                  <a:schemeClr val="dk1"/>
                </a:solidFill>
                <a:latin typeface="Consolas"/>
                <a:ea typeface="Consolas"/>
                <a:cs typeface="Consolas"/>
                <a:sym typeface="Consolas"/>
              </a:rPr>
              <a:t>&lt;argument</a:t>
            </a:r>
            <a:endParaRPr sz="1800" b="1">
              <a:solidFill>
                <a:schemeClr val="dk1"/>
              </a:solidFill>
              <a:latin typeface="Consolas"/>
              <a:ea typeface="Consolas"/>
              <a:cs typeface="Consolas"/>
              <a:sym typeface="Consolas"/>
            </a:endParaRPr>
          </a:p>
          <a:p>
            <a:pPr marL="0" lvl="0" indent="0" algn="l" rtl="0">
              <a:lnSpc>
                <a:spcPct val="98000"/>
              </a:lnSpc>
              <a:spcBef>
                <a:spcPts val="0"/>
              </a:spcBef>
              <a:spcAft>
                <a:spcPts val="0"/>
              </a:spcAft>
              <a:buClr>
                <a:schemeClr val="dk1"/>
              </a:buClr>
              <a:buSzPts val="1100"/>
              <a:buFont typeface="Arial"/>
              <a:buNone/>
            </a:pPr>
            <a:r>
              <a:rPr lang="en" sz="1800" b="1">
                <a:solidFill>
                  <a:schemeClr val="dk1"/>
                </a:solidFill>
                <a:latin typeface="Consolas"/>
                <a:ea typeface="Consolas"/>
                <a:cs typeface="Consolas"/>
                <a:sym typeface="Consolas"/>
              </a:rPr>
              <a:t>        android:name=</a:t>
            </a:r>
            <a:r>
              <a:rPr lang="en" sz="1800" b="1">
                <a:solidFill>
                  <a:srgbClr val="388E3C"/>
                </a:solidFill>
                <a:latin typeface="Consolas"/>
                <a:ea typeface="Consolas"/>
                <a:cs typeface="Consolas"/>
                <a:sym typeface="Consolas"/>
              </a:rPr>
              <a:t>"number1"</a:t>
            </a:r>
            <a:endParaRPr sz="1800" b="1">
              <a:solidFill>
                <a:srgbClr val="388E3C"/>
              </a:solidFill>
              <a:latin typeface="Consolas"/>
              <a:ea typeface="Consolas"/>
              <a:cs typeface="Consolas"/>
              <a:sym typeface="Consolas"/>
            </a:endParaRPr>
          </a:p>
          <a:p>
            <a:pPr marL="0" lvl="0" indent="0" algn="l" rtl="0">
              <a:lnSpc>
                <a:spcPct val="98000"/>
              </a:lnSpc>
              <a:spcBef>
                <a:spcPts val="0"/>
              </a:spcBef>
              <a:spcAft>
                <a:spcPts val="0"/>
              </a:spcAft>
              <a:buClr>
                <a:schemeClr val="dk1"/>
              </a:buClr>
              <a:buSzPts val="1100"/>
              <a:buFont typeface="Arial"/>
              <a:buNone/>
            </a:pPr>
            <a:r>
              <a:rPr lang="en" sz="1800" b="1">
                <a:solidFill>
                  <a:schemeClr val="dk1"/>
                </a:solidFill>
                <a:latin typeface="Consolas"/>
                <a:ea typeface="Consolas"/>
                <a:cs typeface="Consolas"/>
                <a:sym typeface="Consolas"/>
              </a:rPr>
              <a:t>        app:argType=</a:t>
            </a:r>
            <a:r>
              <a:rPr lang="en" sz="1800" b="1">
                <a:solidFill>
                  <a:srgbClr val="388E3C"/>
                </a:solidFill>
                <a:latin typeface="Consolas"/>
                <a:ea typeface="Consolas"/>
                <a:cs typeface="Consolas"/>
                <a:sym typeface="Consolas"/>
              </a:rPr>
              <a:t>"float"</a:t>
            </a:r>
            <a:endParaRPr sz="1800" b="1">
              <a:solidFill>
                <a:srgbClr val="388E3C"/>
              </a:solidFill>
              <a:latin typeface="Consolas"/>
              <a:ea typeface="Consolas"/>
              <a:cs typeface="Consolas"/>
              <a:sym typeface="Consolas"/>
            </a:endParaRPr>
          </a:p>
          <a:p>
            <a:pPr marL="0" lvl="0" indent="0" algn="l" rtl="0">
              <a:lnSpc>
                <a:spcPct val="98000"/>
              </a:lnSpc>
              <a:spcBef>
                <a:spcPts val="0"/>
              </a:spcBef>
              <a:spcAft>
                <a:spcPts val="0"/>
              </a:spcAft>
              <a:buClr>
                <a:schemeClr val="dk1"/>
              </a:buClr>
              <a:buSzPts val="1100"/>
              <a:buFont typeface="Arial"/>
              <a:buNone/>
            </a:pPr>
            <a:r>
              <a:rPr lang="en" sz="1800" b="1">
                <a:solidFill>
                  <a:schemeClr val="dk1"/>
                </a:solidFill>
                <a:latin typeface="Consolas"/>
                <a:ea typeface="Consolas"/>
                <a:cs typeface="Consolas"/>
                <a:sym typeface="Consolas"/>
              </a:rPr>
              <a:t>        android:defaultValue=</a:t>
            </a:r>
            <a:r>
              <a:rPr lang="en" sz="1800" b="1">
                <a:solidFill>
                  <a:srgbClr val="388E3C"/>
                </a:solidFill>
                <a:latin typeface="Consolas"/>
                <a:ea typeface="Consolas"/>
                <a:cs typeface="Consolas"/>
                <a:sym typeface="Consolas"/>
              </a:rPr>
              <a:t>"1.0"</a:t>
            </a:r>
            <a:r>
              <a:rPr lang="en" sz="1800" b="1">
                <a:solidFill>
                  <a:schemeClr val="dk1"/>
                </a:solidFill>
                <a:latin typeface="Consolas"/>
                <a:ea typeface="Consolas"/>
                <a:cs typeface="Consolas"/>
                <a:sym typeface="Consolas"/>
              </a:rPr>
              <a:t> /&gt;</a:t>
            </a:r>
            <a:endParaRPr sz="1800" b="1">
              <a:solidFill>
                <a:schemeClr val="dk1"/>
              </a:solidFill>
              <a:latin typeface="Consolas"/>
              <a:ea typeface="Consolas"/>
              <a:cs typeface="Consolas"/>
              <a:sym typeface="Consolas"/>
            </a:endParaRPr>
          </a:p>
          <a:p>
            <a:pPr marL="0" lvl="0" indent="0" algn="l" rtl="0">
              <a:lnSpc>
                <a:spcPct val="98000"/>
              </a:lnSpc>
              <a:spcBef>
                <a:spcPts val="0"/>
              </a:spcBef>
              <a:spcAft>
                <a:spcPts val="0"/>
              </a:spcAft>
              <a:buClr>
                <a:schemeClr val="dk1"/>
              </a:buClr>
              <a:buSzPts val="1100"/>
              <a:buFont typeface="Arial"/>
              <a:buNone/>
            </a:pPr>
            <a:r>
              <a:rPr lang="en" sz="1800" b="1">
                <a:solidFill>
                  <a:schemeClr val="dk1"/>
                </a:solidFill>
                <a:latin typeface="Consolas"/>
                <a:ea typeface="Consolas"/>
                <a:cs typeface="Consolas"/>
                <a:sym typeface="Consolas"/>
              </a:rPr>
              <a:t>    &lt;argument</a:t>
            </a:r>
            <a:endParaRPr sz="1800" b="1">
              <a:solidFill>
                <a:schemeClr val="dk1"/>
              </a:solidFill>
              <a:latin typeface="Consolas"/>
              <a:ea typeface="Consolas"/>
              <a:cs typeface="Consolas"/>
              <a:sym typeface="Consolas"/>
            </a:endParaRPr>
          </a:p>
          <a:p>
            <a:pPr marL="0" lvl="0" indent="0" algn="l" rtl="0">
              <a:lnSpc>
                <a:spcPct val="98000"/>
              </a:lnSpc>
              <a:spcBef>
                <a:spcPts val="0"/>
              </a:spcBef>
              <a:spcAft>
                <a:spcPts val="0"/>
              </a:spcAft>
              <a:buClr>
                <a:schemeClr val="dk1"/>
              </a:buClr>
              <a:buSzPts val="1100"/>
              <a:buFont typeface="Arial"/>
              <a:buNone/>
            </a:pPr>
            <a:r>
              <a:rPr lang="en" sz="1800" b="1">
                <a:solidFill>
                  <a:schemeClr val="dk1"/>
                </a:solidFill>
                <a:latin typeface="Consolas"/>
                <a:ea typeface="Consolas"/>
                <a:cs typeface="Consolas"/>
                <a:sym typeface="Consolas"/>
              </a:rPr>
              <a:t>        android:name=</a:t>
            </a:r>
            <a:r>
              <a:rPr lang="en" sz="1800" b="1">
                <a:solidFill>
                  <a:srgbClr val="388E3C"/>
                </a:solidFill>
                <a:latin typeface="Consolas"/>
                <a:ea typeface="Consolas"/>
                <a:cs typeface="Consolas"/>
                <a:sym typeface="Consolas"/>
              </a:rPr>
              <a:t>"number2"</a:t>
            </a:r>
            <a:endParaRPr sz="1800" b="1">
              <a:solidFill>
                <a:srgbClr val="388E3C"/>
              </a:solidFill>
              <a:latin typeface="Consolas"/>
              <a:ea typeface="Consolas"/>
              <a:cs typeface="Consolas"/>
              <a:sym typeface="Consolas"/>
            </a:endParaRPr>
          </a:p>
          <a:p>
            <a:pPr marL="0" lvl="0" indent="0" algn="l" rtl="0">
              <a:lnSpc>
                <a:spcPct val="98000"/>
              </a:lnSpc>
              <a:spcBef>
                <a:spcPts val="0"/>
              </a:spcBef>
              <a:spcAft>
                <a:spcPts val="0"/>
              </a:spcAft>
              <a:buClr>
                <a:schemeClr val="dk1"/>
              </a:buClr>
              <a:buSzPts val="1100"/>
              <a:buFont typeface="Arial"/>
              <a:buNone/>
            </a:pPr>
            <a:r>
              <a:rPr lang="en" sz="1800" b="1">
                <a:solidFill>
                  <a:schemeClr val="dk1"/>
                </a:solidFill>
                <a:latin typeface="Consolas"/>
                <a:ea typeface="Consolas"/>
                <a:cs typeface="Consolas"/>
                <a:sym typeface="Consolas"/>
              </a:rPr>
              <a:t>        app:argType=</a:t>
            </a:r>
            <a:r>
              <a:rPr lang="en" sz="1800" b="1">
                <a:solidFill>
                  <a:srgbClr val="388E3C"/>
                </a:solidFill>
                <a:latin typeface="Consolas"/>
                <a:ea typeface="Consolas"/>
                <a:cs typeface="Consolas"/>
                <a:sym typeface="Consolas"/>
              </a:rPr>
              <a:t>"float"</a:t>
            </a:r>
            <a:endParaRPr sz="1800" b="1">
              <a:solidFill>
                <a:srgbClr val="388E3C"/>
              </a:solidFill>
              <a:latin typeface="Consolas"/>
              <a:ea typeface="Consolas"/>
              <a:cs typeface="Consolas"/>
              <a:sym typeface="Consolas"/>
            </a:endParaRPr>
          </a:p>
          <a:p>
            <a:pPr marL="0" lvl="0" indent="0" algn="l" rtl="0">
              <a:lnSpc>
                <a:spcPct val="98000"/>
              </a:lnSpc>
              <a:spcBef>
                <a:spcPts val="0"/>
              </a:spcBef>
              <a:spcAft>
                <a:spcPts val="0"/>
              </a:spcAft>
              <a:buClr>
                <a:schemeClr val="dk1"/>
              </a:buClr>
              <a:buSzPts val="1100"/>
              <a:buFont typeface="Arial"/>
              <a:buNone/>
            </a:pPr>
            <a:r>
              <a:rPr lang="en" sz="1800" b="1">
                <a:solidFill>
                  <a:schemeClr val="dk1"/>
                </a:solidFill>
                <a:latin typeface="Consolas"/>
                <a:ea typeface="Consolas"/>
                <a:cs typeface="Consolas"/>
                <a:sym typeface="Consolas"/>
              </a:rPr>
              <a:t>        android:defaultValue=</a:t>
            </a:r>
            <a:r>
              <a:rPr lang="en" sz="1800" b="1">
                <a:solidFill>
                  <a:srgbClr val="388E3C"/>
                </a:solidFill>
                <a:latin typeface="Consolas"/>
                <a:ea typeface="Consolas"/>
                <a:cs typeface="Consolas"/>
                <a:sym typeface="Consolas"/>
              </a:rPr>
              <a:t>"1.0"</a:t>
            </a:r>
            <a:r>
              <a:rPr lang="en" sz="1800" b="1">
                <a:solidFill>
                  <a:schemeClr val="dk1"/>
                </a:solidFill>
                <a:latin typeface="Consolas"/>
                <a:ea typeface="Consolas"/>
                <a:cs typeface="Consolas"/>
                <a:sym typeface="Consolas"/>
              </a:rPr>
              <a:t> /&gt;</a:t>
            </a:r>
            <a:endParaRPr sz="1800" b="1">
              <a:solidFill>
                <a:schemeClr val="dk1"/>
              </a:solidFill>
              <a:latin typeface="Consolas"/>
              <a:ea typeface="Consolas"/>
              <a:cs typeface="Consolas"/>
              <a:sym typeface="Consolas"/>
            </a:endParaRPr>
          </a:p>
          <a:p>
            <a:pPr marL="0" lvl="0" indent="0" algn="l" rtl="0">
              <a:lnSpc>
                <a:spcPct val="98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&lt;/fragment&gt;</a:t>
            </a:r>
            <a:endParaRPr sz="1800">
              <a:latin typeface="Consolas"/>
              <a:ea typeface="Consolas"/>
              <a:cs typeface="Consolas"/>
              <a:sym typeface="Consolas"/>
            </a:endParaRPr>
          </a:p>
        </p:txBody>
      </p:sp>
      <p:pic>
        <p:nvPicPr>
          <p:cNvPr id="344" name="Google Shape;344;p53"/>
          <p:cNvPicPr preferRelativeResize="0"/>
          <p:nvPr/>
        </p:nvPicPr>
        <p:blipFill>
          <a:blip r:embed="rId3">
            <a:alphaModFix/>
          </a:blip>
          <a:stretch>
            <a:fillRect/>
          </a:stretch>
        </p:blipFill>
        <p:spPr>
          <a:xfrm>
            <a:off x="5489475" y="2058238"/>
            <a:ext cx="3342825" cy="234901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Supported argument types</a:t>
            </a:r>
            <a:endParaRPr/>
          </a:p>
        </p:txBody>
      </p:sp>
      <p:sp>
        <p:nvSpPr>
          <p:cNvPr id="350" name="Google Shape;350;p5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graphicFrame>
        <p:nvGraphicFramePr>
          <p:cNvPr id="351" name="Google Shape;351;p54"/>
          <p:cNvGraphicFramePr/>
          <p:nvPr/>
        </p:nvGraphicFramePr>
        <p:xfrm>
          <a:off x="236400" y="1131375"/>
          <a:ext cx="3000000" cy="3000000"/>
        </p:xfrm>
        <a:graphic>
          <a:graphicData uri="http://schemas.openxmlformats.org/drawingml/2006/table">
            <a:tbl>
              <a:tblPr>
                <a:noFill/>
                <a:tableStyleId>{D3BF6F55-81FF-4422-AEAA-D462E1F29492}</a:tableStyleId>
              </a:tblPr>
              <a:tblGrid>
                <a:gridCol w="2049600">
                  <a:extLst>
                    <a:ext uri="{9D8B030D-6E8A-4147-A177-3AD203B41FA5}">
                      <a16:colId xmlns:a16="http://schemas.microsoft.com/office/drawing/2014/main" val="20000"/>
                    </a:ext>
                  </a:extLst>
                </a:gridCol>
                <a:gridCol w="3152225">
                  <a:extLst>
                    <a:ext uri="{9D8B030D-6E8A-4147-A177-3AD203B41FA5}">
                      <a16:colId xmlns:a16="http://schemas.microsoft.com/office/drawing/2014/main" val="20001"/>
                    </a:ext>
                  </a:extLst>
                </a:gridCol>
                <a:gridCol w="2071400">
                  <a:extLst>
                    <a:ext uri="{9D8B030D-6E8A-4147-A177-3AD203B41FA5}">
                      <a16:colId xmlns:a16="http://schemas.microsoft.com/office/drawing/2014/main" val="20002"/>
                    </a:ext>
                  </a:extLst>
                </a:gridCol>
                <a:gridCol w="1322675">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b="1">
                          <a:latin typeface="Roboto"/>
                          <a:ea typeface="Roboto"/>
                          <a:cs typeface="Roboto"/>
                          <a:sym typeface="Roboto"/>
                        </a:rPr>
                        <a:t>Type</a:t>
                      </a:r>
                      <a:endParaRPr b="1">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b="1">
                          <a:latin typeface="Roboto"/>
                          <a:ea typeface="Roboto"/>
                          <a:cs typeface="Roboto"/>
                          <a:sym typeface="Roboto"/>
                        </a:rPr>
                        <a:t>Type Syntax</a:t>
                      </a:r>
                      <a:endParaRPr b="1">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app:argType=&lt;type&gt;</a:t>
                      </a:r>
                      <a:endParaRPr>
                        <a:latin typeface="Courier New"/>
                        <a:ea typeface="Courier New"/>
                        <a:cs typeface="Courier New"/>
                        <a:sym typeface="Courier New"/>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b="1">
                          <a:latin typeface="Roboto"/>
                          <a:ea typeface="Roboto"/>
                          <a:cs typeface="Roboto"/>
                          <a:sym typeface="Roboto"/>
                        </a:rPr>
                        <a:t>Supports Default </a:t>
                      </a:r>
                      <a:endParaRPr b="1">
                        <a:latin typeface="Roboto"/>
                        <a:ea typeface="Roboto"/>
                        <a:cs typeface="Roboto"/>
                        <a:sym typeface="Roboto"/>
                      </a:endParaRPr>
                    </a:p>
                    <a:p>
                      <a:pPr marL="0" lvl="0" indent="0" algn="l" rtl="0">
                        <a:spcBef>
                          <a:spcPts val="0"/>
                        </a:spcBef>
                        <a:spcAft>
                          <a:spcPts val="0"/>
                        </a:spcAft>
                        <a:buNone/>
                      </a:pPr>
                      <a:r>
                        <a:rPr lang="en" b="1">
                          <a:latin typeface="Roboto"/>
                          <a:ea typeface="Roboto"/>
                          <a:cs typeface="Roboto"/>
                          <a:sym typeface="Roboto"/>
                        </a:rPr>
                        <a:t>Values</a:t>
                      </a:r>
                      <a:endParaRPr b="1">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b="1">
                          <a:latin typeface="Roboto"/>
                          <a:ea typeface="Roboto"/>
                          <a:cs typeface="Roboto"/>
                          <a:sym typeface="Roboto"/>
                        </a:rPr>
                        <a:t>Supports Null </a:t>
                      </a:r>
                      <a:endParaRPr b="1">
                        <a:latin typeface="Roboto"/>
                        <a:ea typeface="Roboto"/>
                        <a:cs typeface="Roboto"/>
                        <a:sym typeface="Roboto"/>
                      </a:endParaRPr>
                    </a:p>
                    <a:p>
                      <a:pPr marL="0" lvl="0" indent="0" algn="l" rtl="0">
                        <a:spcBef>
                          <a:spcPts val="0"/>
                        </a:spcBef>
                        <a:spcAft>
                          <a:spcPts val="0"/>
                        </a:spcAft>
                        <a:buNone/>
                      </a:pPr>
                      <a:r>
                        <a:rPr lang="en" b="1">
                          <a:latin typeface="Roboto"/>
                          <a:ea typeface="Roboto"/>
                          <a:cs typeface="Roboto"/>
                          <a:sym typeface="Roboto"/>
                        </a:rPr>
                        <a:t>Values</a:t>
                      </a:r>
                      <a:endParaRPr b="1">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266050">
                <a:tc>
                  <a:txBody>
                    <a:bodyPr/>
                    <a:lstStyle/>
                    <a:p>
                      <a:pPr marL="0" lvl="0" indent="0" algn="l" rtl="0">
                        <a:spcBef>
                          <a:spcPts val="0"/>
                        </a:spcBef>
                        <a:spcAft>
                          <a:spcPts val="0"/>
                        </a:spcAft>
                        <a:buNone/>
                      </a:pPr>
                      <a:r>
                        <a:rPr lang="en">
                          <a:latin typeface="Roboto"/>
                          <a:ea typeface="Roboto"/>
                          <a:cs typeface="Roboto"/>
                          <a:sym typeface="Roboto"/>
                        </a:rPr>
                        <a:t>Integer</a:t>
                      </a:r>
                      <a:endParaRPr>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integer</a:t>
                      </a:r>
                      <a:r>
                        <a:rPr lang="en">
                          <a:solidFill>
                            <a:srgbClr val="388E3C"/>
                          </a:solidFill>
                          <a:latin typeface="Roboto"/>
                          <a:ea typeface="Roboto"/>
                          <a:cs typeface="Roboto"/>
                          <a:sym typeface="Roboto"/>
                        </a:rPr>
                        <a:t>"</a:t>
                      </a:r>
                      <a:endParaRPr>
                        <a:solidFill>
                          <a:srgbClr val="388E3C"/>
                        </a:solidFill>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259675">
                <a:tc>
                  <a:txBody>
                    <a:bodyPr/>
                    <a:lstStyle/>
                    <a:p>
                      <a:pPr marL="0" lvl="0" indent="0" algn="l" rtl="0">
                        <a:spcBef>
                          <a:spcPts val="0"/>
                        </a:spcBef>
                        <a:spcAft>
                          <a:spcPts val="0"/>
                        </a:spcAft>
                        <a:buNone/>
                      </a:pPr>
                      <a:r>
                        <a:rPr lang="en">
                          <a:latin typeface="Roboto"/>
                          <a:ea typeface="Roboto"/>
                          <a:cs typeface="Roboto"/>
                          <a:sym typeface="Roboto"/>
                        </a:rPr>
                        <a:t>Float</a:t>
                      </a:r>
                      <a:endParaRPr>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float</a:t>
                      </a:r>
                      <a:r>
                        <a:rPr lang="en">
                          <a:solidFill>
                            <a:srgbClr val="388E3C"/>
                          </a:solidFill>
                          <a:latin typeface="Roboto"/>
                          <a:ea typeface="Roboto"/>
                          <a:cs typeface="Roboto"/>
                          <a:sym typeface="Roboto"/>
                        </a:rPr>
                        <a:t>"</a:t>
                      </a:r>
                      <a:endParaRPr>
                        <a:solidFill>
                          <a:srgbClr val="388E3C"/>
                        </a:solidFill>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269675">
                <a:tc>
                  <a:txBody>
                    <a:bodyPr/>
                    <a:lstStyle/>
                    <a:p>
                      <a:pPr marL="0" lvl="0" indent="0" algn="l" rtl="0">
                        <a:spcBef>
                          <a:spcPts val="0"/>
                        </a:spcBef>
                        <a:spcAft>
                          <a:spcPts val="0"/>
                        </a:spcAft>
                        <a:buNone/>
                      </a:pPr>
                      <a:r>
                        <a:rPr lang="en">
                          <a:latin typeface="Roboto"/>
                          <a:ea typeface="Roboto"/>
                          <a:cs typeface="Roboto"/>
                          <a:sym typeface="Roboto"/>
                        </a:rPr>
                        <a:t>Long</a:t>
                      </a:r>
                      <a:endParaRPr>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long</a:t>
                      </a:r>
                      <a:r>
                        <a:rPr lang="en">
                          <a:solidFill>
                            <a:srgbClr val="388E3C"/>
                          </a:solidFill>
                          <a:latin typeface="Roboto"/>
                          <a:ea typeface="Roboto"/>
                          <a:cs typeface="Roboto"/>
                          <a:sym typeface="Roboto"/>
                        </a:rPr>
                        <a:t>"</a:t>
                      </a:r>
                      <a:endParaRPr>
                        <a:solidFill>
                          <a:srgbClr val="388E3C"/>
                        </a:solidFill>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278825">
                <a:tc>
                  <a:txBody>
                    <a:bodyPr/>
                    <a:lstStyle/>
                    <a:p>
                      <a:pPr marL="0" lvl="0" indent="0" algn="l" rtl="0">
                        <a:spcBef>
                          <a:spcPts val="0"/>
                        </a:spcBef>
                        <a:spcAft>
                          <a:spcPts val="0"/>
                        </a:spcAft>
                        <a:buNone/>
                      </a:pPr>
                      <a:r>
                        <a:rPr lang="en">
                          <a:latin typeface="Roboto"/>
                          <a:ea typeface="Roboto"/>
                          <a:cs typeface="Roboto"/>
                          <a:sym typeface="Roboto"/>
                        </a:rPr>
                        <a:t>Boolean</a:t>
                      </a:r>
                      <a:endParaRPr>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boolean</a:t>
                      </a:r>
                      <a:r>
                        <a:rPr lang="en">
                          <a:solidFill>
                            <a:srgbClr val="388E3C"/>
                          </a:solidFill>
                          <a:latin typeface="Roboto"/>
                          <a:ea typeface="Roboto"/>
                          <a:cs typeface="Roboto"/>
                          <a:sym typeface="Roboto"/>
                        </a:rPr>
                        <a:t>"</a:t>
                      </a:r>
                      <a:endParaRPr>
                        <a:solidFill>
                          <a:srgbClr val="388E3C"/>
                        </a:solidFill>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Yes  (</a:t>
                      </a: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true</a:t>
                      </a:r>
                      <a:r>
                        <a:rPr lang="en">
                          <a:solidFill>
                            <a:srgbClr val="388E3C"/>
                          </a:solidFill>
                          <a:latin typeface="Roboto"/>
                          <a:ea typeface="Roboto"/>
                          <a:cs typeface="Roboto"/>
                          <a:sym typeface="Roboto"/>
                        </a:rPr>
                        <a:t>"</a:t>
                      </a:r>
                      <a:r>
                        <a:rPr lang="en">
                          <a:latin typeface="Roboto"/>
                          <a:ea typeface="Roboto"/>
                          <a:cs typeface="Roboto"/>
                          <a:sym typeface="Roboto"/>
                        </a:rPr>
                        <a:t> or </a:t>
                      </a: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false</a:t>
                      </a:r>
                      <a:r>
                        <a:rPr lang="en">
                          <a:solidFill>
                            <a:srgbClr val="388E3C"/>
                          </a:solidFill>
                          <a:latin typeface="Roboto"/>
                          <a:ea typeface="Roboto"/>
                          <a:cs typeface="Roboto"/>
                          <a:sym typeface="Roboto"/>
                        </a:rPr>
                        <a:t>"</a:t>
                      </a:r>
                      <a:r>
                        <a:rPr lang="en">
                          <a:latin typeface="Roboto"/>
                          <a:ea typeface="Roboto"/>
                          <a:cs typeface="Roboto"/>
                          <a:sym typeface="Roboto"/>
                        </a:rPr>
                        <a:t>)</a:t>
                      </a:r>
                      <a:endParaRPr>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266075">
                <a:tc>
                  <a:txBody>
                    <a:bodyPr/>
                    <a:lstStyle/>
                    <a:p>
                      <a:pPr marL="0" lvl="0" indent="0" algn="l" rtl="0">
                        <a:spcBef>
                          <a:spcPts val="0"/>
                        </a:spcBef>
                        <a:spcAft>
                          <a:spcPts val="0"/>
                        </a:spcAft>
                        <a:buNone/>
                      </a:pPr>
                      <a:r>
                        <a:rPr lang="en">
                          <a:latin typeface="Roboto"/>
                          <a:ea typeface="Roboto"/>
                          <a:cs typeface="Roboto"/>
                          <a:sym typeface="Roboto"/>
                        </a:rPr>
                        <a:t>String</a:t>
                      </a:r>
                      <a:endParaRPr>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string</a:t>
                      </a:r>
                      <a:r>
                        <a:rPr lang="en">
                          <a:solidFill>
                            <a:srgbClr val="388E3C"/>
                          </a:solidFill>
                          <a:latin typeface="Roboto"/>
                          <a:ea typeface="Roboto"/>
                          <a:cs typeface="Roboto"/>
                          <a:sym typeface="Roboto"/>
                        </a:rPr>
                        <a:t>"</a:t>
                      </a:r>
                      <a:endParaRPr>
                        <a:solidFill>
                          <a:srgbClr val="388E3C"/>
                        </a:solidFill>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457100">
                <a:tc>
                  <a:txBody>
                    <a:bodyPr/>
                    <a:lstStyle/>
                    <a:p>
                      <a:pPr marL="0" lvl="0" indent="0" algn="l" rtl="0">
                        <a:spcBef>
                          <a:spcPts val="0"/>
                        </a:spcBef>
                        <a:spcAft>
                          <a:spcPts val="0"/>
                        </a:spcAft>
                        <a:buNone/>
                      </a:pPr>
                      <a:r>
                        <a:rPr lang="en">
                          <a:latin typeface="Roboto"/>
                          <a:ea typeface="Roboto"/>
                          <a:cs typeface="Roboto"/>
                          <a:sym typeface="Roboto"/>
                        </a:rPr>
                        <a:t>Array</a:t>
                      </a:r>
                      <a:endParaRPr>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above type + </a:t>
                      </a: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a:t>
                      </a:r>
                      <a:r>
                        <a:rPr lang="en">
                          <a:solidFill>
                            <a:srgbClr val="388E3C"/>
                          </a:solidFill>
                          <a:latin typeface="Roboto"/>
                          <a:ea typeface="Roboto"/>
                          <a:cs typeface="Roboto"/>
                          <a:sym typeface="Roboto"/>
                        </a:rPr>
                        <a:t>"</a:t>
                      </a:r>
                      <a:endParaRPr>
                        <a:solidFill>
                          <a:srgbClr val="388E3C"/>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(for example, </a:t>
                      </a: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string[]</a:t>
                      </a:r>
                      <a:r>
                        <a:rPr lang="en">
                          <a:solidFill>
                            <a:srgbClr val="388E3C"/>
                          </a:solidFill>
                          <a:latin typeface="Roboto"/>
                          <a:ea typeface="Roboto"/>
                          <a:cs typeface="Roboto"/>
                          <a:sym typeface="Roboto"/>
                        </a:rPr>
                        <a:t>"</a:t>
                      </a:r>
                      <a:r>
                        <a:rPr lang="en">
                          <a:solidFill>
                            <a:schemeClr val="dk1"/>
                          </a:solidFill>
                          <a:latin typeface="Roboto"/>
                          <a:ea typeface="Roboto"/>
                          <a:cs typeface="Roboto"/>
                          <a:sym typeface="Roboto"/>
                        </a:rPr>
                        <a:t> </a:t>
                      </a: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long[]</a:t>
                      </a:r>
                      <a:r>
                        <a:rPr lang="en">
                          <a:solidFill>
                            <a:srgbClr val="388E3C"/>
                          </a:solidFill>
                          <a:latin typeface="Roboto"/>
                          <a:ea typeface="Roboto"/>
                          <a:cs typeface="Roboto"/>
                          <a:sym typeface="Roboto"/>
                        </a:rPr>
                        <a:t>"</a:t>
                      </a:r>
                      <a:r>
                        <a:rPr lang="en">
                          <a:solidFill>
                            <a:schemeClr val="dk1"/>
                          </a:solidFill>
                          <a:latin typeface="Roboto"/>
                          <a:ea typeface="Roboto"/>
                          <a:cs typeface="Roboto"/>
                          <a:sym typeface="Roboto"/>
                        </a:rPr>
                        <a:t>)</a:t>
                      </a:r>
                      <a:endParaRPr>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Yes  (only </a:t>
                      </a: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@null</a:t>
                      </a:r>
                      <a:r>
                        <a:rPr lang="en">
                          <a:solidFill>
                            <a:srgbClr val="388E3C"/>
                          </a:solidFill>
                          <a:latin typeface="Roboto"/>
                          <a:ea typeface="Roboto"/>
                          <a:cs typeface="Roboto"/>
                          <a:sym typeface="Roboto"/>
                        </a:rPr>
                        <a:t>"</a:t>
                      </a:r>
                      <a:r>
                        <a:rPr lang="en">
                          <a:latin typeface="Roboto"/>
                          <a:ea typeface="Roboto"/>
                          <a:cs typeface="Roboto"/>
                          <a:sym typeface="Roboto"/>
                        </a:rPr>
                        <a:t>)</a:t>
                      </a:r>
                      <a:endParaRPr>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330950">
                <a:tc>
                  <a:txBody>
                    <a:bodyPr/>
                    <a:lstStyle/>
                    <a:p>
                      <a:pPr marL="0" lvl="0" indent="0" algn="l" rtl="0">
                        <a:spcBef>
                          <a:spcPts val="0"/>
                        </a:spcBef>
                        <a:spcAft>
                          <a:spcPts val="0"/>
                        </a:spcAft>
                        <a:buNone/>
                      </a:pPr>
                      <a:r>
                        <a:rPr lang="en">
                          <a:latin typeface="Roboto"/>
                          <a:ea typeface="Roboto"/>
                          <a:cs typeface="Roboto"/>
                          <a:sym typeface="Roboto"/>
                        </a:rPr>
                        <a:t>Enum</a:t>
                      </a:r>
                      <a:endParaRPr>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Fully qualified name </a:t>
                      </a:r>
                      <a:r>
                        <a:rPr lang="en">
                          <a:solidFill>
                            <a:schemeClr val="dk1"/>
                          </a:solidFill>
                          <a:latin typeface="Roboto"/>
                          <a:ea typeface="Roboto"/>
                          <a:cs typeface="Roboto"/>
                          <a:sym typeface="Roboto"/>
                        </a:rPr>
                        <a:t>of the enum</a:t>
                      </a:r>
                      <a:endParaRPr>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425150">
                <a:tc>
                  <a:txBody>
                    <a:bodyPr/>
                    <a:lstStyle/>
                    <a:p>
                      <a:pPr marL="0" lvl="0" indent="0" algn="l" rtl="0">
                        <a:spcBef>
                          <a:spcPts val="0"/>
                        </a:spcBef>
                        <a:spcAft>
                          <a:spcPts val="0"/>
                        </a:spcAft>
                        <a:buNone/>
                      </a:pPr>
                      <a:r>
                        <a:rPr lang="en">
                          <a:latin typeface="Roboto"/>
                          <a:ea typeface="Roboto"/>
                          <a:cs typeface="Roboto"/>
                          <a:sym typeface="Roboto"/>
                        </a:rPr>
                        <a:t>Resource </a:t>
                      </a:r>
                      <a:r>
                        <a:rPr lang="en">
                          <a:solidFill>
                            <a:schemeClr val="dk1"/>
                          </a:solidFill>
                          <a:latin typeface="Roboto"/>
                          <a:ea typeface="Roboto"/>
                          <a:cs typeface="Roboto"/>
                          <a:sym typeface="Roboto"/>
                        </a:rPr>
                        <a:t>reference</a:t>
                      </a:r>
                      <a:endParaRPr>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reference</a:t>
                      </a:r>
                      <a:r>
                        <a:rPr lang="en">
                          <a:solidFill>
                            <a:srgbClr val="388E3C"/>
                          </a:solidFill>
                          <a:latin typeface="Roboto"/>
                          <a:ea typeface="Roboto"/>
                          <a:cs typeface="Roboto"/>
                          <a:sym typeface="Roboto"/>
                        </a:rPr>
                        <a:t>"</a:t>
                      </a:r>
                      <a:endParaRPr>
                        <a:solidFill>
                          <a:srgbClr val="388E3C"/>
                        </a:solidFill>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 screens in an app</a:t>
            </a:r>
            <a:endParaRPr/>
          </a:p>
        </p:txBody>
      </p:sp>
      <p:sp>
        <p:nvSpPr>
          <p:cNvPr id="100" name="Google Shape;100;p20"/>
          <p:cNvSpPr txBox="1">
            <a:spLocks noGrp="1"/>
          </p:cNvSpPr>
          <p:nvPr>
            <p:ph type="body" idx="1"/>
          </p:nvPr>
        </p:nvSpPr>
        <p:spPr>
          <a:xfrm>
            <a:off x="311700" y="1237300"/>
            <a:ext cx="8520600" cy="321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Sometimes app functionality may be separated into multiple screens</a:t>
            </a:r>
            <a:r>
              <a:rPr lang="en" sz="1800"/>
              <a:t>.</a:t>
            </a:r>
            <a:endParaRPr sz="1800"/>
          </a:p>
          <a:p>
            <a:pPr marL="0" lvl="0" indent="0" algn="l" rtl="0">
              <a:spcBef>
                <a:spcPts val="1000"/>
              </a:spcBef>
              <a:spcAft>
                <a:spcPts val="0"/>
              </a:spcAft>
              <a:buNone/>
            </a:pPr>
            <a:br>
              <a:rPr lang="en" sz="1800"/>
            </a:br>
            <a:r>
              <a:rPr lang="en" sz="1800"/>
              <a:t>Examples:</a:t>
            </a:r>
            <a:endParaRPr sz="1800"/>
          </a:p>
          <a:p>
            <a:pPr marL="457200" lvl="0" indent="-342900" algn="l" rtl="0">
              <a:lnSpc>
                <a:spcPct val="115000"/>
              </a:lnSpc>
              <a:spcBef>
                <a:spcPts val="1000"/>
              </a:spcBef>
              <a:spcAft>
                <a:spcPts val="0"/>
              </a:spcAft>
              <a:buSzPts val="1800"/>
              <a:buChar char="●"/>
            </a:pPr>
            <a:r>
              <a:rPr lang="en" sz="1800"/>
              <a:t>View details of a single item (for example, product in a shopping app)</a:t>
            </a:r>
            <a:endParaRPr sz="1800"/>
          </a:p>
          <a:p>
            <a:pPr marL="457200" lvl="0" indent="-342900" algn="l" rtl="0">
              <a:lnSpc>
                <a:spcPct val="115000"/>
              </a:lnSpc>
              <a:spcBef>
                <a:spcPts val="1000"/>
              </a:spcBef>
              <a:spcAft>
                <a:spcPts val="0"/>
              </a:spcAft>
              <a:buSzPts val="1800"/>
              <a:buChar char="●"/>
            </a:pPr>
            <a:r>
              <a:rPr lang="en" sz="1800"/>
              <a:t>Create a new item (for example, new email)</a:t>
            </a:r>
            <a:endParaRPr sz="1800"/>
          </a:p>
          <a:p>
            <a:pPr marL="457200" lvl="0" indent="-342900" algn="l" rtl="0">
              <a:lnSpc>
                <a:spcPct val="115000"/>
              </a:lnSpc>
              <a:spcBef>
                <a:spcPts val="1000"/>
              </a:spcBef>
              <a:spcAft>
                <a:spcPts val="0"/>
              </a:spcAft>
              <a:buSzPts val="1800"/>
              <a:buChar char="●"/>
            </a:pPr>
            <a:r>
              <a:rPr lang="en" sz="1800"/>
              <a:t>Show settings for an app</a:t>
            </a:r>
            <a:endParaRPr sz="1800"/>
          </a:p>
          <a:p>
            <a:pPr marL="457200" lvl="0" indent="-342900" algn="l" rtl="0">
              <a:lnSpc>
                <a:spcPct val="115000"/>
              </a:lnSpc>
              <a:spcBef>
                <a:spcPts val="1000"/>
              </a:spcBef>
              <a:spcAft>
                <a:spcPts val="1000"/>
              </a:spcAft>
              <a:buSzPts val="1800"/>
              <a:buChar char="●"/>
            </a:pPr>
            <a:r>
              <a:rPr lang="en" sz="1800"/>
              <a:t>Access services in other apps (for example, photo gallery or browse documents) </a:t>
            </a:r>
            <a:endParaRPr sz="1800"/>
          </a:p>
        </p:txBody>
      </p:sp>
      <p:sp>
        <p:nvSpPr>
          <p:cNvPr id="101" name="Google Shape;101;p2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Supported argument types: Custom classes</a:t>
            </a:r>
            <a:endParaRPr sz="3200"/>
          </a:p>
        </p:txBody>
      </p:sp>
      <p:sp>
        <p:nvSpPr>
          <p:cNvPr id="357" name="Google Shape;357;p5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graphicFrame>
        <p:nvGraphicFramePr>
          <p:cNvPr id="358" name="Google Shape;358;p55"/>
          <p:cNvGraphicFramePr/>
          <p:nvPr/>
        </p:nvGraphicFramePr>
        <p:xfrm>
          <a:off x="327300" y="1741700"/>
          <a:ext cx="3000000" cy="3000000"/>
        </p:xfrm>
        <a:graphic>
          <a:graphicData uri="http://schemas.openxmlformats.org/drawingml/2006/table">
            <a:tbl>
              <a:tblPr>
                <a:noFill/>
                <a:tableStyleId>{D3BF6F55-81FF-4422-AEAA-D462E1F29492}</a:tableStyleId>
              </a:tblPr>
              <a:tblGrid>
                <a:gridCol w="2122350">
                  <a:extLst>
                    <a:ext uri="{9D8B030D-6E8A-4147-A177-3AD203B41FA5}">
                      <a16:colId xmlns:a16="http://schemas.microsoft.com/office/drawing/2014/main" val="20000"/>
                    </a:ext>
                  </a:extLst>
                </a:gridCol>
                <a:gridCol w="2122350">
                  <a:extLst>
                    <a:ext uri="{9D8B030D-6E8A-4147-A177-3AD203B41FA5}">
                      <a16:colId xmlns:a16="http://schemas.microsoft.com/office/drawing/2014/main" val="20001"/>
                    </a:ext>
                  </a:extLst>
                </a:gridCol>
                <a:gridCol w="2122350">
                  <a:extLst>
                    <a:ext uri="{9D8B030D-6E8A-4147-A177-3AD203B41FA5}">
                      <a16:colId xmlns:a16="http://schemas.microsoft.com/office/drawing/2014/main" val="20002"/>
                    </a:ext>
                  </a:extLst>
                </a:gridCol>
                <a:gridCol w="2122350">
                  <a:extLst>
                    <a:ext uri="{9D8B030D-6E8A-4147-A177-3AD203B41FA5}">
                      <a16:colId xmlns:a16="http://schemas.microsoft.com/office/drawing/2014/main" val="20003"/>
                    </a:ext>
                  </a:extLst>
                </a:gridCol>
              </a:tblGrid>
              <a:tr h="396200">
                <a:tc>
                  <a:txBody>
                    <a:bodyPr/>
                    <a:lstStyle/>
                    <a:p>
                      <a:pPr marL="0" lvl="0" indent="0" algn="l" rtl="0">
                        <a:spcBef>
                          <a:spcPts val="0"/>
                        </a:spcBef>
                        <a:spcAft>
                          <a:spcPts val="0"/>
                        </a:spcAft>
                        <a:buNone/>
                      </a:pPr>
                      <a:r>
                        <a:rPr lang="en" sz="1200" b="1">
                          <a:latin typeface="Roboto"/>
                          <a:ea typeface="Roboto"/>
                          <a:cs typeface="Roboto"/>
                          <a:sym typeface="Roboto"/>
                        </a:rPr>
                        <a:t>Type</a:t>
                      </a:r>
                      <a:endParaRPr sz="1200" b="1">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1200" b="1">
                          <a:latin typeface="Roboto"/>
                          <a:ea typeface="Roboto"/>
                          <a:cs typeface="Roboto"/>
                          <a:sym typeface="Roboto"/>
                        </a:rPr>
                        <a:t>Type Syntax</a:t>
                      </a:r>
                      <a:endParaRPr sz="1200" b="1">
                        <a:latin typeface="Roboto"/>
                        <a:ea typeface="Roboto"/>
                        <a:cs typeface="Roboto"/>
                        <a:sym typeface="Roboto"/>
                      </a:endParaRPr>
                    </a:p>
                    <a:p>
                      <a:pPr marL="0" lvl="0" indent="0" algn="l" rtl="0">
                        <a:spcBef>
                          <a:spcPts val="0"/>
                        </a:spcBef>
                        <a:spcAft>
                          <a:spcPts val="0"/>
                        </a:spcAft>
                        <a:buNone/>
                      </a:pPr>
                      <a:r>
                        <a:rPr lang="en" sz="1200">
                          <a:solidFill>
                            <a:schemeClr val="dk1"/>
                          </a:solidFill>
                          <a:latin typeface="Courier New"/>
                          <a:ea typeface="Courier New"/>
                          <a:cs typeface="Courier New"/>
                          <a:sym typeface="Courier New"/>
                        </a:rPr>
                        <a:t>app:argType=&lt;type&gt;</a:t>
                      </a:r>
                      <a:endParaRPr sz="1200">
                        <a:latin typeface="Courier New"/>
                        <a:ea typeface="Courier New"/>
                        <a:cs typeface="Courier New"/>
                        <a:sym typeface="Courier New"/>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1200" b="1">
                          <a:latin typeface="Roboto"/>
                          <a:ea typeface="Roboto"/>
                          <a:cs typeface="Roboto"/>
                          <a:sym typeface="Roboto"/>
                        </a:rPr>
                        <a:t>Supports Default </a:t>
                      </a:r>
                      <a:endParaRPr sz="1200" b="1">
                        <a:latin typeface="Roboto"/>
                        <a:ea typeface="Roboto"/>
                        <a:cs typeface="Roboto"/>
                        <a:sym typeface="Roboto"/>
                      </a:endParaRPr>
                    </a:p>
                    <a:p>
                      <a:pPr marL="0" lvl="0" indent="0" algn="l" rtl="0">
                        <a:spcBef>
                          <a:spcPts val="0"/>
                        </a:spcBef>
                        <a:spcAft>
                          <a:spcPts val="0"/>
                        </a:spcAft>
                        <a:buNone/>
                      </a:pPr>
                      <a:r>
                        <a:rPr lang="en" sz="1200" b="1">
                          <a:latin typeface="Roboto"/>
                          <a:ea typeface="Roboto"/>
                          <a:cs typeface="Roboto"/>
                          <a:sym typeface="Roboto"/>
                        </a:rPr>
                        <a:t>Values</a:t>
                      </a:r>
                      <a:endParaRPr sz="1200" b="1">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1200" b="1">
                          <a:latin typeface="Roboto"/>
                          <a:ea typeface="Roboto"/>
                          <a:cs typeface="Roboto"/>
                          <a:sym typeface="Roboto"/>
                        </a:rPr>
                        <a:t>Supports Null </a:t>
                      </a:r>
                      <a:endParaRPr sz="1200" b="1">
                        <a:latin typeface="Roboto"/>
                        <a:ea typeface="Roboto"/>
                        <a:cs typeface="Roboto"/>
                        <a:sym typeface="Roboto"/>
                      </a:endParaRPr>
                    </a:p>
                    <a:p>
                      <a:pPr marL="0" lvl="0" indent="0" algn="l" rtl="0">
                        <a:spcBef>
                          <a:spcPts val="0"/>
                        </a:spcBef>
                        <a:spcAft>
                          <a:spcPts val="0"/>
                        </a:spcAft>
                        <a:buNone/>
                      </a:pPr>
                      <a:r>
                        <a:rPr lang="en" sz="1200" b="1">
                          <a:latin typeface="Roboto"/>
                          <a:ea typeface="Roboto"/>
                          <a:cs typeface="Roboto"/>
                          <a:sym typeface="Roboto"/>
                        </a:rPr>
                        <a:t>Values</a:t>
                      </a:r>
                      <a:endParaRPr sz="1200" b="1">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330325">
                <a:tc>
                  <a:txBody>
                    <a:bodyPr/>
                    <a:lstStyle/>
                    <a:p>
                      <a:pPr marL="0" lvl="0" indent="0" algn="l" rtl="0">
                        <a:spcBef>
                          <a:spcPts val="600"/>
                        </a:spcBef>
                        <a:spcAft>
                          <a:spcPts val="600"/>
                        </a:spcAft>
                        <a:buNone/>
                      </a:pPr>
                      <a:r>
                        <a:rPr lang="en" sz="1200">
                          <a:latin typeface="Roboto"/>
                          <a:ea typeface="Roboto"/>
                          <a:cs typeface="Roboto"/>
                          <a:sym typeface="Roboto"/>
                        </a:rPr>
                        <a:t>Serializable</a:t>
                      </a:r>
                      <a:endParaRPr sz="1200">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600"/>
                        </a:spcBef>
                        <a:spcAft>
                          <a:spcPts val="600"/>
                        </a:spcAft>
                        <a:buNone/>
                      </a:pPr>
                      <a:r>
                        <a:rPr lang="en" sz="1200">
                          <a:latin typeface="Roboto"/>
                          <a:ea typeface="Roboto"/>
                          <a:cs typeface="Roboto"/>
                          <a:sym typeface="Roboto"/>
                        </a:rPr>
                        <a:t>Fully qualified class name</a:t>
                      </a:r>
                      <a:endParaRPr sz="1200">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600"/>
                        </a:spcBef>
                        <a:spcAft>
                          <a:spcPts val="600"/>
                        </a:spcAft>
                        <a:buNone/>
                      </a:pPr>
                      <a:r>
                        <a:rPr lang="en" sz="1200">
                          <a:latin typeface="Roboto"/>
                          <a:ea typeface="Roboto"/>
                          <a:cs typeface="Roboto"/>
                          <a:sym typeface="Roboto"/>
                        </a:rPr>
                        <a:t>Yes (only "</a:t>
                      </a:r>
                      <a:r>
                        <a:rPr lang="en" sz="1200">
                          <a:solidFill>
                            <a:srgbClr val="388E3C"/>
                          </a:solidFill>
                          <a:latin typeface="Courier New"/>
                          <a:ea typeface="Courier New"/>
                          <a:cs typeface="Courier New"/>
                          <a:sym typeface="Courier New"/>
                        </a:rPr>
                        <a:t>@null"</a:t>
                      </a:r>
                      <a:r>
                        <a:rPr lang="en" sz="1200">
                          <a:latin typeface="Roboto"/>
                          <a:ea typeface="Roboto"/>
                          <a:cs typeface="Roboto"/>
                          <a:sym typeface="Roboto"/>
                        </a:rPr>
                        <a:t>)</a:t>
                      </a:r>
                      <a:endParaRPr sz="1200">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600"/>
                        </a:spcBef>
                        <a:spcAft>
                          <a:spcPts val="600"/>
                        </a:spcAft>
                        <a:buNone/>
                      </a:pPr>
                      <a:r>
                        <a:rPr lang="en" sz="1200">
                          <a:latin typeface="Roboto"/>
                          <a:ea typeface="Roboto"/>
                          <a:cs typeface="Roboto"/>
                          <a:sym typeface="Roboto"/>
                        </a:rPr>
                        <a:t>Yes</a:t>
                      </a:r>
                      <a:endParaRPr sz="1200">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600"/>
                        </a:spcAft>
                        <a:buNone/>
                      </a:pPr>
                      <a:r>
                        <a:rPr lang="en" sz="1200">
                          <a:latin typeface="Roboto"/>
                          <a:ea typeface="Roboto"/>
                          <a:cs typeface="Roboto"/>
                          <a:sym typeface="Roboto"/>
                        </a:rPr>
                        <a:t>Parcelable</a:t>
                      </a:r>
                      <a:endParaRPr sz="1200">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600"/>
                        </a:spcAft>
                        <a:buNone/>
                      </a:pPr>
                      <a:r>
                        <a:rPr lang="en" sz="1200">
                          <a:latin typeface="Roboto"/>
                          <a:ea typeface="Roboto"/>
                          <a:cs typeface="Roboto"/>
                          <a:sym typeface="Roboto"/>
                        </a:rPr>
                        <a:t>Fully qualified class name</a:t>
                      </a:r>
                      <a:endParaRPr sz="1200">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600"/>
                        </a:spcAft>
                        <a:buNone/>
                      </a:pPr>
                      <a:r>
                        <a:rPr lang="en" sz="1200">
                          <a:latin typeface="Roboto"/>
                          <a:ea typeface="Roboto"/>
                          <a:cs typeface="Roboto"/>
                          <a:sym typeface="Roboto"/>
                        </a:rPr>
                        <a:t>Yes (only </a:t>
                      </a:r>
                      <a:r>
                        <a:rPr lang="en" sz="1200">
                          <a:solidFill>
                            <a:srgbClr val="388E3C"/>
                          </a:solidFill>
                          <a:latin typeface="Courier New"/>
                          <a:ea typeface="Courier New"/>
                          <a:cs typeface="Courier New"/>
                          <a:sym typeface="Courier New"/>
                        </a:rPr>
                        <a:t>"@null"</a:t>
                      </a:r>
                      <a:r>
                        <a:rPr lang="en" sz="1200">
                          <a:latin typeface="Roboto"/>
                          <a:ea typeface="Roboto"/>
                          <a:cs typeface="Roboto"/>
                          <a:sym typeface="Roboto"/>
                        </a:rPr>
                        <a:t>)</a:t>
                      </a:r>
                      <a:endParaRPr sz="1200">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600"/>
                        </a:spcAft>
                        <a:buNone/>
                      </a:pPr>
                      <a:r>
                        <a:rPr lang="en" sz="1200">
                          <a:latin typeface="Roboto"/>
                          <a:ea typeface="Roboto"/>
                          <a:cs typeface="Roboto"/>
                          <a:sym typeface="Roboto"/>
                        </a:rPr>
                        <a:t>Yes</a:t>
                      </a:r>
                      <a:endParaRPr sz="1200">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a:t>Create action from source to destination</a:t>
            </a:r>
            <a:endParaRPr sz="3500"/>
          </a:p>
        </p:txBody>
      </p:sp>
      <p:sp>
        <p:nvSpPr>
          <p:cNvPr id="364" name="Google Shape;364;p56"/>
          <p:cNvSpPr txBox="1">
            <a:spLocks noGrp="1"/>
          </p:cNvSpPr>
          <p:nvPr>
            <p:ph type="body" idx="1"/>
          </p:nvPr>
        </p:nvSpPr>
        <p:spPr>
          <a:xfrm>
            <a:off x="269425" y="1671050"/>
            <a:ext cx="8520600" cy="1803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&lt;fragment</a:t>
            </a:r>
            <a:endParaRPr sz="170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android:id=</a:t>
            </a:r>
            <a:r>
              <a:rPr lang="en" sz="1700">
                <a:solidFill>
                  <a:srgbClr val="388E3C"/>
                </a:solidFill>
                <a:latin typeface="Consolas"/>
                <a:ea typeface="Consolas"/>
                <a:cs typeface="Consolas"/>
                <a:sym typeface="Consolas"/>
              </a:rPr>
              <a:t>"@+id/fragment_input"</a:t>
            </a:r>
            <a:endParaRPr sz="1700">
              <a:solidFill>
                <a:srgbClr val="388E3C"/>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android:name=</a:t>
            </a:r>
            <a:r>
              <a:rPr lang="en" sz="1700">
                <a:solidFill>
                  <a:srgbClr val="388E3C"/>
                </a:solidFill>
                <a:latin typeface="Consolas"/>
                <a:ea typeface="Consolas"/>
                <a:cs typeface="Consolas"/>
                <a:sym typeface="Consolas"/>
              </a:rPr>
              <a:t>"com.example.arithmetic.InputFragment"</a:t>
            </a:r>
            <a:r>
              <a:rPr lang="en" sz="1700">
                <a:solidFill>
                  <a:schemeClr val="dk1"/>
                </a:solidFill>
                <a:latin typeface="Consolas"/>
                <a:ea typeface="Consolas"/>
                <a:cs typeface="Consolas"/>
                <a:sym typeface="Consolas"/>
              </a:rPr>
              <a:t>&gt;</a:t>
            </a:r>
            <a:endParaRPr sz="170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70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r>
              <a:rPr lang="en" sz="1700" b="1">
                <a:solidFill>
                  <a:schemeClr val="dk1"/>
                </a:solidFill>
                <a:latin typeface="Consolas"/>
                <a:ea typeface="Consolas"/>
                <a:cs typeface="Consolas"/>
                <a:sym typeface="Consolas"/>
              </a:rPr>
              <a:t>   &lt;action</a:t>
            </a:r>
            <a:endParaRPr sz="1700" b="1">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b="1">
                <a:solidFill>
                  <a:schemeClr val="dk1"/>
                </a:solidFill>
                <a:latin typeface="Consolas"/>
                <a:ea typeface="Consolas"/>
                <a:cs typeface="Consolas"/>
                <a:sym typeface="Consolas"/>
              </a:rPr>
              <a:t>        android:id=</a:t>
            </a:r>
            <a:r>
              <a:rPr lang="en" sz="1700" b="1">
                <a:solidFill>
                  <a:srgbClr val="388E3C"/>
                </a:solidFill>
                <a:latin typeface="Consolas"/>
                <a:ea typeface="Consolas"/>
                <a:cs typeface="Consolas"/>
                <a:sym typeface="Consolas"/>
              </a:rPr>
              <a:t>"@+id/action_to_multiplyFragment"</a:t>
            </a:r>
            <a:endParaRPr sz="1700" b="1">
              <a:solidFill>
                <a:srgbClr val="388E3C"/>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b="1">
                <a:solidFill>
                  <a:schemeClr val="dk1"/>
                </a:solidFill>
                <a:latin typeface="Consolas"/>
                <a:ea typeface="Consolas"/>
                <a:cs typeface="Consolas"/>
                <a:sym typeface="Consolas"/>
              </a:rPr>
              <a:t>        app:destination=</a:t>
            </a:r>
            <a:r>
              <a:rPr lang="en" sz="1700" b="1">
                <a:solidFill>
                  <a:srgbClr val="388E3C"/>
                </a:solidFill>
                <a:latin typeface="Consolas"/>
                <a:ea typeface="Consolas"/>
                <a:cs typeface="Consolas"/>
                <a:sym typeface="Consolas"/>
              </a:rPr>
              <a:t>"@id/multiplyFragment"</a:t>
            </a:r>
            <a:r>
              <a:rPr lang="en" sz="1700" b="1">
                <a:solidFill>
                  <a:schemeClr val="dk1"/>
                </a:solidFill>
                <a:latin typeface="Consolas"/>
                <a:ea typeface="Consolas"/>
                <a:cs typeface="Consolas"/>
                <a:sym typeface="Consolas"/>
              </a:rPr>
              <a:t> /&gt;</a:t>
            </a:r>
            <a:endParaRPr sz="1700" b="1">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endParaRPr sz="1700">
              <a:solidFill>
                <a:schemeClr val="dk1"/>
              </a:solidFill>
              <a:latin typeface="Consolas"/>
              <a:ea typeface="Consolas"/>
              <a:cs typeface="Consolas"/>
              <a:sym typeface="Consolas"/>
            </a:endParaRPr>
          </a:p>
          <a:p>
            <a:pPr marL="0" lvl="0" indent="0" algn="l" rtl="0">
              <a:lnSpc>
                <a:spcPct val="100000"/>
              </a:lnSpc>
              <a:spcBef>
                <a:spcPts val="595"/>
              </a:spcBef>
              <a:spcAft>
                <a:spcPts val="595"/>
              </a:spcAft>
              <a:buNone/>
            </a:pPr>
            <a:r>
              <a:rPr lang="en" sz="1700">
                <a:solidFill>
                  <a:schemeClr val="dk1"/>
                </a:solidFill>
                <a:latin typeface="Consolas"/>
                <a:ea typeface="Consolas"/>
                <a:cs typeface="Consolas"/>
                <a:sym typeface="Consolas"/>
              </a:rPr>
              <a:t>&lt;/fragment&gt;</a:t>
            </a:r>
            <a:endParaRPr sz="1700">
              <a:latin typeface="Consolas"/>
              <a:ea typeface="Consolas"/>
              <a:cs typeface="Consolas"/>
              <a:sym typeface="Consolas"/>
            </a:endParaRPr>
          </a:p>
        </p:txBody>
      </p:sp>
      <p:sp>
        <p:nvSpPr>
          <p:cNvPr id="365" name="Google Shape;365;p5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sp>
        <p:nvSpPr>
          <p:cNvPr id="366" name="Google Shape;366;p56"/>
          <p:cNvSpPr txBox="1"/>
          <p:nvPr/>
        </p:nvSpPr>
        <p:spPr>
          <a:xfrm>
            <a:off x="269425" y="1287225"/>
            <a:ext cx="2637000" cy="32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In </a:t>
            </a:r>
            <a:r>
              <a:rPr lang="en" sz="1800">
                <a:latin typeface="Courier New"/>
                <a:ea typeface="Courier New"/>
                <a:cs typeface="Courier New"/>
                <a:sym typeface="Courier New"/>
              </a:rPr>
              <a:t>nav_graph.xml</a:t>
            </a:r>
            <a:r>
              <a:rPr lang="en" sz="1800">
                <a:latin typeface="Roboto"/>
                <a:ea typeface="Roboto"/>
                <a:cs typeface="Roboto"/>
                <a:sym typeface="Roboto"/>
              </a:rPr>
              <a:t>:</a:t>
            </a:r>
            <a:endParaRPr sz="1800">
              <a:latin typeface="Roboto"/>
              <a:ea typeface="Roboto"/>
              <a:cs typeface="Roboto"/>
              <a:sym typeface="Roboto"/>
            </a:endParaRPr>
          </a:p>
        </p:txBody>
      </p:sp>
      <p:pic>
        <p:nvPicPr>
          <p:cNvPr id="367" name="Google Shape;367;p56"/>
          <p:cNvPicPr preferRelativeResize="0"/>
          <p:nvPr/>
        </p:nvPicPr>
        <p:blipFill rotWithShape="1">
          <a:blip r:embed="rId3">
            <a:alphaModFix/>
          </a:blip>
          <a:srcRect l="15731" r="36939" b="19465"/>
          <a:stretch/>
        </p:blipFill>
        <p:spPr>
          <a:xfrm>
            <a:off x="7046175" y="2756463"/>
            <a:ext cx="1731075" cy="17172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Navigating with actions</a:t>
            </a:r>
            <a:endParaRPr/>
          </a:p>
        </p:txBody>
      </p:sp>
      <p:sp>
        <p:nvSpPr>
          <p:cNvPr id="373" name="Google Shape;373;p57"/>
          <p:cNvSpPr txBox="1">
            <a:spLocks noGrp="1"/>
          </p:cNvSpPr>
          <p:nvPr>
            <p:ph type="body" idx="1"/>
          </p:nvPr>
        </p:nvSpPr>
        <p:spPr>
          <a:xfrm>
            <a:off x="311700" y="1231100"/>
            <a:ext cx="8520600" cy="393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t>In </a:t>
            </a:r>
            <a:r>
              <a:rPr lang="en" sz="1800">
                <a:latin typeface="Courier New"/>
                <a:ea typeface="Courier New"/>
                <a:cs typeface="Courier New"/>
                <a:sym typeface="Courier New"/>
              </a:rPr>
              <a:t>InputFragment.kt</a:t>
            </a:r>
            <a:r>
              <a:rPr lang="en" sz="1800"/>
              <a:t>:</a:t>
            </a:r>
            <a:endParaRPr sz="1800"/>
          </a:p>
        </p:txBody>
      </p:sp>
      <p:sp>
        <p:nvSpPr>
          <p:cNvPr id="374" name="Google Shape;374;p5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sp>
        <p:nvSpPr>
          <p:cNvPr id="375" name="Google Shape;375;p57"/>
          <p:cNvSpPr txBox="1"/>
          <p:nvPr/>
        </p:nvSpPr>
        <p:spPr>
          <a:xfrm>
            <a:off x="311700" y="1624700"/>
            <a:ext cx="8636400" cy="283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solidFill>
                  <a:srgbClr val="3F51B5"/>
                </a:solidFill>
                <a:latin typeface="Consolas"/>
                <a:ea typeface="Consolas"/>
                <a:cs typeface="Consolas"/>
                <a:sym typeface="Consolas"/>
              </a:rPr>
              <a:t>override fun</a:t>
            </a:r>
            <a:r>
              <a:rPr lang="en" sz="1600">
                <a:solidFill>
                  <a:schemeClr val="dk1"/>
                </a:solidFill>
                <a:latin typeface="Consolas"/>
                <a:ea typeface="Consolas"/>
                <a:cs typeface="Consolas"/>
                <a:sym typeface="Consolas"/>
              </a:rPr>
              <a:t> onViewCreated(view: View, savedInstanceState: Bundle?) {</a:t>
            </a:r>
            <a:endParaRPr sz="16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r>
              <a:rPr lang="en" sz="1600">
                <a:solidFill>
                  <a:srgbClr val="3F51B5"/>
                </a:solidFill>
                <a:latin typeface="Consolas"/>
                <a:ea typeface="Consolas"/>
                <a:cs typeface="Consolas"/>
                <a:sym typeface="Consolas"/>
              </a:rPr>
              <a:t>super</a:t>
            </a:r>
            <a:r>
              <a:rPr lang="en" sz="1600">
                <a:solidFill>
                  <a:schemeClr val="dk1"/>
                </a:solidFill>
                <a:latin typeface="Consolas"/>
                <a:ea typeface="Consolas"/>
                <a:cs typeface="Consolas"/>
                <a:sym typeface="Consolas"/>
              </a:rPr>
              <a:t>.onViewCreated(view, savedInstanceState)</a:t>
            </a:r>
            <a:endParaRPr sz="16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binding.button.setOnClickListener {</a:t>
            </a:r>
            <a:endParaRPr sz="16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r>
              <a:rPr lang="en" sz="1600">
                <a:solidFill>
                  <a:srgbClr val="3F51B5"/>
                </a:solidFill>
                <a:latin typeface="Consolas"/>
                <a:ea typeface="Consolas"/>
                <a:cs typeface="Consolas"/>
                <a:sym typeface="Consolas"/>
              </a:rPr>
              <a:t>val</a:t>
            </a:r>
            <a:r>
              <a:rPr lang="en" sz="1600">
                <a:solidFill>
                  <a:schemeClr val="dk1"/>
                </a:solidFill>
                <a:latin typeface="Consolas"/>
                <a:ea typeface="Consolas"/>
                <a:cs typeface="Consolas"/>
                <a:sym typeface="Consolas"/>
              </a:rPr>
              <a:t> n1 = binding.number1.text.toString().toFloatOrNull() ?: </a:t>
            </a:r>
            <a:r>
              <a:rPr lang="en" sz="1600">
                <a:solidFill>
                  <a:srgbClr val="C53929"/>
                </a:solidFill>
                <a:latin typeface="Consolas"/>
                <a:ea typeface="Consolas"/>
                <a:cs typeface="Consolas"/>
                <a:sym typeface="Consolas"/>
              </a:rPr>
              <a:t>0.0</a:t>
            </a:r>
            <a:endParaRPr sz="1600">
              <a:solidFill>
                <a:srgbClr val="C53929"/>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r>
              <a:rPr lang="en" sz="1600">
                <a:solidFill>
                  <a:srgbClr val="3F51B5"/>
                </a:solidFill>
                <a:latin typeface="Consolas"/>
                <a:ea typeface="Consolas"/>
                <a:cs typeface="Consolas"/>
                <a:sym typeface="Consolas"/>
              </a:rPr>
              <a:t>val</a:t>
            </a:r>
            <a:r>
              <a:rPr lang="en" sz="1600">
                <a:solidFill>
                  <a:schemeClr val="dk1"/>
                </a:solidFill>
                <a:latin typeface="Consolas"/>
                <a:ea typeface="Consolas"/>
                <a:cs typeface="Consolas"/>
                <a:sym typeface="Consolas"/>
              </a:rPr>
              <a:t> n2 = binding.number2.text.toString().toFloatOrNull() ?: </a:t>
            </a:r>
            <a:r>
              <a:rPr lang="en" sz="1600">
                <a:solidFill>
                  <a:srgbClr val="C53929"/>
                </a:solidFill>
                <a:latin typeface="Consolas"/>
                <a:ea typeface="Consolas"/>
                <a:cs typeface="Consolas"/>
                <a:sym typeface="Consolas"/>
              </a:rPr>
              <a:t>0.0</a:t>
            </a:r>
            <a:endParaRPr sz="1600">
              <a:solidFill>
                <a:srgbClr val="C53929"/>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6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r>
              <a:rPr lang="en" sz="1600" b="1">
                <a:solidFill>
                  <a:srgbClr val="3F51B5"/>
                </a:solidFill>
                <a:latin typeface="Consolas"/>
                <a:ea typeface="Consolas"/>
                <a:cs typeface="Consolas"/>
                <a:sym typeface="Consolas"/>
              </a:rPr>
              <a:t>val</a:t>
            </a:r>
            <a:r>
              <a:rPr lang="en" sz="1600" b="1">
                <a:solidFill>
                  <a:schemeClr val="dk1"/>
                </a:solidFill>
                <a:latin typeface="Consolas"/>
                <a:ea typeface="Consolas"/>
                <a:cs typeface="Consolas"/>
                <a:sym typeface="Consolas"/>
              </a:rPr>
              <a:t> action</a:t>
            </a:r>
            <a:r>
              <a:rPr lang="en" b="1">
                <a:solidFill>
                  <a:schemeClr val="dk1"/>
                </a:solidFill>
                <a:latin typeface="Consolas"/>
                <a:ea typeface="Consolas"/>
                <a:cs typeface="Consolas"/>
                <a:sym typeface="Consolas"/>
              </a:rPr>
              <a:t> = </a:t>
            </a:r>
            <a:r>
              <a:rPr lang="en" sz="1600" b="1">
                <a:solidFill>
                  <a:schemeClr val="dk1"/>
                </a:solidFill>
                <a:latin typeface="Consolas"/>
                <a:ea typeface="Consolas"/>
                <a:cs typeface="Consolas"/>
                <a:sym typeface="Consolas"/>
              </a:rPr>
              <a:t>InputFragmentDirections.actionToMultiplyFragment(n1, n2)</a:t>
            </a:r>
            <a:endParaRPr sz="1600"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600" b="1">
                <a:solidFill>
                  <a:schemeClr val="dk1"/>
                </a:solidFill>
                <a:latin typeface="Consolas"/>
                <a:ea typeface="Consolas"/>
                <a:cs typeface="Consolas"/>
                <a:sym typeface="Consolas"/>
              </a:rPr>
              <a:t>       view.findNavController().navigate(action)</a:t>
            </a:r>
            <a:endParaRPr sz="1600"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endParaRPr sz="1600">
              <a:solidFill>
                <a:schemeClr val="dk1"/>
              </a:solidFill>
              <a:latin typeface="Consolas"/>
              <a:ea typeface="Consolas"/>
              <a:cs typeface="Consolas"/>
              <a:sym typeface="Consolas"/>
            </a:endParaRPr>
          </a:p>
          <a:p>
            <a:pPr marL="0" lvl="0" indent="0" algn="l" rtl="0">
              <a:spcBef>
                <a:spcPts val="0"/>
              </a:spcBef>
              <a:spcAft>
                <a:spcPts val="595"/>
              </a:spcAft>
              <a:buNone/>
            </a:pPr>
            <a:r>
              <a:rPr lang="en" sz="1600">
                <a:solidFill>
                  <a:schemeClr val="dk1"/>
                </a:solidFill>
                <a:latin typeface="Consolas"/>
                <a:ea typeface="Consolas"/>
                <a:cs typeface="Consolas"/>
                <a:sym typeface="Consolas"/>
              </a:rPr>
              <a:t>}</a:t>
            </a:r>
            <a:endParaRPr sz="1600">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Retrieving Fragment arguments</a:t>
            </a:r>
            <a:endParaRPr/>
          </a:p>
        </p:txBody>
      </p:sp>
      <p:sp>
        <p:nvSpPr>
          <p:cNvPr id="381" name="Google Shape;381;p58"/>
          <p:cNvSpPr txBox="1">
            <a:spLocks noGrp="1"/>
          </p:cNvSpPr>
          <p:nvPr>
            <p:ph type="body" idx="1"/>
          </p:nvPr>
        </p:nvSpPr>
        <p:spPr>
          <a:xfrm>
            <a:off x="261250" y="1055419"/>
            <a:ext cx="8835900" cy="3372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700">
                <a:solidFill>
                  <a:srgbClr val="3F51B5"/>
                </a:solidFill>
                <a:latin typeface="Consolas"/>
                <a:ea typeface="Consolas"/>
                <a:cs typeface="Consolas"/>
                <a:sym typeface="Consolas"/>
              </a:rPr>
              <a:t>class</a:t>
            </a:r>
            <a:r>
              <a:rPr lang="en" sz="1700">
                <a:solidFill>
                  <a:srgbClr val="37474F"/>
                </a:solidFill>
                <a:latin typeface="Consolas"/>
                <a:ea typeface="Consolas"/>
                <a:cs typeface="Consolas"/>
                <a:sym typeface="Consolas"/>
              </a:rPr>
              <a:t> MultiplyFragment : Fragment() {</a:t>
            </a:r>
            <a:endParaRPr sz="1700">
              <a:solidFill>
                <a:srgbClr val="37474F"/>
              </a:solidFill>
              <a:latin typeface="Consolas"/>
              <a:ea typeface="Consolas"/>
              <a:cs typeface="Consolas"/>
              <a:sym typeface="Consolas"/>
            </a:endParaRPr>
          </a:p>
          <a:p>
            <a:pPr marL="0" lvl="0" indent="0" algn="l" rtl="0">
              <a:lnSpc>
                <a:spcPct val="100000"/>
              </a:lnSpc>
              <a:spcBef>
                <a:spcPts val="400"/>
              </a:spcBef>
              <a:spcAft>
                <a:spcPts val="0"/>
              </a:spcAft>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solidFill>
                  <a:srgbClr val="37474F"/>
                </a:solidFill>
                <a:latin typeface="Consolas"/>
                <a:ea typeface="Consolas"/>
                <a:cs typeface="Consolas"/>
                <a:sym typeface="Consolas"/>
              </a:rPr>
              <a:t> args: MultiplyFragmentArgs </a:t>
            </a:r>
            <a:r>
              <a:rPr lang="en" sz="1700">
                <a:solidFill>
                  <a:srgbClr val="3F51B5"/>
                </a:solidFill>
                <a:latin typeface="Consolas"/>
                <a:ea typeface="Consolas"/>
                <a:cs typeface="Consolas"/>
                <a:sym typeface="Consolas"/>
              </a:rPr>
              <a:t>by</a:t>
            </a:r>
            <a:r>
              <a:rPr lang="en" sz="1700">
                <a:solidFill>
                  <a:srgbClr val="37474F"/>
                </a:solidFill>
                <a:latin typeface="Consolas"/>
                <a:ea typeface="Consolas"/>
                <a:cs typeface="Consolas"/>
                <a:sym typeface="Consolas"/>
              </a:rPr>
              <a:t> navArgs()</a:t>
            </a:r>
            <a:endParaRPr sz="1700">
              <a:solidFill>
                <a:srgbClr val="37474F"/>
              </a:solidFill>
              <a:latin typeface="Consolas"/>
              <a:ea typeface="Consolas"/>
              <a:cs typeface="Consolas"/>
              <a:sym typeface="Consolas"/>
            </a:endParaRPr>
          </a:p>
          <a:p>
            <a:pPr marL="0" lvl="0" indent="0" algn="l" rtl="0">
              <a:lnSpc>
                <a:spcPct val="100000"/>
              </a:lnSpc>
              <a:spcBef>
                <a:spcPts val="400"/>
              </a:spcBef>
              <a:spcAft>
                <a:spcPts val="0"/>
              </a:spcAft>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lateinit</a:t>
            </a: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var</a:t>
            </a:r>
            <a:r>
              <a:rPr lang="en" sz="1700">
                <a:solidFill>
                  <a:srgbClr val="37474F"/>
                </a:solidFill>
                <a:latin typeface="Consolas"/>
                <a:ea typeface="Consolas"/>
                <a:cs typeface="Consolas"/>
                <a:sym typeface="Consolas"/>
              </a:rPr>
              <a:t> binding: FragmentMultiplyBinding</a:t>
            </a:r>
            <a:endParaRPr sz="1700">
              <a:solidFill>
                <a:srgbClr val="37474F"/>
              </a:solidFill>
              <a:latin typeface="Consolas"/>
              <a:ea typeface="Consolas"/>
              <a:cs typeface="Consolas"/>
              <a:sym typeface="Consolas"/>
            </a:endParaRPr>
          </a:p>
          <a:p>
            <a:pPr marL="0" lvl="0" indent="0" algn="l" rtl="0">
              <a:lnSpc>
                <a:spcPct val="100000"/>
              </a:lnSpc>
              <a:spcBef>
                <a:spcPts val="400"/>
              </a:spcBef>
              <a:spcAft>
                <a:spcPts val="0"/>
              </a:spcAft>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override</a:t>
            </a: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fun</a:t>
            </a:r>
            <a:r>
              <a:rPr lang="en" sz="1700">
                <a:solidFill>
                  <a:srgbClr val="37474F"/>
                </a:solidFill>
                <a:latin typeface="Consolas"/>
                <a:ea typeface="Consolas"/>
                <a:cs typeface="Consolas"/>
                <a:sym typeface="Consolas"/>
              </a:rPr>
              <a:t> onViewCreated(view: View, savedInstanceState: Bundle?) {</a:t>
            </a:r>
            <a:endParaRPr sz="1700">
              <a:solidFill>
                <a:srgbClr val="37474F"/>
              </a:solidFill>
              <a:latin typeface="Consolas"/>
              <a:ea typeface="Consolas"/>
              <a:cs typeface="Consolas"/>
              <a:sym typeface="Consolas"/>
            </a:endParaRPr>
          </a:p>
          <a:p>
            <a:pPr marL="0" lvl="0" indent="0" algn="l" rtl="0">
              <a:lnSpc>
                <a:spcPct val="100000"/>
              </a:lnSpc>
              <a:spcBef>
                <a:spcPts val="400"/>
              </a:spcBef>
              <a:spcAft>
                <a:spcPts val="0"/>
              </a:spcAft>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super</a:t>
            </a:r>
            <a:r>
              <a:rPr lang="en" sz="1700">
                <a:solidFill>
                  <a:srgbClr val="37474F"/>
                </a:solidFill>
                <a:latin typeface="Consolas"/>
                <a:ea typeface="Consolas"/>
                <a:cs typeface="Consolas"/>
                <a:sym typeface="Consolas"/>
              </a:rPr>
              <a:t>.onViewCreated(view, savedInstanceState)</a:t>
            </a:r>
            <a:endParaRPr sz="1700">
              <a:solidFill>
                <a:srgbClr val="37474F"/>
              </a:solidFill>
              <a:latin typeface="Consolas"/>
              <a:ea typeface="Consolas"/>
              <a:cs typeface="Consolas"/>
              <a:sym typeface="Consolas"/>
            </a:endParaRPr>
          </a:p>
          <a:p>
            <a:pPr marL="0" lvl="0" indent="0" algn="l" rtl="0">
              <a:lnSpc>
                <a:spcPct val="100000"/>
              </a:lnSpc>
              <a:spcBef>
                <a:spcPts val="400"/>
              </a:spcBef>
              <a:spcAft>
                <a:spcPts val="0"/>
              </a:spcAft>
              <a:buNone/>
            </a:pPr>
            <a:r>
              <a:rPr lang="en" sz="1700">
                <a:solidFill>
                  <a:srgbClr val="37474F"/>
                </a:solidFill>
                <a:latin typeface="Consolas"/>
                <a:ea typeface="Consolas"/>
                <a:cs typeface="Consolas"/>
                <a:sym typeface="Consolas"/>
              </a:rPr>
              <a:t>       </a:t>
            </a:r>
            <a:r>
              <a:rPr lang="en" sz="1700" b="1">
                <a:solidFill>
                  <a:srgbClr val="3F51B5"/>
                </a:solidFill>
                <a:latin typeface="Consolas"/>
                <a:ea typeface="Consolas"/>
                <a:cs typeface="Consolas"/>
                <a:sym typeface="Consolas"/>
              </a:rPr>
              <a:t>val</a:t>
            </a:r>
            <a:r>
              <a:rPr lang="en" sz="1700" b="1">
                <a:solidFill>
                  <a:srgbClr val="37474F"/>
                </a:solidFill>
                <a:latin typeface="Consolas"/>
                <a:ea typeface="Consolas"/>
                <a:cs typeface="Consolas"/>
                <a:sym typeface="Consolas"/>
              </a:rPr>
              <a:t> number1 = args.number1</a:t>
            </a:r>
            <a:endParaRPr sz="1700" b="1">
              <a:solidFill>
                <a:srgbClr val="37474F"/>
              </a:solidFill>
              <a:latin typeface="Consolas"/>
              <a:ea typeface="Consolas"/>
              <a:cs typeface="Consolas"/>
              <a:sym typeface="Consolas"/>
            </a:endParaRPr>
          </a:p>
          <a:p>
            <a:pPr marL="0" lvl="0" indent="0" algn="l" rtl="0">
              <a:lnSpc>
                <a:spcPct val="100000"/>
              </a:lnSpc>
              <a:spcBef>
                <a:spcPts val="400"/>
              </a:spcBef>
              <a:spcAft>
                <a:spcPts val="0"/>
              </a:spcAft>
              <a:buNone/>
            </a:pPr>
            <a:r>
              <a:rPr lang="en" sz="1700" b="1">
                <a:solidFill>
                  <a:srgbClr val="37474F"/>
                </a:solidFill>
                <a:latin typeface="Consolas"/>
                <a:ea typeface="Consolas"/>
                <a:cs typeface="Consolas"/>
                <a:sym typeface="Consolas"/>
              </a:rPr>
              <a:t>       </a:t>
            </a:r>
            <a:r>
              <a:rPr lang="en" sz="1700" b="1">
                <a:solidFill>
                  <a:srgbClr val="3F51B5"/>
                </a:solidFill>
                <a:latin typeface="Consolas"/>
                <a:ea typeface="Consolas"/>
                <a:cs typeface="Consolas"/>
                <a:sym typeface="Consolas"/>
              </a:rPr>
              <a:t>val</a:t>
            </a:r>
            <a:r>
              <a:rPr lang="en" sz="1700" b="1">
                <a:solidFill>
                  <a:srgbClr val="37474F"/>
                </a:solidFill>
                <a:latin typeface="Consolas"/>
                <a:ea typeface="Consolas"/>
                <a:cs typeface="Consolas"/>
                <a:sym typeface="Consolas"/>
              </a:rPr>
              <a:t> number2 = args.number2</a:t>
            </a:r>
            <a:endParaRPr sz="1700" b="1">
              <a:solidFill>
                <a:srgbClr val="37474F"/>
              </a:solidFill>
              <a:latin typeface="Consolas"/>
              <a:ea typeface="Consolas"/>
              <a:cs typeface="Consolas"/>
              <a:sym typeface="Consolas"/>
            </a:endParaRPr>
          </a:p>
          <a:p>
            <a:pPr marL="0" lvl="0" indent="0" algn="l" rtl="0">
              <a:lnSpc>
                <a:spcPct val="100000"/>
              </a:lnSpc>
              <a:spcBef>
                <a:spcPts val="400"/>
              </a:spcBef>
              <a:spcAft>
                <a:spcPts val="0"/>
              </a:spcAft>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solidFill>
                  <a:srgbClr val="37474F"/>
                </a:solidFill>
                <a:latin typeface="Consolas"/>
                <a:ea typeface="Consolas"/>
                <a:cs typeface="Consolas"/>
                <a:sym typeface="Consolas"/>
              </a:rPr>
              <a:t> result = number1 * number2</a:t>
            </a:r>
            <a:endParaRPr sz="1700">
              <a:solidFill>
                <a:srgbClr val="37474F"/>
              </a:solidFill>
              <a:latin typeface="Consolas"/>
              <a:ea typeface="Consolas"/>
              <a:cs typeface="Consolas"/>
              <a:sym typeface="Consolas"/>
            </a:endParaRPr>
          </a:p>
          <a:p>
            <a:pPr marL="0" lvl="0" indent="0" algn="l" rtl="0">
              <a:lnSpc>
                <a:spcPct val="100000"/>
              </a:lnSpc>
              <a:spcBef>
                <a:spcPts val="400"/>
              </a:spcBef>
              <a:spcAft>
                <a:spcPts val="0"/>
              </a:spcAft>
              <a:buNone/>
            </a:pPr>
            <a:r>
              <a:rPr lang="en" sz="1700">
                <a:solidFill>
                  <a:srgbClr val="37474F"/>
                </a:solidFill>
                <a:latin typeface="Consolas"/>
                <a:ea typeface="Consolas"/>
                <a:cs typeface="Consolas"/>
                <a:sym typeface="Consolas"/>
              </a:rPr>
              <a:t>       binding.output.text = </a:t>
            </a:r>
            <a:r>
              <a:rPr lang="en" sz="1700">
                <a:solidFill>
                  <a:srgbClr val="388E3C"/>
                </a:solidFill>
                <a:latin typeface="Consolas"/>
                <a:ea typeface="Consolas"/>
                <a:cs typeface="Consolas"/>
                <a:sym typeface="Consolas"/>
              </a:rPr>
              <a:t>"</a:t>
            </a:r>
            <a:r>
              <a:rPr lang="en" sz="1700">
                <a:solidFill>
                  <a:srgbClr val="C53929"/>
                </a:solidFill>
                <a:latin typeface="Consolas"/>
                <a:ea typeface="Consolas"/>
                <a:cs typeface="Consolas"/>
                <a:sym typeface="Consolas"/>
              </a:rPr>
              <a:t>${</a:t>
            </a:r>
            <a:r>
              <a:rPr lang="en" sz="1700">
                <a:solidFill>
                  <a:srgbClr val="388E3C"/>
                </a:solidFill>
                <a:latin typeface="Consolas"/>
                <a:ea typeface="Consolas"/>
                <a:cs typeface="Consolas"/>
                <a:sym typeface="Consolas"/>
              </a:rPr>
              <a:t>number1</a:t>
            </a:r>
            <a:r>
              <a:rPr lang="en" sz="1700">
                <a:solidFill>
                  <a:srgbClr val="C53929"/>
                </a:solidFill>
                <a:latin typeface="Consolas"/>
                <a:ea typeface="Consolas"/>
                <a:cs typeface="Consolas"/>
                <a:sym typeface="Consolas"/>
              </a:rPr>
              <a:t>}</a:t>
            </a:r>
            <a:r>
              <a:rPr lang="en" sz="1700">
                <a:solidFill>
                  <a:srgbClr val="388E3C"/>
                </a:solidFill>
                <a:latin typeface="Consolas"/>
                <a:ea typeface="Consolas"/>
                <a:cs typeface="Consolas"/>
                <a:sym typeface="Consolas"/>
              </a:rPr>
              <a:t> * </a:t>
            </a:r>
            <a:r>
              <a:rPr lang="en" sz="1700">
                <a:solidFill>
                  <a:srgbClr val="C53929"/>
                </a:solidFill>
                <a:latin typeface="Consolas"/>
                <a:ea typeface="Consolas"/>
                <a:cs typeface="Consolas"/>
                <a:sym typeface="Consolas"/>
              </a:rPr>
              <a:t>${</a:t>
            </a:r>
            <a:r>
              <a:rPr lang="en" sz="1700">
                <a:solidFill>
                  <a:srgbClr val="388E3C"/>
                </a:solidFill>
                <a:latin typeface="Consolas"/>
                <a:ea typeface="Consolas"/>
                <a:cs typeface="Consolas"/>
                <a:sym typeface="Consolas"/>
              </a:rPr>
              <a:t>number2</a:t>
            </a:r>
            <a:r>
              <a:rPr lang="en" sz="1700">
                <a:solidFill>
                  <a:srgbClr val="C53929"/>
                </a:solidFill>
                <a:latin typeface="Consolas"/>
                <a:ea typeface="Consolas"/>
                <a:cs typeface="Consolas"/>
                <a:sym typeface="Consolas"/>
              </a:rPr>
              <a:t>}</a:t>
            </a:r>
            <a:r>
              <a:rPr lang="en" sz="1700">
                <a:solidFill>
                  <a:srgbClr val="388E3C"/>
                </a:solidFill>
                <a:latin typeface="Consolas"/>
                <a:ea typeface="Consolas"/>
                <a:cs typeface="Consolas"/>
                <a:sym typeface="Consolas"/>
              </a:rPr>
              <a:t> = </a:t>
            </a:r>
            <a:r>
              <a:rPr lang="en" sz="1700">
                <a:solidFill>
                  <a:srgbClr val="C53929"/>
                </a:solidFill>
                <a:latin typeface="Consolas"/>
                <a:ea typeface="Consolas"/>
                <a:cs typeface="Consolas"/>
                <a:sym typeface="Consolas"/>
              </a:rPr>
              <a:t>${</a:t>
            </a:r>
            <a:r>
              <a:rPr lang="en" sz="1700">
                <a:solidFill>
                  <a:srgbClr val="388E3C"/>
                </a:solidFill>
                <a:latin typeface="Consolas"/>
                <a:ea typeface="Consolas"/>
                <a:cs typeface="Consolas"/>
                <a:sym typeface="Consolas"/>
              </a:rPr>
              <a:t>result</a:t>
            </a:r>
            <a:r>
              <a:rPr lang="en" sz="1700">
                <a:solidFill>
                  <a:srgbClr val="C53929"/>
                </a:solidFill>
                <a:latin typeface="Consolas"/>
                <a:ea typeface="Consolas"/>
                <a:cs typeface="Consolas"/>
                <a:sym typeface="Consolas"/>
              </a:rPr>
              <a:t>}</a:t>
            </a:r>
            <a:r>
              <a:rPr lang="en" sz="1700">
                <a:solidFill>
                  <a:srgbClr val="388E3C"/>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marL="0" lvl="0" indent="0" algn="l" rtl="0">
              <a:lnSpc>
                <a:spcPct val="100000"/>
              </a:lnSpc>
              <a:spcBef>
                <a:spcPts val="400"/>
              </a:spcBef>
              <a:spcAft>
                <a:spcPts val="0"/>
              </a:spcAft>
              <a:buNone/>
            </a:pPr>
            <a:r>
              <a:rPr lang="en" sz="1700">
                <a:solidFill>
                  <a:srgbClr val="37474F"/>
                </a:solidFill>
                <a:latin typeface="Consolas"/>
                <a:ea typeface="Consolas"/>
                <a:cs typeface="Consolas"/>
                <a:sym typeface="Consolas"/>
              </a:rPr>
              <a:t>   }</a:t>
            </a:r>
            <a:endParaRPr sz="1700">
              <a:solidFill>
                <a:srgbClr val="37474F"/>
              </a:solidFill>
              <a:latin typeface="Consolas"/>
              <a:ea typeface="Consolas"/>
              <a:cs typeface="Consolas"/>
              <a:sym typeface="Consolas"/>
            </a:endParaRPr>
          </a:p>
          <a:p>
            <a:pPr marL="0" lvl="0" indent="0" algn="l" rtl="0">
              <a:lnSpc>
                <a:spcPct val="150000"/>
              </a:lnSpc>
              <a:spcBef>
                <a:spcPts val="400"/>
              </a:spcBef>
              <a:spcAft>
                <a:spcPts val="0"/>
              </a:spcAft>
              <a:buNone/>
            </a:pPr>
            <a:r>
              <a:rPr lang="en" sz="1700">
                <a:solidFill>
                  <a:srgbClr val="37474F"/>
                </a:solidFill>
                <a:latin typeface="Consolas"/>
                <a:ea typeface="Consolas"/>
                <a:cs typeface="Consolas"/>
                <a:sym typeface="Consolas"/>
              </a:rPr>
              <a:t>}</a:t>
            </a:r>
            <a:endParaRPr sz="1700">
              <a:solidFill>
                <a:schemeClr val="dk1"/>
              </a:solidFill>
              <a:latin typeface="Consolas"/>
              <a:ea typeface="Consolas"/>
              <a:cs typeface="Consolas"/>
              <a:sym typeface="Consolas"/>
            </a:endParaRPr>
          </a:p>
        </p:txBody>
      </p:sp>
      <p:sp>
        <p:nvSpPr>
          <p:cNvPr id="382" name="Google Shape;382;p5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9"/>
          <p:cNvSpPr txBox="1">
            <a:spLocks noGrp="1"/>
          </p:cNvSpPr>
          <p:nvPr>
            <p:ph type="ctrTitle"/>
          </p:nvPr>
        </p:nvSpPr>
        <p:spPr>
          <a:xfrm>
            <a:off x="239075" y="0"/>
            <a:ext cx="8520600" cy="465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Navigation UI</a:t>
            </a:r>
            <a:endParaRPr/>
          </a:p>
        </p:txBody>
      </p:sp>
      <p:sp>
        <p:nvSpPr>
          <p:cNvPr id="388" name="Google Shape;388;p5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Menus revisited</a:t>
            </a:r>
            <a:endParaRPr/>
          </a:p>
        </p:txBody>
      </p:sp>
      <p:sp>
        <p:nvSpPr>
          <p:cNvPr id="394" name="Google Shape;394;p60"/>
          <p:cNvSpPr txBox="1">
            <a:spLocks noGrp="1"/>
          </p:cNvSpPr>
          <p:nvPr>
            <p:ph type="body" idx="1"/>
          </p:nvPr>
        </p:nvSpPr>
        <p:spPr>
          <a:xfrm>
            <a:off x="253100" y="1782525"/>
            <a:ext cx="8654100" cy="1698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onOptionsItemSelected(item: MenuItem): Boolean {</a:t>
            </a:r>
            <a:endParaRPr sz="1800">
              <a:solidFill>
                <a:srgbClr val="37474F"/>
              </a:solidFill>
              <a:latin typeface="Consolas"/>
              <a:ea typeface="Consolas"/>
              <a:cs typeface="Consolas"/>
              <a:sym typeface="Consolas"/>
            </a:endParaRPr>
          </a:p>
          <a:p>
            <a:pPr marL="0" lvl="0" indent="0" algn="l" rtl="0">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navController = findNavController(R.id.nav_host_fragment)</a:t>
            </a:r>
            <a:endParaRPr sz="1800">
              <a:solidFill>
                <a:srgbClr val="37474F"/>
              </a:solidFill>
              <a:latin typeface="Consolas"/>
              <a:ea typeface="Consolas"/>
              <a:cs typeface="Consolas"/>
              <a:sym typeface="Consolas"/>
            </a:endParaRPr>
          </a:p>
          <a:p>
            <a:pPr marL="0" lvl="0" indent="0" algn="l" rtl="0">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item.onNavDestinationSelected(navController) ||</a:t>
            </a:r>
            <a:endParaRPr sz="1800">
              <a:solidFill>
                <a:srgbClr val="37474F"/>
              </a:solidFill>
              <a:latin typeface="Consolas"/>
              <a:ea typeface="Consolas"/>
              <a:cs typeface="Consolas"/>
              <a:sym typeface="Consolas"/>
            </a:endParaRPr>
          </a:p>
          <a:p>
            <a:pPr marL="0" lvl="0" indent="0" algn="l" rtl="0">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super</a:t>
            </a:r>
            <a:r>
              <a:rPr lang="en" sz="1800">
                <a:solidFill>
                  <a:srgbClr val="37474F"/>
                </a:solidFill>
                <a:latin typeface="Consolas"/>
                <a:ea typeface="Consolas"/>
                <a:cs typeface="Consolas"/>
                <a:sym typeface="Consolas"/>
              </a:rPr>
              <a:t>.onOptionsItemSelected(item)</a:t>
            </a:r>
            <a:endParaRPr sz="1800">
              <a:solidFill>
                <a:srgbClr val="37474F"/>
              </a:solidFill>
              <a:latin typeface="Consolas"/>
              <a:ea typeface="Consolas"/>
              <a:cs typeface="Consolas"/>
              <a:sym typeface="Consolas"/>
            </a:endParaRPr>
          </a:p>
          <a:p>
            <a:pPr marL="0" lvl="0" indent="0" algn="l" rtl="0">
              <a:lnSpc>
                <a:spcPct val="15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700">
              <a:solidFill>
                <a:schemeClr val="dk1"/>
              </a:solidFill>
              <a:latin typeface="Consolas"/>
              <a:ea typeface="Consolas"/>
              <a:cs typeface="Consolas"/>
              <a:sym typeface="Consolas"/>
            </a:endParaRPr>
          </a:p>
        </p:txBody>
      </p:sp>
      <p:sp>
        <p:nvSpPr>
          <p:cNvPr id="395" name="Google Shape;395;p6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61"/>
          <p:cNvSpPr txBox="1">
            <a:spLocks noGrp="1"/>
          </p:cNvSpPr>
          <p:nvPr>
            <p:ph type="title"/>
          </p:nvPr>
        </p:nvSpPr>
        <p:spPr>
          <a:xfrm>
            <a:off x="311700" y="170825"/>
            <a:ext cx="878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DrawerLayout for navigation drawer</a:t>
            </a:r>
            <a:endParaRPr/>
          </a:p>
        </p:txBody>
      </p:sp>
      <p:sp>
        <p:nvSpPr>
          <p:cNvPr id="401" name="Google Shape;401;p61"/>
          <p:cNvSpPr txBox="1">
            <a:spLocks noGrp="1"/>
          </p:cNvSpPr>
          <p:nvPr>
            <p:ph type="body" idx="1"/>
          </p:nvPr>
        </p:nvSpPr>
        <p:spPr>
          <a:xfrm>
            <a:off x="311700" y="1064075"/>
            <a:ext cx="8520600" cy="3633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700" b="1">
                <a:solidFill>
                  <a:schemeClr val="dk1"/>
                </a:solidFill>
                <a:latin typeface="Consolas"/>
                <a:ea typeface="Consolas"/>
                <a:cs typeface="Consolas"/>
                <a:sym typeface="Consolas"/>
              </a:rPr>
              <a:t>&lt;androidx.drawerlayout.widget.DrawerLayout    </a:t>
            </a:r>
            <a:endParaRPr sz="1700" b="1">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b="1">
                <a:solidFill>
                  <a:schemeClr val="dk1"/>
                </a:solidFill>
                <a:latin typeface="Consolas"/>
                <a:ea typeface="Consolas"/>
                <a:cs typeface="Consolas"/>
                <a:sym typeface="Consolas"/>
              </a:rPr>
              <a:t>    android:id=</a:t>
            </a:r>
            <a:r>
              <a:rPr lang="en" sz="1700" b="1">
                <a:solidFill>
                  <a:srgbClr val="388E3C"/>
                </a:solidFill>
                <a:latin typeface="Consolas"/>
                <a:ea typeface="Consolas"/>
                <a:cs typeface="Consolas"/>
                <a:sym typeface="Consolas"/>
              </a:rPr>
              <a:t>"@+id/drawer_layout"</a:t>
            </a:r>
            <a:r>
              <a:rPr lang="en" sz="1700" b="1">
                <a:solidFill>
                  <a:schemeClr val="dk1"/>
                </a:solidFill>
                <a:latin typeface="Consolas"/>
                <a:ea typeface="Consolas"/>
                <a:cs typeface="Consolas"/>
                <a:sym typeface="Consolas"/>
              </a:rPr>
              <a:t> ...&gt;</a:t>
            </a:r>
            <a:endParaRPr sz="1700" b="1">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700" b="1">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&lt;fragment</a:t>
            </a:r>
            <a:endParaRPr sz="170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android:name=</a:t>
            </a:r>
            <a:r>
              <a:rPr lang="en" sz="1700">
                <a:solidFill>
                  <a:srgbClr val="388E3C"/>
                </a:solidFill>
                <a:latin typeface="Consolas"/>
                <a:ea typeface="Consolas"/>
                <a:cs typeface="Consolas"/>
                <a:sym typeface="Consolas"/>
              </a:rPr>
              <a:t>"androidx.navigation.fragment.NavHostFragment"</a:t>
            </a:r>
            <a:endParaRPr sz="1700">
              <a:solidFill>
                <a:srgbClr val="388E3C"/>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android:id=</a:t>
            </a:r>
            <a:r>
              <a:rPr lang="en" sz="1700">
                <a:solidFill>
                  <a:srgbClr val="388E3C"/>
                </a:solidFill>
                <a:latin typeface="Consolas"/>
                <a:ea typeface="Consolas"/>
                <a:cs typeface="Consolas"/>
                <a:sym typeface="Consolas"/>
              </a:rPr>
              <a:t>"@+id/nav_host_fragment"</a:t>
            </a:r>
            <a:r>
              <a:rPr lang="en" sz="1700">
                <a:solidFill>
                  <a:schemeClr val="dk1"/>
                </a:solidFill>
                <a:latin typeface="Consolas"/>
                <a:ea typeface="Consolas"/>
                <a:cs typeface="Consolas"/>
                <a:sym typeface="Consolas"/>
              </a:rPr>
              <a:t> ... /&gt;</a:t>
            </a:r>
            <a:endParaRPr sz="170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700">
              <a:solidFill>
                <a:schemeClr val="dk1"/>
              </a:solidFill>
              <a:latin typeface="Consolas"/>
              <a:ea typeface="Consolas"/>
              <a:cs typeface="Consolas"/>
              <a:sym typeface="Consolas"/>
            </a:endParaRPr>
          </a:p>
          <a:p>
            <a:pPr marL="0" lvl="0" indent="0" algn="l" rtl="0">
              <a:lnSpc>
                <a:spcPct val="100000"/>
              </a:lnSpc>
              <a:spcBef>
                <a:spcPts val="40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&lt;com.google.android.material.navigation.NavigationView</a:t>
            </a:r>
            <a:endParaRPr sz="170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android:id=</a:t>
            </a:r>
            <a:r>
              <a:rPr lang="en" sz="1700">
                <a:solidFill>
                  <a:srgbClr val="388E3C"/>
                </a:solidFill>
                <a:latin typeface="Consolas"/>
                <a:ea typeface="Consolas"/>
                <a:cs typeface="Consolas"/>
                <a:sym typeface="Consolas"/>
              </a:rPr>
              <a:t>"@+id/nav_view"</a:t>
            </a:r>
            <a:endParaRPr sz="1700">
              <a:solidFill>
                <a:srgbClr val="388E3C"/>
              </a:solidFill>
              <a:highlight>
                <a:srgbClr val="FFFFFF"/>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solidFill>
                  <a:schemeClr val="dk1"/>
                </a:solidFill>
                <a:highlight>
                  <a:srgbClr val="FFFFFF"/>
                </a:highlight>
                <a:latin typeface="Consolas"/>
                <a:ea typeface="Consolas"/>
                <a:cs typeface="Consolas"/>
                <a:sym typeface="Consolas"/>
              </a:rPr>
              <a:t>        app:menu=</a:t>
            </a:r>
            <a:r>
              <a:rPr lang="en" sz="1700">
                <a:solidFill>
                  <a:srgbClr val="388E3C"/>
                </a:solidFill>
                <a:highlight>
                  <a:srgbClr val="FFFFFF"/>
                </a:highlight>
                <a:latin typeface="Consolas"/>
                <a:ea typeface="Consolas"/>
                <a:cs typeface="Consolas"/>
                <a:sym typeface="Consolas"/>
              </a:rPr>
              <a:t>"@menu/activity_main_drawer"</a:t>
            </a:r>
            <a:r>
              <a:rPr lang="en" sz="1700">
                <a:solidFill>
                  <a:schemeClr val="dk1"/>
                </a:solidFill>
                <a:highlight>
                  <a:srgbClr val="FFFFFF"/>
                </a:highlight>
                <a:latin typeface="Consolas"/>
                <a:ea typeface="Consolas"/>
                <a:cs typeface="Consolas"/>
                <a:sym typeface="Consolas"/>
              </a:rPr>
              <a:t> </a:t>
            </a:r>
            <a:r>
              <a:rPr lang="en" sz="1700">
                <a:solidFill>
                  <a:schemeClr val="dk1"/>
                </a:solidFill>
                <a:latin typeface="Consolas"/>
                <a:ea typeface="Consolas"/>
                <a:cs typeface="Consolas"/>
                <a:sym typeface="Consolas"/>
              </a:rPr>
              <a:t>... /&gt;</a:t>
            </a:r>
            <a:endParaRPr sz="1700">
              <a:solidFill>
                <a:schemeClr val="dk1"/>
              </a:solidFill>
              <a:latin typeface="Consolas"/>
              <a:ea typeface="Consolas"/>
              <a:cs typeface="Consolas"/>
              <a:sym typeface="Consolas"/>
            </a:endParaRPr>
          </a:p>
          <a:p>
            <a:pPr marL="0" lvl="0" indent="0" algn="l" rtl="0">
              <a:lnSpc>
                <a:spcPct val="100000"/>
              </a:lnSpc>
              <a:spcBef>
                <a:spcPts val="400"/>
              </a:spcBef>
              <a:spcAft>
                <a:spcPts val="0"/>
              </a:spcAft>
              <a:buClr>
                <a:schemeClr val="dk1"/>
              </a:buClr>
              <a:buSzPts val="1100"/>
              <a:buFont typeface="Arial"/>
              <a:buNone/>
            </a:pPr>
            <a:endParaRPr sz="1700">
              <a:solidFill>
                <a:schemeClr val="dk1"/>
              </a:solidFill>
              <a:latin typeface="Consolas"/>
              <a:ea typeface="Consolas"/>
              <a:cs typeface="Consolas"/>
              <a:sym typeface="Consolas"/>
            </a:endParaRPr>
          </a:p>
          <a:p>
            <a:pPr marL="0" lvl="0" indent="0" algn="l" rtl="0">
              <a:lnSpc>
                <a:spcPct val="100000"/>
              </a:lnSpc>
              <a:spcBef>
                <a:spcPts val="400"/>
              </a:spcBef>
              <a:spcAft>
                <a:spcPts val="0"/>
              </a:spcAft>
              <a:buClr>
                <a:schemeClr val="dk1"/>
              </a:buClr>
              <a:buSzPts val="1100"/>
              <a:buFont typeface="Arial"/>
              <a:buNone/>
            </a:pPr>
            <a:r>
              <a:rPr lang="en" sz="1700" b="1">
                <a:solidFill>
                  <a:schemeClr val="dk1"/>
                </a:solidFill>
                <a:latin typeface="Consolas"/>
                <a:ea typeface="Consolas"/>
                <a:cs typeface="Consolas"/>
                <a:sym typeface="Consolas"/>
              </a:rPr>
              <a:t>&lt;/androidx.drawerlayout.widget.DrawerLayout&gt;</a:t>
            </a:r>
            <a:endParaRPr sz="1700" b="1">
              <a:solidFill>
                <a:schemeClr val="dk1"/>
              </a:solidFill>
              <a:latin typeface="Consolas"/>
              <a:ea typeface="Consolas"/>
              <a:cs typeface="Consolas"/>
              <a:sym typeface="Consolas"/>
            </a:endParaRPr>
          </a:p>
          <a:p>
            <a:pPr marL="0" lvl="0" indent="0" algn="l" rtl="0">
              <a:lnSpc>
                <a:spcPct val="100000"/>
              </a:lnSpc>
              <a:spcBef>
                <a:spcPts val="1000"/>
              </a:spcBef>
              <a:spcAft>
                <a:spcPts val="0"/>
              </a:spcAft>
              <a:buNone/>
            </a:pPr>
            <a:endParaRPr sz="1400">
              <a:latin typeface="Consolas"/>
              <a:ea typeface="Consolas"/>
              <a:cs typeface="Consolas"/>
              <a:sym typeface="Consolas"/>
            </a:endParaRPr>
          </a:p>
        </p:txBody>
      </p:sp>
      <p:sp>
        <p:nvSpPr>
          <p:cNvPr id="402" name="Google Shape;402;p6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Finish setting up navigation drawer</a:t>
            </a:r>
            <a:endParaRPr/>
          </a:p>
        </p:txBody>
      </p:sp>
      <p:sp>
        <p:nvSpPr>
          <p:cNvPr id="408" name="Google Shape;408;p62"/>
          <p:cNvSpPr txBox="1">
            <a:spLocks noGrp="1"/>
          </p:cNvSpPr>
          <p:nvPr>
            <p:ph type="body" idx="1"/>
          </p:nvPr>
        </p:nvSpPr>
        <p:spPr>
          <a:xfrm>
            <a:off x="261250" y="1181100"/>
            <a:ext cx="8836200" cy="12003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sz="1700"/>
              <a:t>Connect </a:t>
            </a:r>
            <a:r>
              <a:rPr lang="en" sz="1700">
                <a:latin typeface="Courier New"/>
                <a:ea typeface="Courier New"/>
                <a:cs typeface="Courier New"/>
                <a:sym typeface="Courier New"/>
              </a:rPr>
              <a:t>DrawerLayout</a:t>
            </a:r>
            <a:r>
              <a:rPr lang="en" sz="1700"/>
              <a:t> to navigation graph:</a:t>
            </a:r>
            <a:endParaRPr sz="1700"/>
          </a:p>
          <a:p>
            <a:pPr marL="0" lvl="0" indent="0" algn="l" rtl="0">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appBarConfiguration = AppBarConfig(navController.graph, drawer)</a:t>
            </a:r>
            <a:endParaRPr sz="1800">
              <a:latin typeface="Consolas"/>
              <a:ea typeface="Consolas"/>
              <a:cs typeface="Consolas"/>
              <a:sym typeface="Consolas"/>
            </a:endParaRPr>
          </a:p>
        </p:txBody>
      </p:sp>
      <p:sp>
        <p:nvSpPr>
          <p:cNvPr id="409" name="Google Shape;409;p6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47</a:t>
            </a:fld>
            <a:endParaRPr/>
          </a:p>
        </p:txBody>
      </p:sp>
      <p:sp>
        <p:nvSpPr>
          <p:cNvPr id="410" name="Google Shape;410;p62"/>
          <p:cNvSpPr txBox="1"/>
          <p:nvPr/>
        </p:nvSpPr>
        <p:spPr>
          <a:xfrm>
            <a:off x="261250" y="2710550"/>
            <a:ext cx="8433600" cy="120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Set up </a:t>
            </a:r>
            <a:r>
              <a:rPr lang="en" sz="1800">
                <a:solidFill>
                  <a:schemeClr val="dk1"/>
                </a:solidFill>
                <a:latin typeface="Courier New"/>
                <a:ea typeface="Courier New"/>
                <a:cs typeface="Courier New"/>
                <a:sym typeface="Courier New"/>
              </a:rPr>
              <a:t>NavigationView</a:t>
            </a:r>
            <a:r>
              <a:rPr lang="en" sz="1800">
                <a:solidFill>
                  <a:schemeClr val="dk1"/>
                </a:solidFill>
                <a:latin typeface="Roboto"/>
                <a:ea typeface="Roboto"/>
                <a:cs typeface="Roboto"/>
                <a:sym typeface="Roboto"/>
              </a:rPr>
              <a:t> for use with a </a:t>
            </a:r>
            <a:r>
              <a:rPr lang="en" sz="1800">
                <a:solidFill>
                  <a:schemeClr val="dk1"/>
                </a:solidFill>
                <a:latin typeface="Courier New"/>
                <a:ea typeface="Courier New"/>
                <a:cs typeface="Courier New"/>
                <a:sym typeface="Courier New"/>
              </a:rPr>
              <a:t>NavController</a:t>
            </a:r>
            <a:r>
              <a:rPr lang="en"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0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navView = findViewById&lt;NavigationView&gt;(R.id.nav_view)</a:t>
            </a:r>
            <a:endParaRPr sz="1800">
              <a:solidFill>
                <a:schemeClr val="dk1"/>
              </a:solidFill>
              <a:latin typeface="Consolas"/>
              <a:ea typeface="Consolas"/>
              <a:cs typeface="Consolas"/>
              <a:sym typeface="Consolas"/>
            </a:endParaRPr>
          </a:p>
          <a:p>
            <a:pPr marL="0" lvl="0" indent="0" algn="l" rtl="0">
              <a:spcBef>
                <a:spcPts val="595"/>
              </a:spcBef>
              <a:spcAft>
                <a:spcPts val="595"/>
              </a:spcAft>
              <a:buClr>
                <a:schemeClr val="dk1"/>
              </a:buClr>
              <a:buSzPts val="1100"/>
              <a:buFont typeface="Arial"/>
              <a:buNone/>
            </a:pPr>
            <a:r>
              <a:rPr lang="en" sz="1800">
                <a:solidFill>
                  <a:schemeClr val="dk1"/>
                </a:solidFill>
                <a:latin typeface="Consolas"/>
                <a:ea typeface="Consolas"/>
                <a:cs typeface="Consolas"/>
                <a:sym typeface="Consolas"/>
              </a:rPr>
              <a:t>navView.setupWithNavController(navController)</a:t>
            </a:r>
            <a:endParaRPr sz="18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
                                        </p:tgtEl>
                                        <p:attrNameLst>
                                          <p:attrName>style.visibility</p:attrName>
                                        </p:attrNameLst>
                                      </p:cBhvr>
                                      <p:to>
                                        <p:strVal val="visible"/>
                                      </p:to>
                                    </p:set>
                                    <p:animEffect transition="in" filter="fade">
                                      <p:cBhvr>
                                        <p:cTn id="7" dur="1000"/>
                                        <p:tgtEl>
                                          <p:spTgt spid="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6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Understanding the back stack</a:t>
            </a:r>
            <a:endParaRPr/>
          </a:p>
        </p:txBody>
      </p:sp>
      <p:sp>
        <p:nvSpPr>
          <p:cNvPr id="416" name="Google Shape;416;p63"/>
          <p:cNvSpPr/>
          <p:nvPr/>
        </p:nvSpPr>
        <p:spPr>
          <a:xfrm>
            <a:off x="504575" y="1678075"/>
            <a:ext cx="2191200" cy="238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3"/>
          <p:cNvSpPr txBox="1"/>
          <p:nvPr/>
        </p:nvSpPr>
        <p:spPr>
          <a:xfrm>
            <a:off x="504625" y="4145125"/>
            <a:ext cx="2191200" cy="29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Roboto"/>
                <a:ea typeface="Roboto"/>
                <a:cs typeface="Roboto"/>
                <a:sym typeface="Roboto"/>
              </a:rPr>
              <a:t>Back stack</a:t>
            </a:r>
            <a:endParaRPr sz="2000">
              <a:latin typeface="Roboto"/>
              <a:ea typeface="Roboto"/>
              <a:cs typeface="Roboto"/>
              <a:sym typeface="Roboto"/>
            </a:endParaRPr>
          </a:p>
        </p:txBody>
      </p:sp>
      <p:sp>
        <p:nvSpPr>
          <p:cNvPr id="418" name="Google Shape;418;p63"/>
          <p:cNvSpPr/>
          <p:nvPr/>
        </p:nvSpPr>
        <p:spPr>
          <a:xfrm>
            <a:off x="639925" y="3307625"/>
            <a:ext cx="1928700" cy="572700"/>
          </a:xfrm>
          <a:prstGeom prst="rect">
            <a:avLst/>
          </a:prstGeom>
          <a:solidFill>
            <a:srgbClr val="FCE5C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Activity 1</a:t>
            </a:r>
            <a:endParaRPr sz="1800">
              <a:latin typeface="Roboto Condensed"/>
              <a:ea typeface="Roboto Condensed"/>
              <a:cs typeface="Roboto Condensed"/>
              <a:sym typeface="Roboto Condensed"/>
            </a:endParaRPr>
          </a:p>
        </p:txBody>
      </p:sp>
      <p:sp>
        <p:nvSpPr>
          <p:cNvPr id="419" name="Google Shape;419;p63"/>
          <p:cNvSpPr/>
          <p:nvPr/>
        </p:nvSpPr>
        <p:spPr>
          <a:xfrm>
            <a:off x="639925" y="2557200"/>
            <a:ext cx="1928700" cy="572700"/>
          </a:xfrm>
          <a:prstGeom prst="rect">
            <a:avLst/>
          </a:prstGeom>
          <a:solidFill>
            <a:srgbClr val="B6D7A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Activity 2</a:t>
            </a:r>
            <a:endParaRPr sz="1800">
              <a:latin typeface="Roboto Condensed"/>
              <a:ea typeface="Roboto Condensed"/>
              <a:cs typeface="Roboto Condensed"/>
              <a:sym typeface="Roboto Condensed"/>
            </a:endParaRPr>
          </a:p>
        </p:txBody>
      </p:sp>
      <p:sp>
        <p:nvSpPr>
          <p:cNvPr id="420" name="Google Shape;420;p63"/>
          <p:cNvSpPr/>
          <p:nvPr/>
        </p:nvSpPr>
        <p:spPr>
          <a:xfrm>
            <a:off x="3514450" y="1678200"/>
            <a:ext cx="2191200" cy="238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3"/>
          <p:cNvSpPr txBox="1"/>
          <p:nvPr/>
        </p:nvSpPr>
        <p:spPr>
          <a:xfrm>
            <a:off x="3514500" y="4145125"/>
            <a:ext cx="2191200" cy="29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Roboto"/>
                <a:ea typeface="Roboto"/>
                <a:cs typeface="Roboto"/>
                <a:sym typeface="Roboto"/>
              </a:rPr>
              <a:t>Back stack</a:t>
            </a:r>
            <a:endParaRPr sz="2000">
              <a:latin typeface="Roboto"/>
              <a:ea typeface="Roboto"/>
              <a:cs typeface="Roboto"/>
              <a:sym typeface="Roboto"/>
            </a:endParaRPr>
          </a:p>
        </p:txBody>
      </p:sp>
      <p:sp>
        <p:nvSpPr>
          <p:cNvPr id="422" name="Google Shape;422;p63"/>
          <p:cNvSpPr/>
          <p:nvPr/>
        </p:nvSpPr>
        <p:spPr>
          <a:xfrm>
            <a:off x="3649800" y="3307625"/>
            <a:ext cx="1928700" cy="572700"/>
          </a:xfrm>
          <a:prstGeom prst="rect">
            <a:avLst/>
          </a:prstGeom>
          <a:solidFill>
            <a:srgbClr val="FCE5C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Activity 1</a:t>
            </a:r>
            <a:endParaRPr sz="1800">
              <a:latin typeface="Roboto Condensed"/>
              <a:ea typeface="Roboto Condensed"/>
              <a:cs typeface="Roboto Condensed"/>
              <a:sym typeface="Roboto Condensed"/>
            </a:endParaRPr>
          </a:p>
        </p:txBody>
      </p:sp>
      <p:sp>
        <p:nvSpPr>
          <p:cNvPr id="423" name="Google Shape;423;p63"/>
          <p:cNvSpPr/>
          <p:nvPr/>
        </p:nvSpPr>
        <p:spPr>
          <a:xfrm>
            <a:off x="6524375" y="1678200"/>
            <a:ext cx="2191200" cy="238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3"/>
          <p:cNvSpPr txBox="1"/>
          <p:nvPr/>
        </p:nvSpPr>
        <p:spPr>
          <a:xfrm>
            <a:off x="6524425" y="4145125"/>
            <a:ext cx="2191200" cy="29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Roboto"/>
                <a:ea typeface="Roboto"/>
                <a:cs typeface="Roboto"/>
                <a:sym typeface="Roboto"/>
              </a:rPr>
              <a:t>Back stack</a:t>
            </a:r>
            <a:endParaRPr sz="2000">
              <a:latin typeface="Roboto"/>
              <a:ea typeface="Roboto"/>
              <a:cs typeface="Roboto"/>
              <a:sym typeface="Roboto"/>
            </a:endParaRPr>
          </a:p>
        </p:txBody>
      </p:sp>
      <p:sp>
        <p:nvSpPr>
          <p:cNvPr id="425" name="Google Shape;425;p63"/>
          <p:cNvSpPr/>
          <p:nvPr/>
        </p:nvSpPr>
        <p:spPr>
          <a:xfrm>
            <a:off x="6651475" y="2590200"/>
            <a:ext cx="1928700" cy="572700"/>
          </a:xfrm>
          <a:prstGeom prst="rect">
            <a:avLst/>
          </a:prstGeom>
          <a:solidFill>
            <a:srgbClr val="B6D7A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Activity 2</a:t>
            </a:r>
            <a:endParaRPr sz="1800">
              <a:latin typeface="Roboto Condensed"/>
              <a:ea typeface="Roboto Condensed"/>
              <a:cs typeface="Roboto Condensed"/>
              <a:sym typeface="Roboto Condensed"/>
            </a:endParaRPr>
          </a:p>
        </p:txBody>
      </p:sp>
      <p:sp>
        <p:nvSpPr>
          <p:cNvPr id="426" name="Google Shape;426;p63"/>
          <p:cNvSpPr/>
          <p:nvPr/>
        </p:nvSpPr>
        <p:spPr>
          <a:xfrm>
            <a:off x="6651475" y="3307625"/>
            <a:ext cx="1928700" cy="572700"/>
          </a:xfrm>
          <a:prstGeom prst="rect">
            <a:avLst/>
          </a:prstGeom>
          <a:solidFill>
            <a:srgbClr val="FCE5C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Activity 1</a:t>
            </a:r>
            <a:endParaRPr sz="1800">
              <a:latin typeface="Roboto Condensed"/>
              <a:ea typeface="Roboto Condensed"/>
              <a:cs typeface="Roboto Condensed"/>
              <a:sym typeface="Roboto Condensed"/>
            </a:endParaRPr>
          </a:p>
        </p:txBody>
      </p:sp>
      <p:sp>
        <p:nvSpPr>
          <p:cNvPr id="427" name="Google Shape;427;p63"/>
          <p:cNvSpPr/>
          <p:nvPr/>
        </p:nvSpPr>
        <p:spPr>
          <a:xfrm>
            <a:off x="3649800" y="2590200"/>
            <a:ext cx="1928700" cy="572700"/>
          </a:xfrm>
          <a:prstGeom prst="rect">
            <a:avLst/>
          </a:prstGeom>
          <a:solidFill>
            <a:srgbClr val="FCE5C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Activity 2</a:t>
            </a:r>
            <a:endParaRPr sz="1800">
              <a:latin typeface="Roboto Condensed"/>
              <a:ea typeface="Roboto Condensed"/>
              <a:cs typeface="Roboto Condensed"/>
              <a:sym typeface="Roboto Condensed"/>
            </a:endParaRPr>
          </a:p>
        </p:txBody>
      </p:sp>
      <p:sp>
        <p:nvSpPr>
          <p:cNvPr id="428" name="Google Shape;428;p63"/>
          <p:cNvSpPr/>
          <p:nvPr/>
        </p:nvSpPr>
        <p:spPr>
          <a:xfrm>
            <a:off x="3649800" y="1828200"/>
            <a:ext cx="1928700" cy="572700"/>
          </a:xfrm>
          <a:prstGeom prst="rect">
            <a:avLst/>
          </a:prstGeom>
          <a:solidFill>
            <a:srgbClr val="B6D7A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Activity 3</a:t>
            </a:r>
            <a:endParaRPr sz="1800">
              <a:latin typeface="Roboto Condensed"/>
              <a:ea typeface="Roboto Condensed"/>
              <a:cs typeface="Roboto Condensed"/>
              <a:sym typeface="Roboto Condensed"/>
            </a:endParaRPr>
          </a:p>
        </p:txBody>
      </p:sp>
      <p:sp>
        <p:nvSpPr>
          <p:cNvPr id="429" name="Google Shape;429;p63"/>
          <p:cNvSpPr txBox="1"/>
          <p:nvPr/>
        </p:nvSpPr>
        <p:spPr>
          <a:xfrm>
            <a:off x="507700" y="1217725"/>
            <a:ext cx="2191200" cy="22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Roboto"/>
                <a:ea typeface="Roboto"/>
                <a:cs typeface="Roboto"/>
                <a:sym typeface="Roboto"/>
              </a:rPr>
              <a:t>State 1</a:t>
            </a:r>
            <a:endParaRPr sz="1600">
              <a:latin typeface="Roboto"/>
              <a:ea typeface="Roboto"/>
              <a:cs typeface="Roboto"/>
              <a:sym typeface="Roboto"/>
            </a:endParaRPr>
          </a:p>
        </p:txBody>
      </p:sp>
      <p:sp>
        <p:nvSpPr>
          <p:cNvPr id="430" name="Google Shape;430;p63"/>
          <p:cNvSpPr txBox="1"/>
          <p:nvPr/>
        </p:nvSpPr>
        <p:spPr>
          <a:xfrm>
            <a:off x="6527500" y="1217725"/>
            <a:ext cx="2191200" cy="22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Roboto"/>
                <a:ea typeface="Roboto"/>
                <a:cs typeface="Roboto"/>
                <a:sym typeface="Roboto"/>
              </a:rPr>
              <a:t>State 3</a:t>
            </a:r>
            <a:endParaRPr sz="1600">
              <a:latin typeface="Roboto"/>
              <a:ea typeface="Roboto"/>
              <a:cs typeface="Roboto"/>
              <a:sym typeface="Roboto"/>
            </a:endParaRPr>
          </a:p>
        </p:txBody>
      </p:sp>
      <p:sp>
        <p:nvSpPr>
          <p:cNvPr id="431" name="Google Shape;431;p63"/>
          <p:cNvSpPr txBox="1"/>
          <p:nvPr/>
        </p:nvSpPr>
        <p:spPr>
          <a:xfrm>
            <a:off x="3479500" y="1217725"/>
            <a:ext cx="2191200" cy="22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Roboto"/>
                <a:ea typeface="Roboto"/>
                <a:cs typeface="Roboto"/>
                <a:sym typeface="Roboto"/>
              </a:rPr>
              <a:t>State 2</a:t>
            </a:r>
            <a:endParaRPr sz="16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6"/>
                                        </p:tgtEl>
                                        <p:attrNameLst>
                                          <p:attrName>style.visibility</p:attrName>
                                        </p:attrNameLst>
                                      </p:cBhvr>
                                      <p:to>
                                        <p:strVal val="visible"/>
                                      </p:to>
                                    </p:set>
                                    <p:animEffect transition="in" filter="fade">
                                      <p:cBhvr>
                                        <p:cTn id="7" dur="1000"/>
                                        <p:tgtEl>
                                          <p:spTgt spid="416"/>
                                        </p:tgtEl>
                                      </p:cBhvr>
                                    </p:animEffect>
                                  </p:childTnLst>
                                </p:cTn>
                              </p:par>
                              <p:par>
                                <p:cTn id="8" presetID="10" presetClass="entr" presetSubtype="0" fill="hold" nodeType="withEffect">
                                  <p:stCondLst>
                                    <p:cond delay="0"/>
                                  </p:stCondLst>
                                  <p:childTnLst>
                                    <p:set>
                                      <p:cBhvr>
                                        <p:cTn id="9" dur="1" fill="hold">
                                          <p:stCondLst>
                                            <p:cond delay="0"/>
                                          </p:stCondLst>
                                        </p:cTn>
                                        <p:tgtEl>
                                          <p:spTgt spid="417"/>
                                        </p:tgtEl>
                                        <p:attrNameLst>
                                          <p:attrName>style.visibility</p:attrName>
                                        </p:attrNameLst>
                                      </p:cBhvr>
                                      <p:to>
                                        <p:strVal val="visible"/>
                                      </p:to>
                                    </p:set>
                                    <p:animEffect transition="in" filter="fade">
                                      <p:cBhvr>
                                        <p:cTn id="10" dur="1000"/>
                                        <p:tgtEl>
                                          <p:spTgt spid="417"/>
                                        </p:tgtEl>
                                      </p:cBhvr>
                                    </p:animEffect>
                                  </p:childTnLst>
                                </p:cTn>
                              </p:par>
                              <p:par>
                                <p:cTn id="11" presetID="10" presetClass="entr" presetSubtype="0" fill="hold" nodeType="withEffect">
                                  <p:stCondLst>
                                    <p:cond delay="0"/>
                                  </p:stCondLst>
                                  <p:childTnLst>
                                    <p:set>
                                      <p:cBhvr>
                                        <p:cTn id="12" dur="1" fill="hold">
                                          <p:stCondLst>
                                            <p:cond delay="0"/>
                                          </p:stCondLst>
                                        </p:cTn>
                                        <p:tgtEl>
                                          <p:spTgt spid="418"/>
                                        </p:tgtEl>
                                        <p:attrNameLst>
                                          <p:attrName>style.visibility</p:attrName>
                                        </p:attrNameLst>
                                      </p:cBhvr>
                                      <p:to>
                                        <p:strVal val="visible"/>
                                      </p:to>
                                    </p:set>
                                    <p:animEffect transition="in" filter="fade">
                                      <p:cBhvr>
                                        <p:cTn id="13" dur="1000"/>
                                        <p:tgtEl>
                                          <p:spTgt spid="418"/>
                                        </p:tgtEl>
                                      </p:cBhvr>
                                    </p:animEffect>
                                  </p:childTnLst>
                                </p:cTn>
                              </p:par>
                              <p:par>
                                <p:cTn id="14" presetID="10" presetClass="entr" presetSubtype="0" fill="hold" nodeType="withEffect">
                                  <p:stCondLst>
                                    <p:cond delay="0"/>
                                  </p:stCondLst>
                                  <p:childTnLst>
                                    <p:set>
                                      <p:cBhvr>
                                        <p:cTn id="15" dur="1" fill="hold">
                                          <p:stCondLst>
                                            <p:cond delay="0"/>
                                          </p:stCondLst>
                                        </p:cTn>
                                        <p:tgtEl>
                                          <p:spTgt spid="419"/>
                                        </p:tgtEl>
                                        <p:attrNameLst>
                                          <p:attrName>style.visibility</p:attrName>
                                        </p:attrNameLst>
                                      </p:cBhvr>
                                      <p:to>
                                        <p:strVal val="visible"/>
                                      </p:to>
                                    </p:set>
                                    <p:animEffect transition="in" filter="fade">
                                      <p:cBhvr>
                                        <p:cTn id="16" dur="1000"/>
                                        <p:tgtEl>
                                          <p:spTgt spid="419"/>
                                        </p:tgtEl>
                                      </p:cBhvr>
                                    </p:animEffect>
                                  </p:childTnLst>
                                </p:cTn>
                              </p:par>
                              <p:par>
                                <p:cTn id="17" presetID="10" presetClass="entr" presetSubtype="0" fill="hold" nodeType="withEffect">
                                  <p:stCondLst>
                                    <p:cond delay="0"/>
                                  </p:stCondLst>
                                  <p:childTnLst>
                                    <p:set>
                                      <p:cBhvr>
                                        <p:cTn id="18" dur="1" fill="hold">
                                          <p:stCondLst>
                                            <p:cond delay="0"/>
                                          </p:stCondLst>
                                        </p:cTn>
                                        <p:tgtEl>
                                          <p:spTgt spid="429"/>
                                        </p:tgtEl>
                                        <p:attrNameLst>
                                          <p:attrName>style.visibility</p:attrName>
                                        </p:attrNameLst>
                                      </p:cBhvr>
                                      <p:to>
                                        <p:strVal val="visible"/>
                                      </p:to>
                                    </p:set>
                                    <p:animEffect transition="in" filter="fade">
                                      <p:cBhvr>
                                        <p:cTn id="19" dur="1000"/>
                                        <p:tgtEl>
                                          <p:spTgt spid="42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20"/>
                                        </p:tgtEl>
                                        <p:attrNameLst>
                                          <p:attrName>style.visibility</p:attrName>
                                        </p:attrNameLst>
                                      </p:cBhvr>
                                      <p:to>
                                        <p:strVal val="visible"/>
                                      </p:to>
                                    </p:set>
                                    <p:animEffect transition="in" filter="fade">
                                      <p:cBhvr>
                                        <p:cTn id="24" dur="1000"/>
                                        <p:tgtEl>
                                          <p:spTgt spid="420"/>
                                        </p:tgtEl>
                                      </p:cBhvr>
                                    </p:animEffect>
                                  </p:childTnLst>
                                </p:cTn>
                              </p:par>
                              <p:par>
                                <p:cTn id="25" presetID="10" presetClass="entr" presetSubtype="0" fill="hold" nodeType="withEffect">
                                  <p:stCondLst>
                                    <p:cond delay="0"/>
                                  </p:stCondLst>
                                  <p:childTnLst>
                                    <p:set>
                                      <p:cBhvr>
                                        <p:cTn id="26" dur="1" fill="hold">
                                          <p:stCondLst>
                                            <p:cond delay="0"/>
                                          </p:stCondLst>
                                        </p:cTn>
                                        <p:tgtEl>
                                          <p:spTgt spid="421"/>
                                        </p:tgtEl>
                                        <p:attrNameLst>
                                          <p:attrName>style.visibility</p:attrName>
                                        </p:attrNameLst>
                                      </p:cBhvr>
                                      <p:to>
                                        <p:strVal val="visible"/>
                                      </p:to>
                                    </p:set>
                                    <p:animEffect transition="in" filter="fade">
                                      <p:cBhvr>
                                        <p:cTn id="27" dur="1000"/>
                                        <p:tgtEl>
                                          <p:spTgt spid="421"/>
                                        </p:tgtEl>
                                      </p:cBhvr>
                                    </p:animEffect>
                                  </p:childTnLst>
                                </p:cTn>
                              </p:par>
                              <p:par>
                                <p:cTn id="28" presetID="10" presetClass="entr" presetSubtype="0" fill="hold" nodeType="withEffect">
                                  <p:stCondLst>
                                    <p:cond delay="0"/>
                                  </p:stCondLst>
                                  <p:childTnLst>
                                    <p:set>
                                      <p:cBhvr>
                                        <p:cTn id="29" dur="1" fill="hold">
                                          <p:stCondLst>
                                            <p:cond delay="0"/>
                                          </p:stCondLst>
                                        </p:cTn>
                                        <p:tgtEl>
                                          <p:spTgt spid="422"/>
                                        </p:tgtEl>
                                        <p:attrNameLst>
                                          <p:attrName>style.visibility</p:attrName>
                                        </p:attrNameLst>
                                      </p:cBhvr>
                                      <p:to>
                                        <p:strVal val="visible"/>
                                      </p:to>
                                    </p:set>
                                    <p:animEffect transition="in" filter="fade">
                                      <p:cBhvr>
                                        <p:cTn id="30" dur="1000"/>
                                        <p:tgtEl>
                                          <p:spTgt spid="422"/>
                                        </p:tgtEl>
                                      </p:cBhvr>
                                    </p:animEffect>
                                  </p:childTnLst>
                                </p:cTn>
                              </p:par>
                              <p:par>
                                <p:cTn id="31" presetID="10" presetClass="entr" presetSubtype="0" fill="hold" nodeType="withEffect">
                                  <p:stCondLst>
                                    <p:cond delay="0"/>
                                  </p:stCondLst>
                                  <p:childTnLst>
                                    <p:set>
                                      <p:cBhvr>
                                        <p:cTn id="32" dur="1" fill="hold">
                                          <p:stCondLst>
                                            <p:cond delay="0"/>
                                          </p:stCondLst>
                                        </p:cTn>
                                        <p:tgtEl>
                                          <p:spTgt spid="427"/>
                                        </p:tgtEl>
                                        <p:attrNameLst>
                                          <p:attrName>style.visibility</p:attrName>
                                        </p:attrNameLst>
                                      </p:cBhvr>
                                      <p:to>
                                        <p:strVal val="visible"/>
                                      </p:to>
                                    </p:set>
                                    <p:animEffect transition="in" filter="fade">
                                      <p:cBhvr>
                                        <p:cTn id="33" dur="1000"/>
                                        <p:tgtEl>
                                          <p:spTgt spid="427"/>
                                        </p:tgtEl>
                                      </p:cBhvr>
                                    </p:animEffect>
                                  </p:childTnLst>
                                </p:cTn>
                              </p:par>
                              <p:par>
                                <p:cTn id="34" presetID="10" presetClass="entr" presetSubtype="0" fill="hold" nodeType="withEffect">
                                  <p:stCondLst>
                                    <p:cond delay="0"/>
                                  </p:stCondLst>
                                  <p:childTnLst>
                                    <p:set>
                                      <p:cBhvr>
                                        <p:cTn id="35" dur="1" fill="hold">
                                          <p:stCondLst>
                                            <p:cond delay="0"/>
                                          </p:stCondLst>
                                        </p:cTn>
                                        <p:tgtEl>
                                          <p:spTgt spid="428"/>
                                        </p:tgtEl>
                                        <p:attrNameLst>
                                          <p:attrName>style.visibility</p:attrName>
                                        </p:attrNameLst>
                                      </p:cBhvr>
                                      <p:to>
                                        <p:strVal val="visible"/>
                                      </p:to>
                                    </p:set>
                                    <p:animEffect transition="in" filter="fade">
                                      <p:cBhvr>
                                        <p:cTn id="36" dur="1000"/>
                                        <p:tgtEl>
                                          <p:spTgt spid="428"/>
                                        </p:tgtEl>
                                      </p:cBhvr>
                                    </p:animEffect>
                                  </p:childTnLst>
                                </p:cTn>
                              </p:par>
                              <p:par>
                                <p:cTn id="37" presetID="10" presetClass="entr" presetSubtype="0" fill="hold" nodeType="withEffect">
                                  <p:stCondLst>
                                    <p:cond delay="0"/>
                                  </p:stCondLst>
                                  <p:childTnLst>
                                    <p:set>
                                      <p:cBhvr>
                                        <p:cTn id="38" dur="1" fill="hold">
                                          <p:stCondLst>
                                            <p:cond delay="0"/>
                                          </p:stCondLst>
                                        </p:cTn>
                                        <p:tgtEl>
                                          <p:spTgt spid="431"/>
                                        </p:tgtEl>
                                        <p:attrNameLst>
                                          <p:attrName>style.visibility</p:attrName>
                                        </p:attrNameLst>
                                      </p:cBhvr>
                                      <p:to>
                                        <p:strVal val="visible"/>
                                      </p:to>
                                    </p:set>
                                    <p:animEffect transition="in" filter="fade">
                                      <p:cBhvr>
                                        <p:cTn id="39" dur="1000"/>
                                        <p:tgtEl>
                                          <p:spTgt spid="43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23"/>
                                        </p:tgtEl>
                                        <p:attrNameLst>
                                          <p:attrName>style.visibility</p:attrName>
                                        </p:attrNameLst>
                                      </p:cBhvr>
                                      <p:to>
                                        <p:strVal val="visible"/>
                                      </p:to>
                                    </p:set>
                                    <p:animEffect transition="in" filter="fade">
                                      <p:cBhvr>
                                        <p:cTn id="44" dur="1000"/>
                                        <p:tgtEl>
                                          <p:spTgt spid="423"/>
                                        </p:tgtEl>
                                      </p:cBhvr>
                                    </p:animEffect>
                                  </p:childTnLst>
                                </p:cTn>
                              </p:par>
                              <p:par>
                                <p:cTn id="45" presetID="10" presetClass="entr" presetSubtype="0" fill="hold" nodeType="withEffect">
                                  <p:stCondLst>
                                    <p:cond delay="0"/>
                                  </p:stCondLst>
                                  <p:childTnLst>
                                    <p:set>
                                      <p:cBhvr>
                                        <p:cTn id="46" dur="1" fill="hold">
                                          <p:stCondLst>
                                            <p:cond delay="0"/>
                                          </p:stCondLst>
                                        </p:cTn>
                                        <p:tgtEl>
                                          <p:spTgt spid="424"/>
                                        </p:tgtEl>
                                        <p:attrNameLst>
                                          <p:attrName>style.visibility</p:attrName>
                                        </p:attrNameLst>
                                      </p:cBhvr>
                                      <p:to>
                                        <p:strVal val="visible"/>
                                      </p:to>
                                    </p:set>
                                    <p:animEffect transition="in" filter="fade">
                                      <p:cBhvr>
                                        <p:cTn id="47" dur="1000"/>
                                        <p:tgtEl>
                                          <p:spTgt spid="424"/>
                                        </p:tgtEl>
                                      </p:cBhvr>
                                    </p:animEffect>
                                  </p:childTnLst>
                                </p:cTn>
                              </p:par>
                              <p:par>
                                <p:cTn id="48" presetID="10" presetClass="entr" presetSubtype="0" fill="hold" nodeType="withEffect">
                                  <p:stCondLst>
                                    <p:cond delay="0"/>
                                  </p:stCondLst>
                                  <p:childTnLst>
                                    <p:set>
                                      <p:cBhvr>
                                        <p:cTn id="49" dur="1" fill="hold">
                                          <p:stCondLst>
                                            <p:cond delay="0"/>
                                          </p:stCondLst>
                                        </p:cTn>
                                        <p:tgtEl>
                                          <p:spTgt spid="425"/>
                                        </p:tgtEl>
                                        <p:attrNameLst>
                                          <p:attrName>style.visibility</p:attrName>
                                        </p:attrNameLst>
                                      </p:cBhvr>
                                      <p:to>
                                        <p:strVal val="visible"/>
                                      </p:to>
                                    </p:set>
                                    <p:animEffect transition="in" filter="fade">
                                      <p:cBhvr>
                                        <p:cTn id="50" dur="1000"/>
                                        <p:tgtEl>
                                          <p:spTgt spid="425"/>
                                        </p:tgtEl>
                                      </p:cBhvr>
                                    </p:animEffect>
                                  </p:childTnLst>
                                </p:cTn>
                              </p:par>
                              <p:par>
                                <p:cTn id="51" presetID="10" presetClass="entr" presetSubtype="0" fill="hold" nodeType="withEffect">
                                  <p:stCondLst>
                                    <p:cond delay="0"/>
                                  </p:stCondLst>
                                  <p:childTnLst>
                                    <p:set>
                                      <p:cBhvr>
                                        <p:cTn id="52" dur="1" fill="hold">
                                          <p:stCondLst>
                                            <p:cond delay="0"/>
                                          </p:stCondLst>
                                        </p:cTn>
                                        <p:tgtEl>
                                          <p:spTgt spid="426"/>
                                        </p:tgtEl>
                                        <p:attrNameLst>
                                          <p:attrName>style.visibility</p:attrName>
                                        </p:attrNameLst>
                                      </p:cBhvr>
                                      <p:to>
                                        <p:strVal val="visible"/>
                                      </p:to>
                                    </p:set>
                                    <p:animEffect transition="in" filter="fade">
                                      <p:cBhvr>
                                        <p:cTn id="53" dur="1000"/>
                                        <p:tgtEl>
                                          <p:spTgt spid="426"/>
                                        </p:tgtEl>
                                      </p:cBhvr>
                                    </p:animEffect>
                                  </p:childTnLst>
                                </p:cTn>
                              </p:par>
                              <p:par>
                                <p:cTn id="54" presetID="10" presetClass="entr" presetSubtype="0" fill="hold" nodeType="withEffect">
                                  <p:stCondLst>
                                    <p:cond delay="0"/>
                                  </p:stCondLst>
                                  <p:childTnLst>
                                    <p:set>
                                      <p:cBhvr>
                                        <p:cTn id="55" dur="1" fill="hold">
                                          <p:stCondLst>
                                            <p:cond delay="0"/>
                                          </p:stCondLst>
                                        </p:cTn>
                                        <p:tgtEl>
                                          <p:spTgt spid="430"/>
                                        </p:tgtEl>
                                        <p:attrNameLst>
                                          <p:attrName>style.visibility</p:attrName>
                                        </p:attrNameLst>
                                      </p:cBhvr>
                                      <p:to>
                                        <p:strVal val="visible"/>
                                      </p:to>
                                    </p:set>
                                    <p:animEffect transition="in" filter="fade">
                                      <p:cBhvr>
                                        <p:cTn id="56" dur="1000"/>
                                        <p:tgtEl>
                                          <p:spTgt spid="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6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Fragments and the back stack</a:t>
            </a:r>
            <a:endParaRPr/>
          </a:p>
        </p:txBody>
      </p:sp>
      <p:grpSp>
        <p:nvGrpSpPr>
          <p:cNvPr id="437" name="Google Shape;437;p64"/>
          <p:cNvGrpSpPr/>
          <p:nvPr/>
        </p:nvGrpSpPr>
        <p:grpSpPr>
          <a:xfrm>
            <a:off x="616329" y="2030866"/>
            <a:ext cx="2076867" cy="2393137"/>
            <a:chOff x="3476375" y="1446600"/>
            <a:chExt cx="2191250" cy="2689825"/>
          </a:xfrm>
        </p:grpSpPr>
        <p:sp>
          <p:nvSpPr>
            <p:cNvPr id="438" name="Google Shape;438;p64"/>
            <p:cNvSpPr/>
            <p:nvPr/>
          </p:nvSpPr>
          <p:spPr>
            <a:xfrm>
              <a:off x="3476375" y="1446600"/>
              <a:ext cx="2191200" cy="2309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4"/>
            <p:cNvSpPr txBox="1"/>
            <p:nvPr/>
          </p:nvSpPr>
          <p:spPr>
            <a:xfrm>
              <a:off x="3476425" y="3840325"/>
              <a:ext cx="2191200" cy="29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Roboto"/>
                  <a:ea typeface="Roboto"/>
                  <a:cs typeface="Roboto"/>
                  <a:sym typeface="Roboto"/>
                </a:rPr>
                <a:t>Back stack</a:t>
              </a:r>
              <a:endParaRPr sz="2000">
                <a:latin typeface="Roboto"/>
                <a:ea typeface="Roboto"/>
                <a:cs typeface="Roboto"/>
                <a:sym typeface="Roboto"/>
              </a:endParaRPr>
            </a:p>
          </p:txBody>
        </p:sp>
        <p:sp>
          <p:nvSpPr>
            <p:cNvPr id="440" name="Google Shape;440;p64"/>
            <p:cNvSpPr/>
            <p:nvPr/>
          </p:nvSpPr>
          <p:spPr>
            <a:xfrm>
              <a:off x="3611725" y="3002825"/>
              <a:ext cx="1928700" cy="572700"/>
            </a:xfrm>
            <a:prstGeom prst="rect">
              <a:avLst/>
            </a:prstGeom>
            <a:solidFill>
              <a:srgbClr val="FCE5C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Activity 1</a:t>
              </a:r>
              <a:endParaRPr sz="1800">
                <a:latin typeface="Roboto Condensed"/>
                <a:ea typeface="Roboto Condensed"/>
                <a:cs typeface="Roboto Condensed"/>
                <a:sym typeface="Roboto Condensed"/>
              </a:endParaRPr>
            </a:p>
          </p:txBody>
        </p:sp>
        <p:sp>
          <p:nvSpPr>
            <p:cNvPr id="441" name="Google Shape;441;p64"/>
            <p:cNvSpPr/>
            <p:nvPr/>
          </p:nvSpPr>
          <p:spPr>
            <a:xfrm>
              <a:off x="3611725" y="1598875"/>
              <a:ext cx="1928700" cy="1149900"/>
            </a:xfrm>
            <a:prstGeom prst="rect">
              <a:avLst/>
            </a:prstGeom>
            <a:solidFill>
              <a:srgbClr val="B6D7A8"/>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Activity 2</a:t>
              </a:r>
              <a:endParaRPr sz="1800">
                <a:latin typeface="Roboto Condensed"/>
                <a:ea typeface="Roboto Condensed"/>
                <a:cs typeface="Roboto Condensed"/>
                <a:sym typeface="Roboto Condensed"/>
              </a:endParaRPr>
            </a:p>
          </p:txBody>
        </p:sp>
        <p:sp>
          <p:nvSpPr>
            <p:cNvPr id="442" name="Google Shape;442;p64"/>
            <p:cNvSpPr/>
            <p:nvPr/>
          </p:nvSpPr>
          <p:spPr>
            <a:xfrm>
              <a:off x="3722275" y="1725900"/>
              <a:ext cx="1717200" cy="4905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Condensed"/>
                  <a:ea typeface="Roboto Condensed"/>
                  <a:cs typeface="Roboto Condensed"/>
                  <a:sym typeface="Roboto Condensed"/>
                </a:rPr>
                <a:t>Fragment 1</a:t>
              </a:r>
              <a:endParaRPr>
                <a:latin typeface="Roboto Condensed"/>
                <a:ea typeface="Roboto Condensed"/>
                <a:cs typeface="Roboto Condensed"/>
                <a:sym typeface="Roboto Condensed"/>
              </a:endParaRPr>
            </a:p>
          </p:txBody>
        </p:sp>
      </p:grpSp>
      <p:grpSp>
        <p:nvGrpSpPr>
          <p:cNvPr id="443" name="Google Shape;443;p64"/>
          <p:cNvGrpSpPr/>
          <p:nvPr/>
        </p:nvGrpSpPr>
        <p:grpSpPr>
          <a:xfrm>
            <a:off x="3530431" y="1552522"/>
            <a:ext cx="2085207" cy="2890546"/>
            <a:chOff x="5574800" y="1116125"/>
            <a:chExt cx="2200050" cy="3248900"/>
          </a:xfrm>
        </p:grpSpPr>
        <p:sp>
          <p:nvSpPr>
            <p:cNvPr id="444" name="Google Shape;444;p64"/>
            <p:cNvSpPr/>
            <p:nvPr/>
          </p:nvSpPr>
          <p:spPr>
            <a:xfrm>
              <a:off x="5583650" y="1116125"/>
              <a:ext cx="2191200" cy="287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4"/>
            <p:cNvSpPr txBox="1"/>
            <p:nvPr/>
          </p:nvSpPr>
          <p:spPr>
            <a:xfrm>
              <a:off x="5574800" y="4068925"/>
              <a:ext cx="2191200" cy="29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Roboto"/>
                  <a:ea typeface="Roboto"/>
                  <a:cs typeface="Roboto"/>
                  <a:sym typeface="Roboto"/>
                </a:rPr>
                <a:t>Back stack</a:t>
              </a:r>
              <a:endParaRPr sz="2000">
                <a:latin typeface="Roboto"/>
                <a:ea typeface="Roboto"/>
                <a:cs typeface="Roboto"/>
                <a:sym typeface="Roboto"/>
              </a:endParaRPr>
            </a:p>
          </p:txBody>
        </p:sp>
        <p:sp>
          <p:nvSpPr>
            <p:cNvPr id="446" name="Google Shape;446;p64"/>
            <p:cNvSpPr/>
            <p:nvPr/>
          </p:nvSpPr>
          <p:spPr>
            <a:xfrm>
              <a:off x="5710100" y="3199923"/>
              <a:ext cx="1928700" cy="572700"/>
            </a:xfrm>
            <a:prstGeom prst="rect">
              <a:avLst/>
            </a:prstGeom>
            <a:solidFill>
              <a:srgbClr val="FCE5C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Activity 1</a:t>
              </a:r>
              <a:endParaRPr sz="1800">
                <a:latin typeface="Roboto Condensed"/>
                <a:ea typeface="Roboto Condensed"/>
                <a:cs typeface="Roboto Condensed"/>
                <a:sym typeface="Roboto Condensed"/>
              </a:endParaRPr>
            </a:p>
          </p:txBody>
        </p:sp>
        <p:sp>
          <p:nvSpPr>
            <p:cNvPr id="447" name="Google Shape;447;p64"/>
            <p:cNvSpPr/>
            <p:nvPr/>
          </p:nvSpPr>
          <p:spPr>
            <a:xfrm>
              <a:off x="5710100" y="1286738"/>
              <a:ext cx="1928700" cy="1652700"/>
            </a:xfrm>
            <a:prstGeom prst="rect">
              <a:avLst/>
            </a:prstGeom>
            <a:solidFill>
              <a:srgbClr val="B6D7A8"/>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Activity 2</a:t>
              </a:r>
              <a:endParaRPr sz="1800">
                <a:latin typeface="Roboto Condensed"/>
                <a:ea typeface="Roboto Condensed"/>
                <a:cs typeface="Roboto Condensed"/>
                <a:sym typeface="Roboto Condensed"/>
              </a:endParaRPr>
            </a:p>
          </p:txBody>
        </p:sp>
        <p:sp>
          <p:nvSpPr>
            <p:cNvPr id="448" name="Google Shape;448;p64"/>
            <p:cNvSpPr/>
            <p:nvPr/>
          </p:nvSpPr>
          <p:spPr>
            <a:xfrm>
              <a:off x="5820650" y="1954500"/>
              <a:ext cx="1717200" cy="490500"/>
            </a:xfrm>
            <a:prstGeom prst="rect">
              <a:avLst/>
            </a:prstGeom>
            <a:solidFill>
              <a:srgbClr val="FCE5CD">
                <a:alpha val="74160"/>
              </a:srgbClr>
            </a:solidFill>
            <a:ln>
              <a:noFill/>
            </a:ln>
            <a:effectLst>
              <a:outerShdw blurRad="57150" dist="19050" dir="5400000" algn="bl" rotWithShape="0">
                <a:srgbClr val="FFFFFF">
                  <a:alpha val="12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Condensed"/>
                  <a:ea typeface="Roboto Condensed"/>
                  <a:cs typeface="Roboto Condensed"/>
                  <a:sym typeface="Roboto Condensed"/>
                </a:rPr>
                <a:t>Fragment 1</a:t>
              </a:r>
              <a:endParaRPr>
                <a:latin typeface="Roboto Condensed"/>
                <a:ea typeface="Roboto Condensed"/>
                <a:cs typeface="Roboto Condensed"/>
                <a:sym typeface="Roboto Condensed"/>
              </a:endParaRPr>
            </a:p>
          </p:txBody>
        </p:sp>
        <p:sp>
          <p:nvSpPr>
            <p:cNvPr id="449" name="Google Shape;449;p64"/>
            <p:cNvSpPr/>
            <p:nvPr/>
          </p:nvSpPr>
          <p:spPr>
            <a:xfrm>
              <a:off x="5820650" y="1344900"/>
              <a:ext cx="1717200" cy="4905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Condensed"/>
                  <a:ea typeface="Roboto Condensed"/>
                  <a:cs typeface="Roboto Condensed"/>
                  <a:sym typeface="Roboto Condensed"/>
                </a:rPr>
                <a:t>Fragment 2</a:t>
              </a:r>
              <a:endParaRPr>
                <a:latin typeface="Roboto Condensed"/>
                <a:ea typeface="Roboto Condensed"/>
                <a:cs typeface="Roboto Condensed"/>
                <a:sym typeface="Roboto Condensed"/>
              </a:endParaRPr>
            </a:p>
          </p:txBody>
        </p:sp>
      </p:grpSp>
      <p:grpSp>
        <p:nvGrpSpPr>
          <p:cNvPr id="450" name="Google Shape;450;p64"/>
          <p:cNvGrpSpPr/>
          <p:nvPr/>
        </p:nvGrpSpPr>
        <p:grpSpPr>
          <a:xfrm>
            <a:off x="6590849" y="2030037"/>
            <a:ext cx="2076867" cy="2393137"/>
            <a:chOff x="3476375" y="1446600"/>
            <a:chExt cx="2191250" cy="2689825"/>
          </a:xfrm>
        </p:grpSpPr>
        <p:sp>
          <p:nvSpPr>
            <p:cNvPr id="451" name="Google Shape;451;p64"/>
            <p:cNvSpPr/>
            <p:nvPr/>
          </p:nvSpPr>
          <p:spPr>
            <a:xfrm>
              <a:off x="3476375" y="1446600"/>
              <a:ext cx="2191200" cy="2309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4"/>
            <p:cNvSpPr txBox="1"/>
            <p:nvPr/>
          </p:nvSpPr>
          <p:spPr>
            <a:xfrm>
              <a:off x="3476425" y="3840325"/>
              <a:ext cx="2191200" cy="29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Roboto"/>
                  <a:ea typeface="Roboto"/>
                  <a:cs typeface="Roboto"/>
                  <a:sym typeface="Roboto"/>
                </a:rPr>
                <a:t>Back stack</a:t>
              </a:r>
              <a:endParaRPr sz="2000">
                <a:latin typeface="Roboto"/>
                <a:ea typeface="Roboto"/>
                <a:cs typeface="Roboto"/>
                <a:sym typeface="Roboto"/>
              </a:endParaRPr>
            </a:p>
          </p:txBody>
        </p:sp>
        <p:sp>
          <p:nvSpPr>
            <p:cNvPr id="453" name="Google Shape;453;p64"/>
            <p:cNvSpPr/>
            <p:nvPr/>
          </p:nvSpPr>
          <p:spPr>
            <a:xfrm>
              <a:off x="3611725" y="3002825"/>
              <a:ext cx="1928700" cy="572700"/>
            </a:xfrm>
            <a:prstGeom prst="rect">
              <a:avLst/>
            </a:prstGeom>
            <a:solidFill>
              <a:srgbClr val="FCE5C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Activity 1</a:t>
              </a:r>
              <a:endParaRPr sz="1800">
                <a:latin typeface="Roboto Condensed"/>
                <a:ea typeface="Roboto Condensed"/>
                <a:cs typeface="Roboto Condensed"/>
                <a:sym typeface="Roboto Condensed"/>
              </a:endParaRPr>
            </a:p>
          </p:txBody>
        </p:sp>
        <p:sp>
          <p:nvSpPr>
            <p:cNvPr id="454" name="Google Shape;454;p64"/>
            <p:cNvSpPr/>
            <p:nvPr/>
          </p:nvSpPr>
          <p:spPr>
            <a:xfrm>
              <a:off x="3611725" y="1598875"/>
              <a:ext cx="1928700" cy="1149900"/>
            </a:xfrm>
            <a:prstGeom prst="rect">
              <a:avLst/>
            </a:prstGeom>
            <a:solidFill>
              <a:srgbClr val="B6D7A8"/>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Activity 2</a:t>
              </a:r>
              <a:endParaRPr sz="1800">
                <a:latin typeface="Roboto Condensed"/>
                <a:ea typeface="Roboto Condensed"/>
                <a:cs typeface="Roboto Condensed"/>
                <a:sym typeface="Roboto Condensed"/>
              </a:endParaRPr>
            </a:p>
          </p:txBody>
        </p:sp>
        <p:sp>
          <p:nvSpPr>
            <p:cNvPr id="455" name="Google Shape;455;p64"/>
            <p:cNvSpPr/>
            <p:nvPr/>
          </p:nvSpPr>
          <p:spPr>
            <a:xfrm>
              <a:off x="3722275" y="1725900"/>
              <a:ext cx="1717200" cy="4905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Condensed"/>
                  <a:ea typeface="Roboto Condensed"/>
                  <a:cs typeface="Roboto Condensed"/>
                  <a:sym typeface="Roboto Condensed"/>
                </a:rPr>
                <a:t>Fragment 1</a:t>
              </a:r>
              <a:endParaRPr>
                <a:latin typeface="Roboto Condensed"/>
                <a:ea typeface="Roboto Condensed"/>
                <a:cs typeface="Roboto Condensed"/>
                <a:sym typeface="Roboto Condensed"/>
              </a:endParaRPr>
            </a:p>
          </p:txBody>
        </p:sp>
      </p:grpSp>
      <p:sp>
        <p:nvSpPr>
          <p:cNvPr id="456" name="Google Shape;456;p64"/>
          <p:cNvSpPr txBox="1"/>
          <p:nvPr/>
        </p:nvSpPr>
        <p:spPr>
          <a:xfrm>
            <a:off x="507700" y="1217725"/>
            <a:ext cx="2191200" cy="22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Roboto"/>
                <a:ea typeface="Roboto"/>
                <a:cs typeface="Roboto"/>
                <a:sym typeface="Roboto"/>
              </a:rPr>
              <a:t>State 1</a:t>
            </a:r>
            <a:endParaRPr sz="1600">
              <a:latin typeface="Roboto"/>
              <a:ea typeface="Roboto"/>
              <a:cs typeface="Roboto"/>
              <a:sym typeface="Roboto"/>
            </a:endParaRPr>
          </a:p>
        </p:txBody>
      </p:sp>
      <p:sp>
        <p:nvSpPr>
          <p:cNvPr id="457" name="Google Shape;457;p64"/>
          <p:cNvSpPr txBox="1"/>
          <p:nvPr/>
        </p:nvSpPr>
        <p:spPr>
          <a:xfrm>
            <a:off x="6527500" y="1217725"/>
            <a:ext cx="2191200" cy="22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Roboto"/>
                <a:ea typeface="Roboto"/>
                <a:cs typeface="Roboto"/>
                <a:sym typeface="Roboto"/>
              </a:rPr>
              <a:t>State 3</a:t>
            </a:r>
            <a:endParaRPr sz="1600">
              <a:latin typeface="Roboto"/>
              <a:ea typeface="Roboto"/>
              <a:cs typeface="Roboto"/>
              <a:sym typeface="Roboto"/>
            </a:endParaRPr>
          </a:p>
        </p:txBody>
      </p:sp>
      <p:sp>
        <p:nvSpPr>
          <p:cNvPr id="458" name="Google Shape;458;p64"/>
          <p:cNvSpPr txBox="1"/>
          <p:nvPr/>
        </p:nvSpPr>
        <p:spPr>
          <a:xfrm>
            <a:off x="3479500" y="1217725"/>
            <a:ext cx="2191200" cy="22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Roboto"/>
                <a:ea typeface="Roboto"/>
                <a:cs typeface="Roboto"/>
                <a:sym typeface="Roboto"/>
              </a:rPr>
              <a:t>State 2</a:t>
            </a:r>
            <a:endParaRPr sz="16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7"/>
                                        </p:tgtEl>
                                        <p:attrNameLst>
                                          <p:attrName>style.visibility</p:attrName>
                                        </p:attrNameLst>
                                      </p:cBhvr>
                                      <p:to>
                                        <p:strVal val="visible"/>
                                      </p:to>
                                    </p:set>
                                    <p:animEffect transition="in" filter="fade">
                                      <p:cBhvr>
                                        <p:cTn id="7" dur="1000"/>
                                        <p:tgtEl>
                                          <p:spTgt spid="437"/>
                                        </p:tgtEl>
                                      </p:cBhvr>
                                    </p:animEffect>
                                  </p:childTnLst>
                                </p:cTn>
                              </p:par>
                              <p:par>
                                <p:cTn id="8" presetID="10" presetClass="entr" presetSubtype="0" fill="hold" nodeType="withEffect">
                                  <p:stCondLst>
                                    <p:cond delay="0"/>
                                  </p:stCondLst>
                                  <p:childTnLst>
                                    <p:set>
                                      <p:cBhvr>
                                        <p:cTn id="9" dur="1" fill="hold">
                                          <p:stCondLst>
                                            <p:cond delay="0"/>
                                          </p:stCondLst>
                                        </p:cTn>
                                        <p:tgtEl>
                                          <p:spTgt spid="456"/>
                                        </p:tgtEl>
                                        <p:attrNameLst>
                                          <p:attrName>style.visibility</p:attrName>
                                        </p:attrNameLst>
                                      </p:cBhvr>
                                      <p:to>
                                        <p:strVal val="visible"/>
                                      </p:to>
                                    </p:set>
                                    <p:animEffect transition="in" filter="fade">
                                      <p:cBhvr>
                                        <p:cTn id="10" dur="1000"/>
                                        <p:tgtEl>
                                          <p:spTgt spid="4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3"/>
                                        </p:tgtEl>
                                        <p:attrNameLst>
                                          <p:attrName>style.visibility</p:attrName>
                                        </p:attrNameLst>
                                      </p:cBhvr>
                                      <p:to>
                                        <p:strVal val="visible"/>
                                      </p:to>
                                    </p:set>
                                    <p:animEffect transition="in" filter="fade">
                                      <p:cBhvr>
                                        <p:cTn id="15" dur="1000"/>
                                        <p:tgtEl>
                                          <p:spTgt spid="443"/>
                                        </p:tgtEl>
                                      </p:cBhvr>
                                    </p:animEffect>
                                  </p:childTnLst>
                                </p:cTn>
                              </p:par>
                              <p:par>
                                <p:cTn id="16" presetID="10" presetClass="entr" presetSubtype="0" fill="hold" nodeType="withEffect">
                                  <p:stCondLst>
                                    <p:cond delay="0"/>
                                  </p:stCondLst>
                                  <p:childTnLst>
                                    <p:set>
                                      <p:cBhvr>
                                        <p:cTn id="17" dur="1" fill="hold">
                                          <p:stCondLst>
                                            <p:cond delay="0"/>
                                          </p:stCondLst>
                                        </p:cTn>
                                        <p:tgtEl>
                                          <p:spTgt spid="458"/>
                                        </p:tgtEl>
                                        <p:attrNameLst>
                                          <p:attrName>style.visibility</p:attrName>
                                        </p:attrNameLst>
                                      </p:cBhvr>
                                      <p:to>
                                        <p:strVal val="visible"/>
                                      </p:to>
                                    </p:set>
                                    <p:animEffect transition="in" filter="fade">
                                      <p:cBhvr>
                                        <p:cTn id="18" dur="1000"/>
                                        <p:tgtEl>
                                          <p:spTgt spid="45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50"/>
                                        </p:tgtEl>
                                        <p:attrNameLst>
                                          <p:attrName>style.visibility</p:attrName>
                                        </p:attrNameLst>
                                      </p:cBhvr>
                                      <p:to>
                                        <p:strVal val="visible"/>
                                      </p:to>
                                    </p:set>
                                    <p:animEffect transition="in" filter="fade">
                                      <p:cBhvr>
                                        <p:cTn id="23" dur="1000"/>
                                        <p:tgtEl>
                                          <p:spTgt spid="450"/>
                                        </p:tgtEl>
                                      </p:cBhvr>
                                    </p:animEffect>
                                  </p:childTnLst>
                                </p:cTn>
                              </p:par>
                              <p:par>
                                <p:cTn id="24" presetID="10" presetClass="entr" presetSubtype="0" fill="hold" nodeType="withEffect">
                                  <p:stCondLst>
                                    <p:cond delay="0"/>
                                  </p:stCondLst>
                                  <p:childTnLst>
                                    <p:set>
                                      <p:cBhvr>
                                        <p:cTn id="25" dur="1" fill="hold">
                                          <p:stCondLst>
                                            <p:cond delay="0"/>
                                          </p:stCondLst>
                                        </p:cTn>
                                        <p:tgtEl>
                                          <p:spTgt spid="457"/>
                                        </p:tgtEl>
                                        <p:attrNameLst>
                                          <p:attrName>style.visibility</p:attrName>
                                        </p:attrNameLst>
                                      </p:cBhvr>
                                      <p:to>
                                        <p:strVal val="visible"/>
                                      </p:to>
                                    </p:set>
                                    <p:animEffect transition="in" filter="fade">
                                      <p:cBhvr>
                                        <p:cTn id="26" dur="1000"/>
                                        <p:tgtEl>
                                          <p:spTgt spid="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Intent</a:t>
            </a:r>
            <a:endParaRPr/>
          </a:p>
        </p:txBody>
      </p:sp>
      <p:sp>
        <p:nvSpPr>
          <p:cNvPr id="107" name="Google Shape;107;p21"/>
          <p:cNvSpPr txBox="1">
            <a:spLocks noGrp="1"/>
          </p:cNvSpPr>
          <p:nvPr>
            <p:ph type="body" idx="1"/>
          </p:nvPr>
        </p:nvSpPr>
        <p:spPr>
          <a:xfrm>
            <a:off x="216250" y="1327650"/>
            <a:ext cx="8743500" cy="324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Requests an action from another app component, such as another Activity</a:t>
            </a:r>
            <a:endParaRPr sz="2000"/>
          </a:p>
          <a:p>
            <a:pPr marL="457200" lvl="0" indent="-355600" algn="l" rtl="0">
              <a:spcBef>
                <a:spcPts val="1600"/>
              </a:spcBef>
              <a:spcAft>
                <a:spcPts val="0"/>
              </a:spcAft>
              <a:buSzPts val="2000"/>
              <a:buChar char="●"/>
            </a:pPr>
            <a:r>
              <a:rPr lang="en" sz="2000"/>
              <a:t>An </a:t>
            </a:r>
            <a:r>
              <a:rPr lang="en" sz="2000">
                <a:latin typeface="Courier New"/>
                <a:ea typeface="Courier New"/>
                <a:cs typeface="Courier New"/>
                <a:sym typeface="Courier New"/>
              </a:rPr>
              <a:t>Intent</a:t>
            </a:r>
            <a:r>
              <a:rPr lang="en" sz="2000"/>
              <a:t> usually has two primary pieces of information:</a:t>
            </a:r>
            <a:endParaRPr sz="2000"/>
          </a:p>
          <a:p>
            <a:pPr marL="914400" lvl="1" indent="-355600" algn="l" rtl="0">
              <a:spcBef>
                <a:spcPts val="400"/>
              </a:spcBef>
              <a:spcAft>
                <a:spcPts val="0"/>
              </a:spcAft>
              <a:buSzPts val="2000"/>
              <a:buChar char="○"/>
            </a:pPr>
            <a:r>
              <a:rPr lang="en"/>
              <a:t>Action to be performed (for example, </a:t>
            </a:r>
            <a:r>
              <a:rPr lang="en">
                <a:latin typeface="Courier New"/>
                <a:ea typeface="Courier New"/>
                <a:cs typeface="Courier New"/>
                <a:sym typeface="Courier New"/>
              </a:rPr>
              <a:t>ACTION_VIEW</a:t>
            </a:r>
            <a:r>
              <a:rPr lang="en"/>
              <a:t>, </a:t>
            </a:r>
            <a:r>
              <a:rPr lang="en">
                <a:latin typeface="Courier New"/>
                <a:ea typeface="Courier New"/>
                <a:cs typeface="Courier New"/>
                <a:sym typeface="Courier New"/>
              </a:rPr>
              <a:t>ACTION_EDIT</a:t>
            </a:r>
            <a:r>
              <a:rPr lang="en"/>
              <a:t>, </a:t>
            </a:r>
            <a:r>
              <a:rPr lang="en">
                <a:latin typeface="Courier New"/>
                <a:ea typeface="Courier New"/>
                <a:cs typeface="Courier New"/>
                <a:sym typeface="Courier New"/>
              </a:rPr>
              <a:t>ACTION_MAIN</a:t>
            </a:r>
            <a:r>
              <a:rPr lang="en"/>
              <a:t>)</a:t>
            </a:r>
            <a:endParaRPr/>
          </a:p>
          <a:p>
            <a:pPr marL="914400" lvl="1" indent="-355600" algn="l" rtl="0">
              <a:spcBef>
                <a:spcPts val="400"/>
              </a:spcBef>
              <a:spcAft>
                <a:spcPts val="0"/>
              </a:spcAft>
              <a:buSzPts val="2000"/>
              <a:buChar char="○"/>
            </a:pPr>
            <a:r>
              <a:rPr lang="en"/>
              <a:t>Data to operate on (for example, a person’s record in the contacts database)</a:t>
            </a:r>
            <a:endParaRPr/>
          </a:p>
          <a:p>
            <a:pPr marL="457200" lvl="0" indent="-355600" algn="l" rtl="0">
              <a:spcBef>
                <a:spcPts val="1000"/>
              </a:spcBef>
              <a:spcAft>
                <a:spcPts val="0"/>
              </a:spcAft>
              <a:buSzPts val="2000"/>
              <a:buChar char="●"/>
            </a:pPr>
            <a:r>
              <a:rPr lang="en" sz="2000"/>
              <a:t>Commonly used to specify a request to transition to another Activity </a:t>
            </a:r>
            <a:endParaRPr sz="2000"/>
          </a:p>
          <a:p>
            <a:pPr marL="0" lvl="0" indent="0" algn="l" rtl="0">
              <a:spcBef>
                <a:spcPts val="1000"/>
              </a:spcBef>
              <a:spcAft>
                <a:spcPts val="0"/>
              </a:spcAft>
              <a:buNone/>
            </a:pPr>
            <a:endParaRPr sz="2000"/>
          </a:p>
          <a:p>
            <a:pPr marL="0" lvl="0" indent="0" algn="l" rtl="0">
              <a:spcBef>
                <a:spcPts val="0"/>
              </a:spcBef>
              <a:spcAft>
                <a:spcPts val="0"/>
              </a:spcAft>
              <a:buClr>
                <a:schemeClr val="dk1"/>
              </a:buClr>
              <a:buSzPts val="1100"/>
              <a:buFont typeface="Arial"/>
              <a:buNone/>
            </a:pPr>
            <a:endParaRPr sz="2000"/>
          </a:p>
          <a:p>
            <a:pPr marL="0" lvl="0" indent="0" algn="l" rtl="0">
              <a:spcBef>
                <a:spcPts val="1000"/>
              </a:spcBef>
              <a:spcAft>
                <a:spcPts val="0"/>
              </a:spcAft>
              <a:buClr>
                <a:schemeClr val="dk1"/>
              </a:buClr>
              <a:buSzPts val="1100"/>
              <a:buFont typeface="Arial"/>
              <a:buNone/>
            </a:pPr>
            <a:endParaRPr sz="2000"/>
          </a:p>
          <a:p>
            <a:pPr marL="0" lvl="0" indent="0" algn="l" rtl="0">
              <a:spcBef>
                <a:spcPts val="1000"/>
              </a:spcBef>
              <a:spcAft>
                <a:spcPts val="0"/>
              </a:spcAft>
              <a:buNone/>
            </a:pPr>
            <a:endParaRPr sz="2000"/>
          </a:p>
        </p:txBody>
      </p:sp>
      <p:sp>
        <p:nvSpPr>
          <p:cNvPr id="108" name="Google Shape;108;p2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6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50</a:t>
            </a:fld>
            <a:endParaRPr/>
          </a:p>
        </p:txBody>
      </p:sp>
      <p:sp>
        <p:nvSpPr>
          <p:cNvPr id="464" name="Google Shape;464;p65"/>
          <p:cNvSpPr txBox="1"/>
          <p:nvPr/>
        </p:nvSpPr>
        <p:spPr>
          <a:xfrm>
            <a:off x="311700" y="0"/>
            <a:ext cx="8520600" cy="467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Summary</a:t>
            </a:r>
            <a:endParaRPr sz="5200" b="1">
              <a:solidFill>
                <a:srgbClr val="FAFAFA"/>
              </a:solidFill>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470" name="Google Shape;470;p66"/>
          <p:cNvSpPr txBox="1">
            <a:spLocks noGrp="1"/>
          </p:cNvSpPr>
          <p:nvPr>
            <p:ph type="body" idx="1"/>
          </p:nvPr>
        </p:nvSpPr>
        <p:spPr>
          <a:xfrm>
            <a:off x="311700" y="1043500"/>
            <a:ext cx="8520600" cy="318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In Lesson 6, you learned how to:</a:t>
            </a:r>
            <a:endParaRPr sz="1900"/>
          </a:p>
          <a:p>
            <a:pPr marL="457200" lvl="0" indent="-349250" algn="l" rtl="0">
              <a:spcBef>
                <a:spcPts val="600"/>
              </a:spcBef>
              <a:spcAft>
                <a:spcPts val="0"/>
              </a:spcAft>
              <a:buClr>
                <a:srgbClr val="1C4587"/>
              </a:buClr>
              <a:buSzPts val="1900"/>
              <a:buChar char="●"/>
            </a:pPr>
            <a:r>
              <a:rPr lang="en" sz="1900">
                <a:solidFill>
                  <a:srgbClr val="1C4587"/>
                </a:solidFill>
                <a:uFill>
                  <a:noFill/>
                </a:uFill>
                <a:hlinkClick r:id="rId3" action="ppaction://hlinksldjump">
                  <a:extLst>
                    <a:ext uri="{A12FA001-AC4F-418D-AE19-62706E023703}">
                      <ahyp:hlinkClr xmlns:ahyp="http://schemas.microsoft.com/office/drawing/2018/hyperlinkcolor" val="tx"/>
                    </a:ext>
                  </a:extLst>
                </a:hlinkClick>
              </a:rPr>
              <a:t>Use explicit and implicit intents to navigate between Activities</a:t>
            </a:r>
            <a:endParaRPr sz="1900">
              <a:solidFill>
                <a:srgbClr val="1C4587"/>
              </a:solidFill>
            </a:endParaRPr>
          </a:p>
          <a:p>
            <a:pPr marL="457200" lvl="0" indent="-349250" algn="l" rtl="0">
              <a:spcBef>
                <a:spcPts val="0"/>
              </a:spcBef>
              <a:spcAft>
                <a:spcPts val="0"/>
              </a:spcAft>
              <a:buClr>
                <a:srgbClr val="1C4587"/>
              </a:buClr>
              <a:buSzPts val="1900"/>
              <a:buChar char="●"/>
            </a:pPr>
            <a:r>
              <a:rPr lang="en" sz="1900">
                <a:solidFill>
                  <a:srgbClr val="1C4587"/>
                </a:solidFill>
              </a:rPr>
              <a:t>S</a:t>
            </a:r>
            <a:r>
              <a:rPr lang="en" sz="1900">
                <a:solidFill>
                  <a:srgbClr val="1C4587"/>
                </a:solidFill>
                <a:uFill>
                  <a:noFill/>
                </a:uFill>
                <a:hlinkClick r:id="rId4" action="ppaction://hlinksldjump">
                  <a:extLst>
                    <a:ext uri="{A12FA001-AC4F-418D-AE19-62706E023703}">
                      <ahyp:hlinkClr xmlns:ahyp="http://schemas.microsoft.com/office/drawing/2018/hyperlinkcolor" val="tx"/>
                    </a:ext>
                  </a:extLst>
                </a:hlinkClick>
              </a:rPr>
              <a:t>tructure apps using fragments instead of putting all UI code in the Activity</a:t>
            </a:r>
            <a:endParaRPr sz="1900">
              <a:solidFill>
                <a:srgbClr val="1C4587"/>
              </a:solidFill>
            </a:endParaRPr>
          </a:p>
          <a:p>
            <a:pPr marL="457200" lvl="0" indent="-349250" algn="l" rtl="0">
              <a:spcBef>
                <a:spcPts val="0"/>
              </a:spcBef>
              <a:spcAft>
                <a:spcPts val="0"/>
              </a:spcAft>
              <a:buClr>
                <a:srgbClr val="1C4587"/>
              </a:buClr>
              <a:buSzPts val="1900"/>
              <a:buChar char="●"/>
            </a:pPr>
            <a:r>
              <a:rPr lang="en" sz="1900">
                <a:solidFill>
                  <a:srgbClr val="1C4587"/>
                </a:solidFill>
                <a:uFill>
                  <a:noFill/>
                </a:uFill>
                <a:hlinkClick r:id="rId5" action="ppaction://hlinksldjump">
                  <a:extLst>
                    <a:ext uri="{A12FA001-AC4F-418D-AE19-62706E023703}">
                      <ahyp:hlinkClr xmlns:ahyp="http://schemas.microsoft.com/office/drawing/2018/hyperlinkcolor" val="tx"/>
                    </a:ext>
                  </a:extLst>
                </a:hlinkClick>
              </a:rPr>
              <a:t>Handle navigation with NavGraph, NavHost, and NavController</a:t>
            </a:r>
            <a:endParaRPr sz="1900">
              <a:solidFill>
                <a:srgbClr val="1C4587"/>
              </a:solidFill>
              <a:latin typeface="Courier New"/>
              <a:ea typeface="Courier New"/>
              <a:cs typeface="Courier New"/>
              <a:sym typeface="Courier New"/>
            </a:endParaRPr>
          </a:p>
          <a:p>
            <a:pPr marL="457200" lvl="0" indent="-349250" algn="l" rtl="0">
              <a:spcBef>
                <a:spcPts val="0"/>
              </a:spcBef>
              <a:spcAft>
                <a:spcPts val="0"/>
              </a:spcAft>
              <a:buClr>
                <a:srgbClr val="1C4587"/>
              </a:buClr>
              <a:buSzPts val="1900"/>
              <a:buChar char="●"/>
            </a:pPr>
            <a:r>
              <a:rPr lang="en" sz="1900">
                <a:solidFill>
                  <a:srgbClr val="1C4587"/>
                </a:solidFill>
              </a:rPr>
              <a:t>U</a:t>
            </a:r>
            <a:r>
              <a:rPr lang="en" sz="1900">
                <a:solidFill>
                  <a:srgbClr val="1C4587"/>
                </a:solidFill>
                <a:uFill>
                  <a:noFill/>
                </a:uFill>
                <a:hlinkClick r:id="rId6" action="ppaction://hlinksldjump">
                  <a:extLst>
                    <a:ext uri="{A12FA001-AC4F-418D-AE19-62706E023703}">
                      <ahyp:hlinkClr xmlns:ahyp="http://schemas.microsoft.com/office/drawing/2018/hyperlinkcolor" val="tx"/>
                    </a:ext>
                  </a:extLst>
                </a:hlinkClick>
              </a:rPr>
              <a:t>se Safe Args to pass data between fragment destinations</a:t>
            </a:r>
            <a:r>
              <a:rPr lang="en" sz="1900">
                <a:solidFill>
                  <a:srgbClr val="1C4587"/>
                </a:solidFill>
              </a:rPr>
              <a:t> </a:t>
            </a:r>
            <a:endParaRPr sz="1900">
              <a:solidFill>
                <a:srgbClr val="1C4587"/>
              </a:solidFill>
            </a:endParaRPr>
          </a:p>
          <a:p>
            <a:pPr marL="457200" lvl="0" indent="-349250" algn="l" rtl="0">
              <a:spcBef>
                <a:spcPts val="0"/>
              </a:spcBef>
              <a:spcAft>
                <a:spcPts val="0"/>
              </a:spcAft>
              <a:buClr>
                <a:srgbClr val="1C4587"/>
              </a:buClr>
              <a:buSzPts val="1900"/>
              <a:buChar char="●"/>
            </a:pPr>
            <a:r>
              <a:rPr lang="en" sz="1900">
                <a:solidFill>
                  <a:srgbClr val="1C4587"/>
                </a:solidFill>
                <a:uFill>
                  <a:noFill/>
                </a:uFill>
                <a:hlinkClick r:id="rId7" action="ppaction://hlinksldjump">
                  <a:extLst>
                    <a:ext uri="{A12FA001-AC4F-418D-AE19-62706E023703}">
                      <ahyp:hlinkClr xmlns:ahyp="http://schemas.microsoft.com/office/drawing/2018/hyperlinkcolor" val="tx"/>
                    </a:ext>
                  </a:extLst>
                </a:hlinkClick>
              </a:rPr>
              <a:t>Use NavigationUI to hook up top app bar, navigation drawer, and bottom navigation</a:t>
            </a:r>
            <a:endParaRPr sz="1900">
              <a:solidFill>
                <a:srgbClr val="1C4587"/>
              </a:solidFill>
            </a:endParaRPr>
          </a:p>
          <a:p>
            <a:pPr marL="457200" lvl="0" indent="-349250" algn="l" rtl="0">
              <a:spcBef>
                <a:spcPts val="0"/>
              </a:spcBef>
              <a:spcAft>
                <a:spcPts val="0"/>
              </a:spcAft>
              <a:buClr>
                <a:srgbClr val="1C4587"/>
              </a:buClr>
              <a:buSzPts val="1900"/>
              <a:buChar char="●"/>
            </a:pPr>
            <a:r>
              <a:rPr lang="en" sz="1900">
                <a:solidFill>
                  <a:srgbClr val="1C4587"/>
                </a:solidFill>
                <a:uFill>
                  <a:noFill/>
                </a:uFill>
                <a:hlinkClick r:id="rId8" action="ppaction://hlinksldjump">
                  <a:extLst>
                    <a:ext uri="{A12FA001-AC4F-418D-AE19-62706E023703}">
                      <ahyp:hlinkClr xmlns:ahyp="http://schemas.microsoft.com/office/drawing/2018/hyperlinkcolor" val="tx"/>
                    </a:ext>
                  </a:extLst>
                </a:hlinkClick>
              </a:rPr>
              <a:t>Android keeps a back stack of all the destinations you’ve visited, with each new destination being pushed onto the stack.</a:t>
            </a:r>
            <a:endParaRPr sz="1900">
              <a:solidFill>
                <a:srgbClr val="1C4587"/>
              </a:solidFill>
            </a:endParaRPr>
          </a:p>
        </p:txBody>
      </p:sp>
      <p:sp>
        <p:nvSpPr>
          <p:cNvPr id="471" name="Google Shape;471;p6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6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Learn more</a:t>
            </a:r>
            <a:endParaRPr/>
          </a:p>
        </p:txBody>
      </p:sp>
      <p:sp>
        <p:nvSpPr>
          <p:cNvPr id="477" name="Google Shape;477;p67"/>
          <p:cNvSpPr txBox="1">
            <a:spLocks noGrp="1"/>
          </p:cNvSpPr>
          <p:nvPr>
            <p:ph type="body" idx="1"/>
          </p:nvPr>
        </p:nvSpPr>
        <p:spPr>
          <a:xfrm>
            <a:off x="311700" y="1154200"/>
            <a:ext cx="8520600" cy="31158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Font typeface="Arial"/>
              <a:buChar char="●"/>
            </a:pPr>
            <a:r>
              <a:rPr lang="en" sz="2000" u="sng">
                <a:solidFill>
                  <a:schemeClr val="accent5"/>
                </a:solidFill>
                <a:latin typeface="Arial"/>
                <a:ea typeface="Arial"/>
                <a:cs typeface="Arial"/>
                <a:sym typeface="Arial"/>
                <a:hlinkClick r:id="rId3">
                  <a:extLst>
                    <a:ext uri="{A12FA001-AC4F-418D-AE19-62706E023703}">
                      <ahyp:hlinkClr xmlns:ahyp="http://schemas.microsoft.com/office/drawing/2018/hyperlinkcolor" val="tx"/>
                    </a:ext>
                  </a:extLst>
                </a:hlinkClick>
              </a:rPr>
              <a:t>Principles of navigation</a:t>
            </a:r>
            <a:endParaRPr sz="2000">
              <a:solidFill>
                <a:schemeClr val="accent5"/>
              </a:solidFill>
              <a:latin typeface="Arial"/>
              <a:ea typeface="Arial"/>
              <a:cs typeface="Arial"/>
              <a:sym typeface="Arial"/>
            </a:endParaRPr>
          </a:p>
          <a:p>
            <a:pPr marL="457200" lvl="0" indent="-355600" algn="l" rtl="0">
              <a:lnSpc>
                <a:spcPct val="115000"/>
              </a:lnSpc>
              <a:spcBef>
                <a:spcPts val="0"/>
              </a:spcBef>
              <a:spcAft>
                <a:spcPts val="0"/>
              </a:spcAft>
              <a:buSzPts val="2000"/>
              <a:buFont typeface="Arial"/>
              <a:buChar char="●"/>
            </a:pPr>
            <a:r>
              <a:rPr lang="en" sz="2000" u="sng">
                <a:solidFill>
                  <a:schemeClr val="hlink"/>
                </a:solidFill>
                <a:latin typeface="Arial"/>
                <a:ea typeface="Arial"/>
                <a:cs typeface="Arial"/>
                <a:sym typeface="Arial"/>
                <a:hlinkClick r:id="rId4"/>
              </a:rPr>
              <a:t>Navigation component</a:t>
            </a:r>
            <a:endParaRPr sz="2000">
              <a:latin typeface="Arial"/>
              <a:ea typeface="Arial"/>
              <a:cs typeface="Arial"/>
              <a:sym typeface="Arial"/>
            </a:endParaRPr>
          </a:p>
          <a:p>
            <a:pPr marL="457200" lvl="0" indent="-355600" algn="l" rtl="0">
              <a:lnSpc>
                <a:spcPct val="115000"/>
              </a:lnSpc>
              <a:spcBef>
                <a:spcPts val="0"/>
              </a:spcBef>
              <a:spcAft>
                <a:spcPts val="0"/>
              </a:spcAft>
              <a:buSzPts val="2000"/>
              <a:buFont typeface="Arial"/>
              <a:buChar char="●"/>
            </a:pPr>
            <a:r>
              <a:rPr lang="en" sz="2000" u="sng">
                <a:solidFill>
                  <a:schemeClr val="hlink"/>
                </a:solidFill>
                <a:latin typeface="Arial"/>
                <a:ea typeface="Arial"/>
                <a:cs typeface="Arial"/>
                <a:sym typeface="Arial"/>
                <a:hlinkClick r:id="rId5"/>
              </a:rPr>
              <a:t>Pass data between destinations</a:t>
            </a:r>
            <a:endParaRPr sz="2000">
              <a:latin typeface="Arial"/>
              <a:ea typeface="Arial"/>
              <a:cs typeface="Arial"/>
              <a:sym typeface="Arial"/>
            </a:endParaRPr>
          </a:p>
          <a:p>
            <a:pPr marL="457200" lvl="0" indent="-355600" algn="l" rtl="0">
              <a:lnSpc>
                <a:spcPct val="115000"/>
              </a:lnSpc>
              <a:spcBef>
                <a:spcPts val="0"/>
              </a:spcBef>
              <a:spcAft>
                <a:spcPts val="0"/>
              </a:spcAft>
              <a:buSzPts val="2000"/>
              <a:buFont typeface="Arial"/>
              <a:buChar char="●"/>
            </a:pPr>
            <a:r>
              <a:rPr lang="en" sz="2000" u="sng">
                <a:solidFill>
                  <a:schemeClr val="hlink"/>
                </a:solidFill>
                <a:latin typeface="Arial"/>
                <a:ea typeface="Arial"/>
                <a:cs typeface="Arial"/>
                <a:sym typeface="Arial"/>
                <a:hlinkClick r:id="rId6"/>
              </a:rPr>
              <a:t>NavigationUI</a:t>
            </a:r>
            <a:endParaRPr sz="2000">
              <a:latin typeface="Arial"/>
              <a:ea typeface="Arial"/>
              <a:cs typeface="Arial"/>
              <a:sym typeface="Arial"/>
            </a:endParaRPr>
          </a:p>
        </p:txBody>
      </p:sp>
      <p:sp>
        <p:nvSpPr>
          <p:cNvPr id="478" name="Google Shape;478;p6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Pathway</a:t>
            </a:r>
            <a:endParaRPr/>
          </a:p>
        </p:txBody>
      </p:sp>
      <p:sp>
        <p:nvSpPr>
          <p:cNvPr id="484" name="Google Shape;484;p6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53</a:t>
            </a:fld>
            <a:endParaRPr/>
          </a:p>
        </p:txBody>
      </p:sp>
      <p:sp>
        <p:nvSpPr>
          <p:cNvPr id="485" name="Google Shape;485;p68"/>
          <p:cNvSpPr txBox="1">
            <a:spLocks noGrp="1"/>
          </p:cNvSpPr>
          <p:nvPr>
            <p:ph type="body" idx="1"/>
          </p:nvPr>
        </p:nvSpPr>
        <p:spPr>
          <a:xfrm>
            <a:off x="311711" y="1490519"/>
            <a:ext cx="8520600" cy="89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500"/>
              <a:t>Practice what you’ve learned by</a:t>
            </a:r>
            <a:br>
              <a:rPr lang="en" sz="2500"/>
            </a:br>
            <a:r>
              <a:rPr lang="en" sz="2500"/>
              <a:t>completing the pathway:</a:t>
            </a:r>
            <a:endParaRPr sz="2500"/>
          </a:p>
          <a:p>
            <a:pPr marL="0" lvl="0" indent="0" algn="l" rtl="0">
              <a:lnSpc>
                <a:spcPct val="115000"/>
              </a:lnSpc>
              <a:spcBef>
                <a:spcPts val="1000"/>
              </a:spcBef>
              <a:spcAft>
                <a:spcPts val="0"/>
              </a:spcAft>
              <a:buNone/>
            </a:pPr>
            <a:r>
              <a:rPr lang="en" sz="2500" u="sng">
                <a:solidFill>
                  <a:schemeClr val="hlink"/>
                </a:solidFill>
                <a:hlinkClick r:id="rId3"/>
              </a:rPr>
              <a:t>Lesson 6: App navigation</a:t>
            </a:r>
            <a:endParaRPr sz="2500">
              <a:solidFill>
                <a:schemeClr val="dk1"/>
              </a:solidFill>
            </a:endParaRPr>
          </a:p>
          <a:p>
            <a:pPr marL="0" lvl="0" indent="0" algn="l" rtl="0">
              <a:lnSpc>
                <a:spcPct val="115000"/>
              </a:lnSpc>
              <a:spcBef>
                <a:spcPts val="1000"/>
              </a:spcBef>
              <a:spcAft>
                <a:spcPts val="1000"/>
              </a:spcAft>
              <a:buNone/>
            </a:pPr>
            <a:endParaRPr sz="2500">
              <a:solidFill>
                <a:schemeClr val="dk1"/>
              </a:solidFill>
            </a:endParaRPr>
          </a:p>
        </p:txBody>
      </p:sp>
      <p:pic>
        <p:nvPicPr>
          <p:cNvPr id="486" name="Google Shape;486;p68"/>
          <p:cNvPicPr preferRelativeResize="0"/>
          <p:nvPr/>
        </p:nvPicPr>
        <p:blipFill rotWithShape="1">
          <a:blip r:embed="rId4">
            <a:alphaModFix/>
          </a:blip>
          <a:srcRect l="12797" t="12879" r="12273" b="13226"/>
          <a:stretch/>
        </p:blipFill>
        <p:spPr>
          <a:xfrm>
            <a:off x="5771650" y="1382495"/>
            <a:ext cx="2755850" cy="27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Explicit intent</a:t>
            </a:r>
            <a:endParaRPr/>
          </a:p>
        </p:txBody>
      </p:sp>
      <p:sp>
        <p:nvSpPr>
          <p:cNvPr id="114" name="Google Shape;114;p22"/>
          <p:cNvSpPr txBox="1">
            <a:spLocks noGrp="1"/>
          </p:cNvSpPr>
          <p:nvPr>
            <p:ph type="body" idx="1"/>
          </p:nvPr>
        </p:nvSpPr>
        <p:spPr>
          <a:xfrm>
            <a:off x="311700" y="1731175"/>
            <a:ext cx="8520600" cy="2188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Fulfills a request </a:t>
            </a:r>
            <a:r>
              <a:rPr lang="en" sz="2200" b="1"/>
              <a:t>using</a:t>
            </a:r>
            <a:r>
              <a:rPr lang="en" sz="2200"/>
              <a:t> </a:t>
            </a:r>
            <a:r>
              <a:rPr lang="en" sz="2200" b="1"/>
              <a:t>a specific component</a:t>
            </a:r>
            <a:endParaRPr sz="2200" b="1"/>
          </a:p>
          <a:p>
            <a:pPr marL="457200" lvl="0" indent="-368300" algn="l" rtl="0">
              <a:spcBef>
                <a:spcPts val="1000"/>
              </a:spcBef>
              <a:spcAft>
                <a:spcPts val="0"/>
              </a:spcAft>
              <a:buSzPts val="2200"/>
              <a:buChar char="●"/>
            </a:pPr>
            <a:r>
              <a:rPr lang="en" sz="2200"/>
              <a:t>Navigates internally to an Activity in your app</a:t>
            </a:r>
            <a:endParaRPr sz="2200"/>
          </a:p>
          <a:p>
            <a:pPr marL="457200" lvl="0" indent="-368300" algn="l" rtl="0">
              <a:spcBef>
                <a:spcPts val="1000"/>
              </a:spcBef>
              <a:spcAft>
                <a:spcPts val="0"/>
              </a:spcAft>
              <a:buSzPts val="2200"/>
              <a:buChar char="●"/>
            </a:pPr>
            <a:r>
              <a:rPr lang="en" sz="2200"/>
              <a:t>Navigates to a specific third-party app or another app you've written</a:t>
            </a:r>
            <a:endParaRPr sz="2200"/>
          </a:p>
        </p:txBody>
      </p:sp>
      <p:sp>
        <p:nvSpPr>
          <p:cNvPr id="115" name="Google Shape;115;p2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Explicit intent examples</a:t>
            </a:r>
            <a:endParaRPr/>
          </a:p>
        </p:txBody>
      </p:sp>
      <p:sp>
        <p:nvSpPr>
          <p:cNvPr id="121" name="Google Shape;121;p23"/>
          <p:cNvSpPr txBox="1">
            <a:spLocks noGrp="1"/>
          </p:cNvSpPr>
          <p:nvPr>
            <p:ph type="body" idx="1"/>
          </p:nvPr>
        </p:nvSpPr>
        <p:spPr>
          <a:xfrm>
            <a:off x="311700" y="946870"/>
            <a:ext cx="8520600" cy="188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Navigate between activities in your app:</a:t>
            </a:r>
            <a:endParaRPr sz="1800"/>
          </a:p>
          <a:p>
            <a:pPr marL="0" lvl="0" indent="0" algn="l" rtl="0">
              <a:lnSpc>
                <a:spcPct val="100000"/>
              </a:lnSpc>
              <a:spcBef>
                <a:spcPts val="40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fun</a:t>
            </a:r>
            <a:r>
              <a:rPr lang="en" sz="1700">
                <a:solidFill>
                  <a:srgbClr val="37474F"/>
                </a:solidFill>
                <a:latin typeface="Consolas"/>
                <a:ea typeface="Consolas"/>
                <a:cs typeface="Consolas"/>
                <a:sym typeface="Consolas"/>
              </a:rPr>
              <a:t> viewNoteDetail() {</a:t>
            </a:r>
            <a:endParaRPr sz="17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solidFill>
                  <a:srgbClr val="37474F"/>
                </a:solidFill>
                <a:latin typeface="Consolas"/>
                <a:ea typeface="Consolas"/>
                <a:cs typeface="Consolas"/>
                <a:sym typeface="Consolas"/>
              </a:rPr>
              <a:t> intent = Intent(</a:t>
            </a:r>
            <a:r>
              <a:rPr lang="en" sz="1700">
                <a:solidFill>
                  <a:srgbClr val="3F51B5"/>
                </a:solidFill>
                <a:latin typeface="Consolas"/>
                <a:ea typeface="Consolas"/>
                <a:cs typeface="Consolas"/>
                <a:sym typeface="Consolas"/>
              </a:rPr>
              <a:t>this</a:t>
            </a:r>
            <a:r>
              <a:rPr lang="en" sz="1700">
                <a:solidFill>
                  <a:srgbClr val="37474F"/>
                </a:solidFill>
                <a:latin typeface="Consolas"/>
                <a:ea typeface="Consolas"/>
                <a:cs typeface="Consolas"/>
                <a:sym typeface="Consolas"/>
              </a:rPr>
              <a:t>, NoteDetailActivity::</a:t>
            </a:r>
            <a:r>
              <a:rPr lang="en" sz="1700">
                <a:solidFill>
                  <a:srgbClr val="3F51B5"/>
                </a:solidFill>
                <a:latin typeface="Consolas"/>
                <a:ea typeface="Consolas"/>
                <a:cs typeface="Consolas"/>
                <a:sym typeface="Consolas"/>
              </a:rPr>
              <a:t>class</a:t>
            </a:r>
            <a:r>
              <a:rPr lang="en" sz="1700">
                <a:solidFill>
                  <a:srgbClr val="37474F"/>
                </a:solidFill>
                <a:latin typeface="Consolas"/>
                <a:ea typeface="Consolas"/>
                <a:cs typeface="Consolas"/>
                <a:sym typeface="Consolas"/>
              </a:rPr>
              <a:t>.java)</a:t>
            </a:r>
            <a:endParaRPr sz="17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intent.putExtra(NOTE_ID, note.id)</a:t>
            </a:r>
            <a:endParaRPr sz="17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startActivity(intent)</a:t>
            </a:r>
            <a:endParaRPr sz="17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600">
              <a:solidFill>
                <a:schemeClr val="dk1"/>
              </a:solidFill>
              <a:latin typeface="Consolas"/>
              <a:ea typeface="Consolas"/>
              <a:cs typeface="Consolas"/>
              <a:sym typeface="Consolas"/>
            </a:endParaRPr>
          </a:p>
        </p:txBody>
      </p:sp>
      <p:sp>
        <p:nvSpPr>
          <p:cNvPr id="122" name="Google Shape;122;p2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23" name="Google Shape;123;p23"/>
          <p:cNvSpPr txBox="1"/>
          <p:nvPr/>
        </p:nvSpPr>
        <p:spPr>
          <a:xfrm>
            <a:off x="309775" y="2659535"/>
            <a:ext cx="8522400" cy="188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Roboto"/>
                <a:ea typeface="Roboto"/>
                <a:cs typeface="Roboto"/>
                <a:sym typeface="Roboto"/>
              </a:rPr>
              <a:t>Navigate to a specific external app:</a:t>
            </a:r>
            <a:endParaRPr sz="1800" dirty="0">
              <a:latin typeface="Roboto"/>
              <a:ea typeface="Roboto"/>
              <a:cs typeface="Roboto"/>
              <a:sym typeface="Roboto"/>
            </a:endParaRPr>
          </a:p>
          <a:p>
            <a:pPr marL="0" lvl="0" indent="0" algn="l" rtl="0">
              <a:spcBef>
                <a:spcPts val="400"/>
              </a:spcBef>
              <a:spcAft>
                <a:spcPts val="0"/>
              </a:spcAft>
              <a:buNone/>
            </a:pPr>
            <a:r>
              <a:rPr lang="en" sz="1700" dirty="0">
                <a:solidFill>
                  <a:srgbClr val="3F51B5"/>
                </a:solidFill>
                <a:latin typeface="Consolas"/>
                <a:ea typeface="Consolas"/>
                <a:cs typeface="Consolas"/>
                <a:sym typeface="Consolas"/>
              </a:rPr>
              <a:t>fun</a:t>
            </a:r>
            <a:r>
              <a:rPr lang="en" sz="1700" dirty="0">
                <a:solidFill>
                  <a:srgbClr val="37474F"/>
                </a:solidFill>
                <a:latin typeface="Consolas"/>
                <a:ea typeface="Consolas"/>
                <a:cs typeface="Consolas"/>
                <a:sym typeface="Consolas"/>
              </a:rPr>
              <a:t> openExternalApp() {</a:t>
            </a:r>
            <a:endParaRPr sz="1700" dirty="0">
              <a:solidFill>
                <a:srgbClr val="37474F"/>
              </a:solidFill>
              <a:latin typeface="Consolas"/>
              <a:ea typeface="Consolas"/>
              <a:cs typeface="Consolas"/>
              <a:sym typeface="Consolas"/>
            </a:endParaRPr>
          </a:p>
          <a:p>
            <a:pPr marL="0" lvl="0" indent="0" algn="l" rtl="0">
              <a:spcBef>
                <a:spcPts val="0"/>
              </a:spcBef>
              <a:spcAft>
                <a:spcPts val="0"/>
              </a:spcAft>
              <a:buNone/>
            </a:pPr>
            <a:r>
              <a:rPr lang="en" sz="1700" dirty="0">
                <a:solidFill>
                  <a:srgbClr val="37474F"/>
                </a:solidFill>
                <a:latin typeface="Consolas"/>
                <a:ea typeface="Consolas"/>
                <a:cs typeface="Consolas"/>
                <a:sym typeface="Consolas"/>
              </a:rPr>
              <a:t>   </a:t>
            </a:r>
            <a:r>
              <a:rPr lang="en" sz="1700" dirty="0">
                <a:solidFill>
                  <a:srgbClr val="3F51B5"/>
                </a:solidFill>
                <a:latin typeface="Consolas"/>
                <a:ea typeface="Consolas"/>
                <a:cs typeface="Consolas"/>
                <a:sym typeface="Consolas"/>
              </a:rPr>
              <a:t>val</a:t>
            </a:r>
            <a:r>
              <a:rPr lang="en" sz="1700" dirty="0">
                <a:solidFill>
                  <a:srgbClr val="37474F"/>
                </a:solidFill>
                <a:latin typeface="Consolas"/>
                <a:ea typeface="Consolas"/>
                <a:cs typeface="Consolas"/>
                <a:sym typeface="Consolas"/>
              </a:rPr>
              <a:t> intent = Intent(</a:t>
            </a:r>
            <a:r>
              <a:rPr lang="en" sz="1700" dirty="0">
                <a:solidFill>
                  <a:srgbClr val="388E3C"/>
                </a:solidFill>
                <a:latin typeface="Consolas"/>
                <a:ea typeface="Consolas"/>
                <a:cs typeface="Consolas"/>
                <a:sym typeface="Consolas"/>
              </a:rPr>
              <a:t>"com.example.workapp.FILE_OPEN"</a:t>
            </a:r>
            <a:r>
              <a:rPr lang="en" sz="1700" dirty="0">
                <a:solidFill>
                  <a:srgbClr val="37474F"/>
                </a:solidFill>
                <a:latin typeface="Consolas"/>
                <a:ea typeface="Consolas"/>
                <a:cs typeface="Consolas"/>
                <a:sym typeface="Consolas"/>
              </a:rPr>
              <a:t>)</a:t>
            </a:r>
            <a:endParaRPr sz="1700" dirty="0">
              <a:solidFill>
                <a:srgbClr val="37474F"/>
              </a:solidFill>
              <a:latin typeface="Consolas"/>
              <a:ea typeface="Consolas"/>
              <a:cs typeface="Consolas"/>
              <a:sym typeface="Consolas"/>
            </a:endParaRPr>
          </a:p>
          <a:p>
            <a:pPr marL="0" lvl="0" indent="0" algn="l" rtl="0">
              <a:spcBef>
                <a:spcPts val="0"/>
              </a:spcBef>
              <a:spcAft>
                <a:spcPts val="0"/>
              </a:spcAft>
              <a:buNone/>
            </a:pPr>
            <a:r>
              <a:rPr lang="en" sz="1700" dirty="0">
                <a:solidFill>
                  <a:srgbClr val="37474F"/>
                </a:solidFill>
                <a:latin typeface="Consolas"/>
                <a:ea typeface="Consolas"/>
                <a:cs typeface="Consolas"/>
                <a:sym typeface="Consolas"/>
              </a:rPr>
              <a:t>   </a:t>
            </a:r>
            <a:r>
              <a:rPr lang="en" sz="1700" dirty="0">
                <a:solidFill>
                  <a:srgbClr val="3F51B5"/>
                </a:solidFill>
                <a:latin typeface="Consolas"/>
                <a:ea typeface="Consolas"/>
                <a:cs typeface="Consolas"/>
                <a:sym typeface="Consolas"/>
              </a:rPr>
              <a:t>if</a:t>
            </a:r>
            <a:r>
              <a:rPr lang="en" sz="1700" dirty="0">
                <a:solidFill>
                  <a:srgbClr val="37474F"/>
                </a:solidFill>
                <a:latin typeface="Consolas"/>
                <a:ea typeface="Consolas"/>
                <a:cs typeface="Consolas"/>
                <a:sym typeface="Consolas"/>
              </a:rPr>
              <a:t> (intent.resolveActivity(packageManager) != </a:t>
            </a:r>
            <a:r>
              <a:rPr lang="en" sz="1700" dirty="0">
                <a:solidFill>
                  <a:srgbClr val="3F51B5"/>
                </a:solidFill>
                <a:latin typeface="Consolas"/>
                <a:ea typeface="Consolas"/>
                <a:cs typeface="Consolas"/>
                <a:sym typeface="Consolas"/>
              </a:rPr>
              <a:t>null</a:t>
            </a:r>
            <a:r>
              <a:rPr lang="en" sz="1700" dirty="0">
                <a:solidFill>
                  <a:srgbClr val="37474F"/>
                </a:solidFill>
                <a:latin typeface="Consolas"/>
                <a:ea typeface="Consolas"/>
                <a:cs typeface="Consolas"/>
                <a:sym typeface="Consolas"/>
              </a:rPr>
              <a:t>) {</a:t>
            </a:r>
            <a:endParaRPr sz="1700" dirty="0">
              <a:solidFill>
                <a:srgbClr val="37474F"/>
              </a:solidFill>
              <a:latin typeface="Consolas"/>
              <a:ea typeface="Consolas"/>
              <a:cs typeface="Consolas"/>
              <a:sym typeface="Consolas"/>
            </a:endParaRPr>
          </a:p>
          <a:p>
            <a:pPr marL="0" lvl="0" indent="0" algn="l" rtl="0">
              <a:spcBef>
                <a:spcPts val="0"/>
              </a:spcBef>
              <a:spcAft>
                <a:spcPts val="0"/>
              </a:spcAft>
              <a:buNone/>
            </a:pPr>
            <a:r>
              <a:rPr lang="en" sz="1700" dirty="0">
                <a:solidFill>
                  <a:srgbClr val="37474F"/>
                </a:solidFill>
                <a:latin typeface="Consolas"/>
                <a:ea typeface="Consolas"/>
                <a:cs typeface="Consolas"/>
                <a:sym typeface="Consolas"/>
              </a:rPr>
              <a:t>       startActivity(intent)</a:t>
            </a:r>
            <a:endParaRPr sz="1700" dirty="0">
              <a:solidFill>
                <a:srgbClr val="37474F"/>
              </a:solidFill>
              <a:latin typeface="Consolas"/>
              <a:ea typeface="Consolas"/>
              <a:cs typeface="Consolas"/>
              <a:sym typeface="Consolas"/>
            </a:endParaRPr>
          </a:p>
          <a:p>
            <a:pPr marL="0" lvl="0" indent="0" algn="l" rtl="0">
              <a:spcBef>
                <a:spcPts val="0"/>
              </a:spcBef>
              <a:spcAft>
                <a:spcPts val="0"/>
              </a:spcAft>
              <a:buNone/>
            </a:pPr>
            <a:r>
              <a:rPr lang="en" sz="1700" dirty="0">
                <a:solidFill>
                  <a:srgbClr val="37474F"/>
                </a:solidFill>
                <a:latin typeface="Consolas"/>
                <a:ea typeface="Consolas"/>
                <a:cs typeface="Consolas"/>
                <a:sym typeface="Consolas"/>
              </a:rPr>
              <a:t>   }</a:t>
            </a:r>
            <a:endParaRPr sz="1700" dirty="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700" dirty="0">
                <a:solidFill>
                  <a:srgbClr val="37474F"/>
                </a:solidFill>
                <a:latin typeface="Consolas"/>
                <a:ea typeface="Consolas"/>
                <a:cs typeface="Consolas"/>
                <a:sym typeface="Consolas"/>
              </a:rPr>
              <a:t>}</a:t>
            </a:r>
            <a:endParaRPr sz="1500" dirty="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10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Implicit intent</a:t>
            </a:r>
            <a:endParaRPr/>
          </a:p>
        </p:txBody>
      </p:sp>
      <p:sp>
        <p:nvSpPr>
          <p:cNvPr id="129" name="Google Shape;129;p24"/>
          <p:cNvSpPr txBox="1">
            <a:spLocks noGrp="1"/>
          </p:cNvSpPr>
          <p:nvPr>
            <p:ph type="body" idx="1"/>
          </p:nvPr>
        </p:nvSpPr>
        <p:spPr>
          <a:xfrm>
            <a:off x="311700" y="1609675"/>
            <a:ext cx="8520600" cy="24480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Provides generic action the app can perform</a:t>
            </a:r>
            <a:endParaRPr sz="2200"/>
          </a:p>
          <a:p>
            <a:pPr marL="457200" lvl="0" indent="-368300" algn="l" rtl="0">
              <a:spcBef>
                <a:spcPts val="1000"/>
              </a:spcBef>
              <a:spcAft>
                <a:spcPts val="0"/>
              </a:spcAft>
              <a:buSzPts val="2200"/>
              <a:buChar char="●"/>
            </a:pPr>
            <a:r>
              <a:rPr lang="en" sz="2200"/>
              <a:t>Resolved using mapping of the data type and action to known components</a:t>
            </a:r>
            <a:endParaRPr sz="2200"/>
          </a:p>
          <a:p>
            <a:pPr marL="457200" lvl="0" indent="-368300" algn="l" rtl="0">
              <a:spcBef>
                <a:spcPts val="1000"/>
              </a:spcBef>
              <a:spcAft>
                <a:spcPts val="1000"/>
              </a:spcAft>
              <a:buSzPts val="2200"/>
              <a:buChar char="●"/>
            </a:pPr>
            <a:r>
              <a:rPr lang="en" sz="2200"/>
              <a:t>Allows any app that matches the criteria to handle the request </a:t>
            </a:r>
            <a:endParaRPr sz="2200"/>
          </a:p>
        </p:txBody>
      </p:sp>
      <p:sp>
        <p:nvSpPr>
          <p:cNvPr id="130" name="Google Shape;130;p2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Implicit intent example</a:t>
            </a:r>
            <a:endParaRPr/>
          </a:p>
        </p:txBody>
      </p:sp>
      <p:sp>
        <p:nvSpPr>
          <p:cNvPr id="136" name="Google Shape;136;p25"/>
          <p:cNvSpPr txBox="1">
            <a:spLocks noGrp="1"/>
          </p:cNvSpPr>
          <p:nvPr>
            <p:ph type="body" idx="1"/>
          </p:nvPr>
        </p:nvSpPr>
        <p:spPr>
          <a:xfrm>
            <a:off x="311700" y="1385025"/>
            <a:ext cx="8520600" cy="280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fun</a:t>
            </a:r>
            <a:r>
              <a:rPr lang="en" sz="1800" dirty="0">
                <a:solidFill>
                  <a:srgbClr val="37474F"/>
                </a:solidFill>
                <a:latin typeface="Consolas"/>
                <a:ea typeface="Consolas"/>
                <a:cs typeface="Consolas"/>
                <a:sym typeface="Consolas"/>
              </a:rPr>
              <a:t> sendEmail() {</a:t>
            </a:r>
            <a:endParaRPr sz="1800" dirty="0">
              <a:solidFill>
                <a:srgbClr val="37474F"/>
              </a:solidFill>
              <a:latin typeface="Consolas"/>
              <a:ea typeface="Consolas"/>
              <a:cs typeface="Consolas"/>
              <a:sym typeface="Consolas"/>
            </a:endParaRPr>
          </a:p>
          <a:p>
            <a:pPr marL="0" lvl="0" indent="0" algn="l" rtl="0">
              <a:lnSpc>
                <a:spcPct val="100000"/>
              </a:lnSpc>
              <a:spcBef>
                <a:spcPts val="595"/>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    </a:t>
            </a:r>
            <a:r>
              <a:rPr lang="en" sz="1800" dirty="0">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intent = Intent(Intent.ACTION_SEND)</a:t>
            </a:r>
            <a:endParaRPr sz="1800" dirty="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    intent.type = </a:t>
            </a:r>
            <a:r>
              <a:rPr lang="en" sz="1800" dirty="0">
                <a:solidFill>
                  <a:srgbClr val="388E3C"/>
                </a:solidFill>
                <a:latin typeface="Consolas"/>
                <a:ea typeface="Consolas"/>
                <a:cs typeface="Consolas"/>
                <a:sym typeface="Consolas"/>
              </a:rPr>
              <a:t>"text/plain"</a:t>
            </a:r>
            <a:endParaRPr sz="1800" dirty="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    intent.putExtra(Intent.EXTRA_EMAIL, emailAddresses)</a:t>
            </a:r>
            <a:endParaRPr sz="1800" dirty="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    intent.putExtra(Intent.EXTRA_TEXT, </a:t>
            </a:r>
            <a:r>
              <a:rPr lang="en" sz="1800" dirty="0">
                <a:solidFill>
                  <a:srgbClr val="388E3C"/>
                </a:solidFill>
                <a:latin typeface="Consolas"/>
                <a:ea typeface="Consolas"/>
                <a:cs typeface="Consolas"/>
                <a:sym typeface="Consolas"/>
              </a:rPr>
              <a:t>"How are you?"</a:t>
            </a: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    </a:t>
            </a:r>
            <a:endParaRPr sz="1800" dirty="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    if</a:t>
            </a:r>
            <a:r>
              <a:rPr lang="en" sz="1800" dirty="0">
                <a:solidFill>
                  <a:srgbClr val="37474F"/>
                </a:solidFill>
                <a:latin typeface="Consolas"/>
                <a:ea typeface="Consolas"/>
                <a:cs typeface="Consolas"/>
                <a:sym typeface="Consolas"/>
              </a:rPr>
              <a:t> (intent.resolveActivity(packageManager) != </a:t>
            </a:r>
            <a:r>
              <a:rPr lang="en" sz="1800" dirty="0">
                <a:solidFill>
                  <a:srgbClr val="3F51B5"/>
                </a:solidFill>
                <a:latin typeface="Consolas"/>
                <a:ea typeface="Consolas"/>
                <a:cs typeface="Consolas"/>
                <a:sym typeface="Consolas"/>
              </a:rPr>
              <a:t>null</a:t>
            </a:r>
            <a:r>
              <a:rPr lang="en" sz="1800" dirty="0">
                <a:solidFill>
                  <a:srgbClr val="37474F"/>
                </a:solidFill>
                <a:latin typeface="Consolas"/>
                <a:ea typeface="Consolas"/>
                <a:cs typeface="Consolas"/>
                <a:sym typeface="Consolas"/>
              </a:rPr>
              <a:t>) {</a:t>
            </a:r>
            <a:endParaRPr sz="1800" dirty="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        startActivity(intent)</a:t>
            </a:r>
            <a:endParaRPr sz="1800" dirty="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    }</a:t>
            </a:r>
            <a:endParaRPr sz="1800" dirty="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p:txBody>
      </p:sp>
      <p:sp>
        <p:nvSpPr>
          <p:cNvPr id="137" name="Google Shape;137;p2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6DF62B36C84343A091849FB1E2B1BC" ma:contentTypeVersion="0" ma:contentTypeDescription="Create a new document." ma:contentTypeScope="" ma:versionID="4e785ebdacd12b11b5efdad6f7e8258e">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AB596DE-358B-425D-A08D-BE5FC351E365}"/>
</file>

<file path=customXml/itemProps2.xml><?xml version="1.0" encoding="utf-8"?>
<ds:datastoreItem xmlns:ds="http://schemas.openxmlformats.org/officeDocument/2006/customXml" ds:itemID="{96A9EC80-0CC4-4226-B84A-B0F024388106}"/>
</file>

<file path=customXml/itemProps3.xml><?xml version="1.0" encoding="utf-8"?>
<ds:datastoreItem xmlns:ds="http://schemas.openxmlformats.org/officeDocument/2006/customXml" ds:itemID="{373C3996-147E-4A78-95F9-02C4092FE11B}"/>
</file>

<file path=docProps/app.xml><?xml version="1.0" encoding="utf-8"?>
<Properties xmlns="http://schemas.openxmlformats.org/officeDocument/2006/extended-properties" xmlns:vt="http://schemas.openxmlformats.org/officeDocument/2006/docPropsVTypes">
  <TotalTime>0</TotalTime>
  <Words>5960</Words>
  <Application>Microsoft Office PowerPoint</Application>
  <PresentationFormat>On-screen Show (16:9)</PresentationFormat>
  <Paragraphs>642</Paragraphs>
  <Slides>53</Slides>
  <Notes>52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53</vt:i4>
      </vt:variant>
    </vt:vector>
  </HeadingPairs>
  <TitlesOfParts>
    <vt:vector size="64" baseType="lpstr">
      <vt:lpstr>Noto Sans Symbols</vt:lpstr>
      <vt:lpstr>Google Sans</vt:lpstr>
      <vt:lpstr>Open Sans</vt:lpstr>
      <vt:lpstr>Times New Roman</vt:lpstr>
      <vt:lpstr>Roboto</vt:lpstr>
      <vt:lpstr>Courier New</vt:lpstr>
      <vt:lpstr>Consolas</vt:lpstr>
      <vt:lpstr>Arial</vt:lpstr>
      <vt:lpstr>Roboto Condensed</vt:lpstr>
      <vt:lpstr>Simple Light</vt:lpstr>
      <vt:lpstr>GDT master</vt:lpstr>
      <vt:lpstr>PowerPoint Presentation</vt:lpstr>
      <vt:lpstr>About this lesson</vt:lpstr>
      <vt:lpstr>PowerPoint Presentation</vt:lpstr>
      <vt:lpstr>Multiple screens in an app</vt:lpstr>
      <vt:lpstr>Intent</vt:lpstr>
      <vt:lpstr>Explicit intent</vt:lpstr>
      <vt:lpstr>Explicit intent examples</vt:lpstr>
      <vt:lpstr>Implicit intent</vt:lpstr>
      <vt:lpstr>Implicit intent example</vt:lpstr>
      <vt:lpstr>Register your app to handle intent</vt:lpstr>
      <vt:lpstr>PowerPoint Presentation</vt:lpstr>
      <vt:lpstr>App bar</vt:lpstr>
      <vt:lpstr>Navigation drawer</vt:lpstr>
      <vt:lpstr>Menu</vt:lpstr>
      <vt:lpstr>More menu options</vt:lpstr>
      <vt:lpstr>Options menu example</vt:lpstr>
      <vt:lpstr>Inflate options menu</vt:lpstr>
      <vt:lpstr>Handle menu options selected</vt:lpstr>
      <vt:lpstr>PowerPoint Presentation</vt:lpstr>
      <vt:lpstr>Fragments for tablet layouts</vt:lpstr>
      <vt:lpstr>Fragment</vt:lpstr>
      <vt:lpstr>Note about fragments</vt:lpstr>
      <vt:lpstr>Navigation within an app</vt:lpstr>
      <vt:lpstr>Navigation component</vt:lpstr>
      <vt:lpstr>Add dependencies</vt:lpstr>
      <vt:lpstr>Navigation host (NavHost)</vt:lpstr>
      <vt:lpstr>Navigation graph</vt:lpstr>
      <vt:lpstr>Navigation Editor in Android Studio</vt:lpstr>
      <vt:lpstr>Creating a Fragment</vt:lpstr>
      <vt:lpstr>Specifying Fragment destinations</vt:lpstr>
      <vt:lpstr>Example fragment destination</vt:lpstr>
      <vt:lpstr>Navigation Controller (NavController)</vt:lpstr>
      <vt:lpstr>Example NavController</vt:lpstr>
      <vt:lpstr>More custom navigation behavior</vt:lpstr>
      <vt:lpstr>Passing data between destinations</vt:lpstr>
      <vt:lpstr>Setting up Safe Args</vt:lpstr>
      <vt:lpstr>Sending data to a Fragment</vt:lpstr>
      <vt:lpstr>Destination arguments</vt:lpstr>
      <vt:lpstr>Supported argument types</vt:lpstr>
      <vt:lpstr>Supported argument types: Custom classes</vt:lpstr>
      <vt:lpstr>Create action from source to destination</vt:lpstr>
      <vt:lpstr>Navigating with actions</vt:lpstr>
      <vt:lpstr>Retrieving Fragment arguments</vt:lpstr>
      <vt:lpstr>Navigation UI</vt:lpstr>
      <vt:lpstr>Menus revisited</vt:lpstr>
      <vt:lpstr>DrawerLayout for navigation drawer</vt:lpstr>
      <vt:lpstr>Finish setting up navigation drawer</vt:lpstr>
      <vt:lpstr>Understanding the back stack</vt:lpstr>
      <vt:lpstr>Fragments and the back stack</vt:lpstr>
      <vt:lpstr>PowerPoint Presentation</vt:lpstr>
      <vt:lpstr>Summary</vt:lpstr>
      <vt:lpstr>Learn more</vt:lpstr>
      <vt:lpstr>Pathway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Hoang Van Hiep</cp:lastModifiedBy>
  <cp:revision>2</cp:revision>
  <dcterms:modified xsi:type="dcterms:W3CDTF">2023-10-31T15:46:20Z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0x010100E86DF62B36C84343A091849FB1E2B1BC</vt:lpwstr>
  </property>
</Properties>
</file>