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5.xml" ContentType="application/vnd.openxmlformats-officedocument.presentationml.notesSlide+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3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3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98" r:id="rId15"/>
    <p:sldId id="268" r:id="rId16"/>
    <p:sldId id="269" r:id="rId17"/>
    <p:sldId id="270" r:id="rId18"/>
    <p:sldId id="271" r:id="rId19"/>
    <p:sldId id="272" r:id="rId20"/>
    <p:sldId id="299" r:id="rId21"/>
    <p:sldId id="273" r:id="rId22"/>
    <p:sldId id="300"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9144000" cy="5143500" type="screen16x9"/>
  <p:notesSz cx="6858000" cy="9144000"/>
  <p:embeddedFontLst>
    <p:embeddedFont>
      <p:font typeface="Consolas" panose="020B0609020204030204" pitchFamily="49" charset="0"/>
      <p:regular r:id="rId49"/>
      <p:bold r:id="rId50"/>
      <p:italic r:id="rId51"/>
      <p:boldItalic r:id="rId52"/>
    </p:embeddedFont>
    <p:embeddedFont>
      <p:font typeface="Google Sans" panose="020B0604020202020204" charset="0"/>
      <p:regular r:id="rId53"/>
      <p:bold r:id="rId54"/>
      <p:italic r:id="rId55"/>
      <p:boldItalic r:id="rId56"/>
    </p:embeddedFont>
    <p:embeddedFont>
      <p:font typeface="Open Sans" panose="020B0606030504020204" pitchFamily="34" charset="0"/>
      <p:regular r:id="rId57"/>
      <p:bold r:id="rId58"/>
      <p:italic r:id="rId59"/>
      <p:boldItalic r:id="rId60"/>
    </p:embeddedFont>
    <p:embeddedFont>
      <p:font typeface="Roboto" panose="02000000000000000000" pitchFamily="2" charset="0"/>
      <p:regular r:id="rId61"/>
      <p:bold r:id="rId62"/>
      <p:italic r:id="rId63"/>
      <p:boldItalic r:id="rId64"/>
    </p:embeddedFont>
    <p:embeddedFont>
      <p:font typeface="Roboto Condensed" panose="02000000000000000000" pitchFamily="2"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29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F54005-2D44-495A-915D-EC2BFF5D6642}">
  <a:tblStyle styleId="{C0F54005-2D44-495A-915D-EC2BFF5D66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190" autoAdjust="0"/>
  </p:normalViewPr>
  <p:slideViewPr>
    <p:cSldViewPr snapToGrid="0">
      <p:cViewPr varScale="1">
        <p:scale>
          <a:sx n="73" d="100"/>
          <a:sy n="73" d="100"/>
        </p:scale>
        <p:origin x="874" y="62"/>
      </p:cViewPr>
      <p:guideLst>
        <p:guide orient="horz" pos="1620"/>
        <p:guide pos="2880"/>
        <p:guide pos="29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5.fntdata"/><Relationship Id="rId68" Type="http://schemas.openxmlformats.org/officeDocument/2006/relationships/font" Target="fonts/font20.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font" Target="fonts/font18.fntdata"/><Relationship Id="rId74" Type="http://schemas.openxmlformats.org/officeDocument/2006/relationships/customXml" Target="../customXml/item2.xml"/><Relationship Id="rId5" Type="http://schemas.openxmlformats.org/officeDocument/2006/relationships/slide" Target="slides/slide3.xml"/><Relationship Id="rId61" Type="http://schemas.openxmlformats.org/officeDocument/2006/relationships/font" Target="fonts/font13.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3.fntdata"/><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1.fntdata"/><Relationship Id="rId67" Type="http://schemas.openxmlformats.org/officeDocument/2006/relationships/font" Target="fonts/font19.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viewProps" Target="viewProps.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73"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5.xml"/><Relationship Id="rId7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android.com/topic/libraries/architectur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android.com/jetpack/androidx/releases/lifecycl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eveloper.android.com/jetpack/androidx/releases/activity"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android.com/topic/libraries/architecture/viewmodel"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medium.com/androiddevelopers/viewmodels-a-simple-example-ed5ac416317e" TargetMode="External"/><Relationship Id="rId4" Type="http://schemas.openxmlformats.org/officeDocument/2006/relationships/hyperlink" Target="https://developer.android.com/reference/kotlin/androidx/lifecycle/ViewMode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android.com/topic/libraries/architecture/viewmodel#lifecycl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android.com/reference/kotlin/androidx/lifecycle/ViewMode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android.com/reference/kotlin/androidx/activity/package-summary#viewmodels"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developer.android.com/kotlin/ktx" TargetMode="External"/><Relationship Id="rId4" Type="http://schemas.openxmlformats.org/officeDocument/2006/relationships/hyperlink" Target="https://kotlinlang.org/docs/reference/delegated-properties.htm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eveloper.android.com/reference/kotlin/androidx/lifecycle/LiveData"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kotlinlang.org/docs/reference/generics.html" TargetMode="External"/><Relationship Id="rId4" Type="http://schemas.openxmlformats.org/officeDocument/2006/relationships/hyperlink" Target="https://developer.android.com/reference/kotlin/androidx/lifecycle/MutableLiveData"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eveloper.android.com/reference/kotlin/androidx/lifecycle/MutableLiveData#init"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kotlinlang.org/docs/reference/properties.html#getters-and-setters"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eveloper.android.com/reference/kotlin/androidx/lifecycle/Observer"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eveloper.android.com/topic/libraries/architecture/livedata#transform_livedata"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developer.android.com/reference/kotlin/androidx/lifecycle/Transformations"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android.com/jetpack/docs/guid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android.com/jetpack"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eveloper.android.com/jetpack/docs/guide" TargetMode="External"/><Relationship Id="rId5" Type="http://schemas.openxmlformats.org/officeDocument/2006/relationships/hyperlink" Target="https://developer.android.com/jetpack/androidx/explorer" TargetMode="External"/><Relationship Id="rId4" Type="http://schemas.openxmlformats.org/officeDocument/2006/relationships/hyperlink" Target="https://developer.android.com/jetpack/docs/getting-started"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jetpack/docs/guid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eveloper.android.com/jetpack/docs/guide#separation-of-concern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topic/libraries/architectu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b649eef8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b649eef8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8b649eef8_0_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8b649eef8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the earlier diagram, you may have noticed the ViewModel class, which is part of Android Architecture Components. Let’s discuss why we need this class.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Android framework manages the lifecycles of UI controllers, such as activities and fragments. The framework may decide to destroy or re-create a UI controller in response to user actions or system events that are beyond your control. If the system does destroy or re-create a UI controller, any transient data stored in them is lost.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Because these UI controllers are primarily responsible for displaying information to the user and handling user input events, we don’t want to add the additional responsibility of handling data to them as well. Therefore, we need a separate entity to manage the data, which is a ViewModel.</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Android Architecture Components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b649eef8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b649eef8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To enable ViewModel in our apps, we need to add some dependencies to our module’s Gradle file. </a:t>
            </a:r>
            <a:endParaRPr>
              <a:solidFill>
                <a:schemeClr val="dk1"/>
              </a:solidFill>
            </a:endParaRPr>
          </a:p>
          <a:p>
            <a:pPr marL="0" lvl="0" indent="0" algn="l" rtl="0">
              <a:spcBef>
                <a:spcPts val="600"/>
              </a:spcBef>
              <a:spcAft>
                <a:spcPts val="0"/>
              </a:spcAft>
              <a:buClr>
                <a:schemeClr val="dk1"/>
              </a:buClr>
              <a:buSzPts val="1100"/>
              <a:buFont typeface="Arial"/>
              <a:buNone/>
            </a:pPr>
            <a:r>
              <a:rPr lang="en">
                <a:solidFill>
                  <a:schemeClr val="dk1"/>
                </a:solidFill>
              </a:rPr>
              <a:t>See the instructions for declaring dependencies in the </a:t>
            </a:r>
            <a:r>
              <a:rPr lang="en" u="sng">
                <a:solidFill>
                  <a:srgbClr val="1155CC"/>
                </a:solidFill>
                <a:hlinkClick r:id="rId3">
                  <a:extLst>
                    <a:ext uri="{A12FA001-AC4F-418D-AE19-62706E023703}">
                      <ahyp:hlinkClr xmlns:ahyp="http://schemas.microsoft.com/office/drawing/2018/hyperlinkcolor" val="tx"/>
                    </a:ext>
                  </a:extLst>
                </a:hlinkClick>
              </a:rPr>
              <a:t>Lifecycle release notes</a:t>
            </a:r>
            <a:r>
              <a:rPr lang="en">
                <a:solidFill>
                  <a:schemeClr val="dk1"/>
                </a:solidFill>
              </a:rPr>
              <a:t> and </a:t>
            </a:r>
            <a:r>
              <a:rPr lang="en" u="sng">
                <a:solidFill>
                  <a:srgbClr val="1155CC"/>
                </a:solidFill>
                <a:hlinkClick r:id="rId4">
                  <a:extLst>
                    <a:ext uri="{A12FA001-AC4F-418D-AE19-62706E023703}">
                      <ahyp:hlinkClr xmlns:ahyp="http://schemas.microsoft.com/office/drawing/2018/hyperlinkcolor" val="tx"/>
                    </a:ext>
                  </a:extLst>
                </a:hlinkClick>
              </a:rPr>
              <a:t>Activity release notes</a:t>
            </a:r>
            <a:r>
              <a:rPr lang="en">
                <a:solidFill>
                  <a:schemeClr val="dk1"/>
                </a:solidFill>
              </a:rPr>
              <a:t>.</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8b649eef8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8b649eef8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solidFill>
                  <a:schemeClr val="dk1"/>
                </a:solidFill>
                <a:latin typeface="Courier New"/>
                <a:ea typeface="Courier New"/>
                <a:cs typeface="Courier New"/>
                <a:sym typeface="Courier New"/>
              </a:rPr>
              <a:t>ViewModel</a:t>
            </a:r>
            <a:r>
              <a:rPr lang="en"/>
              <a:t> is the model that prepares and manages the data for the UI, and the Activity or Fragment displays the data from the </a:t>
            </a:r>
            <a:r>
              <a:rPr lang="en">
                <a:solidFill>
                  <a:schemeClr val="dk1"/>
                </a:solidFill>
                <a:latin typeface="Courier New"/>
                <a:ea typeface="Courier New"/>
                <a:cs typeface="Courier New"/>
                <a:sym typeface="Courier New"/>
              </a:rPr>
              <a:t>ViewModel</a:t>
            </a:r>
            <a:r>
              <a:rPr lang="en"/>
              <a:t>. However, the </a:t>
            </a:r>
            <a:r>
              <a:rPr lang="en">
                <a:solidFill>
                  <a:schemeClr val="dk1"/>
                </a:solidFill>
                <a:latin typeface="Courier New"/>
                <a:ea typeface="Courier New"/>
                <a:cs typeface="Courier New"/>
                <a:sym typeface="Courier New"/>
              </a:rPr>
              <a:t>ViewModel</a:t>
            </a:r>
            <a:r>
              <a:rPr lang="en"/>
              <a:t> should not hold direct references to views in the view hierarchy, or references to the Activity or Fragment itself. This separates out ownership of the data from UI controller logic.</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ViewModel</a:t>
            </a:r>
            <a:r>
              <a:rPr lang="en"/>
              <a:t> objects are scoped to a Lifecycle (activities and fragments have Lifecycles). </a:t>
            </a:r>
            <a:r>
              <a:rPr lang="en">
                <a:latin typeface="Courier New"/>
                <a:ea typeface="Courier New"/>
                <a:cs typeface="Courier New"/>
                <a:sym typeface="Courier New"/>
              </a:rPr>
              <a:t>ViewModel</a:t>
            </a:r>
            <a:r>
              <a:rPr lang="en"/>
              <a:t> objects are automatically retained during configuration changes so that data they hold is immediately available to the next activity or fragment instance. The </a:t>
            </a:r>
            <a:r>
              <a:rPr lang="en">
                <a:solidFill>
                  <a:schemeClr val="dk1"/>
                </a:solidFill>
                <a:latin typeface="Courier New"/>
                <a:ea typeface="Courier New"/>
                <a:cs typeface="Courier New"/>
                <a:sym typeface="Courier New"/>
              </a:rPr>
              <a:t>ViewModel</a:t>
            </a:r>
            <a:r>
              <a:rPr lang="en"/>
              <a:t> remains in memory until the Lifecycle it's scoped to goes away permanently.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chemeClr val="hlink"/>
                </a:solidFill>
                <a:hlinkClick r:id="rId3"/>
              </a:rPr>
              <a:t>ViewModel Overview</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4"/>
              </a:rPr>
              <a:t>ViewModel</a:t>
            </a:r>
            <a:endParaRPr>
              <a:solidFill>
                <a:schemeClr val="dk1"/>
              </a:solidFill>
            </a:endParaRPr>
          </a:p>
          <a:p>
            <a:pPr marL="457200" lvl="0" indent="-304800" algn="l" rtl="0">
              <a:spcBef>
                <a:spcPts val="0"/>
              </a:spcBef>
              <a:spcAft>
                <a:spcPts val="0"/>
              </a:spcAft>
              <a:buClr>
                <a:schemeClr val="dk1"/>
              </a:buClr>
              <a:buSzPts val="1200"/>
              <a:buFont typeface="Times New Roman"/>
              <a:buChar char="●"/>
            </a:pPr>
            <a:r>
              <a:rPr lang="en" u="sng">
                <a:solidFill>
                  <a:schemeClr val="hlink"/>
                </a:solidFill>
                <a:hlinkClick r:id="rId5"/>
              </a:rPr>
              <a:t>ViewModels: A Simple Example</a:t>
            </a:r>
            <a:r>
              <a:rPr lang="en">
                <a:solidFill>
                  <a:schemeClr val="dk1"/>
                </a:solidFill>
              </a:rPr>
              <a:t> (note: example is in Java)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5934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8b649eef8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8b649eef8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diagram shows the lifetime for a </a:t>
            </a:r>
            <a:r>
              <a:rPr lang="en">
                <a:latin typeface="Courier New"/>
                <a:ea typeface="Courier New"/>
                <a:cs typeface="Courier New"/>
                <a:sym typeface="Courier New"/>
              </a:rPr>
              <a:t>ViewModel</a:t>
            </a:r>
            <a:r>
              <a:rPr lang="en"/>
              <a:t> alongside its associated activity, as it goes through its various lifecycle changes. The </a:t>
            </a:r>
            <a:r>
              <a:rPr lang="en">
                <a:latin typeface="Courier New"/>
                <a:ea typeface="Courier New"/>
                <a:cs typeface="Courier New"/>
                <a:sym typeface="Courier New"/>
              </a:rPr>
              <a:t>ViewModel</a:t>
            </a:r>
            <a:r>
              <a:rPr lang="en"/>
              <a:t> sticks around even during a configuration change (when the activity is destroyed and re-created).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Note that we don’t have to manually save and restore the state from a </a:t>
            </a:r>
            <a:r>
              <a:rPr lang="en">
                <a:latin typeface="Courier New"/>
                <a:ea typeface="Courier New"/>
                <a:cs typeface="Courier New"/>
                <a:sym typeface="Courier New"/>
              </a:rPr>
              <a:t>Bundle</a:t>
            </a:r>
            <a:r>
              <a:rPr lang="en"/>
              <a:t> anymore because we can retrieve the same </a:t>
            </a:r>
            <a:r>
              <a:rPr lang="en">
                <a:latin typeface="Courier New"/>
                <a:ea typeface="Courier New"/>
                <a:cs typeface="Courier New"/>
                <a:sym typeface="Courier New"/>
              </a:rPr>
              <a:t>ViewModel</a:t>
            </a:r>
            <a:r>
              <a:rPr lang="en"/>
              <a:t> instance after a configuration change and set up the UI again. The </a:t>
            </a:r>
            <a:r>
              <a:rPr lang="en">
                <a:latin typeface="Courier New"/>
                <a:ea typeface="Courier New"/>
                <a:cs typeface="Courier New"/>
                <a:sym typeface="Courier New"/>
              </a:rPr>
              <a:t>ViewModel</a:t>
            </a:r>
            <a:r>
              <a:rPr lang="en"/>
              <a:t> remains in memory until the activity is finished, and then the </a:t>
            </a:r>
            <a:r>
              <a:rPr lang="en">
                <a:latin typeface="Courier New"/>
                <a:ea typeface="Courier New"/>
                <a:cs typeface="Courier New"/>
                <a:sym typeface="Courier New"/>
              </a:rPr>
              <a:t>ViewModel</a:t>
            </a:r>
            <a:r>
              <a:rPr lang="en"/>
              <a:t> </a:t>
            </a:r>
            <a:r>
              <a:rPr lang="en">
                <a:latin typeface="Courier New"/>
                <a:ea typeface="Courier New"/>
                <a:cs typeface="Courier New"/>
                <a:sym typeface="Courier New"/>
              </a:rPr>
              <a:t>onCleared()</a:t>
            </a:r>
            <a:r>
              <a:rPr lang="en"/>
              <a:t> method is called to clean up resources.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The lifecycle of a ViewModel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8b649eef8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8b649eef8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see how a </a:t>
            </a:r>
            <a:r>
              <a:rPr lang="en">
                <a:latin typeface="Courier New"/>
                <a:ea typeface="Courier New"/>
                <a:cs typeface="Courier New"/>
                <a:sym typeface="Courier New"/>
              </a:rPr>
              <a:t>ViewModel</a:t>
            </a:r>
            <a:r>
              <a:rPr lang="en"/>
              <a:t> is used in an app, let’s look at some of the steps needed to make a scorekeeper app for Kabaddi, a contact sport </a:t>
            </a:r>
            <a:r>
              <a:rPr lang="en">
                <a:solidFill>
                  <a:schemeClr val="dk1"/>
                </a:solidFill>
              </a:rPr>
              <a:t>popular in South Asia. In Kabaddi, there are </a:t>
            </a:r>
            <a:r>
              <a:rPr lang="en"/>
              <a:t>two teams of seven players each with points awarded in increments of +1 or +2 to one team or the other.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8b649eef8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8b649eef8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we look at the code for creating a </a:t>
            </a:r>
            <a:r>
              <a:rPr lang="en">
                <a:latin typeface="Courier New"/>
                <a:ea typeface="Courier New"/>
                <a:cs typeface="Courier New"/>
                <a:sym typeface="Courier New"/>
              </a:rPr>
              <a:t>ViewModel</a:t>
            </a:r>
            <a:r>
              <a:rPr lang="en"/>
              <a:t>, please note that </a:t>
            </a:r>
            <a:r>
              <a:rPr lang="en">
                <a:latin typeface="Courier New"/>
                <a:ea typeface="Courier New"/>
                <a:cs typeface="Courier New"/>
                <a:sym typeface="Courier New"/>
              </a:rPr>
              <a:t>ViewModel</a:t>
            </a:r>
            <a:r>
              <a:rPr lang="en"/>
              <a:t> is an abstract class in Kotlin. If you remember from the earlier Kotlin lessons, an abstract class cannot be instantiated, it must be subclassed. It has the protected </a:t>
            </a:r>
            <a:r>
              <a:rPr lang="en">
                <a:latin typeface="Courier New"/>
                <a:ea typeface="Courier New"/>
                <a:cs typeface="Courier New"/>
                <a:sym typeface="Courier New"/>
              </a:rPr>
              <a:t>onCleared()</a:t>
            </a:r>
            <a:r>
              <a:rPr lang="en"/>
              <a:t> method, which is called when the </a:t>
            </a:r>
            <a:r>
              <a:rPr lang="en">
                <a:latin typeface="Courier New"/>
                <a:ea typeface="Courier New"/>
                <a:cs typeface="Courier New"/>
                <a:sym typeface="Courier New"/>
              </a:rPr>
              <a:t>ViewModel</a:t>
            </a:r>
            <a:r>
              <a:rPr lang="en"/>
              <a:t> is no longer used and will be destroyed.</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chemeClr val="dk1"/>
                </a:solidFill>
              </a:rPr>
              <a:t>Resource:</a:t>
            </a:r>
            <a:endParaRPr>
              <a:solidFill>
                <a:schemeClr val="dk1"/>
              </a:solidFill>
            </a:endParaRPr>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ViewModel</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8b649eef8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b8b649eef8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create a ViewModel for the KabaddiKounter app, first create a </a:t>
            </a:r>
            <a:r>
              <a:rPr lang="en">
                <a:latin typeface="Courier New"/>
                <a:ea typeface="Courier New"/>
                <a:cs typeface="Courier New"/>
                <a:sym typeface="Courier New"/>
              </a:rPr>
              <a:t>ScoreViewModel</a:t>
            </a:r>
            <a:r>
              <a:rPr lang="en"/>
              <a:t> class that extends the abstract </a:t>
            </a:r>
            <a:r>
              <a:rPr lang="en">
                <a:latin typeface="Courier New"/>
                <a:ea typeface="Courier New"/>
                <a:cs typeface="Courier New"/>
                <a:sym typeface="Courier New"/>
              </a:rPr>
              <a:t>ViewModel</a:t>
            </a:r>
            <a:r>
              <a:rPr lang="en"/>
              <a:t> class. </a:t>
            </a:r>
            <a:r>
              <a:rPr lang="en">
                <a:latin typeface="Courier New"/>
                <a:ea typeface="Courier New"/>
                <a:cs typeface="Courier New"/>
                <a:sym typeface="Courier New"/>
              </a:rPr>
              <a:t>ScoreViewModel</a:t>
            </a:r>
            <a:r>
              <a:rPr lang="en"/>
              <a:t> stores two integer scores, one for team A and one for team B.</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8b649eef8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8b649eef8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Within the MainActivity, use the </a:t>
            </a:r>
            <a:r>
              <a:rPr lang="en">
                <a:latin typeface="Courier New"/>
                <a:ea typeface="Courier New"/>
                <a:cs typeface="Courier New"/>
                <a:sym typeface="Courier New"/>
              </a:rPr>
              <a:t>by viewModels()</a:t>
            </a:r>
            <a:r>
              <a:rPr lang="en"/>
              <a:t> Kotlin property delegate from the </a:t>
            </a:r>
            <a:r>
              <a:rPr lang="en">
                <a:latin typeface="Courier New"/>
                <a:ea typeface="Courier New"/>
                <a:cs typeface="Courier New"/>
                <a:sym typeface="Courier New"/>
              </a:rPr>
              <a:t>activity-ktx</a:t>
            </a:r>
            <a:r>
              <a:rPr lang="en"/>
              <a:t> artifact to get the </a:t>
            </a:r>
            <a:r>
              <a:rPr lang="en">
                <a:latin typeface="Courier New"/>
                <a:ea typeface="Courier New"/>
                <a:cs typeface="Courier New"/>
                <a:sym typeface="Courier New"/>
              </a:rPr>
              <a:t>ScoreViewModel</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3"/>
              </a:rPr>
              <a:t>viewModels extension function</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4"/>
              </a:rPr>
              <a:t>Delegated properties</a:t>
            </a:r>
            <a:endParaRPr/>
          </a:p>
          <a:p>
            <a:pPr marL="457200" lvl="0" indent="-298450" algn="l" rtl="0">
              <a:spcBef>
                <a:spcPts val="0"/>
              </a:spcBef>
              <a:spcAft>
                <a:spcPts val="0"/>
              </a:spcAft>
              <a:buSzPts val="1100"/>
              <a:buChar char="●"/>
            </a:pPr>
            <a:r>
              <a:rPr lang="en" u="sng">
                <a:solidFill>
                  <a:schemeClr val="hlink"/>
                </a:solidFill>
                <a:hlinkClick r:id="rId5"/>
              </a:rPr>
              <a:t>Android KTX</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we use the second one, we will lose the reference to the </a:t>
            </a:r>
            <a:r>
              <a:rPr lang="en-US" dirty="0" err="1"/>
              <a:t>viewModel</a:t>
            </a:r>
            <a:r>
              <a:rPr lang="en-US" dirty="0"/>
              <a:t> when the Activity is destroyed because the </a:t>
            </a:r>
            <a:r>
              <a:rPr lang="en-US" dirty="0" err="1"/>
              <a:t>viewModel</a:t>
            </a:r>
            <a:r>
              <a:rPr lang="en-US" dirty="0"/>
              <a:t> is a property of the Activity class</a:t>
            </a:r>
          </a:p>
          <a:p>
            <a:r>
              <a:rPr lang="en-US" dirty="0"/>
              <a:t>Using the first method, with “by” key word we delegate the responsibility of the </a:t>
            </a:r>
            <a:r>
              <a:rPr lang="en-US" dirty="0" err="1"/>
              <a:t>viewModel</a:t>
            </a:r>
            <a:r>
              <a:rPr lang="en-US" dirty="0"/>
              <a:t> to a separated class called </a:t>
            </a:r>
            <a:r>
              <a:rPr lang="en-US" dirty="0" err="1"/>
              <a:t>viewModels</a:t>
            </a:r>
            <a:endParaRPr lang="en-US" dirty="0"/>
          </a:p>
        </p:txBody>
      </p:sp>
    </p:spTree>
    <p:extLst>
      <p:ext uri="{BB962C8B-B14F-4D97-AF65-F5344CB8AC3E}">
        <p14:creationId xmlns:p14="http://schemas.microsoft.com/office/powerpoint/2010/main" val="1510142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b649eef8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b649eef8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8b649eef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b8b649eef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add a click listener on the +1 button for team A, which increments the score by calling the </a:t>
            </a:r>
            <a:r>
              <a:rPr lang="en">
                <a:latin typeface="Courier New"/>
                <a:ea typeface="Courier New"/>
                <a:cs typeface="Courier New"/>
                <a:sym typeface="Courier New"/>
              </a:rPr>
              <a:t>ViewModel</a:t>
            </a:r>
            <a:r>
              <a:rPr lang="en"/>
              <a:t>. Then we update the </a:t>
            </a:r>
            <a:r>
              <a:rPr lang="en">
                <a:latin typeface="Courier New"/>
                <a:ea typeface="Courier New"/>
                <a:cs typeface="Courier New"/>
                <a:sym typeface="Courier New"/>
              </a:rPr>
              <a:t>TextView</a:t>
            </a:r>
            <a:r>
              <a:rPr lang="en"/>
              <a:t> with the new score. We’ll fix this later so we don’t have to manually keep updating the </a:t>
            </a:r>
            <a:r>
              <a:rPr lang="en">
                <a:latin typeface="Courier New"/>
                <a:ea typeface="Courier New"/>
                <a:cs typeface="Courier New"/>
                <a:sym typeface="Courier New"/>
              </a:rPr>
              <a:t>TextVIew</a:t>
            </a:r>
            <a:r>
              <a:rPr lang="en"/>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7316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8b649eef8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8b649eef8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8b649eef8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8b649eef8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lt1"/>
                </a:highlight>
              </a:rPr>
              <a:t>Transition: 1 click</a:t>
            </a:r>
            <a:endParaRPr b="1">
              <a:solidFill>
                <a:schemeClr val="dk1"/>
              </a:solidFill>
              <a:highlight>
                <a:schemeClr val="lt1"/>
              </a:highlight>
            </a:endParaRPr>
          </a:p>
          <a:p>
            <a:pPr marL="0" lvl="0" indent="0" algn="l" rtl="0">
              <a:spcBef>
                <a:spcPts val="0"/>
              </a:spcBef>
              <a:spcAft>
                <a:spcPts val="0"/>
              </a:spcAft>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 hold the data in your app. In the layout, it would be simpler if the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instance communicated directly with the views, without relying on UI controllers as intermediaries.</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a:solidFill>
                  <a:schemeClr val="dk1"/>
                </a:solidFill>
                <a:highlight>
                  <a:schemeClr val="lt1"/>
                </a:highlight>
              </a:rPr>
              <a:t>By passing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 into the data binding, you can automate some of the communication between the views and the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a:t>
            </a:r>
            <a:endParaRPr sz="105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8b649eef8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8b649eef8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use a </a:t>
            </a:r>
            <a:r>
              <a:rPr lang="en">
                <a:latin typeface="Courier New"/>
                <a:ea typeface="Courier New"/>
                <a:cs typeface="Courier New"/>
                <a:sym typeface="Courier New"/>
              </a:rPr>
              <a:t>ViewModel</a:t>
            </a:r>
            <a:r>
              <a:rPr lang="en"/>
              <a:t> in our layout XML just like any other object. It’s important to note that this declaration doesn’t automatically bind a </a:t>
            </a:r>
            <a:r>
              <a:rPr lang="en">
                <a:latin typeface="Courier New"/>
                <a:ea typeface="Courier New"/>
                <a:cs typeface="Courier New"/>
                <a:sym typeface="Courier New"/>
              </a:rPr>
              <a:t>ViewModel</a:t>
            </a:r>
            <a:r>
              <a:rPr lang="en"/>
              <a:t>. It just declares that there will be a </a:t>
            </a:r>
            <a:r>
              <a:rPr lang="en">
                <a:latin typeface="Courier New"/>
                <a:ea typeface="Courier New"/>
                <a:cs typeface="Courier New"/>
                <a:sym typeface="Courier New"/>
              </a:rPr>
              <a:t>ScoreViewModel</a:t>
            </a:r>
            <a:r>
              <a:rPr lang="en"/>
              <a:t> exposed to this binding.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b649eef8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b649eef8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we actually attach a </a:t>
            </a:r>
            <a:r>
              <a:rPr lang="en">
                <a:latin typeface="Courier New"/>
                <a:ea typeface="Courier New"/>
                <a:cs typeface="Courier New"/>
                <a:sym typeface="Courier New"/>
              </a:rPr>
              <a:t>ViewModel</a:t>
            </a:r>
            <a:r>
              <a:rPr lang="en"/>
              <a:t> to our binding.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8b649eef8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8b649eef8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a:solidFill>
                  <a:schemeClr val="dk1"/>
                </a:solidFill>
              </a:rPr>
              <a:t>With the binding step done, we can use that </a:t>
            </a:r>
            <a:r>
              <a:rPr lang="en">
                <a:solidFill>
                  <a:schemeClr val="dk1"/>
                </a:solidFill>
                <a:latin typeface="Courier New"/>
                <a:ea typeface="Courier New"/>
                <a:cs typeface="Courier New"/>
                <a:sym typeface="Courier New"/>
              </a:rPr>
              <a:t>ViewModel</a:t>
            </a:r>
            <a:r>
              <a:rPr lang="en">
                <a:solidFill>
                  <a:schemeClr val="dk1"/>
                </a:solidFill>
              </a:rPr>
              <a:t> in a data binding expression in the XML layout. When the view is first inflated, this </a:t>
            </a:r>
            <a:r>
              <a:rPr lang="en">
                <a:solidFill>
                  <a:schemeClr val="dk1"/>
                </a:solidFill>
                <a:latin typeface="Courier New"/>
                <a:ea typeface="Courier New"/>
                <a:cs typeface="Courier New"/>
                <a:sym typeface="Courier New"/>
              </a:rPr>
              <a:t>TextView</a:t>
            </a:r>
            <a:r>
              <a:rPr lang="en">
                <a:solidFill>
                  <a:schemeClr val="dk1"/>
                </a:solidFill>
              </a:rPr>
              <a:t> will properly reflect the score of Team A.</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b8b649eef8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b8b649eef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the button is clicked, we still need to update the </a:t>
            </a:r>
            <a:r>
              <a:rPr lang="en">
                <a:latin typeface="Courier New"/>
                <a:ea typeface="Courier New"/>
                <a:cs typeface="Courier New"/>
                <a:sym typeface="Courier New"/>
              </a:rPr>
              <a:t>TextView</a:t>
            </a:r>
            <a:r>
              <a:rPr lang="en"/>
              <a:t> because the </a:t>
            </a:r>
            <a:r>
              <a:rPr lang="en">
                <a:latin typeface="Courier New"/>
                <a:ea typeface="Courier New"/>
                <a:cs typeface="Courier New"/>
                <a:sym typeface="Courier New"/>
              </a:rPr>
              <a:t>android:text</a:t>
            </a:r>
            <a:r>
              <a:rPr lang="en"/>
              <a:t> attribute of the </a:t>
            </a:r>
            <a:r>
              <a:rPr lang="en">
                <a:latin typeface="Courier New"/>
                <a:ea typeface="Courier New"/>
                <a:cs typeface="Courier New"/>
                <a:sym typeface="Courier New"/>
              </a:rPr>
              <a:t>TextView</a:t>
            </a:r>
            <a:r>
              <a:rPr lang="en"/>
              <a:t> is only set when the view is instantiated. It doesn’t update when the </a:t>
            </a:r>
            <a:r>
              <a:rPr lang="en">
                <a:latin typeface="Courier New"/>
                <a:ea typeface="Courier New"/>
                <a:cs typeface="Courier New"/>
                <a:sym typeface="Courier New"/>
              </a:rPr>
              <a:t>ViewModel</a:t>
            </a:r>
            <a:r>
              <a:rPr lang="en"/>
              <a:t> changes. We’ll tackle that problem next.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8b649eef8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8b649eef8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8b649eef8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8b649eef8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a:t>
            </a:r>
            <a:r>
              <a:rPr lang="en" i="1">
                <a:solidFill>
                  <a:schemeClr val="dk1"/>
                </a:solidFill>
              </a:rPr>
              <a:t>observer design pattern</a:t>
            </a:r>
            <a:r>
              <a:rPr lang="en">
                <a:solidFill>
                  <a:schemeClr val="dk1"/>
                </a:solidFill>
              </a:rPr>
              <a:t> is where an object (subject or observable) maintains a list of dependent objects (observers) to notify when there are state changes in the subject.</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Data binding has reduced some of the assignments and function calls in our UIs. However, we still need to explicitly update views with the new </a:t>
            </a:r>
            <a:r>
              <a:rPr lang="en">
                <a:latin typeface="Courier New"/>
                <a:ea typeface="Courier New"/>
                <a:cs typeface="Courier New"/>
                <a:sym typeface="Courier New"/>
              </a:rPr>
              <a:t>ViewModel</a:t>
            </a:r>
            <a:r>
              <a:rPr lang="en"/>
              <a:t> values when they change. There is a better way.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b649eef8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b649eef8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b8b649eef8_0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b8b649eef8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rgbClr val="FFFFFF"/>
                </a:highlight>
              </a:rPr>
              <a:t>The observer design pattern specifies communication between an </a:t>
            </a:r>
            <a:r>
              <a:rPr lang="en" i="1">
                <a:solidFill>
                  <a:schemeClr val="dk1"/>
                </a:solidFill>
                <a:highlight>
                  <a:srgbClr val="FFFFFF"/>
                </a:highlight>
              </a:rPr>
              <a:t>observable</a:t>
            </a:r>
            <a:r>
              <a:rPr lang="en">
                <a:solidFill>
                  <a:schemeClr val="dk1"/>
                </a:solidFill>
                <a:highlight>
                  <a:srgbClr val="FFFFFF"/>
                </a:highlight>
              </a:rPr>
              <a:t> (the "subject" of observation) and </a:t>
            </a:r>
            <a:r>
              <a:rPr lang="en" i="1">
                <a:solidFill>
                  <a:schemeClr val="dk1"/>
                </a:solidFill>
                <a:highlight>
                  <a:srgbClr val="FFFFFF"/>
                </a:highlight>
              </a:rPr>
              <a:t>observers</a:t>
            </a:r>
            <a:r>
              <a:rPr lang="en">
                <a:solidFill>
                  <a:schemeClr val="dk1"/>
                </a:solidFill>
                <a:highlight>
                  <a:srgbClr val="FFFFFF"/>
                </a:highlight>
              </a:rPr>
              <a:t>. An observable notifies observers about changes in its state.</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8b649eef8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8b649eef8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highlight>
                  <a:schemeClr val="lt1"/>
                </a:highlight>
              </a:rPr>
              <a:t>In our app, we’re going to use </a:t>
            </a:r>
            <a:r>
              <a:rPr lang="en" dirty="0">
                <a:solidFill>
                  <a:schemeClr val="dk1"/>
                </a:solidFill>
                <a:highlight>
                  <a:schemeClr val="lt1"/>
                </a:highlight>
                <a:latin typeface="Courier New"/>
                <a:ea typeface="Courier New"/>
                <a:cs typeface="Courier New"/>
                <a:sym typeface="Courier New"/>
              </a:rPr>
              <a:t>LiveData</a:t>
            </a:r>
            <a:r>
              <a:rPr lang="en" dirty="0">
                <a:solidFill>
                  <a:schemeClr val="dk1"/>
                </a:solidFill>
                <a:highlight>
                  <a:schemeClr val="lt1"/>
                </a:highlight>
              </a:rPr>
              <a:t>, which is a lifecycle-aware data holder that can be observed. It’s essentially a wrapper around any type of data. For example, </a:t>
            </a:r>
            <a:r>
              <a:rPr lang="en" dirty="0">
                <a:solidFill>
                  <a:schemeClr val="dk1"/>
                </a:solidFill>
                <a:highlight>
                  <a:schemeClr val="lt1"/>
                </a:highlight>
                <a:latin typeface="Courier New"/>
                <a:ea typeface="Courier New"/>
                <a:cs typeface="Courier New"/>
                <a:sym typeface="Courier New"/>
              </a:rPr>
              <a:t>LiveData&lt;Int&gt;</a:t>
            </a:r>
            <a:r>
              <a:rPr lang="en" dirty="0">
                <a:solidFill>
                  <a:schemeClr val="dk1"/>
                </a:solidFill>
                <a:highlight>
                  <a:schemeClr val="lt1"/>
                </a:highlight>
              </a:rPr>
              <a:t> holds an </a:t>
            </a:r>
            <a:r>
              <a:rPr lang="en" dirty="0">
                <a:solidFill>
                  <a:schemeClr val="dk1"/>
                </a:solidFill>
                <a:highlight>
                  <a:schemeClr val="lt1"/>
                </a:highlight>
                <a:latin typeface="Courier New"/>
                <a:ea typeface="Courier New"/>
                <a:cs typeface="Courier New"/>
                <a:sym typeface="Courier New"/>
              </a:rPr>
              <a:t>Int</a:t>
            </a:r>
            <a:r>
              <a:rPr lang="en" dirty="0">
                <a:solidFill>
                  <a:schemeClr val="dk1"/>
                </a:solidFill>
                <a:highlight>
                  <a:schemeClr val="lt1"/>
                </a:highlight>
              </a:rPr>
              <a:t>. Because we have </a:t>
            </a:r>
            <a:r>
              <a:rPr lang="en" dirty="0">
                <a:solidFill>
                  <a:schemeClr val="dk1"/>
                </a:solidFill>
                <a:highlight>
                  <a:schemeClr val="lt1"/>
                </a:highlight>
                <a:latin typeface="Courier New"/>
                <a:ea typeface="Courier New"/>
                <a:cs typeface="Courier New"/>
                <a:sym typeface="Courier New"/>
              </a:rPr>
              <a:t>LiveData</a:t>
            </a:r>
            <a:r>
              <a:rPr lang="en" dirty="0">
                <a:solidFill>
                  <a:schemeClr val="dk1"/>
                </a:solidFill>
                <a:highlight>
                  <a:schemeClr val="lt1"/>
                </a:highlight>
              </a:rPr>
              <a:t> as a wrapper around the data, we can now observe changes on that data. </a:t>
            </a:r>
            <a:endParaRPr dirty="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dirty="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dirty="0">
                <a:solidFill>
                  <a:schemeClr val="dk1"/>
                </a:solidFill>
                <a:highlight>
                  <a:schemeClr val="lt1"/>
                </a:highlight>
              </a:rPr>
              <a:t>According to the observer pattern we just spoke about, the observable is the </a:t>
            </a:r>
            <a:r>
              <a:rPr lang="en" dirty="0">
                <a:solidFill>
                  <a:schemeClr val="dk1"/>
                </a:solidFill>
                <a:highlight>
                  <a:schemeClr val="lt1"/>
                </a:highlight>
                <a:latin typeface="Courier New"/>
                <a:ea typeface="Courier New"/>
                <a:cs typeface="Courier New"/>
                <a:sym typeface="Courier New"/>
              </a:rPr>
              <a:t>LiveData</a:t>
            </a:r>
            <a:r>
              <a:rPr lang="en" dirty="0">
                <a:solidFill>
                  <a:schemeClr val="dk1"/>
                </a:solidFill>
                <a:highlight>
                  <a:schemeClr val="lt1"/>
                </a:highlight>
              </a:rPr>
              <a:t>, and observers can be added to listen for changes on the data. The observers would be UI Controllers, like Activity or Fragment, that want to know when the underlying data changes so they can update the UI. The </a:t>
            </a:r>
            <a:r>
              <a:rPr lang="en" dirty="0">
                <a:solidFill>
                  <a:schemeClr val="dk1"/>
                </a:solidFill>
                <a:highlight>
                  <a:schemeClr val="lt1"/>
                </a:highlight>
                <a:latin typeface="Courier New"/>
                <a:ea typeface="Courier New"/>
                <a:cs typeface="Courier New"/>
                <a:sym typeface="Courier New"/>
              </a:rPr>
              <a:t>LiveData</a:t>
            </a:r>
            <a:r>
              <a:rPr lang="en" dirty="0">
                <a:solidFill>
                  <a:schemeClr val="dk1"/>
                </a:solidFill>
                <a:highlight>
                  <a:schemeClr val="lt1"/>
                </a:highlight>
              </a:rPr>
              <a:t> classes are crucial in communicating from the ViewModel to the fragment or activity.</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dirty="0">
                <a:solidFill>
                  <a:schemeClr val="dk1"/>
                </a:solidFill>
              </a:rPr>
              <a:t>Looking at the method signature, note that an Observer is added in conjunction with a </a:t>
            </a:r>
            <a:r>
              <a:rPr lang="en" dirty="0">
                <a:solidFill>
                  <a:schemeClr val="dk1"/>
                </a:solidFill>
                <a:latin typeface="Courier New"/>
                <a:ea typeface="Courier New"/>
                <a:cs typeface="Courier New"/>
                <a:sym typeface="Courier New"/>
              </a:rPr>
              <a:t>LifecycleOwner</a:t>
            </a:r>
            <a:r>
              <a:rPr lang="en" dirty="0">
                <a:solidFill>
                  <a:schemeClr val="dk1"/>
                </a:solidFill>
              </a:rPr>
              <a:t> and the Observer only receives updates when </a:t>
            </a:r>
            <a:r>
              <a:rPr lang="en" dirty="0">
                <a:solidFill>
                  <a:schemeClr val="dk1"/>
                </a:solidFill>
                <a:latin typeface="Courier New"/>
                <a:ea typeface="Courier New"/>
                <a:cs typeface="Courier New"/>
                <a:sym typeface="Courier New"/>
              </a:rPr>
              <a:t>LifeCycleOwner</a:t>
            </a:r>
            <a:r>
              <a:rPr lang="en" dirty="0">
                <a:solidFill>
                  <a:schemeClr val="dk1"/>
                </a:solidFill>
              </a:rPr>
              <a:t> is in active state.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highlight>
                <a:schemeClr val="lt1"/>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8b649eef8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8b649eef8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LiveData</a:t>
            </a:r>
            <a:r>
              <a:rPr lang="en"/>
              <a:t> has no public methods to update the stored data. You can think of it as "read-only." On the other hand, the </a:t>
            </a:r>
            <a:r>
              <a:rPr lang="en">
                <a:latin typeface="Courier New"/>
                <a:ea typeface="Courier New"/>
                <a:cs typeface="Courier New"/>
                <a:sym typeface="Courier New"/>
              </a:rPr>
              <a:t>MutableLiveData</a:t>
            </a:r>
            <a:r>
              <a:rPr lang="en"/>
              <a:t> class exposes the public methods </a:t>
            </a:r>
            <a:r>
              <a:rPr lang="en">
                <a:latin typeface="Courier New"/>
                <a:ea typeface="Courier New"/>
                <a:cs typeface="Courier New"/>
                <a:sym typeface="Courier New"/>
              </a:rPr>
              <a:t>setValue(T)</a:t>
            </a:r>
            <a:r>
              <a:rPr lang="en"/>
              <a:t> and </a:t>
            </a:r>
            <a:r>
              <a:rPr lang="en">
                <a:latin typeface="Courier New"/>
                <a:ea typeface="Courier New"/>
                <a:cs typeface="Courier New"/>
                <a:sym typeface="Courier New"/>
              </a:rPr>
              <a:t>postValue(T)</a:t>
            </a:r>
            <a:r>
              <a:rPr lang="en"/>
              <a:t>. You will commonly see </a:t>
            </a:r>
            <a:r>
              <a:rPr lang="en">
                <a:latin typeface="Courier New"/>
                <a:ea typeface="Courier New"/>
                <a:cs typeface="Courier New"/>
                <a:sym typeface="Courier New"/>
              </a:rPr>
              <a:t>MutableLiveData</a:t>
            </a:r>
            <a:r>
              <a:rPr lang="en"/>
              <a:t> used as a private variable in the </a:t>
            </a:r>
            <a:r>
              <a:rPr lang="en">
                <a:latin typeface="Courier New"/>
                <a:ea typeface="Courier New"/>
                <a:cs typeface="Courier New"/>
                <a:sym typeface="Courier New"/>
              </a:rPr>
              <a:t>ViewModel</a:t>
            </a:r>
            <a:r>
              <a:rPr lang="en"/>
              <a:t>, and then the </a:t>
            </a:r>
            <a:r>
              <a:rPr lang="en">
                <a:latin typeface="Courier New"/>
                <a:ea typeface="Courier New"/>
                <a:cs typeface="Courier New"/>
                <a:sym typeface="Courier New"/>
              </a:rPr>
              <a:t>ViewModel</a:t>
            </a:r>
            <a:r>
              <a:rPr lang="en"/>
              <a:t> only exposes an immutable </a:t>
            </a:r>
            <a:r>
              <a:rPr lang="en">
                <a:latin typeface="Courier New"/>
                <a:ea typeface="Courier New"/>
                <a:cs typeface="Courier New"/>
                <a:sym typeface="Courier New"/>
              </a:rPr>
              <a:t>LiveData</a:t>
            </a:r>
            <a:r>
              <a:rPr lang="en"/>
              <a:t> object to the observers. This enforces the separation of concerns, as the </a:t>
            </a:r>
            <a:r>
              <a:rPr lang="en">
                <a:latin typeface="Courier New"/>
                <a:ea typeface="Courier New"/>
                <a:cs typeface="Courier New"/>
                <a:sym typeface="Courier New"/>
              </a:rPr>
              <a:t>ViewModel</a:t>
            </a:r>
            <a:r>
              <a:rPr lang="en"/>
              <a:t> is the one responsible for implementing any logic and updating the </a:t>
            </a:r>
            <a:r>
              <a:rPr lang="en">
                <a:latin typeface="Courier New"/>
                <a:ea typeface="Courier New"/>
                <a:cs typeface="Courier New"/>
                <a:sym typeface="Courier New"/>
              </a:rPr>
              <a:t>MutableLiveData</a:t>
            </a:r>
            <a:r>
              <a:rPr lang="en"/>
              <a:t>, while the role of the UI is just to react to </a:t>
            </a:r>
            <a:r>
              <a:rPr lang="en">
                <a:latin typeface="Courier New"/>
                <a:ea typeface="Courier New"/>
                <a:cs typeface="Courier New"/>
                <a:sym typeface="Courier New"/>
              </a:rPr>
              <a:t>LiveData</a:t>
            </a:r>
            <a:r>
              <a:rPr lang="en"/>
              <a:t> value changes.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LiveData</a:t>
            </a:r>
            <a:r>
              <a:rPr lang="en">
                <a:solidFill>
                  <a:schemeClr val="dk1"/>
                </a:solidFill>
              </a:rPr>
              <a:t> </a:t>
            </a:r>
            <a:endParaRPr>
              <a:solidFill>
                <a:schemeClr val="dk1"/>
              </a:solidFill>
            </a:endParaRPr>
          </a:p>
          <a:p>
            <a:pPr marL="457200" lvl="0" indent="-298450" algn="l" rtl="0">
              <a:spcBef>
                <a:spcPts val="0"/>
              </a:spcBef>
              <a:spcAft>
                <a:spcPts val="0"/>
              </a:spcAft>
              <a:buSzPts val="1100"/>
              <a:buChar char="●"/>
            </a:pPr>
            <a:r>
              <a:rPr lang="en" u="sng">
                <a:solidFill>
                  <a:schemeClr val="hlink"/>
                </a:solidFill>
                <a:hlinkClick r:id="rId4"/>
              </a:rPr>
              <a:t>MutableLiveData</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5"/>
              </a:rPr>
              <a:t>Generics in Kotlin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8b649eef8_0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8b649eef8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we’ve updated our ViewModel code to use </a:t>
            </a:r>
            <a:r>
              <a:rPr lang="en">
                <a:latin typeface="Courier New"/>
                <a:ea typeface="Courier New"/>
                <a:cs typeface="Courier New"/>
                <a:sym typeface="Courier New"/>
              </a:rPr>
              <a:t>LiveData</a:t>
            </a:r>
            <a:r>
              <a:rPr lang="en"/>
              <a:t>. We don’t want any external object or observable to change our scores, so we have a private </a:t>
            </a:r>
            <a:r>
              <a:rPr lang="en">
                <a:latin typeface="Courier New"/>
                <a:ea typeface="Courier New"/>
                <a:cs typeface="Courier New"/>
                <a:sym typeface="Courier New"/>
              </a:rPr>
              <a:t>MutableLiveData</a:t>
            </a:r>
            <a:r>
              <a:rPr lang="en"/>
              <a:t> and a public </a:t>
            </a:r>
            <a:r>
              <a:rPr lang="en">
                <a:latin typeface="Courier New"/>
                <a:ea typeface="Courier New"/>
                <a:cs typeface="Courier New"/>
                <a:sym typeface="Courier New"/>
              </a:rPr>
              <a:t>LiveData</a:t>
            </a:r>
            <a:r>
              <a:rPr lang="en"/>
              <a:t> that can’t be reassigned. Note that </a:t>
            </a:r>
            <a:r>
              <a:rPr lang="en">
                <a:latin typeface="Courier New"/>
                <a:ea typeface="Courier New"/>
                <a:cs typeface="Courier New"/>
                <a:sym typeface="Courier New"/>
              </a:rPr>
              <a:t>_scoreA</a:t>
            </a:r>
            <a:r>
              <a:rPr lang="en"/>
              <a:t> is initialized to a </a:t>
            </a:r>
            <a:r>
              <a:rPr lang="en">
                <a:latin typeface="Courier New"/>
                <a:ea typeface="Courier New"/>
                <a:cs typeface="Courier New"/>
                <a:sym typeface="Courier New"/>
              </a:rPr>
              <a:t>MutableLiveData</a:t>
            </a:r>
            <a:r>
              <a:rPr lang="en"/>
              <a:t> that holds an </a:t>
            </a:r>
            <a:r>
              <a:rPr lang="en">
                <a:latin typeface="Courier New"/>
                <a:ea typeface="Courier New"/>
                <a:cs typeface="Courier New"/>
                <a:sym typeface="Courier New"/>
              </a:rPr>
              <a:t>Int</a:t>
            </a:r>
            <a:r>
              <a:rPr lang="en"/>
              <a:t> of </a:t>
            </a:r>
            <a:r>
              <a:rPr lang="en">
                <a:latin typeface="Courier New"/>
                <a:ea typeface="Courier New"/>
                <a:cs typeface="Courier New"/>
                <a:sym typeface="Courier New"/>
              </a:rPr>
              <a:t>0</a:t>
            </a:r>
            <a:r>
              <a:rPr lang="en"/>
              <a:t>. When it’s time to increment the score, we only modify </a:t>
            </a:r>
            <a:r>
              <a:rPr lang="en">
                <a:latin typeface="Courier New"/>
                <a:ea typeface="Courier New"/>
                <a:cs typeface="Courier New"/>
                <a:sym typeface="Courier New"/>
              </a:rPr>
              <a:t>_scoreA</a:t>
            </a:r>
            <a:r>
              <a:rPr lang="en"/>
              <a:t>. If any outside caller tries to access the public </a:t>
            </a:r>
            <a:r>
              <a:rPr lang="en">
                <a:latin typeface="Courier New"/>
                <a:ea typeface="Courier New"/>
                <a:cs typeface="Courier New"/>
                <a:sym typeface="Courier New"/>
              </a:rPr>
              <a:t>scoreA</a:t>
            </a:r>
            <a:r>
              <a:rPr lang="en">
                <a:latin typeface="Roboto"/>
                <a:ea typeface="Roboto"/>
                <a:cs typeface="Roboto"/>
                <a:sym typeface="Roboto"/>
              </a:rPr>
              <a:t> </a:t>
            </a:r>
            <a:r>
              <a:rPr lang="en"/>
              <a:t>property, the class actually returns </a:t>
            </a:r>
            <a:r>
              <a:rPr lang="en">
                <a:latin typeface="Courier New"/>
                <a:ea typeface="Courier New"/>
                <a:cs typeface="Courier New"/>
                <a:sym typeface="Courier New"/>
              </a:rPr>
              <a:t>_scoreA</a:t>
            </a:r>
            <a:r>
              <a:rPr lang="en"/>
              <a:t> as an immutable </a:t>
            </a:r>
            <a:r>
              <a:rPr lang="en">
                <a:latin typeface="Courier New"/>
                <a:ea typeface="Courier New"/>
                <a:cs typeface="Courier New"/>
                <a:sym typeface="Courier New"/>
              </a:rPr>
              <a:t>LiveData</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MutableLiveData Constructor</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Getters and Setters in Kotlin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b8b649eef8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b8b649eef8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2 clicks</a:t>
            </a:r>
            <a:endParaRPr b="1"/>
          </a:p>
          <a:p>
            <a:pPr marL="0" lvl="0" indent="0" algn="l" rtl="0">
              <a:spcBef>
                <a:spcPts val="0"/>
              </a:spcBef>
              <a:spcAft>
                <a:spcPts val="0"/>
              </a:spcAft>
              <a:buNone/>
            </a:pPr>
            <a:endParaRPr/>
          </a:p>
          <a:p>
            <a:pPr marL="0" lvl="0" indent="0" algn="l" rtl="0">
              <a:spcBef>
                <a:spcPts val="0"/>
              </a:spcBef>
              <a:spcAft>
                <a:spcPts val="0"/>
              </a:spcAft>
              <a:buNone/>
            </a:pPr>
            <a:r>
              <a:rPr lang="en"/>
              <a:t>Now that we have that setup done, we can set up an observer to monitor </a:t>
            </a:r>
            <a:r>
              <a:rPr lang="en">
                <a:latin typeface="Courier New"/>
                <a:ea typeface="Courier New"/>
                <a:cs typeface="Courier New"/>
                <a:sym typeface="Courier New"/>
              </a:rPr>
              <a:t>scoreA</a:t>
            </a:r>
            <a:r>
              <a:rPr lang="en"/>
              <a:t> and update the corresponding </a:t>
            </a:r>
            <a:r>
              <a:rPr lang="en">
                <a:latin typeface="Courier New"/>
                <a:ea typeface="Courier New"/>
                <a:cs typeface="Courier New"/>
                <a:sym typeface="Courier New"/>
              </a:rPr>
              <a:t>TextView</a:t>
            </a:r>
            <a:r>
              <a:rPr lang="en"/>
              <a:t> onscreen every time the user clicks the +1 button. Note that we can use the SAM version of the </a:t>
            </a:r>
            <a:r>
              <a:rPr lang="en">
                <a:latin typeface="Courier New"/>
                <a:ea typeface="Courier New"/>
                <a:cs typeface="Courier New"/>
                <a:sym typeface="Courier New"/>
              </a:rPr>
              <a:t>Observer</a:t>
            </a:r>
            <a:r>
              <a:rPr lang="en"/>
              <a:t> interface (</a:t>
            </a:r>
            <a:r>
              <a:rPr lang="en">
                <a:latin typeface="Courier New"/>
                <a:ea typeface="Courier New"/>
                <a:cs typeface="Courier New"/>
                <a:sym typeface="Courier New"/>
              </a:rPr>
              <a:t>onChanged(t: T)</a:t>
            </a:r>
            <a:r>
              <a:rPr lang="en"/>
              <a:t> converted to SAM).</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Observer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8b649eef8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8b649eef8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next few slides show the final state of the code with </a:t>
            </a:r>
            <a:r>
              <a:rPr lang="en">
                <a:latin typeface="Courier New"/>
                <a:ea typeface="Courier New"/>
                <a:cs typeface="Courier New"/>
                <a:sym typeface="Courier New"/>
              </a:rPr>
              <a:t>LiveData</a:t>
            </a:r>
            <a:r>
              <a:rPr lang="en"/>
              <a:t> wired up. We were able to greatly reduce the amount of code we had to write to keep our UI in sync.</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b8b649eef8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b8b649eef8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assign the </a:t>
            </a:r>
            <a:r>
              <a:rPr lang="en">
                <a:latin typeface="Courier New"/>
                <a:ea typeface="Courier New"/>
                <a:cs typeface="Courier New"/>
                <a:sym typeface="Courier New"/>
              </a:rPr>
              <a:t>TextView</a:t>
            </a:r>
            <a:r>
              <a:rPr lang="en"/>
              <a:t> text attribute using the </a:t>
            </a:r>
            <a:r>
              <a:rPr lang="en">
                <a:latin typeface="Courier New"/>
                <a:ea typeface="Courier New"/>
                <a:cs typeface="Courier New"/>
                <a:sym typeface="Courier New"/>
              </a:rPr>
              <a:t>ViewModel</a:t>
            </a:r>
            <a:r>
              <a:rPr lang="en"/>
              <a:t> variable. This will remove the need for an </a:t>
            </a:r>
            <a:r>
              <a:rPr lang="en">
                <a:latin typeface="Roboto"/>
                <a:ea typeface="Roboto"/>
                <a:cs typeface="Roboto"/>
                <a:sym typeface="Roboto"/>
              </a:rPr>
              <a:t>observer</a:t>
            </a:r>
            <a:r>
              <a:rPr lang="en"/>
              <a:t> for </a:t>
            </a:r>
            <a:r>
              <a:rPr lang="en">
                <a:latin typeface="Courier New"/>
                <a:ea typeface="Courier New"/>
                <a:cs typeface="Courier New"/>
                <a:sym typeface="Courier New"/>
              </a:rPr>
              <a:t>LiveData</a:t>
            </a:r>
            <a:r>
              <a:rPr lang="en"/>
              <a: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8b649eef8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8b649eef8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our </a:t>
            </a:r>
            <a:r>
              <a:rPr lang="en">
                <a:latin typeface="Courier New"/>
                <a:ea typeface="Courier New"/>
                <a:cs typeface="Courier New"/>
                <a:sym typeface="Courier New"/>
              </a:rPr>
              <a:t>viewModel</a:t>
            </a:r>
            <a:r>
              <a:rPr lang="en"/>
              <a:t> on the binding object. Specify the current activity as the </a:t>
            </a:r>
            <a:r>
              <a:rPr lang="en">
                <a:latin typeface="Courier New"/>
                <a:ea typeface="Courier New"/>
                <a:cs typeface="Courier New"/>
                <a:sym typeface="Courier New"/>
              </a:rPr>
              <a:t>lifecycleOwner</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we no longer require the observer object. We no longer need to update the score </a:t>
            </a:r>
            <a:r>
              <a:rPr lang="en">
                <a:latin typeface="Courier New"/>
                <a:ea typeface="Courier New"/>
                <a:cs typeface="Courier New"/>
                <a:sym typeface="Courier New"/>
              </a:rPr>
              <a:t>TextView</a:t>
            </a:r>
            <a:r>
              <a:rPr lang="en"/>
              <a:t> manually when the +1 button is clicked.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b8b649eef8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b8b649eef8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any changes made to team A or team B’s scores will </a:t>
            </a:r>
            <a:r>
              <a:rPr lang="en">
                <a:solidFill>
                  <a:schemeClr val="dk1"/>
                </a:solidFill>
                <a:highlight>
                  <a:srgbClr val="FFFFFF"/>
                </a:highlight>
              </a:rPr>
              <a:t>automatically update the TextViews in the layout. Whenever </a:t>
            </a:r>
            <a:r>
              <a:rPr lang="en">
                <a:solidFill>
                  <a:schemeClr val="dk1"/>
                </a:solidFill>
                <a:highlight>
                  <a:srgbClr val="FFFFFF"/>
                </a:highlight>
                <a:latin typeface="Courier New"/>
                <a:ea typeface="Courier New"/>
                <a:cs typeface="Courier New"/>
                <a:sym typeface="Courier New"/>
              </a:rPr>
              <a:t>incrementScore()</a:t>
            </a:r>
            <a:r>
              <a:rPr lang="en">
                <a:solidFill>
                  <a:schemeClr val="dk1"/>
                </a:solidFill>
                <a:highlight>
                  <a:srgbClr val="FFFFFF"/>
                </a:highlight>
              </a:rPr>
              <a:t> is called, the changes are reflected in the UI.</a:t>
            </a:r>
            <a:endParaRPr>
              <a:solidFill>
                <a:schemeClr val="dk1"/>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b8b649eef8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b8b649eef8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Before we end, let’s talk about one more way you can use </a:t>
            </a:r>
            <a:r>
              <a:rPr lang="en">
                <a:solidFill>
                  <a:schemeClr val="dk1"/>
                </a:solidFill>
                <a:latin typeface="Courier New"/>
                <a:ea typeface="Courier New"/>
                <a:cs typeface="Courier New"/>
                <a:sym typeface="Courier New"/>
              </a:rPr>
              <a:t>LiveData</a:t>
            </a:r>
            <a:r>
              <a:rPr lang="en">
                <a:solidFill>
                  <a:schemeClr val="dk1"/>
                </a:solidFill>
              </a:rPr>
              <a:t>. You may want to make changes to the value stored in a </a:t>
            </a:r>
            <a:r>
              <a:rPr lang="en">
                <a:solidFill>
                  <a:schemeClr val="dk1"/>
                </a:solidFill>
                <a:latin typeface="Courier New"/>
                <a:ea typeface="Courier New"/>
                <a:cs typeface="Courier New"/>
                <a:sym typeface="Courier New"/>
              </a:rPr>
              <a:t>LiveData</a:t>
            </a:r>
            <a:r>
              <a:rPr lang="en">
                <a:solidFill>
                  <a:schemeClr val="dk1"/>
                </a:solidFill>
              </a:rPr>
              <a:t> object before dispatching it to the observers. Or you may need to return a different </a:t>
            </a:r>
            <a:r>
              <a:rPr lang="en">
                <a:solidFill>
                  <a:schemeClr val="dk1"/>
                </a:solidFill>
                <a:latin typeface="Courier New"/>
                <a:ea typeface="Courier New"/>
                <a:cs typeface="Courier New"/>
                <a:sym typeface="Courier New"/>
              </a:rPr>
              <a:t>LiveData</a:t>
            </a:r>
            <a:r>
              <a:rPr lang="en">
                <a:solidFill>
                  <a:schemeClr val="dk1"/>
                </a:solidFill>
              </a:rPr>
              <a:t> instance based on the value of another one. The </a:t>
            </a:r>
            <a:r>
              <a:rPr lang="en">
                <a:solidFill>
                  <a:schemeClr val="dk1"/>
                </a:solidFill>
                <a:latin typeface="Courier New"/>
                <a:ea typeface="Courier New"/>
                <a:cs typeface="Courier New"/>
                <a:sym typeface="Courier New"/>
              </a:rPr>
              <a:t>Lifecycle</a:t>
            </a:r>
            <a:r>
              <a:rPr lang="en">
                <a:solidFill>
                  <a:schemeClr val="dk1"/>
                </a:solidFill>
              </a:rPr>
              <a:t> package provides the </a:t>
            </a:r>
            <a:r>
              <a:rPr lang="en">
                <a:solidFill>
                  <a:schemeClr val="dk1"/>
                </a:solidFill>
                <a:latin typeface="Courier New"/>
                <a:ea typeface="Courier New"/>
                <a:cs typeface="Courier New"/>
                <a:sym typeface="Courier New"/>
              </a:rPr>
              <a:t>Transformations</a:t>
            </a:r>
            <a:r>
              <a:rPr lang="en">
                <a:solidFill>
                  <a:schemeClr val="dk1"/>
                </a:solidFill>
              </a:rPr>
              <a:t> class which has helper methods for these scenarios.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8b649eef8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8b649eef8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you introduce short-term fixes into your app (instead of working against a plan and applying best practices), your app can start to accumulate technical debt. </a:t>
            </a:r>
            <a:r>
              <a:rPr lang="en" dirty="0">
                <a:solidFill>
                  <a:schemeClr val="dk1"/>
                </a:solidFill>
              </a:rPr>
              <a:t>Technical debt is </a:t>
            </a:r>
            <a:r>
              <a:rPr lang="en" dirty="0"/>
              <a:t>the cost of future rework accumulated by avoiding work </a:t>
            </a:r>
            <a:r>
              <a:rPr lang="en" dirty="0">
                <a:solidFill>
                  <a:schemeClr val="dk1"/>
                </a:solidFill>
              </a:rPr>
              <a:t>that should have been done</a:t>
            </a:r>
            <a:r>
              <a:rPr lang="en" dirty="0"/>
              <a:t> </a:t>
            </a:r>
            <a:r>
              <a:rPr lang="en" dirty="0">
                <a:solidFill>
                  <a:schemeClr val="dk1"/>
                </a:solidFill>
              </a:rPr>
              <a:t>upfront</a:t>
            </a:r>
            <a:r>
              <a:rPr lang="en" dirty="0"/>
              <a:t>. Technical debt can be caused by external factors like a deadline for a feature, a school assignment, or an emergency bug fix.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solidFill>
                  <a:schemeClr val="dk1"/>
                </a:solidFill>
              </a:rPr>
              <a:t>A series of fixes and patches may seem like an easy solution, and i</a:t>
            </a:r>
            <a:r>
              <a:rPr lang="en" dirty="0"/>
              <a:t>n rare cases it may be okay to choose the quick fix, but with projects that have multiple milestones, failing to consider design decisions as the scope of the project grows can hurt in the long run. Although some technical debt is unavoidable, the best strategy is to be aware of it and try to mitigate it by following best practices.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b8b649eef8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b8b649eef8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use </a:t>
            </a:r>
            <a:r>
              <a:rPr lang="en">
                <a:latin typeface="Courier New"/>
                <a:ea typeface="Courier New"/>
                <a:cs typeface="Courier New"/>
                <a:sym typeface="Courier New"/>
              </a:rPr>
              <a:t>Transformation</a:t>
            </a:r>
            <a:r>
              <a:rPr lang="en"/>
              <a:t> methods to perform data manipulations on the source </a:t>
            </a:r>
            <a:r>
              <a:rPr lang="en">
                <a:latin typeface="Courier New"/>
                <a:ea typeface="Courier New"/>
                <a:cs typeface="Courier New"/>
                <a:sym typeface="Courier New"/>
              </a:rPr>
              <a:t>LiveData</a:t>
            </a:r>
            <a:r>
              <a:rPr lang="en"/>
              <a:t> and return a result </a:t>
            </a:r>
            <a:r>
              <a:rPr lang="en">
                <a:latin typeface="Courier New"/>
                <a:ea typeface="Courier New"/>
                <a:cs typeface="Courier New"/>
                <a:sym typeface="Courier New"/>
              </a:rPr>
              <a:t>LiveData</a:t>
            </a:r>
            <a:r>
              <a:rPr lang="en"/>
              <a:t> object. These transformations aren't calculated unless an observer is observing the returned </a:t>
            </a:r>
            <a:r>
              <a:rPr lang="en">
                <a:latin typeface="Courier New"/>
                <a:ea typeface="Courier New"/>
                <a:cs typeface="Courier New"/>
                <a:sym typeface="Courier New"/>
              </a:rPr>
              <a:t>LiveData</a:t>
            </a:r>
            <a:r>
              <a:rPr lang="en"/>
              <a:t> object.</a:t>
            </a:r>
            <a:endParaRPr/>
          </a:p>
          <a:p>
            <a:pPr marL="0" lvl="0" indent="0" algn="l" rtl="0">
              <a:spcBef>
                <a:spcPts val="0"/>
              </a:spcBef>
              <a:spcAft>
                <a:spcPts val="0"/>
              </a:spcAft>
              <a:buNone/>
            </a:pPr>
            <a:endParaRPr/>
          </a:p>
          <a:p>
            <a:pPr marL="0" lvl="0" indent="0" algn="l" rtl="0">
              <a:spcBef>
                <a:spcPts val="0"/>
              </a:spcBef>
              <a:spcAft>
                <a:spcPts val="0"/>
              </a:spcAft>
              <a:buNone/>
            </a:pPr>
            <a:r>
              <a:rPr lang="en"/>
              <a:t>These methods take as parameters: the source </a:t>
            </a:r>
            <a:r>
              <a:rPr lang="en">
                <a:latin typeface="Courier New"/>
                <a:ea typeface="Courier New"/>
                <a:cs typeface="Courier New"/>
                <a:sym typeface="Courier New"/>
              </a:rPr>
              <a:t>LiveData</a:t>
            </a:r>
            <a:r>
              <a:rPr lang="en"/>
              <a:t> and a function which manipulates the source </a:t>
            </a:r>
            <a:r>
              <a:rPr lang="en">
                <a:latin typeface="Courier New"/>
                <a:ea typeface="Courier New"/>
                <a:cs typeface="Courier New"/>
                <a:sym typeface="Courier New"/>
              </a:rPr>
              <a:t>LiveData</a:t>
            </a:r>
            <a:r>
              <a:rPr lang="en"/>
              <a:t>.</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Transform LiveData</a:t>
            </a:r>
            <a:r>
              <a:rPr lang="en">
                <a:solidFill>
                  <a:schemeClr val="dk1"/>
                </a:solidFill>
              </a:rPr>
              <a:t> </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Transformations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8b649eef8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8b649eef8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a:solidFill>
                  <a:schemeClr val="dk1"/>
                </a:solidFill>
              </a:rPr>
              <a:t>In this snippet, let’s assume a game ends when one team gets to 10 points. This map observes </a:t>
            </a:r>
            <a:r>
              <a:rPr lang="en">
                <a:solidFill>
                  <a:schemeClr val="dk1"/>
                </a:solidFill>
                <a:latin typeface="Courier New"/>
                <a:ea typeface="Courier New"/>
                <a:cs typeface="Courier New"/>
                <a:sym typeface="Courier New"/>
              </a:rPr>
              <a:t>scoreA</a:t>
            </a:r>
            <a:r>
              <a:rPr lang="en">
                <a:solidFill>
                  <a:schemeClr val="dk1"/>
                </a:solidFill>
              </a:rPr>
              <a:t> in the ViewModel and constructs a </a:t>
            </a:r>
            <a:r>
              <a:rPr lang="en">
                <a:solidFill>
                  <a:schemeClr val="dk1"/>
                </a:solidFill>
                <a:latin typeface="Courier New"/>
                <a:ea typeface="Courier New"/>
                <a:cs typeface="Courier New"/>
                <a:sym typeface="Courier New"/>
              </a:rPr>
              <a:t>LiveData</a:t>
            </a:r>
            <a:r>
              <a:rPr lang="en">
                <a:solidFill>
                  <a:schemeClr val="dk1"/>
                </a:solidFill>
              </a:rPr>
              <a:t> that holds a </a:t>
            </a:r>
            <a:r>
              <a:rPr lang="en">
                <a:solidFill>
                  <a:schemeClr val="dk1"/>
                </a:solidFill>
                <a:latin typeface="Courier New"/>
                <a:ea typeface="Courier New"/>
                <a:cs typeface="Courier New"/>
                <a:sym typeface="Courier New"/>
              </a:rPr>
              <a:t>String</a:t>
            </a:r>
            <a:r>
              <a:rPr lang="en">
                <a:solidFill>
                  <a:schemeClr val="dk1"/>
                </a:solidFill>
              </a:rPr>
              <a:t>. This </a:t>
            </a:r>
            <a:r>
              <a:rPr lang="en">
                <a:solidFill>
                  <a:schemeClr val="dk1"/>
                </a:solidFill>
                <a:latin typeface="Courier New"/>
                <a:ea typeface="Courier New"/>
                <a:cs typeface="Courier New"/>
                <a:sym typeface="Courier New"/>
              </a:rPr>
              <a:t>LiveData</a:t>
            </a:r>
            <a:r>
              <a:rPr lang="en">
                <a:solidFill>
                  <a:schemeClr val="dk1"/>
                </a:solidFill>
              </a:rPr>
              <a:t> instance can in turn be observed and trigger a change in the UI.</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8b649eef8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8b649eef8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8b649eef8_0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8b649eef8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8b649eef8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8b649eef8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8b649eef8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8b649eef8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8b649eef8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8b649eef8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These examples of short-term decisions in Android can lead to technical debt, and make it harder for you to extend your app in a flexible and scalable way:</a:t>
            </a:r>
            <a:endParaRPr/>
          </a:p>
          <a:p>
            <a:pPr marL="457200" lvl="0" indent="-298450" algn="l" rtl="0">
              <a:lnSpc>
                <a:spcPct val="115000"/>
              </a:lnSpc>
              <a:spcBef>
                <a:spcPts val="0"/>
              </a:spcBef>
              <a:spcAft>
                <a:spcPts val="0"/>
              </a:spcAft>
              <a:buSzPts val="1100"/>
              <a:buChar char="●"/>
            </a:pPr>
            <a:r>
              <a:rPr lang="en"/>
              <a:t>Tailoring your app to a specific device, rather than accounting for the many devices out there, will limit the audience your app can reach.</a:t>
            </a:r>
            <a:endParaRPr/>
          </a:p>
          <a:p>
            <a:pPr marL="457200" lvl="0" indent="-298450" algn="l" rtl="0">
              <a:lnSpc>
                <a:spcPct val="115000"/>
              </a:lnSpc>
              <a:spcBef>
                <a:spcPts val="0"/>
              </a:spcBef>
              <a:spcAft>
                <a:spcPts val="0"/>
              </a:spcAft>
              <a:buSzPts val="1100"/>
              <a:buChar char="●"/>
            </a:pPr>
            <a:r>
              <a:rPr lang="en"/>
              <a:t>Copying and pasting third party code into your files without fully understanding it can lead to unanticipated conflicts and errors.</a:t>
            </a:r>
            <a:endParaRPr/>
          </a:p>
          <a:p>
            <a:pPr marL="457200" lvl="0" indent="-298450" algn="l" rtl="0">
              <a:lnSpc>
                <a:spcPct val="115000"/>
              </a:lnSpc>
              <a:spcBef>
                <a:spcPts val="0"/>
              </a:spcBef>
              <a:spcAft>
                <a:spcPts val="0"/>
              </a:spcAft>
              <a:buSzPts val="1100"/>
              <a:buChar char="●"/>
            </a:pPr>
            <a:r>
              <a:rPr lang="en"/>
              <a:t>Putting all your business logic in the activity file can cause it to become overly large and unmanageable.</a:t>
            </a:r>
            <a:endParaRPr/>
          </a:p>
          <a:p>
            <a:pPr marL="457200" lvl="0" indent="-298450" algn="l" rtl="0">
              <a:lnSpc>
                <a:spcPct val="115000"/>
              </a:lnSpc>
              <a:spcBef>
                <a:spcPts val="0"/>
              </a:spcBef>
              <a:spcAft>
                <a:spcPts val="0"/>
              </a:spcAft>
              <a:buSzPts val="1100"/>
              <a:buChar char="●"/>
            </a:pPr>
            <a:r>
              <a:rPr lang="en"/>
              <a:t>Hardcoding user-facing strings in your code would make localization of your app to other languages difficult.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8b649eef8_0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8b649eef8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next few lectures will focus on app architecture. Good app architecture ensures that your app is scalable, reliable and easy to manage. When there is a clear structure defining where business logic belongs in your app, code is more understandable and it's easier for developers to collaborate and be consistent across modules.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Guide to app architecture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8b649eef8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8b649eef8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help you build apps that have good app architecture, we’ll be using Android Jetpack. You have actually already used Jetpack libraries when you used </a:t>
            </a:r>
            <a:r>
              <a:rPr lang="en">
                <a:latin typeface="Courier New"/>
                <a:ea typeface="Courier New"/>
                <a:cs typeface="Courier New"/>
                <a:sym typeface="Courier New"/>
              </a:rPr>
              <a:t>ConstraintLayout</a:t>
            </a:r>
            <a:r>
              <a:rPr lang="en"/>
              <a:t>, </a:t>
            </a:r>
            <a:r>
              <a:rPr lang="en">
                <a:latin typeface="Courier New"/>
                <a:ea typeface="Courier New"/>
                <a:cs typeface="Courier New"/>
                <a:sym typeface="Courier New"/>
              </a:rPr>
              <a:t>RecyclerView</a:t>
            </a:r>
            <a:r>
              <a:rPr lang="en"/>
              <a:t>, and other </a:t>
            </a:r>
            <a:r>
              <a:rPr lang="en">
                <a:latin typeface="Courier New"/>
                <a:ea typeface="Courier New"/>
                <a:cs typeface="Courier New"/>
                <a:sym typeface="Courier New"/>
              </a:rPr>
              <a:t>androidx.* </a:t>
            </a:r>
            <a:r>
              <a:rPr lang="en"/>
              <a:t>package libraries. </a:t>
            </a:r>
            <a:endParaRPr/>
          </a:p>
          <a:p>
            <a:pPr marL="0" lvl="0" indent="0" algn="l" rtl="0">
              <a:spcBef>
                <a:spcPts val="0"/>
              </a:spcBef>
              <a:spcAft>
                <a:spcPts val="0"/>
              </a:spcAft>
              <a:buNone/>
            </a:pPr>
            <a:endParaRPr/>
          </a:p>
          <a:p>
            <a:pPr marL="0" lvl="0" indent="0" algn="l" rtl="0">
              <a:spcBef>
                <a:spcPts val="0"/>
              </a:spcBef>
              <a:spcAft>
                <a:spcPts val="0"/>
              </a:spcAft>
              <a:buNone/>
            </a:pPr>
            <a:r>
              <a:rPr lang="en"/>
              <a:t>Android Jetpack is a suite of libraries, tools, and instructional material that help you write high-quality apps more easily. These components help you follow best practices, free you from writing boilerplate code, and simplify complex tasks. The Jetpack guide to app architecture linked below is a useful read.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3"/>
              </a:rPr>
              <a:t>Android </a:t>
            </a:r>
            <a:r>
              <a:rPr lang="en" u="sng">
                <a:solidFill>
                  <a:schemeClr val="hlink"/>
                </a:solidFill>
                <a:hlinkClick r:id="rId3"/>
              </a:rPr>
              <a:t>Jetpack</a:t>
            </a:r>
            <a:endParaRPr/>
          </a:p>
          <a:p>
            <a:pPr marL="457200" lvl="0" indent="-298450" algn="l" rtl="0">
              <a:spcBef>
                <a:spcPts val="0"/>
              </a:spcBef>
              <a:spcAft>
                <a:spcPts val="0"/>
              </a:spcAft>
              <a:buSzPts val="1100"/>
              <a:buChar char="●"/>
            </a:pPr>
            <a:r>
              <a:rPr lang="en" u="sng">
                <a:solidFill>
                  <a:schemeClr val="hlink"/>
                </a:solidFill>
                <a:hlinkClick r:id="rId4"/>
              </a:rPr>
              <a:t>Getting started with Android Jetpack</a:t>
            </a:r>
            <a:endParaRPr>
              <a:solidFill>
                <a:schemeClr val="dk1"/>
              </a:solidFill>
            </a:endParaRPr>
          </a:p>
          <a:p>
            <a:pPr marL="457200" lvl="0" indent="-298450" algn="l" rtl="0">
              <a:spcBef>
                <a:spcPts val="0"/>
              </a:spcBef>
              <a:spcAft>
                <a:spcPts val="0"/>
              </a:spcAft>
              <a:buSzPts val="1100"/>
              <a:buChar char="●"/>
            </a:pPr>
            <a:r>
              <a:rPr lang="en" u="sng">
                <a:solidFill>
                  <a:schemeClr val="hlink"/>
                </a:solidFill>
                <a:hlinkClick r:id="rId5"/>
              </a:rPr>
              <a:t>Explore the Jetpack libraries</a:t>
            </a:r>
            <a:endParaRPr>
              <a:solidFill>
                <a:schemeClr val="dk1"/>
              </a:solidFill>
            </a:endParaRPr>
          </a:p>
          <a:p>
            <a:pPr marL="457200" lvl="0" indent="-304800" algn="l" rtl="0">
              <a:spcBef>
                <a:spcPts val="0"/>
              </a:spcBef>
              <a:spcAft>
                <a:spcPts val="0"/>
              </a:spcAft>
              <a:buSzPts val="1200"/>
              <a:buFont typeface="Times New Roman"/>
              <a:buChar char="●"/>
            </a:pPr>
            <a:r>
              <a:rPr lang="en" u="sng">
                <a:solidFill>
                  <a:srgbClr val="1155CC"/>
                </a:solidFill>
                <a:highlight>
                  <a:srgbClr val="FFFFFF"/>
                </a:highlight>
                <a:hlinkClick r:id="rId6">
                  <a:extLst>
                    <a:ext uri="{A12FA001-AC4F-418D-AE19-62706E023703}">
                      <ahyp:hlinkClr xmlns:ahyp="http://schemas.microsoft.com/office/drawing/2018/hyperlinkcolor" val="tx"/>
                    </a:ext>
                  </a:extLst>
                </a:hlinkClick>
              </a:rPr>
              <a:t>Jetpack guide to app</a:t>
            </a:r>
            <a:r>
              <a:rPr lang="en" sz="1200" u="sng">
                <a:solidFill>
                  <a:srgbClr val="1155CC"/>
                </a:solidFill>
                <a:highlight>
                  <a:srgbClr val="FFFFFF"/>
                </a:highlight>
                <a:latin typeface="Roboto"/>
                <a:ea typeface="Roboto"/>
                <a:cs typeface="Roboto"/>
                <a:sym typeface="Roboto"/>
                <a:hlinkClick r:id="rId6">
                  <a:extLst>
                    <a:ext uri="{A12FA001-AC4F-418D-AE19-62706E023703}">
                      <ahyp:hlinkClr xmlns:ahyp="http://schemas.microsoft.com/office/drawing/2018/hyperlinkcolor" val="tx"/>
                    </a:ext>
                  </a:extLst>
                </a:hlinkClick>
              </a:rPr>
              <a:t> architecture</a:t>
            </a:r>
            <a:endParaRPr u="sng">
              <a:solidFill>
                <a:srgbClr val="1155CC"/>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b649eef8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8b649eef8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Jetpack "Guide to app architecture" talks about common architectural principles to follow. One of these is the separation of concerns. This graphic doesn’t show a specific design pattern to follow, but it does show a basic way to separate and isolate the places where things are done.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activity or fragment is responsible for displaying data, and capturing user input and Android system events. It acts as a controller for the UI.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ViewModel</a:t>
            </a:r>
            <a:r>
              <a:rPr lang="en"/>
              <a:t> contains all the data needed to draw the UI, and the functions that keep it up to date. Later in the lesson, we’ll talk more about how </a:t>
            </a:r>
            <a:r>
              <a:rPr lang="en">
                <a:latin typeface="Courier New"/>
                <a:ea typeface="Courier New"/>
                <a:cs typeface="Courier New"/>
                <a:sym typeface="Courier New"/>
              </a:rPr>
              <a:t>LiveData</a:t>
            </a:r>
            <a:r>
              <a:rPr lang="en"/>
              <a:t> can help you keep UIs up to date.</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In later lectures, we’ll discuss the specific components that control how we provide data to the </a:t>
            </a:r>
            <a:r>
              <a:rPr lang="en">
                <a:solidFill>
                  <a:schemeClr val="dk1"/>
                </a:solidFill>
                <a:latin typeface="Courier New"/>
                <a:ea typeface="Courier New"/>
                <a:cs typeface="Courier New"/>
                <a:sym typeface="Courier New"/>
              </a:rPr>
              <a:t>ViewModel</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Guide to app architecture</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Separation of concerns</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b649eef8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b649eef8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may have heard of architecture design patterns like MVVM (Model-View-ViewModel), or MVI (Model-View-Interactor), and others. These design patterns offer general guidance on what your app should look like. The architecture components in the Jetpack libraries give you specific tools to implement those design patterns. In this lesson we'll focus on these architecture components.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Android Architecture Components</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760800" y="1813400"/>
            <a:ext cx="3963600" cy="261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AFAFA"/>
              </a:solidFill>
              <a:latin typeface="Google Sans"/>
              <a:ea typeface="Google Sans"/>
              <a:cs typeface="Google Sans"/>
              <a:sym typeface="Google Sans"/>
            </a:endParaRPr>
          </a:p>
        </p:txBody>
      </p:sp>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0"/>
            <a:ext cx="852060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xml"/><Relationship Id="rId7" Type="http://schemas.openxmlformats.org/officeDocument/2006/relationships/slide" Target="slide39.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28.xml"/><Relationship Id="rId5" Type="http://schemas.openxmlformats.org/officeDocument/2006/relationships/slide" Target="slide22.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3.xml"/><Relationship Id="rId1" Type="http://schemas.openxmlformats.org/officeDocument/2006/relationships/slideLayout" Target="../slideLayouts/slideLayout14.xml"/><Relationship Id="rId6" Type="http://schemas.openxmlformats.org/officeDocument/2006/relationships/slide" Target="slide28.xml"/><Relationship Id="rId5" Type="http://schemas.openxmlformats.org/officeDocument/2006/relationships/slide" Target="slide22.xml"/><Relationship Id="rId4" Type="http://schemas.openxmlformats.org/officeDocument/2006/relationships/slide" Target="slide10.xml"/></Relationships>
</file>

<file path=ppt/slides/_rels/slide44.xml.rels><?xml version="1.0" encoding="UTF-8" standalone="yes"?>
<Relationships xmlns="http://schemas.openxmlformats.org/package/2006/relationships"><Relationship Id="rId8" Type="http://schemas.openxmlformats.org/officeDocument/2006/relationships/hyperlink" Target="https://medium.com/androiddevelopers/lifecycle-aware-data-loading-with-android-architecture-components-f95484159de4" TargetMode="External"/><Relationship Id="rId3" Type="http://schemas.openxmlformats.org/officeDocument/2006/relationships/hyperlink" Target="https://developer.android.com/jetpack/docs/guide" TargetMode="External"/><Relationship Id="rId7" Type="http://schemas.openxmlformats.org/officeDocument/2006/relationships/hyperlink" Target="https://developer.android.com/reference/androidx/lifecycle/ViewModelProvider" TargetMode="External"/><Relationship Id="rId2" Type="http://schemas.openxmlformats.org/officeDocument/2006/relationships/notesSlide" Target="../notesSlides/notesSlide44.xml"/><Relationship Id="rId1" Type="http://schemas.openxmlformats.org/officeDocument/2006/relationships/slideLayout" Target="../slideLayouts/slideLayout14.xml"/><Relationship Id="rId6" Type="http://schemas.openxmlformats.org/officeDocument/2006/relationships/hyperlink" Target="https://github.com/android/architecture-samples" TargetMode="External"/><Relationship Id="rId5" Type="http://schemas.openxmlformats.org/officeDocument/2006/relationships/hyperlink" Target="https://developer.android.com/topic/libraries/architecture/viewmodel" TargetMode="External"/><Relationship Id="rId4" Type="http://schemas.openxmlformats.org/officeDocument/2006/relationships/hyperlink" Target="https://developer.android.com/jetpack#architecture-components" TargetMode="External"/><Relationship Id="rId9" Type="http://schemas.openxmlformats.org/officeDocument/2006/relationships/hyperlink" Target="https://medium.com/androiddevelopers/viewmodels-and-livedata-patterns-antipatterns-21efaef74a54"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8" TargetMode="External"/><Relationship Id="rId2" Type="http://schemas.openxmlformats.org/officeDocument/2006/relationships/notesSlide" Target="../notesSlides/notesSlide45.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1" name="Google Shape;81;p17"/>
          <p:cNvSpPr txBox="1"/>
          <p:nvPr/>
        </p:nvSpPr>
        <p:spPr>
          <a:xfrm>
            <a:off x="760800" y="1813400"/>
            <a:ext cx="3963600" cy="261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8: </a:t>
            </a:r>
            <a:endParaRPr sz="360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App architecture (UI layer)</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54" name="Google Shape;154;p26"/>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ViewModel</a:t>
            </a:r>
            <a:endParaRPr sz="5200" b="1">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Gradle: lifecycle extensions</a:t>
            </a:r>
            <a:endParaRPr/>
          </a:p>
        </p:txBody>
      </p:sp>
      <p:sp>
        <p:nvSpPr>
          <p:cNvPr id="160" name="Google Shape;160;p27"/>
          <p:cNvSpPr txBox="1">
            <a:spLocks noGrp="1"/>
          </p:cNvSpPr>
          <p:nvPr>
            <p:ph type="body" idx="1"/>
          </p:nvPr>
        </p:nvSpPr>
        <p:spPr>
          <a:xfrm>
            <a:off x="237255" y="1762075"/>
            <a:ext cx="8787600" cy="1856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t>In </a:t>
            </a:r>
            <a:r>
              <a:rPr lang="en" sz="1800">
                <a:latin typeface="Courier New"/>
                <a:ea typeface="Courier New"/>
                <a:cs typeface="Courier New"/>
                <a:sym typeface="Courier New"/>
              </a:rPr>
              <a:t>app/build.gradle</a:t>
            </a:r>
            <a:r>
              <a:rPr lang="en" sz="1800"/>
              <a:t> file:</a:t>
            </a:r>
            <a:endParaRPr sz="1800"/>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dependencies {</a:t>
            </a:r>
            <a:endParaRPr sz="15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Clr>
                <a:schemeClr val="dk1"/>
              </a:buClr>
              <a:buSzPts val="1100"/>
              <a:buFont typeface="Arial"/>
              <a:buNone/>
            </a:pPr>
            <a:r>
              <a:rPr lang="en" sz="1100">
                <a:solidFill>
                  <a:srgbClr val="37474F"/>
                </a:solidFill>
                <a:latin typeface="Consolas"/>
                <a:ea typeface="Consolas"/>
                <a:cs typeface="Consolas"/>
                <a:sym typeface="Consolas"/>
              </a:rPr>
              <a:t>    </a:t>
            </a:r>
            <a:r>
              <a:rPr lang="en" sz="1500">
                <a:solidFill>
                  <a:srgbClr val="37474F"/>
                </a:solidFill>
                <a:latin typeface="Consolas"/>
                <a:ea typeface="Consolas"/>
                <a:cs typeface="Consolas"/>
                <a:sym typeface="Consolas"/>
              </a:rPr>
              <a:t>implementation</a:t>
            </a:r>
            <a:r>
              <a:rPr lang="en" sz="1000">
                <a:solidFill>
                  <a:srgbClr val="37474F"/>
                </a:solidFill>
                <a:latin typeface="Consolas"/>
                <a:ea typeface="Consolas"/>
                <a:cs typeface="Consolas"/>
                <a:sym typeface="Consolas"/>
              </a:rPr>
              <a:t> </a:t>
            </a:r>
            <a:r>
              <a:rPr lang="en" sz="1500">
                <a:solidFill>
                  <a:srgbClr val="388E3C"/>
                </a:solidFill>
                <a:latin typeface="Consolas"/>
                <a:ea typeface="Consolas"/>
                <a:cs typeface="Consolas"/>
                <a:sym typeface="Consolas"/>
              </a:rPr>
              <a:t>"androidx.lifecycle:lifecycle-viewmodel-ktx:</a:t>
            </a:r>
            <a:r>
              <a:rPr lang="en" sz="1500">
                <a:solidFill>
                  <a:srgbClr val="C53929"/>
                </a:solidFill>
                <a:latin typeface="Consolas"/>
                <a:ea typeface="Consolas"/>
                <a:cs typeface="Consolas"/>
                <a:sym typeface="Consolas"/>
              </a:rPr>
              <a:t>$lifecycle_version</a:t>
            </a:r>
            <a:r>
              <a:rPr lang="en" sz="1500">
                <a:solidFill>
                  <a:srgbClr val="388E3C"/>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Clr>
                <a:schemeClr val="dk1"/>
              </a:buClr>
              <a:buSzPts val="1100"/>
              <a:buFont typeface="Arial"/>
              <a:buNone/>
            </a:pPr>
            <a:r>
              <a:rPr lang="en" sz="1100">
                <a:solidFill>
                  <a:srgbClr val="37474F"/>
                </a:solidFill>
                <a:latin typeface="Consolas"/>
                <a:ea typeface="Consolas"/>
                <a:cs typeface="Consolas"/>
                <a:sym typeface="Consolas"/>
              </a:rPr>
              <a:t>    </a:t>
            </a:r>
            <a:r>
              <a:rPr lang="en" sz="1500">
                <a:solidFill>
                  <a:srgbClr val="37474F"/>
                </a:solidFill>
                <a:latin typeface="Consolas"/>
                <a:ea typeface="Consolas"/>
                <a:cs typeface="Consolas"/>
                <a:sym typeface="Consolas"/>
              </a:rPr>
              <a:t>implementation</a:t>
            </a:r>
            <a:r>
              <a:rPr lang="en" sz="1000">
                <a:solidFill>
                  <a:srgbClr val="37474F"/>
                </a:solidFill>
                <a:latin typeface="Consolas"/>
                <a:ea typeface="Consolas"/>
                <a:cs typeface="Consolas"/>
                <a:sym typeface="Consolas"/>
              </a:rPr>
              <a:t> </a:t>
            </a:r>
            <a:r>
              <a:rPr lang="en" sz="1500">
                <a:solidFill>
                  <a:srgbClr val="388E3C"/>
                </a:solidFill>
                <a:latin typeface="Consolas"/>
                <a:ea typeface="Consolas"/>
                <a:cs typeface="Consolas"/>
                <a:sym typeface="Consolas"/>
              </a:rPr>
              <a:t>"androidx.activity:activity-ktx:</a:t>
            </a:r>
            <a:r>
              <a:rPr lang="en" sz="1500">
                <a:solidFill>
                  <a:srgbClr val="C53929"/>
                </a:solidFill>
                <a:latin typeface="Consolas"/>
                <a:ea typeface="Consolas"/>
                <a:cs typeface="Consolas"/>
                <a:sym typeface="Consolas"/>
              </a:rPr>
              <a:t>$activity_version</a:t>
            </a:r>
            <a:r>
              <a:rPr lang="en" sz="1500">
                <a:solidFill>
                  <a:srgbClr val="388E3C"/>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marL="0" lvl="0" indent="0" algn="l" rtl="0">
              <a:lnSpc>
                <a:spcPct val="150000"/>
              </a:lnSpc>
              <a:spcBef>
                <a:spcPts val="595"/>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a:t>
            </a:r>
            <a:endParaRPr sz="15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
        <p:nvSpPr>
          <p:cNvPr id="161" name="Google Shape;161;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ViewModel</a:t>
            </a:r>
            <a:endParaRPr/>
          </a:p>
        </p:txBody>
      </p:sp>
      <p:sp>
        <p:nvSpPr>
          <p:cNvPr id="167" name="Google Shape;167;p28"/>
          <p:cNvSpPr txBox="1">
            <a:spLocks noGrp="1"/>
          </p:cNvSpPr>
          <p:nvPr>
            <p:ph type="body" idx="1"/>
          </p:nvPr>
        </p:nvSpPr>
        <p:spPr>
          <a:xfrm>
            <a:off x="311700" y="1381075"/>
            <a:ext cx="8639400" cy="26124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a:t>Prepares data for the UI </a:t>
            </a:r>
            <a:endParaRPr sz="2100">
              <a:solidFill>
                <a:schemeClr val="dk1"/>
              </a:solidFill>
            </a:endParaRPr>
          </a:p>
          <a:p>
            <a:pPr marL="457200" lvl="0" indent="-361950" algn="l" rtl="0">
              <a:spcBef>
                <a:spcPts val="1000"/>
              </a:spcBef>
              <a:spcAft>
                <a:spcPts val="0"/>
              </a:spcAft>
              <a:buClr>
                <a:schemeClr val="dk1"/>
              </a:buClr>
              <a:buSzPts val="2100"/>
              <a:buChar char="●"/>
            </a:pPr>
            <a:r>
              <a:rPr lang="en" sz="2100">
                <a:solidFill>
                  <a:schemeClr val="dk1"/>
                </a:solidFill>
              </a:rPr>
              <a:t>Must not reference activity, fragment, or views in view hierarchy</a:t>
            </a:r>
            <a:endParaRPr sz="2100"/>
          </a:p>
          <a:p>
            <a:pPr marL="457200" lvl="0" indent="-361950" algn="l" rtl="0">
              <a:spcBef>
                <a:spcPts val="1000"/>
              </a:spcBef>
              <a:spcAft>
                <a:spcPts val="0"/>
              </a:spcAft>
              <a:buSzPts val="2100"/>
              <a:buChar char="●"/>
            </a:pPr>
            <a:r>
              <a:rPr lang="en" sz="2100"/>
              <a:t>Scoped to a lifecycle (which activity and fragment have)</a:t>
            </a:r>
            <a:endParaRPr sz="2100"/>
          </a:p>
          <a:p>
            <a:pPr marL="457200" lvl="0" indent="-361950" algn="l" rtl="0">
              <a:spcBef>
                <a:spcPts val="1000"/>
              </a:spcBef>
              <a:spcAft>
                <a:spcPts val="0"/>
              </a:spcAft>
              <a:buSzPts val="2100"/>
              <a:buChar char="●"/>
            </a:pPr>
            <a:r>
              <a:rPr lang="en" sz="2100"/>
              <a:t>Enables data to survive configuration changes </a:t>
            </a:r>
            <a:endParaRPr sz="2100"/>
          </a:p>
          <a:p>
            <a:pPr marL="457200" lvl="0" indent="-361950" algn="l" rtl="0">
              <a:spcBef>
                <a:spcPts val="1000"/>
              </a:spcBef>
              <a:spcAft>
                <a:spcPts val="1000"/>
              </a:spcAft>
              <a:buSzPts val="2100"/>
              <a:buChar char="●"/>
            </a:pPr>
            <a:r>
              <a:rPr lang="en" sz="2100"/>
              <a:t>Survives as long as the scope is alive</a:t>
            </a:r>
            <a:r>
              <a:rPr lang="en" sz="2100">
                <a:solidFill>
                  <a:schemeClr val="dk1"/>
                </a:solidFill>
              </a:rPr>
              <a:t> </a:t>
            </a:r>
            <a:endParaRPr sz="2100"/>
          </a:p>
        </p:txBody>
      </p:sp>
      <p:sp>
        <p:nvSpPr>
          <p:cNvPr id="168" name="Google Shape;168;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603-1A12-4E06-CB19-E4B0571C802C}"/>
              </a:ext>
            </a:extLst>
          </p:cNvPr>
          <p:cNvSpPr>
            <a:spLocks noGrp="1"/>
          </p:cNvSpPr>
          <p:nvPr>
            <p:ph type="title"/>
          </p:nvPr>
        </p:nvSpPr>
        <p:spPr/>
        <p:txBody>
          <a:bodyPr/>
          <a:lstStyle/>
          <a:p>
            <a:r>
              <a:rPr lang="en-US" dirty="0" err="1"/>
              <a:t>ViewModel</a:t>
            </a:r>
            <a:endParaRPr lang="en-US" dirty="0"/>
          </a:p>
        </p:txBody>
      </p:sp>
      <p:sp>
        <p:nvSpPr>
          <p:cNvPr id="3" name="Text Placeholder 2">
            <a:extLst>
              <a:ext uri="{FF2B5EF4-FFF2-40B4-BE49-F238E27FC236}">
                <a16:creationId xmlns:a16="http://schemas.microsoft.com/office/drawing/2014/main" id="{F075B052-7520-3C8E-B8EF-4B371D83B158}"/>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FF1705D0-3FA0-7B80-9E70-539B6C948442}"/>
              </a:ext>
            </a:extLst>
          </p:cNvPr>
          <p:cNvPicPr>
            <a:picLocks noChangeAspect="1"/>
          </p:cNvPicPr>
          <p:nvPr/>
        </p:nvPicPr>
        <p:blipFill>
          <a:blip r:embed="rId3"/>
          <a:stretch>
            <a:fillRect/>
          </a:stretch>
        </p:blipFill>
        <p:spPr>
          <a:xfrm>
            <a:off x="223837" y="1076275"/>
            <a:ext cx="8696325" cy="3257550"/>
          </a:xfrm>
          <a:prstGeom prst="rect">
            <a:avLst/>
          </a:prstGeom>
        </p:spPr>
      </p:pic>
    </p:spTree>
    <p:extLst>
      <p:ext uri="{BB962C8B-B14F-4D97-AF65-F5344CB8AC3E}">
        <p14:creationId xmlns:p14="http://schemas.microsoft.com/office/powerpoint/2010/main" val="2207979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Lifetime of a ViewModel</a:t>
            </a:r>
            <a:endParaRPr/>
          </a:p>
        </p:txBody>
      </p:sp>
      <p:sp>
        <p:nvSpPr>
          <p:cNvPr id="174" name="Google Shape;174;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75" name="Google Shape;175;p29"/>
          <p:cNvPicPr preferRelativeResize="0"/>
          <p:nvPr/>
        </p:nvPicPr>
        <p:blipFill rotWithShape="1">
          <a:blip r:embed="rId3">
            <a:alphaModFix/>
          </a:blip>
          <a:srcRect t="3306" b="16629"/>
          <a:stretch/>
        </p:blipFill>
        <p:spPr>
          <a:xfrm>
            <a:off x="2544550" y="1024925"/>
            <a:ext cx="4054900" cy="3372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Kabaddi Kounter</a:t>
            </a:r>
            <a:endParaRPr/>
          </a:p>
        </p:txBody>
      </p:sp>
      <p:sp>
        <p:nvSpPr>
          <p:cNvPr id="181" name="Google Shape;181;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182" name="Google Shape;182;p30"/>
          <p:cNvPicPr preferRelativeResize="0"/>
          <p:nvPr/>
        </p:nvPicPr>
        <p:blipFill>
          <a:blip r:embed="rId3">
            <a:alphaModFix/>
          </a:blip>
          <a:stretch>
            <a:fillRect/>
          </a:stretch>
        </p:blipFill>
        <p:spPr>
          <a:xfrm>
            <a:off x="3582063" y="1055816"/>
            <a:ext cx="1940281" cy="3445358"/>
          </a:xfrm>
          <a:prstGeom prst="rect">
            <a:avLst/>
          </a:prstGeom>
          <a:noFill/>
          <a:ln w="9525" cap="flat" cmpd="sng">
            <a:solidFill>
              <a:srgbClr val="D9D9D9"/>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ViewModel class</a:t>
            </a:r>
            <a:endParaRPr/>
          </a:p>
        </p:txBody>
      </p:sp>
      <p:sp>
        <p:nvSpPr>
          <p:cNvPr id="188" name="Google Shape;188;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189" name="Google Shape;189;p31"/>
          <p:cNvSpPr txBox="1"/>
          <p:nvPr/>
        </p:nvSpPr>
        <p:spPr>
          <a:xfrm>
            <a:off x="311700" y="967400"/>
            <a:ext cx="3478200" cy="393600"/>
          </a:xfrm>
          <a:prstGeom prst="rect">
            <a:avLst/>
          </a:prstGeom>
          <a:noFill/>
          <a:ln>
            <a:noFill/>
          </a:ln>
        </p:spPr>
        <p:txBody>
          <a:bodyPr spcFirstLastPara="1" wrap="square" lIns="91425" tIns="91425" rIns="91425" bIns="91425" anchor="t" anchorCtr="0">
            <a:noAutofit/>
          </a:bodyPr>
          <a:lstStyle/>
          <a:p>
            <a:pPr marL="0" lvl="0" indent="0" algn="ctr" rtl="0">
              <a:lnSpc>
                <a:spcPct val="142857"/>
              </a:lnSpc>
              <a:spcBef>
                <a:spcPts val="0"/>
              </a:spcBef>
              <a:spcAft>
                <a:spcPts val="0"/>
              </a:spcAft>
              <a:buClr>
                <a:schemeClr val="dk1"/>
              </a:buClr>
              <a:buSzPts val="1100"/>
              <a:buFont typeface="Arial"/>
              <a:buNone/>
            </a:pPr>
            <a:r>
              <a:rPr lang="en" sz="1800">
                <a:latin typeface="Courier New"/>
                <a:ea typeface="Courier New"/>
                <a:cs typeface="Courier New"/>
                <a:sym typeface="Courier New"/>
              </a:rPr>
              <a:t>abstract class ViewModel</a:t>
            </a:r>
            <a:endParaRPr sz="1800">
              <a:latin typeface="Courier New"/>
              <a:ea typeface="Courier New"/>
              <a:cs typeface="Courier New"/>
              <a:sym typeface="Courier New"/>
            </a:endParaRPr>
          </a:p>
        </p:txBody>
      </p:sp>
      <p:pic>
        <p:nvPicPr>
          <p:cNvPr id="190" name="Google Shape;190;p31"/>
          <p:cNvPicPr preferRelativeResize="0"/>
          <p:nvPr/>
        </p:nvPicPr>
        <p:blipFill>
          <a:blip r:embed="rId3">
            <a:alphaModFix/>
          </a:blip>
          <a:stretch>
            <a:fillRect/>
          </a:stretch>
        </p:blipFill>
        <p:spPr>
          <a:xfrm>
            <a:off x="349108" y="1370770"/>
            <a:ext cx="5359828" cy="30963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 a ViewModel </a:t>
            </a:r>
            <a:endParaRPr/>
          </a:p>
        </p:txBody>
      </p:sp>
      <p:sp>
        <p:nvSpPr>
          <p:cNvPr id="196" name="Google Shape;196;p32"/>
          <p:cNvSpPr txBox="1">
            <a:spLocks noGrp="1"/>
          </p:cNvSpPr>
          <p:nvPr>
            <p:ph type="body" idx="1"/>
          </p:nvPr>
        </p:nvSpPr>
        <p:spPr>
          <a:xfrm>
            <a:off x="311700" y="1152475"/>
            <a:ext cx="8520600" cy="349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ScoreViewModel : </a:t>
            </a:r>
            <a:r>
              <a:rPr lang="en" sz="1800" b="1">
                <a:solidFill>
                  <a:srgbClr val="37474F"/>
                </a:solidFill>
                <a:latin typeface="Consolas"/>
                <a:ea typeface="Consolas"/>
                <a:cs typeface="Consolas"/>
                <a:sym typeface="Consolas"/>
              </a:rPr>
              <a:t>ViewModel()</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scoreA : Int = </a:t>
            </a:r>
            <a:r>
              <a:rPr lang="en" sz="1800">
                <a:solidFill>
                  <a:srgbClr val="C53929"/>
                </a:solidFill>
                <a:latin typeface="Consolas"/>
                <a:ea typeface="Consolas"/>
                <a:cs typeface="Consolas"/>
                <a:sym typeface="Consolas"/>
              </a:rPr>
              <a:t>0</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scoreB : Int = </a:t>
            </a:r>
            <a:r>
              <a:rPr lang="en" sz="1800">
                <a:solidFill>
                  <a:srgbClr val="C53929"/>
                </a:solidFill>
                <a:latin typeface="Consolas"/>
                <a:ea typeface="Consolas"/>
                <a:cs typeface="Consolas"/>
                <a:sym typeface="Consolas"/>
              </a:rPr>
              <a:t>0</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incrementScore(isTeamA: Boolean)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(isTeamA)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scoreA++</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scoreB++</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197" name="Google Shape;197;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Load and use a ViewModel </a:t>
            </a:r>
            <a:endParaRPr dirty="0"/>
          </a:p>
        </p:txBody>
      </p:sp>
      <p:sp>
        <p:nvSpPr>
          <p:cNvPr id="203" name="Google Shape;203;p33"/>
          <p:cNvSpPr txBox="1">
            <a:spLocks noGrp="1"/>
          </p:cNvSpPr>
          <p:nvPr>
            <p:ph type="body" idx="1"/>
          </p:nvPr>
        </p:nvSpPr>
        <p:spPr>
          <a:xfrm>
            <a:off x="311700" y="1228675"/>
            <a:ext cx="8520600" cy="3329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dirty="0">
                <a:solidFill>
                  <a:srgbClr val="3F51B5"/>
                </a:solidFill>
                <a:latin typeface="Consolas"/>
                <a:ea typeface="Consolas"/>
                <a:cs typeface="Consolas"/>
                <a:sym typeface="Consolas"/>
              </a:rPr>
              <a:t>class</a:t>
            </a:r>
            <a:r>
              <a:rPr lang="en" sz="1800" dirty="0">
                <a:solidFill>
                  <a:srgbClr val="37474F"/>
                </a:solidFill>
                <a:latin typeface="Consolas"/>
                <a:ea typeface="Consolas"/>
                <a:cs typeface="Consolas"/>
                <a:sym typeface="Consolas"/>
              </a:rPr>
              <a:t> MainActivity : AppCompatActivity() {</a:t>
            </a:r>
            <a:endParaRPr sz="1800" dirty="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dirty="0">
                <a:solidFill>
                  <a:srgbClr val="37474F"/>
                </a:solidFill>
                <a:latin typeface="Consolas"/>
                <a:ea typeface="Consolas"/>
                <a:cs typeface="Consolas"/>
                <a:sym typeface="Consolas"/>
              </a:rPr>
              <a:t>    </a:t>
            </a:r>
            <a:r>
              <a:rPr lang="en" sz="1800" dirty="0">
                <a:solidFill>
                  <a:srgbClr val="D81B60"/>
                </a:solidFill>
                <a:latin typeface="Consolas"/>
                <a:ea typeface="Consolas"/>
                <a:cs typeface="Consolas"/>
                <a:sym typeface="Consolas"/>
              </a:rPr>
              <a:t>// Delegate provided by androidx.activity.viewModels</a:t>
            </a:r>
            <a:endParaRPr sz="1800" dirty="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viewModel: ScoreViewModel </a:t>
            </a:r>
            <a:r>
              <a:rPr lang="en" sz="1800" b="1" dirty="0">
                <a:solidFill>
                  <a:srgbClr val="3F51B5"/>
                </a:solidFill>
                <a:latin typeface="Consolas"/>
                <a:ea typeface="Consolas"/>
                <a:cs typeface="Consolas"/>
                <a:sym typeface="Consolas"/>
              </a:rPr>
              <a:t>by</a:t>
            </a:r>
            <a:r>
              <a:rPr lang="en" sz="1800" b="1" dirty="0">
                <a:solidFill>
                  <a:srgbClr val="37474F"/>
                </a:solidFill>
                <a:latin typeface="Consolas"/>
                <a:ea typeface="Consolas"/>
                <a:cs typeface="Consolas"/>
                <a:sym typeface="Consolas"/>
              </a:rPr>
              <a:t> viewModels()</a:t>
            </a:r>
            <a:endParaRPr sz="1800" b="1" dirty="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endParaRPr sz="1800" dirty="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override</a:t>
            </a: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onCreate(savedInstanceState: Bundle?) {</a:t>
            </a:r>
            <a:endParaRPr sz="1800" dirty="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scoreViewA: TextView = findViewById(R.id.scoreA)</a:t>
            </a:r>
            <a:endParaRPr sz="1800" dirty="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dirty="0">
                <a:solidFill>
                  <a:srgbClr val="37474F"/>
                </a:solidFill>
                <a:latin typeface="Consolas"/>
                <a:ea typeface="Consolas"/>
                <a:cs typeface="Consolas"/>
                <a:sym typeface="Consolas"/>
              </a:rPr>
              <a:t>        scoreViewA.text = viewModel.scoreA.toString()</a:t>
            </a:r>
            <a:endParaRPr sz="1800" dirty="0">
              <a:solidFill>
                <a:srgbClr val="37474F"/>
              </a:solidFill>
              <a:latin typeface="Consolas"/>
              <a:ea typeface="Consolas"/>
              <a:cs typeface="Consolas"/>
              <a:sym typeface="Consolas"/>
            </a:endParaRPr>
          </a:p>
          <a:p>
            <a:pPr marL="0" lvl="0" indent="0" algn="l" rtl="0">
              <a:lnSpc>
                <a:spcPct val="150000"/>
              </a:lnSpc>
              <a:spcBef>
                <a:spcPts val="595"/>
              </a:spcBef>
              <a:spcAft>
                <a:spcPts val="0"/>
              </a:spcAft>
              <a:buNone/>
            </a:pPr>
            <a:r>
              <a:rPr lang="en" sz="1800" dirty="0">
                <a:solidFill>
                  <a:srgbClr val="37474F"/>
                </a:solidFill>
                <a:latin typeface="Consolas"/>
                <a:ea typeface="Consolas"/>
                <a:cs typeface="Consolas"/>
                <a:sym typeface="Consolas"/>
              </a:rPr>
              <a:t>    }</a:t>
            </a:r>
            <a:endParaRPr sz="1800" dirty="0">
              <a:latin typeface="Consolas"/>
              <a:ea typeface="Consolas"/>
              <a:cs typeface="Consolas"/>
              <a:sym typeface="Consolas"/>
            </a:endParaRPr>
          </a:p>
        </p:txBody>
      </p:sp>
      <p:sp>
        <p:nvSpPr>
          <p:cNvPr id="204" name="Google Shape;204;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B3766-161E-FC45-DAF6-FED7B4EA887F}"/>
              </a:ext>
            </a:extLst>
          </p:cNvPr>
          <p:cNvSpPr>
            <a:spLocks noGrp="1"/>
          </p:cNvSpPr>
          <p:nvPr>
            <p:ph type="title"/>
          </p:nvPr>
        </p:nvSpPr>
        <p:spPr/>
        <p:txBody>
          <a:bodyPr/>
          <a:lstStyle/>
          <a:p>
            <a:r>
              <a:rPr lang="en" dirty="0"/>
              <a:t>Load and use a ViewModel </a:t>
            </a:r>
            <a:endParaRPr lang="en-US" dirty="0"/>
          </a:p>
        </p:txBody>
      </p:sp>
      <p:sp>
        <p:nvSpPr>
          <p:cNvPr id="3" name="Text Placeholder 2">
            <a:extLst>
              <a:ext uri="{FF2B5EF4-FFF2-40B4-BE49-F238E27FC236}">
                <a16:creationId xmlns:a16="http://schemas.microsoft.com/office/drawing/2014/main" id="{5CD0FE03-36A3-16BD-73DA-D6372E7248C9}"/>
              </a:ext>
            </a:extLst>
          </p:cNvPr>
          <p:cNvSpPr>
            <a:spLocks noGrp="1"/>
          </p:cNvSpPr>
          <p:nvPr>
            <p:ph type="body" idx="1"/>
          </p:nvPr>
        </p:nvSpPr>
        <p:spPr/>
        <p:txBody>
          <a:bodyPr/>
          <a:lstStyle/>
          <a:p>
            <a:pPr marL="76200" indent="0">
              <a:buNone/>
            </a:pPr>
            <a:r>
              <a:rPr lang="en-US" dirty="0"/>
              <a:t>Why use this: </a:t>
            </a:r>
          </a:p>
          <a:p>
            <a:pPr marL="76200" indent="0">
              <a:buNone/>
            </a:pPr>
            <a:r>
              <a:rPr lang="en" sz="2400" dirty="0">
                <a:solidFill>
                  <a:srgbClr val="3F51B5"/>
                </a:solidFill>
                <a:latin typeface="Consolas"/>
                <a:ea typeface="Consolas"/>
                <a:cs typeface="Consolas"/>
                <a:sym typeface="Consolas"/>
              </a:rPr>
              <a:t>val</a:t>
            </a:r>
            <a:r>
              <a:rPr lang="en" sz="2400" dirty="0">
                <a:solidFill>
                  <a:srgbClr val="37474F"/>
                </a:solidFill>
                <a:latin typeface="Consolas"/>
                <a:ea typeface="Consolas"/>
                <a:cs typeface="Consolas"/>
                <a:sym typeface="Consolas"/>
              </a:rPr>
              <a:t> viewModel: ScoreViewModel </a:t>
            </a:r>
            <a:r>
              <a:rPr lang="en" sz="2400" b="1" dirty="0">
                <a:solidFill>
                  <a:srgbClr val="3F51B5"/>
                </a:solidFill>
                <a:latin typeface="Consolas"/>
                <a:ea typeface="Consolas"/>
                <a:cs typeface="Consolas"/>
                <a:sym typeface="Consolas"/>
              </a:rPr>
              <a:t>by</a:t>
            </a:r>
            <a:r>
              <a:rPr lang="en" sz="2400" b="1" dirty="0">
                <a:solidFill>
                  <a:srgbClr val="37474F"/>
                </a:solidFill>
                <a:latin typeface="Consolas"/>
                <a:ea typeface="Consolas"/>
                <a:cs typeface="Consolas"/>
                <a:sym typeface="Consolas"/>
              </a:rPr>
              <a:t> viewModels()</a:t>
            </a:r>
          </a:p>
          <a:p>
            <a:pPr marL="76200" indent="0">
              <a:buNone/>
            </a:pPr>
            <a:r>
              <a:rPr lang="en-US" b="1" dirty="0">
                <a:solidFill>
                  <a:srgbClr val="37474F"/>
                </a:solidFill>
                <a:latin typeface="Consolas"/>
                <a:sym typeface="Consolas"/>
              </a:rPr>
              <a:t>B</a:t>
            </a:r>
            <a:r>
              <a:rPr lang="en" b="1" dirty="0">
                <a:solidFill>
                  <a:srgbClr val="37474F"/>
                </a:solidFill>
                <a:latin typeface="Consolas"/>
                <a:sym typeface="Consolas"/>
              </a:rPr>
              <a:t>ut not this:</a:t>
            </a:r>
          </a:p>
          <a:p>
            <a:pPr marL="76200" indent="0">
              <a:buNone/>
            </a:pPr>
            <a:r>
              <a:rPr lang="en" sz="2400" dirty="0">
                <a:solidFill>
                  <a:srgbClr val="3F51B5"/>
                </a:solidFill>
                <a:latin typeface="Consolas"/>
                <a:ea typeface="Consolas"/>
                <a:cs typeface="Consolas"/>
                <a:sym typeface="Consolas"/>
              </a:rPr>
              <a:t>val</a:t>
            </a:r>
            <a:r>
              <a:rPr lang="en" sz="2400" dirty="0">
                <a:solidFill>
                  <a:srgbClr val="37474F"/>
                </a:solidFill>
                <a:latin typeface="Consolas"/>
                <a:ea typeface="Consolas"/>
                <a:cs typeface="Consolas"/>
                <a:sym typeface="Consolas"/>
              </a:rPr>
              <a:t> viewModel: ScoreViewModel </a:t>
            </a:r>
            <a:r>
              <a:rPr lang="en" sz="2400" b="1" dirty="0">
                <a:solidFill>
                  <a:srgbClr val="3F51B5"/>
                </a:solidFill>
                <a:latin typeface="Consolas"/>
                <a:ea typeface="Consolas"/>
                <a:cs typeface="Consolas"/>
                <a:sym typeface="Consolas"/>
              </a:rPr>
              <a:t>= ScoreViewModel()</a:t>
            </a:r>
            <a:endParaRPr lang="en" sz="2400" b="1" dirty="0">
              <a:solidFill>
                <a:srgbClr val="37474F"/>
              </a:solidFill>
              <a:latin typeface="Consolas"/>
              <a:ea typeface="Consolas"/>
              <a:cs typeface="Consolas"/>
              <a:sym typeface="Consolas"/>
            </a:endParaRPr>
          </a:p>
          <a:p>
            <a:pPr marL="76200" indent="0">
              <a:buNone/>
            </a:pPr>
            <a:endParaRPr lang="en-US" dirty="0"/>
          </a:p>
        </p:txBody>
      </p:sp>
    </p:spTree>
    <p:extLst>
      <p:ext uri="{BB962C8B-B14F-4D97-AF65-F5344CB8AC3E}">
        <p14:creationId xmlns:p14="http://schemas.microsoft.com/office/powerpoint/2010/main" val="3730192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a:t>Lesson 8: App architecture (UI layer)</a:t>
            </a:r>
            <a:endParaRPr sz="2000"/>
          </a:p>
          <a:p>
            <a:pPr marL="457200" lvl="0" indent="-355600" algn="l" rtl="0">
              <a:spcBef>
                <a:spcPts val="1000"/>
              </a:spcBef>
              <a:spcAft>
                <a:spcPts val="0"/>
              </a:spcAft>
              <a:buSzPts val="2000"/>
              <a:buChar char="●"/>
            </a:pPr>
            <a:r>
              <a:rPr lang="en" sz="2000" u="sng">
                <a:solidFill>
                  <a:schemeClr val="hlink"/>
                </a:solidFill>
                <a:hlinkClick r:id="rId3" action="ppaction://hlinksldjump"/>
              </a:rPr>
              <a:t>Android app architecture</a:t>
            </a:r>
            <a:endParaRPr sz="2000"/>
          </a:p>
          <a:p>
            <a:pPr marL="457200" lvl="0" indent="-355600" algn="l" rtl="0">
              <a:spcBef>
                <a:spcPts val="0"/>
              </a:spcBef>
              <a:spcAft>
                <a:spcPts val="0"/>
              </a:spcAft>
              <a:buSzPts val="2000"/>
              <a:buChar char="●"/>
            </a:pPr>
            <a:r>
              <a:rPr lang="en" sz="2000" u="sng">
                <a:solidFill>
                  <a:schemeClr val="hlink"/>
                </a:solidFill>
                <a:hlinkClick r:id="rId4" action="ppaction://hlinksldjump"/>
              </a:rPr>
              <a:t>ViewModel</a:t>
            </a:r>
            <a:endParaRPr sz="2000"/>
          </a:p>
          <a:p>
            <a:pPr marL="457200" lvl="0" indent="-355600" algn="l" rtl="0">
              <a:spcBef>
                <a:spcPts val="0"/>
              </a:spcBef>
              <a:spcAft>
                <a:spcPts val="0"/>
              </a:spcAft>
              <a:buSzPts val="2000"/>
              <a:buChar char="●"/>
            </a:pPr>
            <a:r>
              <a:rPr lang="en" sz="2000" u="sng">
                <a:solidFill>
                  <a:schemeClr val="hlink"/>
                </a:solidFill>
                <a:hlinkClick r:id="rId5" action="ppaction://hlinksldjump"/>
              </a:rPr>
              <a:t>Data binding</a:t>
            </a:r>
            <a:endParaRPr sz="2000"/>
          </a:p>
          <a:p>
            <a:pPr marL="457200" lvl="0" indent="-355600" algn="l" rtl="0">
              <a:spcBef>
                <a:spcPts val="0"/>
              </a:spcBef>
              <a:spcAft>
                <a:spcPts val="0"/>
              </a:spcAft>
              <a:buSzPts val="2000"/>
              <a:buChar char="●"/>
            </a:pPr>
            <a:r>
              <a:rPr lang="en" sz="2000" u="sng">
                <a:solidFill>
                  <a:schemeClr val="hlink"/>
                </a:solidFill>
                <a:hlinkClick r:id="rId6" action="ppaction://hlinksldjump"/>
              </a:rPr>
              <a:t>LiveData</a:t>
            </a:r>
            <a:endParaRPr sz="2000"/>
          </a:p>
          <a:p>
            <a:pPr marL="457200" lvl="0" indent="-355600" algn="l" rtl="0">
              <a:spcBef>
                <a:spcPts val="0"/>
              </a:spcBef>
              <a:spcAft>
                <a:spcPts val="0"/>
              </a:spcAft>
              <a:buSzPts val="2000"/>
              <a:buChar char="●"/>
            </a:pPr>
            <a:r>
              <a:rPr lang="en" sz="2000" u="sng">
                <a:solidFill>
                  <a:schemeClr val="hlink"/>
                </a:solidFill>
                <a:hlinkClick r:id="rId7" action="ppaction://hlinksldjump"/>
              </a:rPr>
              <a:t>Transform LiveData</a:t>
            </a:r>
            <a:endParaRPr sz="2000"/>
          </a:p>
          <a:p>
            <a:pPr marL="457200" lvl="0" indent="-355600" algn="l" rtl="0">
              <a:spcBef>
                <a:spcPts val="0"/>
              </a:spcBef>
              <a:spcAft>
                <a:spcPts val="0"/>
              </a:spcAft>
              <a:buSzPts val="2000"/>
              <a:buChar char="●"/>
            </a:pPr>
            <a:r>
              <a:rPr lang="en" sz="2000" u="sng">
                <a:solidFill>
                  <a:schemeClr val="hlink"/>
                </a:solidFill>
                <a:hlinkClick r:id="rId8" action="ppaction://hlinksldjump"/>
              </a:rPr>
              <a:t>Summary</a:t>
            </a:r>
            <a:endParaRPr sz="2000"/>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ViewModel</a:t>
            </a:r>
            <a:endParaRPr/>
          </a:p>
        </p:txBody>
      </p:sp>
      <p:sp>
        <p:nvSpPr>
          <p:cNvPr id="210" name="Google Shape;210;p34"/>
          <p:cNvSpPr txBox="1">
            <a:spLocks noGrp="1"/>
          </p:cNvSpPr>
          <p:nvPr>
            <p:ph type="body" idx="1"/>
          </p:nvPr>
        </p:nvSpPr>
        <p:spPr>
          <a:xfrm>
            <a:off x="311700" y="1838275"/>
            <a:ext cx="8520600" cy="2507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scoreViewA: TextView = findViewById(R.id.scoreA)</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plusOneButtonA: Button = findViewById(R.id.plusOne_teamA)</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plusOneButtonA.setOnClickListener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viewModel.incrementScore(true)</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scoreViewA.text = viewModel.scoreA.toString()</a:t>
            </a:r>
            <a:endParaRPr sz="1800" b="1">
              <a:latin typeface="Consolas"/>
              <a:ea typeface="Consolas"/>
              <a:cs typeface="Consolas"/>
              <a:sym typeface="Consolas"/>
            </a:endParaRPr>
          </a:p>
          <a:p>
            <a:pPr marL="0" lvl="0" indent="0" algn="l" rtl="0">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211" name="Google Shape;211;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12" name="Google Shape;212;p34"/>
          <p:cNvSpPr txBox="1"/>
          <p:nvPr/>
        </p:nvSpPr>
        <p:spPr>
          <a:xfrm>
            <a:off x="311700" y="13093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Within </a:t>
            </a:r>
            <a:r>
              <a:rPr lang="en" sz="1800">
                <a:latin typeface="Courier New"/>
                <a:ea typeface="Courier New"/>
                <a:cs typeface="Courier New"/>
                <a:sym typeface="Courier New"/>
              </a:rPr>
              <a:t>MainActivity</a:t>
            </a:r>
            <a:r>
              <a:rPr lang="en" sz="1800">
                <a:latin typeface="Roboto"/>
                <a:ea typeface="Roboto"/>
                <a:cs typeface="Roboto"/>
                <a:sym typeface="Roboto"/>
              </a:rPr>
              <a:t> </a:t>
            </a:r>
            <a:r>
              <a:rPr lang="en" sz="1800">
                <a:latin typeface="Courier New"/>
                <a:ea typeface="Courier New"/>
                <a:cs typeface="Courier New"/>
                <a:sym typeface="Courier New"/>
              </a:rPr>
              <a:t>onCreate()</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CA56-0627-C1A4-3E51-3A2C73A5A50A}"/>
              </a:ext>
            </a:extLst>
          </p:cNvPr>
          <p:cNvSpPr>
            <a:spLocks noGrp="1"/>
          </p:cNvSpPr>
          <p:nvPr>
            <p:ph type="title"/>
          </p:nvPr>
        </p:nvSpPr>
        <p:spPr/>
        <p:txBody>
          <a:bodyPr/>
          <a:lstStyle/>
          <a:p>
            <a:r>
              <a:rPr lang="en-US" dirty="0"/>
              <a:t>Note</a:t>
            </a:r>
          </a:p>
        </p:txBody>
      </p:sp>
      <p:sp>
        <p:nvSpPr>
          <p:cNvPr id="3" name="Text Placeholder 2">
            <a:extLst>
              <a:ext uri="{FF2B5EF4-FFF2-40B4-BE49-F238E27FC236}">
                <a16:creationId xmlns:a16="http://schemas.microsoft.com/office/drawing/2014/main" id="{4F8BD61D-83A7-70A5-9054-87DC45CD0C11}"/>
              </a:ext>
            </a:extLst>
          </p:cNvPr>
          <p:cNvSpPr>
            <a:spLocks noGrp="1"/>
          </p:cNvSpPr>
          <p:nvPr>
            <p:ph type="body" idx="1"/>
          </p:nvPr>
        </p:nvSpPr>
        <p:spPr/>
        <p:txBody>
          <a:bodyPr/>
          <a:lstStyle/>
          <a:p>
            <a:pPr marL="419100" indent="-342900">
              <a:buFont typeface="Arial" panose="020B0604020202020204" pitchFamily="34" charset="0"/>
              <a:buChar char="•"/>
            </a:pPr>
            <a:r>
              <a:rPr lang="en-US" dirty="0"/>
              <a:t>The </a:t>
            </a:r>
            <a:r>
              <a:rPr lang="en-US" dirty="0" err="1"/>
              <a:t>ViewModel</a:t>
            </a:r>
            <a:r>
              <a:rPr lang="en-US" dirty="0"/>
              <a:t> helps to persist the data even in case of device configuration changed.</a:t>
            </a:r>
          </a:p>
          <a:p>
            <a:pPr marL="419100" indent="-342900">
              <a:buFont typeface="Arial" panose="020B0604020202020204" pitchFamily="34" charset="0"/>
              <a:buChar char="•"/>
            </a:pPr>
            <a:r>
              <a:rPr lang="en-US" dirty="0"/>
              <a:t>However, in previous sample, we still have to update the content of views manually</a:t>
            </a:r>
          </a:p>
          <a:p>
            <a:pPr marL="419100" indent="-342900">
              <a:buFont typeface="Arial" panose="020B0604020202020204" pitchFamily="34" charset="0"/>
              <a:buChar char="•"/>
            </a:pPr>
            <a:endParaRPr lang="en-US" dirty="0"/>
          </a:p>
          <a:p>
            <a:pPr marL="419100" indent="-342900">
              <a:buFont typeface="Arial" panose="020B0604020202020204" pitchFamily="34" charset="0"/>
              <a:buChar char="•"/>
            </a:pPr>
            <a:r>
              <a:rPr lang="en-US" dirty="0"/>
              <a:t>To avoid this </a:t>
            </a:r>
            <a:r>
              <a:rPr lang="en-US" dirty="0">
                <a:sym typeface="Wingdings" panose="05000000000000000000" pitchFamily="2" charset="2"/>
              </a:rPr>
              <a:t> use data binding</a:t>
            </a:r>
            <a:endParaRPr lang="en-US" dirty="0"/>
          </a:p>
          <a:p>
            <a:endParaRPr lang="en-US" dirty="0"/>
          </a:p>
        </p:txBody>
      </p:sp>
      <p:sp>
        <p:nvSpPr>
          <p:cNvPr id="5" name="Rectangle 2">
            <a:extLst>
              <a:ext uri="{FF2B5EF4-FFF2-40B4-BE49-F238E27FC236}">
                <a16:creationId xmlns:a16="http://schemas.microsoft.com/office/drawing/2014/main" id="{43D39937-3EDD-D8B8-0CEF-1846B77E3AA0}"/>
              </a:ext>
            </a:extLst>
          </p:cNvPr>
          <p:cNvSpPr>
            <a:spLocks noChangeArrowheads="1"/>
          </p:cNvSpPr>
          <p:nvPr/>
        </p:nvSpPr>
        <p:spPr bwMode="auto">
          <a:xfrm>
            <a:off x="719958" y="3167953"/>
            <a:ext cx="7704083"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871094"/>
                </a:solidFill>
                <a:effectLst/>
                <a:latin typeface="Arial Unicode MS"/>
              </a:rPr>
              <a:t>binding</a:t>
            </a:r>
            <a:r>
              <a:rPr kumimoji="0" lang="en-US" altLang="en-US" sz="1600" b="0" i="0" u="none" strike="noStrike" cap="none" normalizeH="0" baseline="0" dirty="0" err="1">
                <a:ln>
                  <a:noFill/>
                </a:ln>
                <a:solidFill>
                  <a:srgbClr val="080808"/>
                </a:solidFill>
                <a:effectLst/>
                <a:latin typeface="Arial Unicode MS"/>
              </a:rPr>
              <a:t>.</a:t>
            </a:r>
            <a:r>
              <a:rPr kumimoji="0" lang="en-US" altLang="en-US" sz="1600" b="0" i="0" u="none" strike="noStrike" cap="none" normalizeH="0" baseline="0" dirty="0" err="1">
                <a:ln>
                  <a:noFill/>
                </a:ln>
                <a:solidFill>
                  <a:srgbClr val="871094"/>
                </a:solidFill>
                <a:effectLst/>
                <a:latin typeface="Arial Unicode MS"/>
              </a:rPr>
              <a:t>textViewUnscrambledWord</a:t>
            </a:r>
            <a:r>
              <a:rPr kumimoji="0" lang="en-US" altLang="en-US" sz="1600" b="0" i="0" u="none" strike="noStrike" cap="none" normalizeH="0" baseline="0" dirty="0" err="1">
                <a:ln>
                  <a:noFill/>
                </a:ln>
                <a:solidFill>
                  <a:srgbClr val="080808"/>
                </a:solidFill>
                <a:effectLst/>
                <a:latin typeface="Arial Unicode MS"/>
              </a:rPr>
              <a:t>.</a:t>
            </a:r>
            <a:r>
              <a:rPr kumimoji="0" lang="en-US" altLang="en-US" sz="1600" b="0" i="1" u="none" strike="noStrike" cap="none" normalizeH="0" baseline="0" dirty="0" err="1">
                <a:ln>
                  <a:noFill/>
                </a:ln>
                <a:solidFill>
                  <a:srgbClr val="871094"/>
                </a:solidFill>
                <a:effectLst/>
                <a:latin typeface="Arial Unicode MS"/>
              </a:rPr>
              <a:t>text</a:t>
            </a:r>
            <a:r>
              <a:rPr kumimoji="0" lang="en-US" altLang="en-US" sz="1600" b="0" i="1" u="none" strike="noStrike" cap="none" normalizeH="0" baseline="0" dirty="0">
                <a:ln>
                  <a:noFill/>
                </a:ln>
                <a:solidFill>
                  <a:srgbClr val="871094"/>
                </a:solidFill>
                <a:effectLst/>
                <a:latin typeface="Arial Unicode MS"/>
              </a:rPr>
              <a:t> </a:t>
            </a:r>
            <a:r>
              <a:rPr kumimoji="0" lang="en-US" altLang="en-US" sz="1600" b="0" i="0" u="none" strike="noStrike" cap="none" normalizeH="0" baseline="0" dirty="0">
                <a:ln>
                  <a:noFill/>
                </a:ln>
                <a:solidFill>
                  <a:srgbClr val="080808"/>
                </a:solidFill>
                <a:effectLst/>
                <a:latin typeface="Arial Unicode MS"/>
              </a:rPr>
              <a:t>= </a:t>
            </a:r>
            <a:r>
              <a:rPr kumimoji="0" lang="en-US" altLang="en-US" sz="1600" b="0" i="0" u="none" strike="noStrike" cap="none" normalizeH="0" baseline="0" dirty="0" err="1">
                <a:ln>
                  <a:noFill/>
                </a:ln>
                <a:solidFill>
                  <a:srgbClr val="871094"/>
                </a:solidFill>
                <a:effectLst/>
                <a:latin typeface="Arial Unicode MS"/>
              </a:rPr>
              <a:t>viewModel</a:t>
            </a:r>
            <a:r>
              <a:rPr kumimoji="0" lang="en-US" altLang="en-US" sz="1600" b="0" i="0" u="none" strike="noStrike" cap="none" normalizeH="0" baseline="0" dirty="0" err="1">
                <a:ln>
                  <a:noFill/>
                </a:ln>
                <a:solidFill>
                  <a:srgbClr val="080808"/>
                </a:solidFill>
                <a:effectLst/>
                <a:latin typeface="Arial Unicode MS"/>
              </a:rPr>
              <a:t>.</a:t>
            </a:r>
            <a:r>
              <a:rPr kumimoji="0" lang="en-US" altLang="en-US" sz="1600" b="0" i="0" u="none" strike="noStrike" cap="none" normalizeH="0" baseline="0" dirty="0" err="1">
                <a:ln>
                  <a:noFill/>
                </a:ln>
                <a:solidFill>
                  <a:srgbClr val="871094"/>
                </a:solidFill>
                <a:effectLst/>
                <a:latin typeface="Arial Unicode MS"/>
              </a:rPr>
              <a:t>currentScrambledWord</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4506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18" name="Google Shape;218;p35"/>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Data binding</a:t>
            </a:r>
            <a:endParaRPr sz="5200" b="1">
              <a:solidFill>
                <a:srgbClr val="FAFAFA"/>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ViewModels and data binding</a:t>
            </a:r>
            <a:endParaRPr/>
          </a:p>
        </p:txBody>
      </p:sp>
      <p:sp>
        <p:nvSpPr>
          <p:cNvPr id="224" name="Google Shape;224;p36"/>
          <p:cNvSpPr txBox="1">
            <a:spLocks noGrp="1"/>
          </p:cNvSpPr>
          <p:nvPr>
            <p:ph type="body" idx="1"/>
          </p:nvPr>
        </p:nvSpPr>
        <p:spPr>
          <a:xfrm>
            <a:off x="311700" y="2819550"/>
            <a:ext cx="8236800" cy="638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1000"/>
              </a:spcAft>
              <a:buSzPts val="2400"/>
              <a:buChar char="●"/>
            </a:pPr>
            <a:r>
              <a:rPr lang="en"/>
              <a:t>ViewModels can work in concert with data binding </a:t>
            </a:r>
            <a:endParaRPr/>
          </a:p>
        </p:txBody>
      </p:sp>
      <p:sp>
        <p:nvSpPr>
          <p:cNvPr id="225" name="Google Shape;225;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26" name="Google Shape;226;p36"/>
          <p:cNvSpPr txBox="1">
            <a:spLocks noGrp="1"/>
          </p:cNvSpPr>
          <p:nvPr>
            <p:ph type="body" idx="1"/>
          </p:nvPr>
        </p:nvSpPr>
        <p:spPr>
          <a:xfrm>
            <a:off x="311700" y="1145125"/>
            <a:ext cx="8520600" cy="5727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1000"/>
              </a:spcAft>
              <a:buSzPts val="2400"/>
              <a:buChar char="●"/>
            </a:pPr>
            <a:r>
              <a:rPr lang="en"/>
              <a:t>App architecture without data binding</a:t>
            </a:r>
            <a:endParaRPr/>
          </a:p>
        </p:txBody>
      </p:sp>
      <p:sp>
        <p:nvSpPr>
          <p:cNvPr id="227" name="Google Shape;227;p36"/>
          <p:cNvSpPr/>
          <p:nvPr/>
        </p:nvSpPr>
        <p:spPr>
          <a:xfrm>
            <a:off x="879400" y="1847300"/>
            <a:ext cx="1465500" cy="638400"/>
          </a:xfrm>
          <a:prstGeom prst="roundRect">
            <a:avLst>
              <a:gd name="adj" fmla="val 16667"/>
            </a:avLst>
          </a:prstGeom>
          <a:solidFill>
            <a:srgbClr val="1155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ViewModel</a:t>
            </a:r>
            <a:endParaRPr sz="1800">
              <a:solidFill>
                <a:srgbClr val="FFFFFF"/>
              </a:solidFill>
              <a:latin typeface="Roboto Condensed"/>
              <a:ea typeface="Roboto Condensed"/>
              <a:cs typeface="Roboto Condensed"/>
              <a:sym typeface="Roboto Condensed"/>
            </a:endParaRPr>
          </a:p>
        </p:txBody>
      </p:sp>
      <p:sp>
        <p:nvSpPr>
          <p:cNvPr id="228" name="Google Shape;228;p36"/>
          <p:cNvSpPr/>
          <p:nvPr/>
        </p:nvSpPr>
        <p:spPr>
          <a:xfrm>
            <a:off x="5571225" y="1847300"/>
            <a:ext cx="1640700" cy="638400"/>
          </a:xfrm>
          <a:prstGeom prst="roundRect">
            <a:avLst>
              <a:gd name="adj" fmla="val 16667"/>
            </a:avLst>
          </a:prstGeom>
          <a:noFill/>
          <a:ln w="1905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Roboto Condensed"/>
                <a:ea typeface="Roboto Condensed"/>
                <a:cs typeface="Roboto Condensed"/>
                <a:sym typeface="Roboto Condensed"/>
              </a:rPr>
              <a:t>Views</a:t>
            </a:r>
            <a:endParaRPr b="1">
              <a:latin typeface="Roboto Condensed"/>
              <a:ea typeface="Roboto Condensed"/>
              <a:cs typeface="Roboto Condensed"/>
              <a:sym typeface="Roboto Condensed"/>
            </a:endParaRPr>
          </a:p>
          <a:p>
            <a:pPr marL="0" lvl="0" indent="0" algn="ctr" rtl="0">
              <a:spcBef>
                <a:spcPts val="0"/>
              </a:spcBef>
              <a:spcAft>
                <a:spcPts val="0"/>
              </a:spcAft>
              <a:buNone/>
            </a:pPr>
            <a:r>
              <a:rPr lang="en" sz="1200">
                <a:latin typeface="Roboto Condensed"/>
                <a:ea typeface="Roboto Condensed"/>
                <a:cs typeface="Roboto Condensed"/>
                <a:sym typeface="Roboto Condensed"/>
              </a:rPr>
              <a:t>(defined in XML layout)</a:t>
            </a:r>
            <a:endParaRPr sz="1200">
              <a:latin typeface="Roboto Condensed"/>
              <a:ea typeface="Roboto Condensed"/>
              <a:cs typeface="Roboto Condensed"/>
              <a:sym typeface="Roboto Condensed"/>
            </a:endParaRPr>
          </a:p>
        </p:txBody>
      </p:sp>
      <p:sp>
        <p:nvSpPr>
          <p:cNvPr id="229" name="Google Shape;229;p36"/>
          <p:cNvSpPr/>
          <p:nvPr/>
        </p:nvSpPr>
        <p:spPr>
          <a:xfrm>
            <a:off x="3137713" y="1847300"/>
            <a:ext cx="1640700" cy="638400"/>
          </a:xfrm>
          <a:prstGeom prst="roundRect">
            <a:avLst>
              <a:gd name="adj" fmla="val 16667"/>
            </a:avLst>
          </a:prstGeom>
          <a:solidFill>
            <a:srgbClr val="4CAF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UI Controller</a:t>
            </a:r>
            <a:endParaRPr b="1">
              <a:solidFill>
                <a:srgbClr val="FFFFFF"/>
              </a:solidFill>
              <a:latin typeface="Roboto Condensed"/>
              <a:ea typeface="Roboto Condensed"/>
              <a:cs typeface="Roboto Condensed"/>
              <a:sym typeface="Roboto Condensed"/>
            </a:endParaRPr>
          </a:p>
          <a:p>
            <a:pPr marL="0" lvl="0" indent="0" algn="ctr" rtl="0">
              <a:spcBef>
                <a:spcPts val="0"/>
              </a:spcBef>
              <a:spcAft>
                <a:spcPts val="0"/>
              </a:spcAft>
              <a:buNone/>
            </a:pPr>
            <a:r>
              <a:rPr lang="en" sz="1200">
                <a:solidFill>
                  <a:srgbClr val="FFFFFF"/>
                </a:solidFill>
                <a:latin typeface="Roboto Condensed"/>
                <a:ea typeface="Roboto Condensed"/>
                <a:cs typeface="Roboto Condensed"/>
                <a:sym typeface="Roboto Condensed"/>
              </a:rPr>
              <a:t>(activity/fragment with click listeners)</a:t>
            </a:r>
            <a:endParaRPr sz="1200">
              <a:solidFill>
                <a:srgbClr val="FFFFFF"/>
              </a:solidFill>
              <a:latin typeface="Roboto Condensed"/>
              <a:ea typeface="Roboto Condensed"/>
              <a:cs typeface="Roboto Condensed"/>
              <a:sym typeface="Roboto Condensed"/>
            </a:endParaRPr>
          </a:p>
        </p:txBody>
      </p:sp>
      <p:cxnSp>
        <p:nvCxnSpPr>
          <p:cNvPr id="230" name="Google Shape;230;p36"/>
          <p:cNvCxnSpPr>
            <a:stCxn id="227" idx="3"/>
            <a:endCxn id="229" idx="1"/>
          </p:cNvCxnSpPr>
          <p:nvPr/>
        </p:nvCxnSpPr>
        <p:spPr>
          <a:xfrm>
            <a:off x="2344900" y="2166500"/>
            <a:ext cx="792900" cy="0"/>
          </a:xfrm>
          <a:prstGeom prst="straightConnector1">
            <a:avLst/>
          </a:prstGeom>
          <a:noFill/>
          <a:ln w="28575" cap="flat" cmpd="sng">
            <a:solidFill>
              <a:srgbClr val="083042"/>
            </a:solidFill>
            <a:prstDash val="solid"/>
            <a:round/>
            <a:headEnd type="none" w="med" len="med"/>
            <a:tailEnd type="triangle" w="med" len="med"/>
          </a:ln>
        </p:spPr>
      </p:cxnSp>
      <p:cxnSp>
        <p:nvCxnSpPr>
          <p:cNvPr id="231" name="Google Shape;231;p36"/>
          <p:cNvCxnSpPr>
            <a:stCxn id="229" idx="3"/>
            <a:endCxn id="228" idx="1"/>
          </p:cNvCxnSpPr>
          <p:nvPr/>
        </p:nvCxnSpPr>
        <p:spPr>
          <a:xfrm>
            <a:off x="4778413" y="2166500"/>
            <a:ext cx="792900" cy="0"/>
          </a:xfrm>
          <a:prstGeom prst="straightConnector1">
            <a:avLst/>
          </a:prstGeom>
          <a:noFill/>
          <a:ln w="28575" cap="flat" cmpd="sng">
            <a:solidFill>
              <a:srgbClr val="083042"/>
            </a:solidFill>
            <a:prstDash val="solid"/>
            <a:round/>
            <a:headEnd type="none" w="med" len="med"/>
            <a:tailEnd type="triangle" w="med" len="med"/>
          </a:ln>
        </p:spPr>
      </p:cxnSp>
      <p:sp>
        <p:nvSpPr>
          <p:cNvPr id="232" name="Google Shape;232;p36"/>
          <p:cNvSpPr/>
          <p:nvPr/>
        </p:nvSpPr>
        <p:spPr>
          <a:xfrm>
            <a:off x="879400" y="3523700"/>
            <a:ext cx="1465500" cy="638400"/>
          </a:xfrm>
          <a:prstGeom prst="roundRect">
            <a:avLst>
              <a:gd name="adj" fmla="val 16667"/>
            </a:avLst>
          </a:prstGeom>
          <a:solidFill>
            <a:srgbClr val="1155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ViewModel</a:t>
            </a:r>
            <a:endParaRPr sz="1800">
              <a:solidFill>
                <a:srgbClr val="FFFFFF"/>
              </a:solidFill>
              <a:latin typeface="Roboto Condensed"/>
              <a:ea typeface="Roboto Condensed"/>
              <a:cs typeface="Roboto Condensed"/>
              <a:sym typeface="Roboto Condensed"/>
            </a:endParaRPr>
          </a:p>
        </p:txBody>
      </p:sp>
      <p:sp>
        <p:nvSpPr>
          <p:cNvPr id="233" name="Google Shape;233;p36"/>
          <p:cNvSpPr/>
          <p:nvPr/>
        </p:nvSpPr>
        <p:spPr>
          <a:xfrm>
            <a:off x="3137725" y="3523700"/>
            <a:ext cx="1640700" cy="638400"/>
          </a:xfrm>
          <a:prstGeom prst="roundRect">
            <a:avLst>
              <a:gd name="adj" fmla="val 16667"/>
            </a:avLst>
          </a:prstGeom>
          <a:noFill/>
          <a:ln w="1905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Roboto Condensed"/>
                <a:ea typeface="Roboto Condensed"/>
                <a:cs typeface="Roboto Condensed"/>
                <a:sym typeface="Roboto Condensed"/>
              </a:rPr>
              <a:t>Views</a:t>
            </a:r>
            <a:endParaRPr b="1">
              <a:latin typeface="Roboto Condensed"/>
              <a:ea typeface="Roboto Condensed"/>
              <a:cs typeface="Roboto Condensed"/>
              <a:sym typeface="Roboto Condensed"/>
            </a:endParaRPr>
          </a:p>
          <a:p>
            <a:pPr marL="0" lvl="0" indent="0" algn="ctr" rtl="0">
              <a:spcBef>
                <a:spcPts val="0"/>
              </a:spcBef>
              <a:spcAft>
                <a:spcPts val="0"/>
              </a:spcAft>
              <a:buNone/>
            </a:pPr>
            <a:r>
              <a:rPr lang="en" sz="1200">
                <a:latin typeface="Roboto Condensed"/>
                <a:ea typeface="Roboto Condensed"/>
                <a:cs typeface="Roboto Condensed"/>
                <a:sym typeface="Roboto Condensed"/>
              </a:rPr>
              <a:t>(defined in XML layout)</a:t>
            </a:r>
            <a:endParaRPr sz="1200">
              <a:latin typeface="Roboto Condensed"/>
              <a:ea typeface="Roboto Condensed"/>
              <a:cs typeface="Roboto Condensed"/>
              <a:sym typeface="Roboto Condensed"/>
            </a:endParaRPr>
          </a:p>
        </p:txBody>
      </p:sp>
      <p:cxnSp>
        <p:nvCxnSpPr>
          <p:cNvPr id="234" name="Google Shape;234;p36"/>
          <p:cNvCxnSpPr>
            <a:stCxn id="232" idx="3"/>
            <a:endCxn id="235" idx="1"/>
          </p:cNvCxnSpPr>
          <p:nvPr/>
        </p:nvCxnSpPr>
        <p:spPr>
          <a:xfrm>
            <a:off x="2344900" y="3842900"/>
            <a:ext cx="792900" cy="0"/>
          </a:xfrm>
          <a:prstGeom prst="straightConnector1">
            <a:avLst/>
          </a:prstGeom>
          <a:noFill/>
          <a:ln w="28575" cap="flat" cmpd="sng">
            <a:solidFill>
              <a:srgbClr val="08304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1000"/>
                                        <p:tgtEl>
                                          <p:spTgt spid="224"/>
                                        </p:tgtEl>
                                      </p:cBhvr>
                                    </p:animEffect>
                                  </p:childTnLst>
                                </p:cTn>
                              </p:par>
                              <p:par>
                                <p:cTn id="8" presetID="10" presetClass="entr" presetSubtype="0" fill="hold" nodeType="withEffect">
                                  <p:stCondLst>
                                    <p:cond delay="0"/>
                                  </p:stCondLst>
                                  <p:childTnLst>
                                    <p:set>
                                      <p:cBhvr>
                                        <p:cTn id="9" dur="1" fill="hold">
                                          <p:stCondLst>
                                            <p:cond delay="0"/>
                                          </p:stCondLst>
                                        </p:cTn>
                                        <p:tgtEl>
                                          <p:spTgt spid="232"/>
                                        </p:tgtEl>
                                        <p:attrNameLst>
                                          <p:attrName>style.visibility</p:attrName>
                                        </p:attrNameLst>
                                      </p:cBhvr>
                                      <p:to>
                                        <p:strVal val="visible"/>
                                      </p:to>
                                    </p:set>
                                    <p:animEffect transition="in" filter="fade">
                                      <p:cBhvr>
                                        <p:cTn id="10" dur="1000"/>
                                        <p:tgtEl>
                                          <p:spTgt spid="232"/>
                                        </p:tgtEl>
                                      </p:cBhvr>
                                    </p:animEffect>
                                  </p:childTnLst>
                                </p:cTn>
                              </p:par>
                              <p:par>
                                <p:cTn id="11" presetID="10" presetClass="entr" presetSubtype="0" fill="hold" nodeType="withEffect">
                                  <p:stCondLst>
                                    <p:cond delay="0"/>
                                  </p:stCondLst>
                                  <p:childTnLst>
                                    <p:set>
                                      <p:cBhvr>
                                        <p:cTn id="12" dur="1" fill="hold">
                                          <p:stCondLst>
                                            <p:cond delay="0"/>
                                          </p:stCondLst>
                                        </p:cTn>
                                        <p:tgtEl>
                                          <p:spTgt spid="233"/>
                                        </p:tgtEl>
                                        <p:attrNameLst>
                                          <p:attrName>style.visibility</p:attrName>
                                        </p:attrNameLst>
                                      </p:cBhvr>
                                      <p:to>
                                        <p:strVal val="visible"/>
                                      </p:to>
                                    </p:set>
                                    <p:animEffect transition="in" filter="fade">
                                      <p:cBhvr>
                                        <p:cTn id="13" dur="1000"/>
                                        <p:tgtEl>
                                          <p:spTgt spid="233"/>
                                        </p:tgtEl>
                                      </p:cBhvr>
                                    </p:animEffect>
                                  </p:childTnLst>
                                </p:cTn>
                              </p:par>
                              <p:par>
                                <p:cTn id="14" presetID="10" presetClass="entr" presetSubtype="0" fill="hold" nodeType="withEffect">
                                  <p:stCondLst>
                                    <p:cond delay="0"/>
                                  </p:stCondLst>
                                  <p:childTnLst>
                                    <p:set>
                                      <p:cBhvr>
                                        <p:cTn id="15" dur="1" fill="hold">
                                          <p:stCondLst>
                                            <p:cond delay="0"/>
                                          </p:stCondLst>
                                        </p:cTn>
                                        <p:tgtEl>
                                          <p:spTgt spid="234"/>
                                        </p:tgtEl>
                                        <p:attrNameLst>
                                          <p:attrName>style.visibility</p:attrName>
                                        </p:attrNameLst>
                                      </p:cBhvr>
                                      <p:to>
                                        <p:strVal val="visible"/>
                                      </p:to>
                                    </p:set>
                                    <p:animEffect transition="in" filter="fade">
                                      <p:cBhvr>
                                        <p:cTn id="16"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binding in XML revisited</a:t>
            </a:r>
            <a:endParaRPr/>
          </a:p>
        </p:txBody>
      </p:sp>
      <p:sp>
        <p:nvSpPr>
          <p:cNvPr id="241" name="Google Shape;241;p37"/>
          <p:cNvSpPr txBox="1">
            <a:spLocks noGrp="1"/>
          </p:cNvSpPr>
          <p:nvPr>
            <p:ph type="body" idx="1"/>
          </p:nvPr>
        </p:nvSpPr>
        <p:spPr>
          <a:xfrm>
            <a:off x="311700" y="1745446"/>
            <a:ext cx="8520600" cy="2566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&lt;layout&gt;</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 </a:t>
            </a:r>
            <a:r>
              <a:rPr lang="en" sz="1800" b="1">
                <a:solidFill>
                  <a:srgbClr val="3F51B5"/>
                </a:solidFill>
                <a:latin typeface="Consolas"/>
                <a:ea typeface="Consolas"/>
                <a:cs typeface="Consolas"/>
                <a:sym typeface="Consolas"/>
              </a:rPr>
              <a:t>&lt;data&gt;</a:t>
            </a:r>
            <a:endParaRPr sz="1800" b="1">
              <a:solidFill>
                <a:srgbClr val="3F51B5"/>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onsolas"/>
                <a:ea typeface="Consolas"/>
                <a:cs typeface="Consolas"/>
                <a:sym typeface="Consolas"/>
              </a:rPr>
              <a:t>       &lt;variable&gt;</a:t>
            </a:r>
            <a:endParaRPr sz="1800" b="1">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onsolas"/>
                <a:ea typeface="Consolas"/>
                <a:cs typeface="Consolas"/>
                <a:sym typeface="Consolas"/>
              </a:rPr>
              <a:t>           name=</a:t>
            </a:r>
            <a:r>
              <a:rPr lang="en" sz="1800" b="1">
                <a:solidFill>
                  <a:srgbClr val="388E3C"/>
                </a:solidFill>
                <a:latin typeface="Consolas"/>
                <a:ea typeface="Consolas"/>
                <a:cs typeface="Consolas"/>
                <a:sym typeface="Consolas"/>
              </a:rPr>
              <a:t>"viewModel"</a:t>
            </a:r>
            <a:endParaRPr sz="1800" b="1">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onsolas"/>
                <a:ea typeface="Consolas"/>
                <a:cs typeface="Consolas"/>
                <a:sym typeface="Consolas"/>
              </a:rPr>
              <a:t>           type=</a:t>
            </a:r>
            <a:r>
              <a:rPr lang="en" sz="1800" b="1">
                <a:solidFill>
                  <a:srgbClr val="388E3C"/>
                </a:solidFill>
                <a:latin typeface="Consolas"/>
                <a:ea typeface="Consolas"/>
                <a:cs typeface="Consolas"/>
                <a:sym typeface="Consolas"/>
              </a:rPr>
              <a:t>"com.example.kabaddikounter.ScoreViewModel"</a:t>
            </a:r>
            <a:r>
              <a:rPr lang="en" sz="1800" b="1">
                <a:solidFill>
                  <a:schemeClr val="dk1"/>
                </a:solidFill>
                <a:latin typeface="Consolas"/>
                <a:ea typeface="Consolas"/>
                <a:cs typeface="Consolas"/>
                <a:sym typeface="Consolas"/>
              </a:rPr>
              <a:t> /&gt;</a:t>
            </a:r>
            <a:endParaRPr sz="1800" b="1">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onsolas"/>
                <a:ea typeface="Consolas"/>
                <a:cs typeface="Consolas"/>
                <a:sym typeface="Consolas"/>
              </a:rPr>
              <a:t>   </a:t>
            </a:r>
            <a:r>
              <a:rPr lang="en" sz="1800" b="1">
                <a:solidFill>
                  <a:srgbClr val="3F51B5"/>
                </a:solidFill>
                <a:latin typeface="Consolas"/>
                <a:ea typeface="Consolas"/>
                <a:cs typeface="Consolas"/>
                <a:sym typeface="Consolas"/>
              </a:rPr>
              <a:t>&lt;/data&gt;</a:t>
            </a:r>
            <a:endParaRPr sz="1800" b="1">
              <a:solidFill>
                <a:srgbClr val="3F51B5"/>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&lt;ConstraintLayout ../&gt;</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595"/>
              </a:spcAft>
              <a:buNone/>
            </a:pPr>
            <a:r>
              <a:rPr lang="en" sz="1800">
                <a:solidFill>
                  <a:schemeClr val="dk1"/>
                </a:solidFill>
                <a:latin typeface="Consolas"/>
                <a:ea typeface="Consolas"/>
                <a:cs typeface="Consolas"/>
                <a:sym typeface="Consolas"/>
              </a:rPr>
              <a:t>&lt;/layout&gt;</a:t>
            </a:r>
            <a:endParaRPr sz="1800">
              <a:latin typeface="Consolas"/>
              <a:ea typeface="Consolas"/>
              <a:cs typeface="Consolas"/>
              <a:sym typeface="Consolas"/>
            </a:endParaRPr>
          </a:p>
        </p:txBody>
      </p:sp>
      <p:sp>
        <p:nvSpPr>
          <p:cNvPr id="242" name="Google Shape;242;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43" name="Google Shape;243;p37"/>
          <p:cNvSpPr txBox="1"/>
          <p:nvPr/>
        </p:nvSpPr>
        <p:spPr>
          <a:xfrm>
            <a:off x="311700" y="1328950"/>
            <a:ext cx="8832300" cy="36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1800">
                <a:solidFill>
                  <a:schemeClr val="dk1"/>
                </a:solidFill>
                <a:latin typeface="Roboto"/>
                <a:ea typeface="Roboto"/>
                <a:cs typeface="Roboto"/>
                <a:sym typeface="Roboto"/>
              </a:rPr>
              <a:t>Specify ViewModels in the </a:t>
            </a:r>
            <a:r>
              <a:rPr lang="en" sz="1800">
                <a:solidFill>
                  <a:schemeClr val="dk1"/>
                </a:solidFill>
                <a:latin typeface="Courier New"/>
                <a:ea typeface="Courier New"/>
                <a:cs typeface="Courier New"/>
                <a:sym typeface="Courier New"/>
              </a:rPr>
              <a:t>data</a:t>
            </a:r>
            <a:r>
              <a:rPr lang="en" sz="1800">
                <a:solidFill>
                  <a:schemeClr val="dk1"/>
                </a:solidFill>
                <a:latin typeface="Roboto"/>
                <a:ea typeface="Roboto"/>
                <a:cs typeface="Roboto"/>
                <a:sym typeface="Roboto"/>
              </a:rPr>
              <a:t> tag of a binding.</a:t>
            </a:r>
            <a:endParaRPr sz="18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Attaching a ViewModel to a data binding</a:t>
            </a:r>
            <a:endParaRPr sz="3500"/>
          </a:p>
        </p:txBody>
      </p:sp>
      <p:sp>
        <p:nvSpPr>
          <p:cNvPr id="249" name="Google Shape;249;p38"/>
          <p:cNvSpPr txBox="1">
            <a:spLocks noGrp="1"/>
          </p:cNvSpPr>
          <p:nvPr>
            <p:ph type="body" idx="1"/>
          </p:nvPr>
        </p:nvSpPr>
        <p:spPr>
          <a:xfrm>
            <a:off x="311700" y="1374900"/>
            <a:ext cx="85206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a:solidFill>
                  <a:srgbClr val="3F51B5"/>
                </a:solidFill>
                <a:latin typeface="Consolas"/>
                <a:ea typeface="Consolas"/>
                <a:cs typeface="Consolas"/>
                <a:sym typeface="Consolas"/>
              </a:rPr>
              <a:t>class</a:t>
            </a:r>
            <a:r>
              <a:rPr lang="en" sz="1500">
                <a:solidFill>
                  <a:srgbClr val="37474F"/>
                </a:solidFill>
                <a:latin typeface="Consolas"/>
                <a:ea typeface="Consolas"/>
                <a:cs typeface="Consolas"/>
                <a:sym typeface="Consolas"/>
              </a:rPr>
              <a:t> MainActivity : AppCompatActivity() {</a:t>
            </a: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val</a:t>
            </a:r>
            <a:r>
              <a:rPr lang="en" sz="1500">
                <a:solidFill>
                  <a:srgbClr val="37474F"/>
                </a:solidFill>
                <a:latin typeface="Consolas"/>
                <a:ea typeface="Consolas"/>
                <a:cs typeface="Consolas"/>
                <a:sym typeface="Consolas"/>
              </a:rPr>
              <a:t> viewModel: ScoreViewModel </a:t>
            </a:r>
            <a:r>
              <a:rPr lang="en" sz="1500">
                <a:solidFill>
                  <a:srgbClr val="3F51B5"/>
                </a:solidFill>
                <a:latin typeface="Consolas"/>
                <a:ea typeface="Consolas"/>
                <a:cs typeface="Consolas"/>
                <a:sym typeface="Consolas"/>
              </a:rPr>
              <a:t>by</a:t>
            </a:r>
            <a:r>
              <a:rPr lang="en" sz="1500">
                <a:solidFill>
                  <a:srgbClr val="37474F"/>
                </a:solidFill>
                <a:latin typeface="Consolas"/>
                <a:ea typeface="Consolas"/>
                <a:cs typeface="Consolas"/>
                <a:sym typeface="Consolas"/>
              </a:rPr>
              <a:t> viewModels()</a:t>
            </a: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override</a:t>
            </a: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fun</a:t>
            </a:r>
            <a:r>
              <a:rPr lang="en" sz="1500">
                <a:solidFill>
                  <a:srgbClr val="37474F"/>
                </a:solidFill>
                <a:latin typeface="Consolas"/>
                <a:ea typeface="Consolas"/>
                <a:cs typeface="Consolas"/>
                <a:sym typeface="Consolas"/>
              </a:rPr>
              <a:t> onCreate(savedInstanceState: Bundle?) {</a:t>
            </a: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super</a:t>
            </a:r>
            <a:r>
              <a:rPr lang="en" sz="1500">
                <a:solidFill>
                  <a:srgbClr val="37474F"/>
                </a:solidFill>
                <a:latin typeface="Consolas"/>
                <a:ea typeface="Consolas"/>
                <a:cs typeface="Consolas"/>
                <a:sym typeface="Consolas"/>
              </a:rPr>
              <a:t>.onCreate(savedInstanceState)</a:t>
            </a: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val</a:t>
            </a:r>
            <a:r>
              <a:rPr lang="en" sz="1500">
                <a:solidFill>
                  <a:srgbClr val="37474F"/>
                </a:solidFill>
                <a:latin typeface="Consolas"/>
                <a:ea typeface="Consolas"/>
                <a:cs typeface="Consolas"/>
                <a:sym typeface="Consolas"/>
              </a:rPr>
              <a:t> binding: ActivityMainBinding = DataBindingUtil.setContentView(</a:t>
            </a:r>
            <a:r>
              <a:rPr lang="en" sz="1500">
                <a:solidFill>
                  <a:srgbClr val="3F51B5"/>
                </a:solidFill>
                <a:latin typeface="Consolas"/>
                <a:ea typeface="Consolas"/>
                <a:cs typeface="Consolas"/>
                <a:sym typeface="Consolas"/>
              </a:rPr>
              <a:t>this</a:t>
            </a:r>
            <a:r>
              <a:rPr lang="en" sz="1500">
                <a:solidFill>
                  <a:srgbClr val="37474F"/>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R.layout.activity_main)</a:t>
            </a: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b="1">
                <a:solidFill>
                  <a:srgbClr val="37474F"/>
                </a:solidFill>
                <a:latin typeface="Consolas"/>
                <a:ea typeface="Consolas"/>
                <a:cs typeface="Consolas"/>
                <a:sym typeface="Consolas"/>
              </a:rPr>
              <a:t>binding.viewModel = viewModel</a:t>
            </a:r>
            <a:endParaRPr sz="1500" b="1">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endParaRPr sz="15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a:t>
            </a:r>
            <a:endParaRPr sz="1500">
              <a:latin typeface="Consolas"/>
              <a:ea typeface="Consolas"/>
              <a:cs typeface="Consolas"/>
              <a:sym typeface="Consolas"/>
            </a:endParaRPr>
          </a:p>
        </p:txBody>
      </p:sp>
      <p:sp>
        <p:nvSpPr>
          <p:cNvPr id="250" name="Google Shape;250;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ViewModel from a data binding</a:t>
            </a:r>
            <a:endParaRPr/>
          </a:p>
        </p:txBody>
      </p:sp>
      <p:sp>
        <p:nvSpPr>
          <p:cNvPr id="256" name="Google Shape;256;p39"/>
          <p:cNvSpPr txBox="1">
            <a:spLocks noGrp="1"/>
          </p:cNvSpPr>
          <p:nvPr>
            <p:ph type="body" idx="1"/>
          </p:nvPr>
        </p:nvSpPr>
        <p:spPr>
          <a:xfrm>
            <a:off x="311700" y="1737475"/>
            <a:ext cx="8520600" cy="1944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dk1"/>
                </a:solidFill>
              </a:rPr>
              <a:t>In </a:t>
            </a:r>
            <a:r>
              <a:rPr lang="en" sz="1800">
                <a:solidFill>
                  <a:schemeClr val="dk1"/>
                </a:solidFill>
                <a:latin typeface="Courier New"/>
                <a:ea typeface="Courier New"/>
                <a:cs typeface="Courier New"/>
                <a:sym typeface="Courier New"/>
              </a:rPr>
              <a:t>activity_main.xml</a:t>
            </a:r>
            <a:r>
              <a:rPr lang="en" sz="1800">
                <a:solidFill>
                  <a:schemeClr val="dk1"/>
                </a:solidFill>
              </a:rPr>
              <a:t>:</a:t>
            </a:r>
            <a:endParaRPr sz="18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"@+id/scoreViewA"</a:t>
            </a: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"@{viewModel.scoreA.toString()}"</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marL="0" lvl="0" indent="0" algn="l" rtl="0">
              <a:lnSpc>
                <a:spcPct val="150000"/>
              </a:lnSpc>
              <a:spcBef>
                <a:spcPts val="595"/>
              </a:spcBef>
              <a:spcAft>
                <a:spcPts val="0"/>
              </a:spcAft>
              <a:buNone/>
            </a:pPr>
            <a:r>
              <a:rPr lang="en" sz="1800">
                <a:solidFill>
                  <a:srgbClr val="37474F"/>
                </a:solidFill>
                <a:latin typeface="Consolas"/>
                <a:ea typeface="Consolas"/>
                <a:cs typeface="Consolas"/>
                <a:sym typeface="Consolas"/>
              </a:rPr>
              <a:t>        ...</a:t>
            </a:r>
            <a:endParaRPr sz="1800">
              <a:solidFill>
                <a:schemeClr val="dk1"/>
              </a:solidFill>
              <a:latin typeface="Consolas"/>
              <a:ea typeface="Consolas"/>
              <a:cs typeface="Consolas"/>
              <a:sym typeface="Consolas"/>
            </a:endParaRPr>
          </a:p>
        </p:txBody>
      </p:sp>
      <p:sp>
        <p:nvSpPr>
          <p:cNvPr id="257" name="Google Shape;257;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ViewModels and data binding</a:t>
            </a:r>
            <a:endParaRPr/>
          </a:p>
        </p:txBody>
      </p:sp>
      <p:sp>
        <p:nvSpPr>
          <p:cNvPr id="263" name="Google Shape;263;p40"/>
          <p:cNvSpPr txBox="1">
            <a:spLocks noGrp="1"/>
          </p:cNvSpPr>
          <p:nvPr>
            <p:ph type="body" idx="1"/>
          </p:nvPr>
        </p:nvSpPr>
        <p:spPr>
          <a:xfrm>
            <a:off x="177950" y="1409700"/>
            <a:ext cx="8832300" cy="2770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700">
                <a:solidFill>
                  <a:srgbClr val="3F51B5"/>
                </a:solidFill>
                <a:latin typeface="Consolas"/>
                <a:ea typeface="Consolas"/>
                <a:cs typeface="Consolas"/>
                <a:sym typeface="Consolas"/>
              </a:rPr>
              <a:t>override</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onCreate(savedInstanceState: Bundle?) {</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1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binding:</a:t>
            </a:r>
            <a:r>
              <a:rPr lang="en" sz="11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ActivityMainBinding</a:t>
            </a:r>
            <a:r>
              <a:rPr lang="en" sz="11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DataBindingUtil.setContentView(</a:t>
            </a:r>
            <a:r>
              <a:rPr lang="en" sz="1700">
                <a:solidFill>
                  <a:srgbClr val="3F51B5"/>
                </a:solidFill>
                <a:latin typeface="Consolas"/>
                <a:ea typeface="Consolas"/>
                <a:cs typeface="Consolas"/>
                <a:sym typeface="Consolas"/>
              </a:rPr>
              <a:t>this</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R.layout.activity_main)</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binding.plusOneButtonA.setOnClickListener {</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viewModel.incrementScore(</a:t>
            </a:r>
            <a:r>
              <a:rPr lang="en" sz="1700">
                <a:solidFill>
                  <a:srgbClr val="3F51B5"/>
                </a:solidFill>
                <a:latin typeface="Consolas"/>
                <a:ea typeface="Consolas"/>
                <a:cs typeface="Consolas"/>
                <a:sym typeface="Consolas"/>
              </a:rPr>
              <a:t>true</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a:t>
            </a:r>
            <a:r>
              <a:rPr lang="en" sz="1700" b="1">
                <a:solidFill>
                  <a:srgbClr val="37474F"/>
                </a:solidFill>
                <a:latin typeface="Consolas"/>
                <a:ea typeface="Consolas"/>
                <a:cs typeface="Consolas"/>
                <a:sym typeface="Consolas"/>
              </a:rPr>
              <a:t>binding.scoreViewA.text = viewModel.scoreA.toString()</a:t>
            </a:r>
            <a:endParaRPr sz="1700" b="1">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700">
                <a:solidFill>
                  <a:srgbClr val="37474F"/>
                </a:solidFill>
                <a:latin typeface="Consolas"/>
                <a:ea typeface="Consolas"/>
                <a:cs typeface="Consolas"/>
                <a:sym typeface="Consolas"/>
              </a:rPr>
              <a:t>}</a:t>
            </a:r>
            <a:endParaRPr sz="1700">
              <a:latin typeface="Consolas"/>
              <a:ea typeface="Consolas"/>
              <a:cs typeface="Consolas"/>
              <a:sym typeface="Consolas"/>
            </a:endParaRPr>
          </a:p>
        </p:txBody>
      </p:sp>
      <p:sp>
        <p:nvSpPr>
          <p:cNvPr id="264" name="Google Shape;264;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270" name="Google Shape;270;p41"/>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LiveData</a:t>
            </a:r>
            <a:endParaRPr sz="5200" b="1">
              <a:solidFill>
                <a:srgbClr val="FAFAFA"/>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Observer design pattern</a:t>
            </a:r>
            <a:endParaRPr/>
          </a:p>
        </p:txBody>
      </p:sp>
      <p:sp>
        <p:nvSpPr>
          <p:cNvPr id="276" name="Google Shape;276;p42"/>
          <p:cNvSpPr txBox="1">
            <a:spLocks noGrp="1"/>
          </p:cNvSpPr>
          <p:nvPr>
            <p:ph type="body" idx="1"/>
          </p:nvPr>
        </p:nvSpPr>
        <p:spPr>
          <a:xfrm>
            <a:off x="311700" y="1769475"/>
            <a:ext cx="8520600" cy="21618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a:t>Subject maintains list of observers to notify when state changes. </a:t>
            </a:r>
            <a:endParaRPr sz="2100"/>
          </a:p>
          <a:p>
            <a:pPr marL="457200" lvl="0" indent="-361950" algn="l" rtl="0">
              <a:spcBef>
                <a:spcPts val="1000"/>
              </a:spcBef>
              <a:spcAft>
                <a:spcPts val="0"/>
              </a:spcAft>
              <a:buSzPts val="2100"/>
              <a:buChar char="●"/>
            </a:pPr>
            <a:r>
              <a:rPr lang="en" sz="2100"/>
              <a:t>Observers receive state changes from subject and execute appropriate code. </a:t>
            </a:r>
            <a:endParaRPr sz="2100"/>
          </a:p>
          <a:p>
            <a:pPr marL="457200" lvl="0" indent="-361950" algn="l" rtl="0">
              <a:spcBef>
                <a:spcPts val="1000"/>
              </a:spcBef>
              <a:spcAft>
                <a:spcPts val="1000"/>
              </a:spcAft>
              <a:buSzPts val="2100"/>
              <a:buChar char="●"/>
            </a:pPr>
            <a:r>
              <a:rPr lang="en" sz="2100"/>
              <a:t>Observers can be added or removed at any time. </a:t>
            </a:r>
            <a:endParaRPr sz="2100"/>
          </a:p>
        </p:txBody>
      </p:sp>
      <p:sp>
        <p:nvSpPr>
          <p:cNvPr id="277" name="Google Shape;277;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4" name="Google Shape;94;p19"/>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Android app architecture</a:t>
            </a:r>
            <a:endParaRPr sz="52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Observer design pattern diagram</a:t>
            </a:r>
            <a:endParaRPr/>
          </a:p>
        </p:txBody>
      </p:sp>
      <p:sp>
        <p:nvSpPr>
          <p:cNvPr id="283" name="Google Shape;283;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grpSp>
        <p:nvGrpSpPr>
          <p:cNvPr id="284" name="Google Shape;284;p43"/>
          <p:cNvGrpSpPr/>
          <p:nvPr/>
        </p:nvGrpSpPr>
        <p:grpSpPr>
          <a:xfrm>
            <a:off x="1236491" y="1553078"/>
            <a:ext cx="6671019" cy="2417100"/>
            <a:chOff x="1455800" y="1553078"/>
            <a:chExt cx="6671019" cy="2417100"/>
          </a:xfrm>
        </p:grpSpPr>
        <p:cxnSp>
          <p:nvCxnSpPr>
            <p:cNvPr id="285" name="Google Shape;285;p43"/>
            <p:cNvCxnSpPr/>
            <p:nvPr/>
          </p:nvCxnSpPr>
          <p:spPr>
            <a:xfrm rot="10800000" flipH="1">
              <a:off x="2826600" y="2087150"/>
              <a:ext cx="1851000" cy="1361400"/>
            </a:xfrm>
            <a:prstGeom prst="straightConnector1">
              <a:avLst/>
            </a:prstGeom>
            <a:noFill/>
            <a:ln w="28575" cap="flat" cmpd="sng">
              <a:solidFill>
                <a:srgbClr val="4CAF50"/>
              </a:solidFill>
              <a:prstDash val="solid"/>
              <a:round/>
              <a:headEnd type="none" w="med" len="med"/>
              <a:tailEnd type="triangle" w="med" len="med"/>
            </a:ln>
          </p:spPr>
        </p:cxnSp>
        <p:cxnSp>
          <p:nvCxnSpPr>
            <p:cNvPr id="286" name="Google Shape;286;p43"/>
            <p:cNvCxnSpPr/>
            <p:nvPr/>
          </p:nvCxnSpPr>
          <p:spPr>
            <a:xfrm>
              <a:off x="4677600" y="2087150"/>
              <a:ext cx="1851300" cy="1361400"/>
            </a:xfrm>
            <a:prstGeom prst="straightConnector1">
              <a:avLst/>
            </a:prstGeom>
            <a:noFill/>
            <a:ln w="28575" cap="flat" cmpd="sng">
              <a:solidFill>
                <a:srgbClr val="083042"/>
              </a:solidFill>
              <a:prstDash val="dot"/>
              <a:round/>
              <a:headEnd type="none" w="med" len="med"/>
              <a:tailEnd type="triangle" w="med" len="med"/>
            </a:ln>
          </p:spPr>
        </p:cxnSp>
        <p:cxnSp>
          <p:nvCxnSpPr>
            <p:cNvPr id="287" name="Google Shape;287;p43"/>
            <p:cNvCxnSpPr>
              <a:stCxn id="288" idx="1"/>
            </p:cNvCxnSpPr>
            <p:nvPr/>
          </p:nvCxnSpPr>
          <p:spPr>
            <a:xfrm flipH="1">
              <a:off x="2472175" y="1813928"/>
              <a:ext cx="1104600" cy="1627500"/>
            </a:xfrm>
            <a:prstGeom prst="curvedConnector2">
              <a:avLst/>
            </a:prstGeom>
            <a:noFill/>
            <a:ln w="28575" cap="flat" cmpd="sng">
              <a:solidFill>
                <a:srgbClr val="083042"/>
              </a:solidFill>
              <a:prstDash val="dot"/>
              <a:round/>
              <a:headEnd type="none" w="med" len="med"/>
              <a:tailEnd type="triangle" w="med" len="med"/>
            </a:ln>
          </p:spPr>
        </p:cxnSp>
        <p:cxnSp>
          <p:nvCxnSpPr>
            <p:cNvPr id="289" name="Google Shape;289;p43"/>
            <p:cNvCxnSpPr>
              <a:endCxn id="288" idx="3"/>
            </p:cNvCxnSpPr>
            <p:nvPr/>
          </p:nvCxnSpPr>
          <p:spPr>
            <a:xfrm rot="5400000" flipH="1">
              <a:off x="5323075" y="2058128"/>
              <a:ext cx="1636800" cy="1148400"/>
            </a:xfrm>
            <a:prstGeom prst="curvedConnector2">
              <a:avLst/>
            </a:prstGeom>
            <a:noFill/>
            <a:ln w="28575" cap="flat" cmpd="sng">
              <a:solidFill>
                <a:srgbClr val="4CAF50"/>
              </a:solidFill>
              <a:prstDash val="solid"/>
              <a:round/>
              <a:headEnd type="none" w="med" len="med"/>
              <a:tailEnd type="triangle" w="med" len="med"/>
            </a:ln>
          </p:spPr>
        </p:cxnSp>
        <p:sp>
          <p:nvSpPr>
            <p:cNvPr id="290" name="Google Shape;290;p43"/>
            <p:cNvSpPr txBox="1"/>
            <p:nvPr/>
          </p:nvSpPr>
          <p:spPr>
            <a:xfrm>
              <a:off x="1768587" y="2816075"/>
              <a:ext cx="8634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a:ea typeface="Roboto"/>
                  <a:cs typeface="Roboto"/>
                  <a:sym typeface="Roboto"/>
                </a:rPr>
                <a:t>notify</a:t>
              </a:r>
              <a:endParaRPr sz="1800">
                <a:solidFill>
                  <a:srgbClr val="083042"/>
                </a:solidFill>
                <a:latin typeface="Roboto"/>
                <a:ea typeface="Roboto"/>
                <a:cs typeface="Roboto"/>
                <a:sym typeface="Roboto"/>
              </a:endParaRPr>
            </a:p>
          </p:txBody>
        </p:sp>
        <p:sp>
          <p:nvSpPr>
            <p:cNvPr id="291" name="Google Shape;291;p43"/>
            <p:cNvSpPr txBox="1"/>
            <p:nvPr/>
          </p:nvSpPr>
          <p:spPr>
            <a:xfrm>
              <a:off x="5821048" y="2816075"/>
              <a:ext cx="8634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a:ea typeface="Roboto"/>
                  <a:cs typeface="Roboto"/>
                  <a:sym typeface="Roboto"/>
                </a:rPr>
                <a:t>notify</a:t>
              </a:r>
              <a:endParaRPr sz="1800">
                <a:solidFill>
                  <a:srgbClr val="083042"/>
                </a:solidFill>
                <a:latin typeface="Roboto"/>
                <a:ea typeface="Roboto"/>
                <a:cs typeface="Roboto"/>
                <a:sym typeface="Roboto"/>
              </a:endParaRPr>
            </a:p>
          </p:txBody>
        </p:sp>
        <p:sp>
          <p:nvSpPr>
            <p:cNvPr id="292" name="Google Shape;292;p43"/>
            <p:cNvSpPr txBox="1"/>
            <p:nvPr/>
          </p:nvSpPr>
          <p:spPr>
            <a:xfrm>
              <a:off x="3580650" y="2757122"/>
              <a:ext cx="1431900" cy="29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4CAF50"/>
                  </a:solidFill>
                  <a:latin typeface="Courier New"/>
                  <a:ea typeface="Courier New"/>
                  <a:cs typeface="Courier New"/>
                  <a:sym typeface="Courier New"/>
                </a:rPr>
                <a:t>observe()</a:t>
              </a:r>
              <a:endParaRPr sz="1800">
                <a:solidFill>
                  <a:srgbClr val="4CAF50"/>
                </a:solidFill>
                <a:latin typeface="Courier New"/>
                <a:ea typeface="Courier New"/>
                <a:cs typeface="Courier New"/>
                <a:sym typeface="Courier New"/>
              </a:endParaRPr>
            </a:p>
          </p:txBody>
        </p:sp>
        <p:sp>
          <p:nvSpPr>
            <p:cNvPr id="293" name="Google Shape;293;p43"/>
            <p:cNvSpPr txBox="1"/>
            <p:nvPr/>
          </p:nvSpPr>
          <p:spPr>
            <a:xfrm>
              <a:off x="6628919" y="2757125"/>
              <a:ext cx="1497900" cy="29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4CAF50"/>
                  </a:solidFill>
                  <a:latin typeface="Courier New"/>
                  <a:ea typeface="Courier New"/>
                  <a:cs typeface="Courier New"/>
                  <a:sym typeface="Courier New"/>
                </a:rPr>
                <a:t>observe()</a:t>
              </a:r>
              <a:endParaRPr sz="1800">
                <a:solidFill>
                  <a:srgbClr val="4CAF50"/>
                </a:solidFill>
                <a:latin typeface="Courier New"/>
                <a:ea typeface="Courier New"/>
                <a:cs typeface="Courier New"/>
                <a:sym typeface="Courier New"/>
              </a:endParaRPr>
            </a:p>
          </p:txBody>
        </p:sp>
        <p:sp>
          <p:nvSpPr>
            <p:cNvPr id="288" name="Google Shape;288;p43"/>
            <p:cNvSpPr/>
            <p:nvPr/>
          </p:nvSpPr>
          <p:spPr>
            <a:xfrm>
              <a:off x="3576775" y="1553078"/>
              <a:ext cx="1990500" cy="521700"/>
            </a:xfrm>
            <a:prstGeom prst="roundRect">
              <a:avLst>
                <a:gd name="adj" fmla="val 16667"/>
              </a:avLst>
            </a:prstGeom>
            <a:solidFill>
              <a:srgbClr val="08304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Observable</a:t>
              </a:r>
              <a:endParaRPr sz="1800">
                <a:solidFill>
                  <a:srgbClr val="FFFFFF"/>
                </a:solidFill>
                <a:latin typeface="Roboto Condensed"/>
                <a:ea typeface="Roboto Condensed"/>
                <a:cs typeface="Roboto Condensed"/>
                <a:sym typeface="Roboto Condensed"/>
              </a:endParaRPr>
            </a:p>
          </p:txBody>
        </p:sp>
        <p:sp>
          <p:nvSpPr>
            <p:cNvPr id="294" name="Google Shape;294;p43"/>
            <p:cNvSpPr/>
            <p:nvPr/>
          </p:nvSpPr>
          <p:spPr>
            <a:xfrm>
              <a:off x="5513200" y="3448478"/>
              <a:ext cx="1990500" cy="521700"/>
            </a:xfrm>
            <a:prstGeom prst="roundRect">
              <a:avLst>
                <a:gd name="adj" fmla="val 16667"/>
              </a:avLst>
            </a:prstGeom>
            <a:solidFill>
              <a:srgbClr val="4CAF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Observer</a:t>
              </a:r>
              <a:endParaRPr sz="1800">
                <a:solidFill>
                  <a:srgbClr val="FFFFFF"/>
                </a:solidFill>
                <a:latin typeface="Roboto Condensed"/>
                <a:ea typeface="Roboto Condensed"/>
                <a:cs typeface="Roboto Condensed"/>
                <a:sym typeface="Roboto Condensed"/>
              </a:endParaRPr>
            </a:p>
          </p:txBody>
        </p:sp>
        <p:sp>
          <p:nvSpPr>
            <p:cNvPr id="295" name="Google Shape;295;p43"/>
            <p:cNvSpPr/>
            <p:nvPr/>
          </p:nvSpPr>
          <p:spPr>
            <a:xfrm>
              <a:off x="1455800" y="3448478"/>
              <a:ext cx="1990500" cy="521700"/>
            </a:xfrm>
            <a:prstGeom prst="roundRect">
              <a:avLst>
                <a:gd name="adj" fmla="val 16667"/>
              </a:avLst>
            </a:prstGeom>
            <a:solidFill>
              <a:srgbClr val="4CAF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Observer</a:t>
              </a:r>
              <a:endParaRPr sz="1800">
                <a:solidFill>
                  <a:srgbClr val="FFFFFF"/>
                </a:solidFill>
                <a:latin typeface="Roboto Condensed"/>
                <a:ea typeface="Roboto Condensed"/>
                <a:cs typeface="Roboto Condensed"/>
                <a:sym typeface="Roboto Condensed"/>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LiveData</a:t>
            </a:r>
            <a:endParaRPr/>
          </a:p>
        </p:txBody>
      </p:sp>
      <p:sp>
        <p:nvSpPr>
          <p:cNvPr id="301" name="Google Shape;301;p44"/>
          <p:cNvSpPr txBox="1">
            <a:spLocks noGrp="1"/>
          </p:cNvSpPr>
          <p:nvPr>
            <p:ph type="body" idx="1"/>
          </p:nvPr>
        </p:nvSpPr>
        <p:spPr>
          <a:xfrm>
            <a:off x="311700" y="1282250"/>
            <a:ext cx="8520600" cy="329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A lifecycle-aware data holder that can be observed</a:t>
            </a:r>
            <a:endParaRPr sz="1800"/>
          </a:p>
          <a:p>
            <a:pPr marL="457200" lvl="0" indent="-342900" algn="l" rtl="0">
              <a:spcBef>
                <a:spcPts val="1000"/>
              </a:spcBef>
              <a:spcAft>
                <a:spcPts val="0"/>
              </a:spcAft>
              <a:buSzPts val="1800"/>
              <a:buChar char="●"/>
            </a:pPr>
            <a:r>
              <a:rPr lang="en" sz="1800"/>
              <a:t>Wrapper that can be used with any data including lists </a:t>
            </a:r>
            <a:br>
              <a:rPr lang="en" sz="1800"/>
            </a:br>
            <a:r>
              <a:rPr lang="en" sz="1800"/>
              <a:t>(for example, </a:t>
            </a:r>
            <a:r>
              <a:rPr lang="en" sz="1800">
                <a:latin typeface="Courier New"/>
                <a:ea typeface="Courier New"/>
                <a:cs typeface="Courier New"/>
                <a:sym typeface="Courier New"/>
              </a:rPr>
              <a:t>LiveData&lt;Int&gt;</a:t>
            </a:r>
            <a:r>
              <a:rPr lang="en" sz="1800"/>
              <a:t> holds an </a:t>
            </a:r>
            <a:r>
              <a:rPr lang="en" sz="1800">
                <a:latin typeface="Courier New"/>
                <a:ea typeface="Courier New"/>
                <a:cs typeface="Courier New"/>
                <a:sym typeface="Courier New"/>
              </a:rPr>
              <a:t>Int</a:t>
            </a:r>
            <a:r>
              <a:rPr lang="en" sz="1800"/>
              <a:t>)</a:t>
            </a:r>
            <a:endParaRPr sz="1800"/>
          </a:p>
          <a:p>
            <a:pPr marL="457200" lvl="0" indent="-342900" algn="l" rtl="0">
              <a:spcBef>
                <a:spcPts val="1000"/>
              </a:spcBef>
              <a:spcAft>
                <a:spcPts val="0"/>
              </a:spcAft>
              <a:buSzPts val="1800"/>
              <a:buChar char="●"/>
            </a:pPr>
            <a:r>
              <a:rPr lang="en" sz="1800"/>
              <a:t>Often used by ViewModels to hold individual data fields</a:t>
            </a:r>
            <a:endParaRPr sz="1800"/>
          </a:p>
          <a:p>
            <a:pPr marL="457200" lvl="0" indent="-342900" algn="l" rtl="0">
              <a:spcBef>
                <a:spcPts val="1000"/>
              </a:spcBef>
              <a:spcAft>
                <a:spcPts val="0"/>
              </a:spcAft>
              <a:buSzPts val="1800"/>
              <a:buChar char="●"/>
            </a:pPr>
            <a:r>
              <a:rPr lang="en" sz="1800"/>
              <a:t>Observers (activity or fragment) can be added or removed</a:t>
            </a:r>
            <a:endParaRPr sz="1800"/>
          </a:p>
          <a:p>
            <a:pPr marL="914400" lvl="1" indent="-342900" algn="l" rtl="0">
              <a:spcBef>
                <a:spcPts val="0"/>
              </a:spcBef>
              <a:spcAft>
                <a:spcPts val="0"/>
              </a:spcAft>
              <a:buSzPts val="1800"/>
              <a:buFont typeface="Courier New"/>
              <a:buChar char="○"/>
            </a:pPr>
            <a:r>
              <a:rPr lang="en" sz="1800">
                <a:latin typeface="Courier New"/>
                <a:ea typeface="Courier New"/>
                <a:cs typeface="Courier New"/>
                <a:sym typeface="Courier New"/>
              </a:rPr>
              <a:t>observe(owner: LifecycleOwner, observer: Observer) </a:t>
            </a:r>
            <a:endParaRPr sz="1800">
              <a:latin typeface="Courier New"/>
              <a:ea typeface="Courier New"/>
              <a:cs typeface="Courier New"/>
              <a:sym typeface="Courier New"/>
            </a:endParaRPr>
          </a:p>
          <a:p>
            <a:pPr marL="457200" lvl="0" indent="457200" algn="l" rtl="0">
              <a:spcBef>
                <a:spcPts val="0"/>
              </a:spcBef>
              <a:spcAft>
                <a:spcPts val="1000"/>
              </a:spcAft>
              <a:buNone/>
            </a:pPr>
            <a:r>
              <a:rPr lang="en" sz="1800">
                <a:latin typeface="Courier New"/>
                <a:ea typeface="Courier New"/>
                <a:cs typeface="Courier New"/>
                <a:sym typeface="Courier New"/>
              </a:rPr>
              <a:t>removeObserver(observer: Observer)</a:t>
            </a:r>
            <a:r>
              <a:rPr lang="en" sz="1800"/>
              <a:t> </a:t>
            </a:r>
            <a:endParaRPr sz="1800"/>
          </a:p>
        </p:txBody>
      </p:sp>
      <p:sp>
        <p:nvSpPr>
          <p:cNvPr id="302" name="Google Shape;302;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LiveData versus MutableLiveData</a:t>
            </a:r>
            <a:endParaRPr/>
          </a:p>
        </p:txBody>
      </p:sp>
      <p:sp>
        <p:nvSpPr>
          <p:cNvPr id="308" name="Google Shape;308;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graphicFrame>
        <p:nvGraphicFramePr>
          <p:cNvPr id="309" name="Google Shape;309;p45"/>
          <p:cNvGraphicFramePr/>
          <p:nvPr/>
        </p:nvGraphicFramePr>
        <p:xfrm>
          <a:off x="952500" y="1722150"/>
          <a:ext cx="7239000" cy="1615380"/>
        </p:xfrm>
        <a:graphic>
          <a:graphicData uri="http://schemas.openxmlformats.org/drawingml/2006/table">
            <a:tbl>
              <a:tblPr>
                <a:noFill/>
                <a:tableStyleId>{C0F54005-2D44-495A-915D-EC2BFF5D6642}</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chemeClr val="dk1"/>
                          </a:solidFill>
                          <a:latin typeface="Courier New"/>
                          <a:ea typeface="Courier New"/>
                          <a:cs typeface="Courier New"/>
                          <a:sym typeface="Courier New"/>
                        </a:rPr>
                        <a:t>LiveData&lt;T&gt;</a:t>
                      </a:r>
                      <a:endParaRPr sz="1800">
                        <a:latin typeface="Courier New"/>
                        <a:ea typeface="Courier New"/>
                        <a:cs typeface="Courier New"/>
                        <a:sym typeface="Courier New"/>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800">
                          <a:solidFill>
                            <a:schemeClr val="dk1"/>
                          </a:solidFill>
                          <a:latin typeface="Courier New"/>
                          <a:ea typeface="Courier New"/>
                          <a:cs typeface="Courier New"/>
                          <a:sym typeface="Courier New"/>
                        </a:rPr>
                        <a:t>MutableLiveData&lt;T&gt;</a:t>
                      </a:r>
                      <a:endParaRPr sz="1800">
                        <a:latin typeface="Courier New"/>
                        <a:ea typeface="Courier New"/>
                        <a:cs typeface="Courier New"/>
                        <a:sym typeface="Courier New"/>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381000">
                <a:tc>
                  <a:txBody>
                    <a:bodyPr/>
                    <a:lstStyle/>
                    <a:p>
                      <a:pPr marL="457200" lvl="0" indent="-342900" algn="l" rtl="0">
                        <a:spcBef>
                          <a:spcPts val="0"/>
                        </a:spcBef>
                        <a:spcAft>
                          <a:spcPts val="600"/>
                        </a:spcAft>
                        <a:buClr>
                          <a:schemeClr val="dk1"/>
                        </a:buClr>
                        <a:buSzPts val="1800"/>
                        <a:buFont typeface="Noto Sans Symbols"/>
                        <a:buChar char="●"/>
                      </a:pPr>
                      <a:r>
                        <a:rPr lang="en" sz="1800">
                          <a:solidFill>
                            <a:schemeClr val="dk1"/>
                          </a:solidFill>
                          <a:latin typeface="Courier New"/>
                          <a:ea typeface="Courier New"/>
                          <a:cs typeface="Courier New"/>
                          <a:sym typeface="Courier New"/>
                        </a:rPr>
                        <a:t>getValue()</a:t>
                      </a:r>
                      <a:endParaRPr sz="20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457200" lvl="0" indent="-342900" algn="l" rtl="0">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getValue()</a:t>
                      </a:r>
                      <a:endParaRPr sz="1800">
                        <a:solidFill>
                          <a:schemeClr val="dk1"/>
                        </a:solidFill>
                        <a:latin typeface="Courier New"/>
                        <a:ea typeface="Courier New"/>
                        <a:cs typeface="Courier New"/>
                        <a:sym typeface="Courier New"/>
                      </a:endParaRPr>
                    </a:p>
                    <a:p>
                      <a:pPr marL="457200" lvl="0" indent="-342900" algn="l" rtl="0">
                        <a:spcBef>
                          <a:spcPts val="600"/>
                        </a:spcBef>
                        <a:spcAft>
                          <a:spcPts val="0"/>
                        </a:spcAft>
                        <a:buClr>
                          <a:schemeClr val="dk1"/>
                        </a:buClr>
                        <a:buSzPts val="1800"/>
                        <a:buFont typeface="Noto Sans Symbols"/>
                        <a:buChar char="●"/>
                      </a:pPr>
                      <a:r>
                        <a:rPr lang="en" sz="1800">
                          <a:solidFill>
                            <a:schemeClr val="dk1"/>
                          </a:solidFill>
                          <a:latin typeface="Courier New"/>
                          <a:ea typeface="Courier New"/>
                          <a:cs typeface="Courier New"/>
                          <a:sym typeface="Courier New"/>
                        </a:rPr>
                        <a:t>postValue(value: T) </a:t>
                      </a:r>
                      <a:endParaRPr sz="1800">
                        <a:solidFill>
                          <a:schemeClr val="dk1"/>
                        </a:solidFill>
                        <a:latin typeface="Courier New"/>
                        <a:ea typeface="Courier New"/>
                        <a:cs typeface="Courier New"/>
                        <a:sym typeface="Courier New"/>
                      </a:endParaRPr>
                    </a:p>
                    <a:p>
                      <a:pPr marL="457200" lvl="0" indent="-342900" algn="l" rtl="0">
                        <a:spcBef>
                          <a:spcPts val="600"/>
                        </a:spcBef>
                        <a:spcAft>
                          <a:spcPts val="600"/>
                        </a:spcAft>
                        <a:buClr>
                          <a:schemeClr val="dk1"/>
                        </a:buClr>
                        <a:buSzPts val="1800"/>
                        <a:buFont typeface="Courier New"/>
                        <a:buChar char="●"/>
                      </a:pPr>
                      <a:r>
                        <a:rPr lang="en" sz="1800">
                          <a:solidFill>
                            <a:schemeClr val="dk1"/>
                          </a:solidFill>
                          <a:latin typeface="Courier New"/>
                          <a:ea typeface="Courier New"/>
                          <a:cs typeface="Courier New"/>
                          <a:sym typeface="Courier New"/>
                        </a:rPr>
                        <a:t>setValue(value: T)</a:t>
                      </a:r>
                      <a:endParaRPr sz="1800">
                        <a:latin typeface="Courier New"/>
                        <a:ea typeface="Courier New"/>
                        <a:cs typeface="Courier New"/>
                        <a:sym typeface="Courier New"/>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10" name="Google Shape;310;p45"/>
          <p:cNvSpPr txBox="1"/>
          <p:nvPr/>
        </p:nvSpPr>
        <p:spPr>
          <a:xfrm>
            <a:off x="957450" y="3615075"/>
            <a:ext cx="7506900" cy="4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Courier New"/>
                <a:ea typeface="Courier New"/>
                <a:cs typeface="Courier New"/>
                <a:sym typeface="Courier New"/>
              </a:rPr>
              <a:t>T</a:t>
            </a:r>
            <a:r>
              <a:rPr lang="en" sz="1800">
                <a:solidFill>
                  <a:schemeClr val="dk1"/>
                </a:solidFill>
                <a:latin typeface="Roboto"/>
                <a:ea typeface="Roboto"/>
                <a:cs typeface="Roboto"/>
                <a:sym typeface="Roboto"/>
              </a:rPr>
              <a:t> is the type of data that’s stored in </a:t>
            </a:r>
            <a:r>
              <a:rPr lang="en" sz="1800">
                <a:solidFill>
                  <a:schemeClr val="dk1"/>
                </a:solidFill>
                <a:latin typeface="Courier New"/>
                <a:ea typeface="Courier New"/>
                <a:cs typeface="Courier New"/>
                <a:sym typeface="Courier New"/>
              </a:rPr>
              <a:t>LiveData</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MutableLiveData</a:t>
            </a:r>
            <a:r>
              <a:rPr lang="en" sz="1800">
                <a:solidFill>
                  <a:schemeClr val="dk1"/>
                </a:solidFill>
                <a:latin typeface="Roboto"/>
                <a:ea typeface="Roboto"/>
                <a:cs typeface="Roboto"/>
                <a:sym typeface="Roboto"/>
              </a:rPr>
              <a:t>.</a:t>
            </a:r>
            <a:endParaRPr sz="1800">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LiveData in ViewModel</a:t>
            </a:r>
            <a:endParaRPr/>
          </a:p>
        </p:txBody>
      </p:sp>
      <p:sp>
        <p:nvSpPr>
          <p:cNvPr id="316" name="Google Shape;316;p46"/>
          <p:cNvSpPr txBox="1">
            <a:spLocks noGrp="1"/>
          </p:cNvSpPr>
          <p:nvPr>
            <p:ph type="body" idx="1"/>
          </p:nvPr>
        </p:nvSpPr>
        <p:spPr>
          <a:xfrm>
            <a:off x="311700" y="1228675"/>
            <a:ext cx="85206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ScoreViewModel : ViewModel()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val</a:t>
            </a:r>
            <a:r>
              <a:rPr lang="en" sz="1800">
                <a:latin typeface="Consolas"/>
                <a:ea typeface="Consolas"/>
                <a:cs typeface="Consolas"/>
                <a:sym typeface="Consolas"/>
              </a:rPr>
              <a:t> _scoreA = </a:t>
            </a:r>
            <a:r>
              <a:rPr lang="en" sz="1800" b="1">
                <a:latin typeface="Consolas"/>
                <a:ea typeface="Consolas"/>
                <a:cs typeface="Consolas"/>
                <a:sym typeface="Consolas"/>
              </a:rPr>
              <a:t>MutableLiveData&lt;Int&gt;(</a:t>
            </a:r>
            <a:r>
              <a:rPr lang="en" sz="1800" b="1">
                <a:solidFill>
                  <a:srgbClr val="D81B60"/>
                </a:solidFill>
                <a:latin typeface="Consolas"/>
                <a:ea typeface="Consolas"/>
                <a:cs typeface="Consolas"/>
                <a:sym typeface="Consolas"/>
              </a:rPr>
              <a:t>0</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scoreA: </a:t>
            </a:r>
            <a:r>
              <a:rPr lang="en" sz="1800" b="1">
                <a:latin typeface="Consolas"/>
                <a:ea typeface="Consolas"/>
                <a:cs typeface="Consolas"/>
                <a:sym typeface="Consolas"/>
              </a:rPr>
              <a:t>LiveData&lt;Int&gt;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latin typeface="Consolas"/>
                <a:ea typeface="Consolas"/>
                <a:cs typeface="Consolas"/>
                <a:sym typeface="Consolas"/>
              </a:rPr>
              <a:t>() = _scoreA</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incrementScore(isTeamA: Boolean)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latin typeface="Consolas"/>
                <a:ea typeface="Consolas"/>
                <a:cs typeface="Consolas"/>
                <a:sym typeface="Consolas"/>
              </a:rPr>
              <a:t> (isTeamA)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_scoreA.value = _scoreA.value!!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 </a:t>
            </a:r>
            <a:endParaRPr sz="1800">
              <a:latin typeface="Consolas"/>
              <a:ea typeface="Consolas"/>
              <a:cs typeface="Consolas"/>
              <a:sym typeface="Consolas"/>
            </a:endParaRPr>
          </a:p>
          <a:p>
            <a:pPr marL="0" lvl="0" indent="0" algn="l" rtl="0">
              <a:lnSpc>
                <a:spcPct val="100000"/>
              </a:lnSpc>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317" name="Google Shape;317;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an observer on LiveData</a:t>
            </a:r>
            <a:endParaRPr/>
          </a:p>
        </p:txBody>
      </p:sp>
      <p:sp>
        <p:nvSpPr>
          <p:cNvPr id="323" name="Google Shape;323;p47"/>
          <p:cNvSpPr txBox="1">
            <a:spLocks noGrp="1"/>
          </p:cNvSpPr>
          <p:nvPr>
            <p:ph type="body" idx="1"/>
          </p:nvPr>
        </p:nvSpPr>
        <p:spPr>
          <a:xfrm>
            <a:off x="342900" y="1000075"/>
            <a:ext cx="8489400" cy="1315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700"/>
              <a:t>Set up click listener to increment </a:t>
            </a:r>
            <a:r>
              <a:rPr lang="en" sz="1700">
                <a:latin typeface="Courier New"/>
                <a:ea typeface="Courier New"/>
                <a:cs typeface="Courier New"/>
                <a:sym typeface="Courier New"/>
              </a:rPr>
              <a:t>ViewModel</a:t>
            </a:r>
            <a:r>
              <a:rPr lang="en" sz="1700"/>
              <a:t> score:</a:t>
            </a:r>
            <a:endParaRPr sz="1700"/>
          </a:p>
          <a:p>
            <a:pPr marL="0" lvl="0" indent="0" algn="l" rtl="0">
              <a:lnSpc>
                <a:spcPct val="100000"/>
              </a:lnSpc>
              <a:spcBef>
                <a:spcPts val="600"/>
              </a:spcBef>
              <a:spcAft>
                <a:spcPts val="0"/>
              </a:spcAft>
              <a:buClr>
                <a:schemeClr val="dk1"/>
              </a:buClr>
              <a:buSzPts val="1100"/>
              <a:buFont typeface="Arial"/>
              <a:buNone/>
            </a:pPr>
            <a:r>
              <a:rPr lang="en" sz="1700">
                <a:latin typeface="Consolas"/>
                <a:ea typeface="Consolas"/>
                <a:cs typeface="Consolas"/>
                <a:sym typeface="Consolas"/>
              </a:rPr>
              <a:t>binding.plusOneButtonA.setOnClickListener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viewModel.incrementScore(</a:t>
            </a:r>
            <a:r>
              <a:rPr lang="en" sz="1700">
                <a:solidFill>
                  <a:srgbClr val="3F51B5"/>
                </a:solidFill>
                <a:latin typeface="Consolas"/>
                <a:ea typeface="Consolas"/>
                <a:cs typeface="Consolas"/>
                <a:sym typeface="Consolas"/>
              </a:rPr>
              <a:t>true</a:t>
            </a:r>
            <a:r>
              <a:rPr lang="e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endParaRPr sz="1700">
              <a:latin typeface="Consolas"/>
              <a:ea typeface="Consolas"/>
              <a:cs typeface="Consolas"/>
              <a:sym typeface="Consolas"/>
            </a:endParaRPr>
          </a:p>
          <a:p>
            <a:pPr marL="0" lvl="0" indent="0" algn="l" rtl="0">
              <a:spcBef>
                <a:spcPts val="1000"/>
              </a:spcBef>
              <a:spcAft>
                <a:spcPts val="0"/>
              </a:spcAft>
              <a:buNone/>
            </a:pPr>
            <a:endParaRPr sz="1700">
              <a:latin typeface="Consolas"/>
              <a:ea typeface="Consolas"/>
              <a:cs typeface="Consolas"/>
              <a:sym typeface="Consolas"/>
            </a:endParaRPr>
          </a:p>
        </p:txBody>
      </p:sp>
      <p:sp>
        <p:nvSpPr>
          <p:cNvPr id="324" name="Google Shape;324;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25" name="Google Shape;325;p47"/>
          <p:cNvSpPr txBox="1"/>
          <p:nvPr/>
        </p:nvSpPr>
        <p:spPr>
          <a:xfrm>
            <a:off x="342900" y="2299625"/>
            <a:ext cx="8489400" cy="15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solidFill>
                  <a:schemeClr val="dk1"/>
                </a:solidFill>
                <a:latin typeface="Roboto"/>
                <a:ea typeface="Roboto"/>
                <a:cs typeface="Roboto"/>
                <a:sym typeface="Roboto"/>
              </a:rPr>
              <a:t>Create observer to update team A score on screen:</a:t>
            </a:r>
            <a:endParaRPr sz="170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val</a:t>
            </a:r>
            <a:r>
              <a:rPr lang="en" sz="1700">
                <a:solidFill>
                  <a:schemeClr val="dk1"/>
                </a:solidFill>
                <a:latin typeface="Consolas"/>
                <a:ea typeface="Consolas"/>
                <a:cs typeface="Consolas"/>
                <a:sym typeface="Consolas"/>
              </a:rPr>
              <a:t> scoreA_Observer = Observer&lt;Int&gt; { newValue -&gt;</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binding.scoreViewA.text = newValue.toString()</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a:t>
            </a:r>
            <a:endParaRPr sz="1700">
              <a:solidFill>
                <a:schemeClr val="dk1"/>
              </a:solidFill>
              <a:latin typeface="Consolas"/>
              <a:ea typeface="Consolas"/>
              <a:cs typeface="Consolas"/>
              <a:sym typeface="Consolas"/>
            </a:endParaRPr>
          </a:p>
          <a:p>
            <a:pPr marL="0" lvl="0" indent="0" algn="l" rtl="0">
              <a:spcBef>
                <a:spcPts val="1000"/>
              </a:spcBef>
              <a:spcAft>
                <a:spcPts val="595"/>
              </a:spcAft>
              <a:buClr>
                <a:schemeClr val="dk1"/>
              </a:buClr>
              <a:buSzPts val="1100"/>
              <a:buFont typeface="Arial"/>
              <a:buNone/>
            </a:pPr>
            <a:endParaRPr>
              <a:latin typeface="Roboto"/>
              <a:ea typeface="Roboto"/>
              <a:cs typeface="Roboto"/>
              <a:sym typeface="Roboto"/>
            </a:endParaRPr>
          </a:p>
        </p:txBody>
      </p:sp>
      <p:sp>
        <p:nvSpPr>
          <p:cNvPr id="326" name="Google Shape;326;p47"/>
          <p:cNvSpPr txBox="1"/>
          <p:nvPr/>
        </p:nvSpPr>
        <p:spPr>
          <a:xfrm>
            <a:off x="324450" y="3683900"/>
            <a:ext cx="8520600" cy="6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solidFill>
                  <a:schemeClr val="dk1"/>
                </a:solidFill>
                <a:latin typeface="Roboto"/>
                <a:ea typeface="Roboto"/>
                <a:cs typeface="Roboto"/>
                <a:sym typeface="Roboto"/>
              </a:rPr>
              <a:t>Add the observer onto </a:t>
            </a:r>
            <a:r>
              <a:rPr lang="en" sz="1700">
                <a:solidFill>
                  <a:schemeClr val="dk1"/>
                </a:solidFill>
                <a:latin typeface="Courier New"/>
                <a:ea typeface="Courier New"/>
                <a:cs typeface="Courier New"/>
                <a:sym typeface="Courier New"/>
              </a:rPr>
              <a:t>scoreA</a:t>
            </a:r>
            <a:r>
              <a:rPr lang="en" sz="1700">
                <a:solidFill>
                  <a:schemeClr val="dk1"/>
                </a:solidFill>
                <a:latin typeface="Roboto"/>
                <a:ea typeface="Roboto"/>
                <a:cs typeface="Roboto"/>
                <a:sym typeface="Roboto"/>
              </a:rPr>
              <a:t> </a:t>
            </a:r>
            <a:r>
              <a:rPr lang="en" sz="1700">
                <a:solidFill>
                  <a:schemeClr val="dk1"/>
                </a:solidFill>
                <a:latin typeface="Courier New"/>
                <a:ea typeface="Courier New"/>
                <a:cs typeface="Courier New"/>
                <a:sym typeface="Courier New"/>
              </a:rPr>
              <a:t>LiveData</a:t>
            </a:r>
            <a:r>
              <a:rPr lang="en" sz="1700">
                <a:solidFill>
                  <a:schemeClr val="dk1"/>
                </a:solidFill>
                <a:latin typeface="Roboto"/>
                <a:ea typeface="Roboto"/>
                <a:cs typeface="Roboto"/>
                <a:sym typeface="Roboto"/>
              </a:rPr>
              <a:t> in </a:t>
            </a:r>
            <a:r>
              <a:rPr lang="en" sz="1700">
                <a:solidFill>
                  <a:schemeClr val="dk1"/>
                </a:solidFill>
                <a:latin typeface="Courier New"/>
                <a:ea typeface="Courier New"/>
                <a:cs typeface="Courier New"/>
                <a:sym typeface="Courier New"/>
              </a:rPr>
              <a:t>ViewModel</a:t>
            </a:r>
            <a:r>
              <a:rPr lang="en" sz="1700">
                <a:solidFill>
                  <a:schemeClr val="dk1"/>
                </a:solidFill>
                <a:latin typeface="Roboto"/>
                <a:ea typeface="Roboto"/>
                <a:cs typeface="Roboto"/>
                <a:sym typeface="Roboto"/>
              </a:rPr>
              <a:t>:</a:t>
            </a:r>
            <a:endParaRPr sz="1700">
              <a:solidFill>
                <a:schemeClr val="dk1"/>
              </a:solidFill>
              <a:latin typeface="Roboto"/>
              <a:ea typeface="Roboto"/>
              <a:cs typeface="Roboto"/>
              <a:sym typeface="Roboto"/>
            </a:endParaRPr>
          </a:p>
          <a:p>
            <a:pPr marL="0" lvl="0" indent="0" algn="l" rtl="0">
              <a:spcBef>
                <a:spcPts val="600"/>
              </a:spcBef>
              <a:spcAft>
                <a:spcPts val="595"/>
              </a:spcAft>
              <a:buClr>
                <a:schemeClr val="dk1"/>
              </a:buClr>
              <a:buSzPts val="1100"/>
              <a:buFont typeface="Arial"/>
              <a:buNone/>
            </a:pPr>
            <a:r>
              <a:rPr lang="en" sz="1700">
                <a:solidFill>
                  <a:schemeClr val="dk1"/>
                </a:solidFill>
                <a:latin typeface="Consolas"/>
                <a:ea typeface="Consolas"/>
                <a:cs typeface="Consolas"/>
                <a:sym typeface="Consolas"/>
              </a:rPr>
              <a:t>viewModel.scoreA.observe(</a:t>
            </a:r>
            <a:r>
              <a:rPr lang="en" sz="1700">
                <a:solidFill>
                  <a:srgbClr val="3F51B5"/>
                </a:solidFill>
                <a:latin typeface="Consolas"/>
                <a:ea typeface="Consolas"/>
                <a:cs typeface="Consolas"/>
                <a:sym typeface="Consolas"/>
              </a:rPr>
              <a:t>this</a:t>
            </a:r>
            <a:r>
              <a:rPr lang="en" sz="1700">
                <a:solidFill>
                  <a:schemeClr val="dk1"/>
                </a:solidFill>
                <a:latin typeface="Consolas"/>
                <a:ea typeface="Consolas"/>
                <a:cs typeface="Consolas"/>
                <a:sym typeface="Consolas"/>
              </a:rPr>
              <a:t>, scoreA_Observer)</a:t>
            </a: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5"/>
                                        </p:tgtEl>
                                        <p:attrNameLst>
                                          <p:attrName>style.visibility</p:attrName>
                                        </p:attrNameLst>
                                      </p:cBhvr>
                                      <p:to>
                                        <p:strVal val="visible"/>
                                      </p:to>
                                    </p:set>
                                    <p:animEffect transition="in" filter="fade">
                                      <p:cBhvr>
                                        <p:cTn id="7" dur="1000"/>
                                        <p:tgtEl>
                                          <p:spTgt spid="3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6"/>
                                        </p:tgtEl>
                                        <p:attrNameLst>
                                          <p:attrName>style.visibility</p:attrName>
                                        </p:attrNameLst>
                                      </p:cBhvr>
                                      <p:to>
                                        <p:strVal val="visible"/>
                                      </p:to>
                                    </p:set>
                                    <p:animEffect transition="in" filter="fade">
                                      <p:cBhvr>
                                        <p:cTn id="12" dur="10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Two-way data binding</a:t>
            </a:r>
            <a:endParaRPr/>
          </a:p>
        </p:txBody>
      </p:sp>
      <p:sp>
        <p:nvSpPr>
          <p:cNvPr id="332" name="Google Shape;332;p48"/>
          <p:cNvSpPr txBox="1">
            <a:spLocks noGrp="1"/>
          </p:cNvSpPr>
          <p:nvPr>
            <p:ph type="body" idx="1"/>
          </p:nvPr>
        </p:nvSpPr>
        <p:spPr>
          <a:xfrm>
            <a:off x="311700" y="1823450"/>
            <a:ext cx="8520600" cy="209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We already have two-way binding with </a:t>
            </a:r>
            <a:r>
              <a:rPr lang="en" sz="2200">
                <a:latin typeface="Courier New"/>
                <a:ea typeface="Courier New"/>
                <a:cs typeface="Courier New"/>
                <a:sym typeface="Courier New"/>
              </a:rPr>
              <a:t>ViewModel</a:t>
            </a:r>
            <a:r>
              <a:rPr lang="en" sz="2200"/>
              <a:t> and </a:t>
            </a:r>
            <a:r>
              <a:rPr lang="en" sz="2200">
                <a:latin typeface="Courier New"/>
                <a:ea typeface="Courier New"/>
                <a:cs typeface="Courier New"/>
                <a:sym typeface="Courier New"/>
              </a:rPr>
              <a:t>LiveData</a:t>
            </a:r>
            <a:r>
              <a:rPr lang="en" sz="2200"/>
              <a:t>.</a:t>
            </a:r>
            <a:endParaRPr sz="2200"/>
          </a:p>
          <a:p>
            <a:pPr marL="457200" lvl="0" indent="-368300" algn="l" rtl="0">
              <a:spcBef>
                <a:spcPts val="1000"/>
              </a:spcBef>
              <a:spcAft>
                <a:spcPts val="1000"/>
              </a:spcAft>
              <a:buSzPts val="2200"/>
              <a:buChar char="●"/>
            </a:pPr>
            <a:r>
              <a:rPr lang="en" sz="2200"/>
              <a:t>Binding to </a:t>
            </a:r>
            <a:r>
              <a:rPr lang="en" sz="2200">
                <a:latin typeface="Courier New"/>
                <a:ea typeface="Courier New"/>
                <a:cs typeface="Courier New"/>
                <a:sym typeface="Courier New"/>
              </a:rPr>
              <a:t>LiveData</a:t>
            </a:r>
            <a:r>
              <a:rPr lang="en" sz="2200"/>
              <a:t> in XML eliminates need for an observer in code.</a:t>
            </a:r>
            <a:endParaRPr sz="2200"/>
          </a:p>
        </p:txBody>
      </p:sp>
      <p:sp>
        <p:nvSpPr>
          <p:cNvPr id="333" name="Google Shape;333;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layout XML</a:t>
            </a:r>
            <a:endParaRPr/>
          </a:p>
        </p:txBody>
      </p:sp>
      <p:sp>
        <p:nvSpPr>
          <p:cNvPr id="339" name="Google Shape;339;p49"/>
          <p:cNvSpPr txBox="1">
            <a:spLocks noGrp="1"/>
          </p:cNvSpPr>
          <p:nvPr>
            <p:ph type="body" idx="1"/>
          </p:nvPr>
        </p:nvSpPr>
        <p:spPr>
          <a:xfrm>
            <a:off x="311700" y="974850"/>
            <a:ext cx="8520600" cy="3565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&lt;layout&gt;</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&lt;</a:t>
            </a:r>
            <a:r>
              <a:rPr lang="en" sz="1700" b="1">
                <a:solidFill>
                  <a:srgbClr val="3F51B5"/>
                </a:solidFill>
                <a:latin typeface="Consolas"/>
                <a:ea typeface="Consolas"/>
                <a:cs typeface="Consolas"/>
                <a:sym typeface="Consolas"/>
              </a:rPr>
              <a:t>data</a:t>
            </a:r>
            <a:r>
              <a:rPr lang="en" sz="1700" b="1">
                <a:solidFill>
                  <a:schemeClr val="dk1"/>
                </a:solidFill>
                <a:latin typeface="Consolas"/>
                <a:ea typeface="Consolas"/>
                <a:cs typeface="Consolas"/>
                <a:sym typeface="Consolas"/>
              </a:rPr>
              <a:t>&gt;</a:t>
            </a:r>
            <a:endParaRPr sz="1700" b="1">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&lt;variable&gt;</a:t>
            </a:r>
            <a:endParaRPr sz="1700" b="1">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name=</a:t>
            </a:r>
            <a:r>
              <a:rPr lang="en" sz="1700" b="1">
                <a:solidFill>
                  <a:srgbClr val="388E3C"/>
                </a:solidFill>
                <a:latin typeface="Consolas"/>
                <a:ea typeface="Consolas"/>
                <a:cs typeface="Consolas"/>
                <a:sym typeface="Consolas"/>
              </a:rPr>
              <a:t>"viewModel"</a:t>
            </a:r>
            <a:endParaRPr sz="1700" b="1">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type=</a:t>
            </a:r>
            <a:r>
              <a:rPr lang="en" sz="1700" b="1">
                <a:solidFill>
                  <a:srgbClr val="388E3C"/>
                </a:solidFill>
                <a:latin typeface="Consolas"/>
                <a:ea typeface="Consolas"/>
                <a:cs typeface="Consolas"/>
                <a:sym typeface="Consolas"/>
              </a:rPr>
              <a:t>"com.example.kabaddikounter.ScoreViewModel"</a:t>
            </a:r>
            <a:r>
              <a:rPr lang="en" sz="1700" b="1">
                <a:solidFill>
                  <a:schemeClr val="dk1"/>
                </a:solidFill>
                <a:latin typeface="Consolas"/>
                <a:ea typeface="Consolas"/>
                <a:cs typeface="Consolas"/>
                <a:sym typeface="Consolas"/>
              </a:rPr>
              <a:t> /&gt;</a:t>
            </a:r>
            <a:endParaRPr sz="1700" b="1">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&lt;/</a:t>
            </a:r>
            <a:r>
              <a:rPr lang="en" sz="1700" b="1">
                <a:solidFill>
                  <a:srgbClr val="3F51B5"/>
                </a:solidFill>
                <a:latin typeface="Consolas"/>
                <a:ea typeface="Consolas"/>
                <a:cs typeface="Consolas"/>
                <a:sym typeface="Consolas"/>
              </a:rPr>
              <a:t>data</a:t>
            </a:r>
            <a:r>
              <a:rPr lang="en" sz="1700" b="1">
                <a:solidFill>
                  <a:schemeClr val="dk1"/>
                </a:solidFill>
                <a:latin typeface="Consolas"/>
                <a:ea typeface="Consolas"/>
                <a:cs typeface="Consolas"/>
                <a:sym typeface="Consolas"/>
              </a:rPr>
              <a:t>&gt;</a:t>
            </a:r>
            <a:endParaRPr sz="1700">
              <a:solidFill>
                <a:schemeClr val="dk1"/>
              </a:solidFill>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&lt;ConstraintLayout ..&gt;</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 ...</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"@+id/scoreViewA"</a:t>
            </a:r>
            <a:endParaRPr sz="1700">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lang="en" sz="1700" b="1">
                <a:solidFill>
                  <a:schemeClr val="dk1"/>
                </a:solidFill>
                <a:latin typeface="Consolas"/>
                <a:ea typeface="Consolas"/>
                <a:cs typeface="Consolas"/>
                <a:sym typeface="Consolas"/>
              </a:rPr>
              <a:t>android:text=</a:t>
            </a:r>
            <a:r>
              <a:rPr lang="en" sz="1700" b="1">
                <a:solidFill>
                  <a:srgbClr val="388E3C"/>
                </a:solidFill>
                <a:latin typeface="Consolas"/>
                <a:ea typeface="Consolas"/>
                <a:cs typeface="Consolas"/>
                <a:sym typeface="Consolas"/>
              </a:rPr>
              <a:t>"@{viewModel.scoreA.toString()}"</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&lt;/ConstraintLayout&gt;</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595"/>
              </a:spcAft>
              <a:buClr>
                <a:schemeClr val="dk1"/>
              </a:buClr>
              <a:buSzPts val="1100"/>
              <a:buFont typeface="Arial"/>
              <a:buNone/>
            </a:pPr>
            <a:r>
              <a:rPr lang="en" sz="1700">
                <a:solidFill>
                  <a:schemeClr val="dk1"/>
                </a:solidFill>
                <a:latin typeface="Consolas"/>
                <a:ea typeface="Consolas"/>
                <a:cs typeface="Consolas"/>
                <a:sym typeface="Consolas"/>
              </a:rPr>
              <a:t>&lt;/layout&gt;</a:t>
            </a:r>
            <a:endParaRPr sz="1700">
              <a:latin typeface="Consolas"/>
              <a:ea typeface="Consolas"/>
              <a:cs typeface="Consolas"/>
              <a:sym typeface="Consolas"/>
            </a:endParaRPr>
          </a:p>
        </p:txBody>
      </p:sp>
      <p:sp>
        <p:nvSpPr>
          <p:cNvPr id="340" name="Google Shape;340;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Activity</a:t>
            </a:r>
            <a:endParaRPr/>
          </a:p>
        </p:txBody>
      </p:sp>
      <p:sp>
        <p:nvSpPr>
          <p:cNvPr id="346" name="Google Shape;346;p50"/>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MainActivity : AppCompatActivity()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viewModel: ScoreViewModel by viewModels()</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onCreate(savedInstanceState: Bundle?)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super</a:t>
            </a:r>
            <a:r>
              <a:rPr lang="en" sz="1700">
                <a:latin typeface="Consolas"/>
                <a:ea typeface="Consolas"/>
                <a:cs typeface="Consolas"/>
                <a:sym typeface="Consolas"/>
              </a:rPr>
              <a:t>.onCreate(savedInstanceState)</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binding: ActivityMainBinding = DataBindingUtil</a:t>
            </a:r>
            <a:br>
              <a:rPr lang="en" sz="1700">
                <a:latin typeface="Consolas"/>
                <a:ea typeface="Consolas"/>
                <a:cs typeface="Consolas"/>
                <a:sym typeface="Consolas"/>
              </a:rPr>
            </a:br>
            <a:r>
              <a:rPr lang="en" sz="1700">
                <a:latin typeface="Consolas"/>
                <a:ea typeface="Consolas"/>
                <a:cs typeface="Consolas"/>
                <a:sym typeface="Consolas"/>
              </a:rPr>
              <a:t>             .setContentView(</a:t>
            </a:r>
            <a:r>
              <a:rPr lang="en" sz="1700">
                <a:solidFill>
                  <a:srgbClr val="3F51B5"/>
                </a:solidFill>
                <a:latin typeface="Consolas"/>
                <a:ea typeface="Consolas"/>
                <a:cs typeface="Consolas"/>
                <a:sym typeface="Consolas"/>
              </a:rPr>
              <a:t>this</a:t>
            </a:r>
            <a:r>
              <a:rPr lang="en" sz="1700">
                <a:latin typeface="Consolas"/>
                <a:ea typeface="Consolas"/>
                <a:cs typeface="Consolas"/>
                <a:sym typeface="Consolas"/>
              </a:rPr>
              <a:t>, R.layout.activity_main)</a:t>
            </a:r>
            <a:endParaRPr sz="17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binding.viewModel = viewModel</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binding.lifecycleOwner = </a:t>
            </a:r>
            <a:r>
              <a:rPr lang="en" sz="1700">
                <a:solidFill>
                  <a:srgbClr val="3F51B5"/>
                </a:solidFill>
                <a:latin typeface="Consolas"/>
                <a:ea typeface="Consolas"/>
                <a:cs typeface="Consolas"/>
                <a:sym typeface="Consolas"/>
              </a:rPr>
              <a:t>this</a:t>
            </a:r>
            <a:endParaRPr sz="1700">
              <a:solidFill>
                <a:srgbClr val="3F51B5"/>
              </a:solidFill>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binding.plusOneButtonA.setOnClickListener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viewModel.incrementScore(</a:t>
            </a:r>
            <a:r>
              <a:rPr lang="en" sz="1700">
                <a:solidFill>
                  <a:srgbClr val="3F51B5"/>
                </a:solidFill>
                <a:latin typeface="Consolas"/>
                <a:ea typeface="Consolas"/>
                <a:cs typeface="Consolas"/>
                <a:sym typeface="Consolas"/>
              </a:rPr>
              <a:t>true</a:t>
            </a:r>
            <a:r>
              <a:rPr lang="e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p:txBody>
      </p:sp>
      <p:sp>
        <p:nvSpPr>
          <p:cNvPr id="347" name="Google Shape;347;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Example ViewModel</a:t>
            </a:r>
            <a:endParaRPr/>
          </a:p>
        </p:txBody>
      </p:sp>
      <p:sp>
        <p:nvSpPr>
          <p:cNvPr id="353" name="Google Shape;353;p51"/>
          <p:cNvSpPr txBox="1">
            <a:spLocks noGrp="1"/>
          </p:cNvSpPr>
          <p:nvPr>
            <p:ph type="body" idx="1"/>
          </p:nvPr>
        </p:nvSpPr>
        <p:spPr>
          <a:xfrm>
            <a:off x="311700" y="901817"/>
            <a:ext cx="8520600" cy="3193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ScoreViewModel : ViewModel() {</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private val</a:t>
            </a:r>
            <a:r>
              <a:rPr lang="en" sz="1700">
                <a:latin typeface="Consolas"/>
                <a:ea typeface="Consolas"/>
                <a:cs typeface="Consolas"/>
                <a:sym typeface="Consolas"/>
              </a:rPr>
              <a:t> _scoreA = MutableLiveData&lt;Int&gt;(</a:t>
            </a:r>
            <a:r>
              <a:rPr lang="en" sz="1700">
                <a:solidFill>
                  <a:srgbClr val="D81B60"/>
                </a:solidFill>
                <a:latin typeface="Consolas"/>
                <a:ea typeface="Consolas"/>
                <a:cs typeface="Consolas"/>
                <a:sym typeface="Consolas"/>
              </a:rPr>
              <a:t>0</a:t>
            </a:r>
            <a:r>
              <a:rPr lang="e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scoreA : LiveData&lt;Int&gt;</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get</a:t>
            </a:r>
            <a:r>
              <a:rPr lang="en" sz="1700">
                <a:latin typeface="Consolas"/>
                <a:ea typeface="Consolas"/>
                <a:cs typeface="Consolas"/>
                <a:sym typeface="Consolas"/>
              </a:rPr>
              <a:t>() = _scoreA</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private val</a:t>
            </a:r>
            <a:r>
              <a:rPr lang="en" sz="1700">
                <a:latin typeface="Consolas"/>
                <a:ea typeface="Consolas"/>
                <a:cs typeface="Consolas"/>
                <a:sym typeface="Consolas"/>
              </a:rPr>
              <a:t> _scoreB = MutableLiveData&lt;Int&gt;(</a:t>
            </a:r>
            <a:r>
              <a:rPr lang="en" sz="1700">
                <a:solidFill>
                  <a:srgbClr val="D81B60"/>
                </a:solidFill>
                <a:latin typeface="Consolas"/>
                <a:ea typeface="Consolas"/>
                <a:cs typeface="Consolas"/>
                <a:sym typeface="Consolas"/>
              </a:rPr>
              <a:t>0</a:t>
            </a:r>
            <a:r>
              <a:rPr lang="e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scoreB : LiveData&lt;Int&gt;</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get</a:t>
            </a:r>
            <a:r>
              <a:rPr lang="en" sz="1700">
                <a:latin typeface="Consolas"/>
                <a:ea typeface="Consolas"/>
                <a:cs typeface="Consolas"/>
                <a:sym typeface="Consolas"/>
              </a:rPr>
              <a:t>() = _scoreB</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incrementScore(isTeamA: Boolean) {</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if</a:t>
            </a:r>
            <a:r>
              <a:rPr lang="en" sz="1700">
                <a:latin typeface="Consolas"/>
                <a:ea typeface="Consolas"/>
                <a:cs typeface="Consolas"/>
                <a:sym typeface="Consolas"/>
              </a:rPr>
              <a:t> (isTeamA) {</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_scoreA.value = _scoreA.value!! + </a:t>
            </a:r>
            <a:r>
              <a:rPr lang="en" sz="1700">
                <a:solidFill>
                  <a:srgbClr val="D81B60"/>
                </a:solidFill>
                <a:latin typeface="Consolas"/>
                <a:ea typeface="Consolas"/>
                <a:cs typeface="Consolas"/>
                <a:sym typeface="Consolas"/>
              </a:rPr>
              <a:t>1</a:t>
            </a:r>
            <a:endParaRPr sz="1700">
              <a:solidFill>
                <a:srgbClr val="D81B60"/>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 </a:t>
            </a:r>
            <a:r>
              <a:rPr lang="en" sz="1700">
                <a:solidFill>
                  <a:srgbClr val="3F51B5"/>
                </a:solidFill>
                <a:latin typeface="Consolas"/>
                <a:ea typeface="Consolas"/>
                <a:cs typeface="Consolas"/>
                <a:sym typeface="Consolas"/>
              </a:rPr>
              <a:t>else</a:t>
            </a: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_scoreB.value = _scoreB.value!! + </a:t>
            </a:r>
            <a:r>
              <a:rPr lang="en" sz="1700">
                <a:solidFill>
                  <a:srgbClr val="D81B60"/>
                </a:solidFill>
                <a:latin typeface="Consolas"/>
                <a:ea typeface="Consolas"/>
                <a:cs typeface="Consolas"/>
                <a:sym typeface="Consolas"/>
              </a:rPr>
              <a:t>1</a:t>
            </a:r>
            <a:endParaRPr sz="1700">
              <a:solidFill>
                <a:srgbClr val="D81B60"/>
              </a:solidFill>
              <a:latin typeface="Consolas"/>
              <a:ea typeface="Consolas"/>
              <a:cs typeface="Consolas"/>
              <a:sym typeface="Consolas"/>
            </a:endParaRPr>
          </a:p>
          <a:p>
            <a:pPr marL="0" lvl="0" indent="0" algn="l" rtl="0">
              <a:lnSpc>
                <a:spcPct val="9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9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9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54" name="Google Shape;354;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360" name="Google Shape;360;p52"/>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Transform LiveData</a:t>
            </a:r>
            <a:endParaRPr sz="5200" b="1">
              <a:solidFill>
                <a:srgbClr val="FAFAFA"/>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Avoid short-term hacks</a:t>
            </a:r>
            <a:endParaRPr sz="3200"/>
          </a:p>
        </p:txBody>
      </p:sp>
      <p:sp>
        <p:nvSpPr>
          <p:cNvPr id="100" name="Google Shape;100;p20"/>
          <p:cNvSpPr txBox="1">
            <a:spLocks noGrp="1"/>
          </p:cNvSpPr>
          <p:nvPr>
            <p:ph type="body" idx="1"/>
          </p:nvPr>
        </p:nvSpPr>
        <p:spPr>
          <a:xfrm>
            <a:off x="311700" y="1457275"/>
            <a:ext cx="8520600" cy="2855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External factors, such as tight deadlines, can lead to poor decisions about app design and structure.</a:t>
            </a:r>
            <a:endParaRPr sz="2200" dirty="0"/>
          </a:p>
          <a:p>
            <a:pPr marL="457200" lvl="0" indent="-368300" algn="l" rtl="0">
              <a:spcBef>
                <a:spcPts val="1000"/>
              </a:spcBef>
              <a:spcAft>
                <a:spcPts val="0"/>
              </a:spcAft>
              <a:buSzPts val="2200"/>
              <a:buChar char="●"/>
            </a:pPr>
            <a:r>
              <a:rPr lang="en" sz="2200" dirty="0"/>
              <a:t>Decisions have consequences for future work (app can be harder to maintain long-term).</a:t>
            </a:r>
            <a:endParaRPr sz="2200" dirty="0"/>
          </a:p>
          <a:p>
            <a:pPr marL="457200" lvl="0" indent="-368300" algn="l" rtl="0">
              <a:spcBef>
                <a:spcPts val="1000"/>
              </a:spcBef>
              <a:spcAft>
                <a:spcPts val="1000"/>
              </a:spcAft>
              <a:buSzPts val="2200"/>
              <a:buChar char="●"/>
            </a:pPr>
            <a:r>
              <a:rPr lang="en" sz="2200" dirty="0"/>
              <a:t>Need to balance on-time delivery and future maintenance burden.</a:t>
            </a:r>
            <a:endParaRPr sz="2200" dirty="0"/>
          </a:p>
        </p:txBody>
      </p:sp>
      <p:sp>
        <p:nvSpPr>
          <p:cNvPr id="101" name="Google Shape;101;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Manipulating LiveData with transformations</a:t>
            </a:r>
            <a:endParaRPr sz="3200"/>
          </a:p>
        </p:txBody>
      </p:sp>
      <p:sp>
        <p:nvSpPr>
          <p:cNvPr id="366" name="Google Shape;366;p53"/>
          <p:cNvSpPr txBox="1">
            <a:spLocks noGrp="1"/>
          </p:cNvSpPr>
          <p:nvPr>
            <p:ph type="body" idx="1"/>
          </p:nvPr>
        </p:nvSpPr>
        <p:spPr>
          <a:xfrm>
            <a:off x="311700" y="1879550"/>
            <a:ext cx="8520600" cy="15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latin typeface="Courier New"/>
                <a:ea typeface="Courier New"/>
                <a:cs typeface="Courier New"/>
                <a:sym typeface="Courier New"/>
              </a:rPr>
              <a:t>LiveData</a:t>
            </a:r>
            <a:r>
              <a:rPr lang="en" sz="2200"/>
              <a:t> can be transformed into a new </a:t>
            </a:r>
            <a:r>
              <a:rPr lang="en" sz="2200">
                <a:latin typeface="Courier New"/>
                <a:ea typeface="Courier New"/>
                <a:cs typeface="Courier New"/>
                <a:sym typeface="Courier New"/>
              </a:rPr>
              <a:t>LiveData</a:t>
            </a:r>
            <a:r>
              <a:rPr lang="en" sz="2200"/>
              <a:t> object. </a:t>
            </a:r>
            <a:endParaRPr sz="2200"/>
          </a:p>
          <a:p>
            <a:pPr marL="457200" lvl="0" indent="-368300" algn="l" rtl="0">
              <a:spcBef>
                <a:spcPts val="0"/>
              </a:spcBef>
              <a:spcAft>
                <a:spcPts val="0"/>
              </a:spcAft>
              <a:buSzPts val="2200"/>
              <a:buFont typeface="Courier New"/>
              <a:buChar char="●"/>
            </a:pPr>
            <a:r>
              <a:rPr lang="en" sz="2200">
                <a:latin typeface="Courier New"/>
                <a:ea typeface="Courier New"/>
                <a:cs typeface="Courier New"/>
                <a:sym typeface="Courier New"/>
              </a:rPr>
              <a:t>map()</a:t>
            </a:r>
            <a:endParaRPr sz="2200">
              <a:latin typeface="Courier New"/>
              <a:ea typeface="Courier New"/>
              <a:cs typeface="Courier New"/>
              <a:sym typeface="Courier New"/>
            </a:endParaRPr>
          </a:p>
          <a:p>
            <a:pPr marL="457200" lvl="0" indent="-368300" algn="l" rtl="0">
              <a:spcBef>
                <a:spcPts val="0"/>
              </a:spcBef>
              <a:spcAft>
                <a:spcPts val="0"/>
              </a:spcAft>
              <a:buSzPts val="2200"/>
              <a:buFont typeface="Courier New"/>
              <a:buChar char="●"/>
            </a:pPr>
            <a:r>
              <a:rPr lang="en" sz="2200">
                <a:latin typeface="Courier New"/>
                <a:ea typeface="Courier New"/>
                <a:cs typeface="Courier New"/>
                <a:sym typeface="Courier New"/>
              </a:rPr>
              <a:t>switchMap()</a:t>
            </a:r>
            <a:endParaRPr sz="2200">
              <a:latin typeface="Courier New"/>
              <a:ea typeface="Courier New"/>
              <a:cs typeface="Courier New"/>
              <a:sym typeface="Courier New"/>
            </a:endParaRPr>
          </a:p>
        </p:txBody>
      </p:sp>
      <p:sp>
        <p:nvSpPr>
          <p:cNvPr id="367" name="Google Shape;367;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LiveData with transformations</a:t>
            </a:r>
            <a:endParaRPr/>
          </a:p>
        </p:txBody>
      </p:sp>
      <p:sp>
        <p:nvSpPr>
          <p:cNvPr id="373" name="Google Shape;373;p54"/>
          <p:cNvSpPr txBox="1">
            <a:spLocks noGrp="1"/>
          </p:cNvSpPr>
          <p:nvPr>
            <p:ph type="body" idx="1"/>
          </p:nvPr>
        </p:nvSpPr>
        <p:spPr>
          <a:xfrm>
            <a:off x="208825" y="2089450"/>
            <a:ext cx="8888700" cy="1166400"/>
          </a:xfrm>
          <a:prstGeom prst="rect">
            <a:avLst/>
          </a:prstGeom>
        </p:spPr>
        <p:txBody>
          <a:bodyPr spcFirstLastPara="1" wrap="square" lIns="91425" tIns="91425" rIns="91425" bIns="91425" anchor="t" anchorCtr="0">
            <a:noAutofit/>
          </a:bodyPr>
          <a:lstStyle/>
          <a:p>
            <a:pPr marL="0" lvl="0" indent="0" algn="l" rtl="0">
              <a:lnSpc>
                <a:spcPct val="142857"/>
              </a:lnSpc>
              <a:spcBef>
                <a:spcPts val="0"/>
              </a:spcBef>
              <a:spcAft>
                <a:spcPts val="0"/>
              </a:spcAft>
              <a:buClr>
                <a:schemeClr val="dk1"/>
              </a:buClr>
              <a:buSzPts val="1100"/>
              <a:buFont typeface="Arial"/>
              <a:buNone/>
            </a:pPr>
            <a:r>
              <a:rPr lang="en" sz="1700">
                <a:solidFill>
                  <a:srgbClr val="3F51B5"/>
                </a:solidFill>
                <a:highlight>
                  <a:srgbClr val="FFFFFF"/>
                </a:highlight>
                <a:latin typeface="Consolas"/>
                <a:ea typeface="Consolas"/>
                <a:cs typeface="Consolas"/>
                <a:sym typeface="Consolas"/>
              </a:rPr>
              <a:t>val</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result:</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LiveData&lt;String&gt;</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700" b="1">
                <a:highlight>
                  <a:srgbClr val="FFFFFF"/>
                </a:highlight>
                <a:latin typeface="Consolas"/>
                <a:ea typeface="Consolas"/>
                <a:cs typeface="Consolas"/>
                <a:sym typeface="Consolas"/>
              </a:rPr>
              <a:t>Transformations.map</a:t>
            </a:r>
            <a:r>
              <a:rPr lang="en" sz="1700">
                <a:highlight>
                  <a:srgbClr val="FFFFFF"/>
                </a:highlight>
                <a:latin typeface="Consolas"/>
                <a:ea typeface="Consolas"/>
                <a:cs typeface="Consolas"/>
                <a:sym typeface="Consolas"/>
              </a:rPr>
              <a:t>(viewModel.scoreA)</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marL="0" lvl="0" indent="0" algn="l" rtl="0">
              <a:lnSpc>
                <a:spcPct val="142857"/>
              </a:lnSpc>
              <a:spcBef>
                <a:spcPts val="0"/>
              </a:spcBef>
              <a:spcAft>
                <a:spcPts val="0"/>
              </a:spcAft>
              <a:buClr>
                <a:schemeClr val="dk1"/>
              </a:buClr>
              <a:buSzPts val="1100"/>
              <a:buFont typeface="Arial"/>
              <a:buNone/>
            </a:pPr>
            <a:r>
              <a:rPr lang="en" sz="1700">
                <a:highlight>
                  <a:srgbClr val="FFFFFF"/>
                </a:highlight>
                <a:latin typeface="Consolas"/>
                <a:ea typeface="Consolas"/>
                <a:cs typeface="Consolas"/>
                <a:sym typeface="Consolas"/>
              </a:rPr>
              <a:t>    x</a:t>
            </a:r>
            <a:r>
              <a:rPr lang="en" sz="10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-&gt; </a:t>
            </a:r>
            <a:r>
              <a:rPr lang="en" sz="1700">
                <a:solidFill>
                  <a:srgbClr val="3F51B5"/>
                </a:solidFill>
                <a:highlight>
                  <a:srgbClr val="FFFFFF"/>
                </a:highlight>
                <a:latin typeface="Consolas"/>
                <a:ea typeface="Consolas"/>
                <a:cs typeface="Consolas"/>
                <a:sym typeface="Consolas"/>
              </a:rPr>
              <a:t>if</a:t>
            </a:r>
            <a:r>
              <a:rPr lang="en" sz="1700">
                <a:highlight>
                  <a:srgbClr val="FFFFFF"/>
                </a:highlight>
                <a:latin typeface="Consolas"/>
                <a:ea typeface="Consolas"/>
                <a:cs typeface="Consolas"/>
                <a:sym typeface="Consolas"/>
              </a:rPr>
              <a:t> (x &gt; </a:t>
            </a:r>
            <a:r>
              <a:rPr lang="en" sz="1700">
                <a:solidFill>
                  <a:srgbClr val="D81B60"/>
                </a:solidFill>
                <a:highlight>
                  <a:srgbClr val="FFFFFF"/>
                </a:highlight>
                <a:latin typeface="Consolas"/>
                <a:ea typeface="Consolas"/>
                <a:cs typeface="Consolas"/>
                <a:sym typeface="Consolas"/>
              </a:rPr>
              <a:t>10</a:t>
            </a:r>
            <a:r>
              <a:rPr lang="en" sz="1700">
                <a:highlight>
                  <a:srgbClr val="FFFFFF"/>
                </a:highlight>
                <a:latin typeface="Consolas"/>
                <a:ea typeface="Consolas"/>
                <a:cs typeface="Consolas"/>
                <a:sym typeface="Consolas"/>
              </a:rPr>
              <a:t>) </a:t>
            </a:r>
            <a:r>
              <a:rPr lang="en" sz="1700">
                <a:solidFill>
                  <a:srgbClr val="388E3C"/>
                </a:solidFill>
                <a:highlight>
                  <a:srgbClr val="FFFFFF"/>
                </a:highlight>
                <a:latin typeface="Consolas"/>
                <a:ea typeface="Consolas"/>
                <a:cs typeface="Consolas"/>
                <a:sym typeface="Consolas"/>
              </a:rPr>
              <a:t>"A Wins"</a:t>
            </a:r>
            <a:r>
              <a:rPr lang="en" sz="1700">
                <a:highlight>
                  <a:srgbClr val="FFFFFF"/>
                </a:highlight>
                <a:latin typeface="Consolas"/>
                <a:ea typeface="Consolas"/>
                <a:cs typeface="Consolas"/>
                <a:sym typeface="Consolas"/>
              </a:rPr>
              <a:t> </a:t>
            </a:r>
            <a:r>
              <a:rPr lang="en" sz="1700">
                <a:solidFill>
                  <a:srgbClr val="3F51B5"/>
                </a:solidFill>
                <a:highlight>
                  <a:srgbClr val="FFFFFF"/>
                </a:highlight>
                <a:latin typeface="Consolas"/>
                <a:ea typeface="Consolas"/>
                <a:cs typeface="Consolas"/>
                <a:sym typeface="Consolas"/>
              </a:rPr>
              <a:t>else</a:t>
            </a:r>
            <a:r>
              <a:rPr lang="en" sz="1700">
                <a:highlight>
                  <a:srgbClr val="FFFFFF"/>
                </a:highlight>
                <a:latin typeface="Consolas"/>
                <a:ea typeface="Consolas"/>
                <a:cs typeface="Consolas"/>
                <a:sym typeface="Consolas"/>
              </a:rPr>
              <a:t> </a:t>
            </a:r>
            <a:r>
              <a:rPr lang="en" sz="1700">
                <a:solidFill>
                  <a:srgbClr val="388E3C"/>
                </a:solidFill>
                <a:highlight>
                  <a:srgbClr val="FFFFFF"/>
                </a:highlight>
                <a:latin typeface="Consolas"/>
                <a:ea typeface="Consolas"/>
                <a:cs typeface="Consolas"/>
                <a:sym typeface="Consolas"/>
              </a:rPr>
              <a:t>""</a:t>
            </a:r>
            <a:endParaRPr sz="1700">
              <a:solidFill>
                <a:srgbClr val="388E3C"/>
              </a:solidFill>
              <a:highlight>
                <a:srgbClr val="FFFFFF"/>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highlight>
                  <a:srgbClr val="FFFFFF"/>
                </a:highlight>
                <a:latin typeface="Consolas"/>
                <a:ea typeface="Consolas"/>
                <a:cs typeface="Consolas"/>
                <a:sym typeface="Consolas"/>
              </a:rPr>
              <a:t>}</a:t>
            </a:r>
            <a:endParaRPr sz="1700">
              <a:highlight>
                <a:srgbClr val="FFFFFF"/>
              </a:highlight>
              <a:latin typeface="Consolas"/>
              <a:ea typeface="Consolas"/>
              <a:cs typeface="Consolas"/>
              <a:sym typeface="Consolas"/>
            </a:endParaRPr>
          </a:p>
        </p:txBody>
      </p:sp>
      <p:sp>
        <p:nvSpPr>
          <p:cNvPr id="374" name="Google Shape;374;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380" name="Google Shape;380;p55"/>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Summary</a:t>
            </a:r>
            <a:endParaRPr sz="5200" b="1">
              <a:solidFill>
                <a:srgbClr val="FAFAFA"/>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386" name="Google Shape;386;p56"/>
          <p:cNvSpPr txBox="1">
            <a:spLocks noGrp="1"/>
          </p:cNvSpPr>
          <p:nvPr>
            <p:ph type="body" idx="1"/>
          </p:nvPr>
        </p:nvSpPr>
        <p:spPr>
          <a:xfrm>
            <a:off x="311700" y="1080550"/>
            <a:ext cx="8520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t>In Lesson 8, you learned how to:</a:t>
            </a:r>
            <a:endParaRPr sz="2000"/>
          </a:p>
          <a:p>
            <a:pPr marL="457200" lvl="0" indent="-355600" algn="l" rtl="0">
              <a:spcBef>
                <a:spcPts val="600"/>
              </a:spcBef>
              <a:spcAft>
                <a:spcPts val="0"/>
              </a:spcAft>
              <a:buClr>
                <a:srgbClr val="1C4587"/>
              </a:buClr>
              <a:buSzPts val="2000"/>
              <a:buChar char="●"/>
            </a:pP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Follow good app architecture design, and the separation-of-concerns principle to make apps more maintainable and reduce technical debt</a:t>
            </a:r>
            <a:r>
              <a:rPr lang="en" sz="2000">
                <a:solidFill>
                  <a:srgbClr val="1C4587"/>
                </a:solidFill>
              </a:rPr>
              <a:t> </a:t>
            </a:r>
            <a:endParaRPr sz="2000">
              <a:solidFill>
                <a:srgbClr val="1C4587"/>
              </a:solidFill>
            </a:endParaRPr>
          </a:p>
          <a:p>
            <a:pPr marL="457200" lvl="0" indent="-355600" algn="l" rtl="0">
              <a:spcBef>
                <a:spcPts val="600"/>
              </a:spcBef>
              <a:spcAft>
                <a:spcPts val="0"/>
              </a:spcAft>
              <a:buClr>
                <a:srgbClr val="1C4587"/>
              </a:buClr>
              <a:buSzPts val="2000"/>
              <a:buChar char="●"/>
            </a:pP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Create a </a:t>
            </a:r>
            <a:r>
              <a:rPr lang="en" sz="20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ViewModel</a:t>
            </a: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 to hold data separately from a UI controller</a:t>
            </a:r>
            <a:endParaRPr sz="2000">
              <a:solidFill>
                <a:srgbClr val="1C4587"/>
              </a:solidFill>
            </a:endParaRPr>
          </a:p>
          <a:p>
            <a:pPr marL="457200" lvl="0" indent="-355600" algn="l" rtl="0">
              <a:spcBef>
                <a:spcPts val="600"/>
              </a:spcBef>
              <a:spcAft>
                <a:spcPts val="0"/>
              </a:spcAft>
              <a:buClr>
                <a:srgbClr val="1C4587"/>
              </a:buClr>
              <a:buSzPts val="2000"/>
              <a:buChar char="●"/>
            </a:pPr>
            <a:r>
              <a:rPr lang="en" sz="2000">
                <a:solidFill>
                  <a:srgbClr val="1C4587"/>
                </a:solidFill>
              </a:rPr>
              <a:t>U</a:t>
            </a: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se </a:t>
            </a:r>
            <a:r>
              <a:rPr lang="en" sz="2000">
                <a:solidFill>
                  <a:srgbClr val="1C4587"/>
                </a:solidFill>
                <a:uFill>
                  <a:noFill/>
                </a:uFill>
                <a:latin typeface="Courier New"/>
                <a:ea typeface="Courier New"/>
                <a:cs typeface="Courier New"/>
                <a:sym typeface="Courier New"/>
                <a:hlinkClick r:id="rId5" action="ppaction://hlinksldjump">
                  <a:extLst>
                    <a:ext uri="{A12FA001-AC4F-418D-AE19-62706E023703}">
                      <ahyp:hlinkClr xmlns:ahyp="http://schemas.microsoft.com/office/drawing/2018/hyperlinkcolor" val="tx"/>
                    </a:ext>
                  </a:extLst>
                </a:hlinkClick>
              </a:rPr>
              <a:t>ViewModel</a:t>
            </a: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 with data binding to make a responsive UI with less code</a:t>
            </a:r>
            <a:endParaRPr sz="2000">
              <a:solidFill>
                <a:srgbClr val="1C4587"/>
              </a:solidFill>
            </a:endParaRPr>
          </a:p>
          <a:p>
            <a:pPr marL="457200" lvl="0" indent="-355600" algn="l" rtl="0">
              <a:spcBef>
                <a:spcPts val="600"/>
              </a:spcBef>
              <a:spcAft>
                <a:spcPts val="600"/>
              </a:spcAft>
              <a:buClr>
                <a:srgbClr val="1C4587"/>
              </a:buClr>
              <a:buSzPts val="2000"/>
              <a:buChar char="●"/>
            </a:pPr>
            <a:r>
              <a:rPr lang="en" sz="2000">
                <a:solidFill>
                  <a:srgbClr val="1C4587"/>
                </a:solidFill>
              </a:rPr>
              <a:t>Use o</a:t>
            </a: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bservers to automatically get updates from </a:t>
            </a:r>
            <a:r>
              <a:rPr lang="en" sz="2000">
                <a:solidFill>
                  <a:srgbClr val="1C4587"/>
                </a:solidFill>
                <a:uFill>
                  <a:noFill/>
                </a:uFill>
                <a:latin typeface="Courier New"/>
                <a:ea typeface="Courier New"/>
                <a:cs typeface="Courier New"/>
                <a:sym typeface="Courier New"/>
                <a:hlinkClick r:id="rId6" action="ppaction://hlinksldjump">
                  <a:extLst>
                    <a:ext uri="{A12FA001-AC4F-418D-AE19-62706E023703}">
                      <ahyp:hlinkClr xmlns:ahyp="http://schemas.microsoft.com/office/drawing/2018/hyperlinkcolor" val="tx"/>
                    </a:ext>
                  </a:extLst>
                </a:hlinkClick>
              </a:rPr>
              <a:t>LiveData</a:t>
            </a:r>
            <a:endParaRPr sz="2000">
              <a:solidFill>
                <a:srgbClr val="1C4587"/>
              </a:solidFill>
            </a:endParaRPr>
          </a:p>
        </p:txBody>
      </p:sp>
      <p:sp>
        <p:nvSpPr>
          <p:cNvPr id="387" name="Google Shape;387;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a:t>
            </a:r>
            <a:endParaRPr/>
          </a:p>
        </p:txBody>
      </p:sp>
      <p:sp>
        <p:nvSpPr>
          <p:cNvPr id="393" name="Google Shape;393;p57"/>
          <p:cNvSpPr txBox="1">
            <a:spLocks noGrp="1"/>
          </p:cNvSpPr>
          <p:nvPr>
            <p:ph type="body" idx="1"/>
          </p:nvPr>
        </p:nvSpPr>
        <p:spPr>
          <a:xfrm>
            <a:off x="311700" y="1384800"/>
            <a:ext cx="8520600" cy="28854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Font typeface="Arial"/>
              <a:buChar char="●"/>
            </a:pPr>
            <a:r>
              <a:rPr lang="en" sz="2000" u="sng">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Guide to app architecture</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Android Jetpack</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5">
                  <a:extLst>
                    <a:ext uri="{A12FA001-AC4F-418D-AE19-62706E023703}">
                      <ahyp:hlinkClr xmlns:ahyp="http://schemas.microsoft.com/office/drawing/2018/hyperlinkcolor" val="tx"/>
                    </a:ext>
                  </a:extLst>
                </a:hlinkClick>
              </a:rPr>
              <a:t>ViewModel Overview</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6">
                  <a:extLst>
                    <a:ext uri="{A12FA001-AC4F-418D-AE19-62706E023703}">
                      <ahyp:hlinkClr xmlns:ahyp="http://schemas.microsoft.com/office/drawing/2018/hyperlinkcolor" val="tx"/>
                    </a:ext>
                  </a:extLst>
                </a:hlinkClick>
              </a:rPr>
              <a:t>Android architecture sample app</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7">
                  <a:extLst>
                    <a:ext uri="{A12FA001-AC4F-418D-AE19-62706E023703}">
                      <ahyp:hlinkClr xmlns:ahyp="http://schemas.microsoft.com/office/drawing/2018/hyperlinkcolor" val="tx"/>
                    </a:ext>
                  </a:extLst>
                </a:hlinkClick>
              </a:rPr>
              <a:t>ViewModelProvider</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8">
                  <a:extLst>
                    <a:ext uri="{A12FA001-AC4F-418D-AE19-62706E023703}">
                      <ahyp:hlinkClr xmlns:ahyp="http://schemas.microsoft.com/office/drawing/2018/hyperlinkcolor" val="tx"/>
                    </a:ext>
                  </a:extLst>
                </a:hlinkClick>
              </a:rPr>
              <a:t>Lifecycle Aware Data Loading with Architecture Components</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9">
                  <a:extLst>
                    <a:ext uri="{A12FA001-AC4F-418D-AE19-62706E023703}">
                      <ahyp:hlinkClr xmlns:ahyp="http://schemas.microsoft.com/office/drawing/2018/hyperlinkcolor" val="tx"/>
                    </a:ext>
                  </a:extLst>
                </a:hlinkClick>
              </a:rPr>
              <a:t>ViewModels and LiveData: Patterns + AntiPatterns</a:t>
            </a:r>
            <a:endParaRPr sz="2000">
              <a:solidFill>
                <a:srgbClr val="1155CC"/>
              </a:solidFill>
            </a:endParaRPr>
          </a:p>
        </p:txBody>
      </p:sp>
      <p:sp>
        <p:nvSpPr>
          <p:cNvPr id="394" name="Google Shape;394;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400" name="Google Shape;400;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401" name="Google Shape;401;p58"/>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a:t>Practice what you’ve learned by</a:t>
            </a:r>
            <a:br>
              <a:rPr lang="en" sz="2500"/>
            </a:br>
            <a:r>
              <a:rPr lang="en" sz="2500"/>
              <a:t>completing the pathway:</a:t>
            </a:r>
            <a:endParaRPr sz="2500"/>
          </a:p>
          <a:p>
            <a:pPr marL="0" lvl="0" indent="0" algn="l" rtl="0">
              <a:lnSpc>
                <a:spcPct val="115000"/>
              </a:lnSpc>
              <a:spcBef>
                <a:spcPts val="1000"/>
              </a:spcBef>
              <a:spcAft>
                <a:spcPts val="1000"/>
              </a:spcAft>
              <a:buNone/>
            </a:pPr>
            <a:r>
              <a:rPr lang="en" sz="2500" u="sng">
                <a:solidFill>
                  <a:schemeClr val="hlink"/>
                </a:solidFill>
                <a:hlinkClick r:id="rId3"/>
              </a:rPr>
              <a:t>Lesson 8: App architecture (UI layer)</a:t>
            </a:r>
            <a:endParaRPr sz="2500">
              <a:solidFill>
                <a:schemeClr val="dk1"/>
              </a:solidFill>
            </a:endParaRPr>
          </a:p>
        </p:txBody>
      </p:sp>
      <p:pic>
        <p:nvPicPr>
          <p:cNvPr id="402" name="Google Shape;402;p58"/>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Examples of short-term hacks</a:t>
            </a:r>
            <a:endParaRPr sz="3400"/>
          </a:p>
        </p:txBody>
      </p:sp>
      <p:sp>
        <p:nvSpPr>
          <p:cNvPr id="107" name="Google Shape;107;p21"/>
          <p:cNvSpPr txBox="1">
            <a:spLocks noGrp="1"/>
          </p:cNvSpPr>
          <p:nvPr>
            <p:ph type="body" idx="1"/>
          </p:nvPr>
        </p:nvSpPr>
        <p:spPr>
          <a:xfrm>
            <a:off x="311700" y="1685875"/>
            <a:ext cx="8520600" cy="2383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Tailoring your app to a specific device </a:t>
            </a:r>
            <a:endParaRPr sz="2200"/>
          </a:p>
          <a:p>
            <a:pPr marL="457200" lvl="0" indent="-368300" algn="l" rtl="0">
              <a:spcBef>
                <a:spcPts val="1000"/>
              </a:spcBef>
              <a:spcAft>
                <a:spcPts val="0"/>
              </a:spcAft>
              <a:buSzPts val="2200"/>
              <a:buChar char="●"/>
            </a:pPr>
            <a:r>
              <a:rPr lang="en" sz="2200"/>
              <a:t>Blindly copying and pasting code into your files</a:t>
            </a:r>
            <a:endParaRPr sz="2200"/>
          </a:p>
          <a:p>
            <a:pPr marL="457200" lvl="0" indent="-368300" algn="l" rtl="0">
              <a:spcBef>
                <a:spcPts val="1000"/>
              </a:spcBef>
              <a:spcAft>
                <a:spcPts val="0"/>
              </a:spcAft>
              <a:buSzPts val="2200"/>
              <a:buChar char="●"/>
            </a:pPr>
            <a:r>
              <a:rPr lang="en" sz="2200"/>
              <a:t>Placing all business logic in activity file </a:t>
            </a:r>
            <a:endParaRPr sz="2200"/>
          </a:p>
          <a:p>
            <a:pPr marL="457200" lvl="0" indent="-368300" algn="l" rtl="0">
              <a:spcBef>
                <a:spcPts val="1000"/>
              </a:spcBef>
              <a:spcAft>
                <a:spcPts val="1000"/>
              </a:spcAft>
              <a:buSzPts val="2200"/>
              <a:buChar char="●"/>
            </a:pPr>
            <a:r>
              <a:rPr lang="en" sz="2200"/>
              <a:t>Hardcoding user-facing strings in your code </a:t>
            </a:r>
            <a:endParaRPr sz="2200"/>
          </a:p>
        </p:txBody>
      </p:sp>
      <p:sp>
        <p:nvSpPr>
          <p:cNvPr id="108" name="Google Shape;108;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you need good app architecture</a:t>
            </a:r>
            <a:endParaRPr/>
          </a:p>
        </p:txBody>
      </p:sp>
      <p:sp>
        <p:nvSpPr>
          <p:cNvPr id="114" name="Google Shape;114;p22"/>
          <p:cNvSpPr txBox="1">
            <a:spLocks noGrp="1"/>
          </p:cNvSpPr>
          <p:nvPr>
            <p:ph type="body" idx="1"/>
          </p:nvPr>
        </p:nvSpPr>
        <p:spPr>
          <a:xfrm>
            <a:off x="311700" y="1533475"/>
            <a:ext cx="8595900" cy="2244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Clearly defines where specific business logic belongs</a:t>
            </a:r>
            <a:endParaRPr sz="2200"/>
          </a:p>
          <a:p>
            <a:pPr marL="457200" lvl="0" indent="-368300" algn="l" rtl="0">
              <a:spcBef>
                <a:spcPts val="1000"/>
              </a:spcBef>
              <a:spcAft>
                <a:spcPts val="0"/>
              </a:spcAft>
              <a:buSzPts val="2200"/>
              <a:buChar char="●"/>
            </a:pPr>
            <a:r>
              <a:rPr lang="en" sz="2200"/>
              <a:t>Makes it easier for developers to collaborate</a:t>
            </a:r>
            <a:endParaRPr sz="2200"/>
          </a:p>
          <a:p>
            <a:pPr marL="457200" lvl="0" indent="-368300" algn="l" rtl="0">
              <a:spcBef>
                <a:spcPts val="1000"/>
              </a:spcBef>
              <a:spcAft>
                <a:spcPts val="0"/>
              </a:spcAft>
              <a:buSzPts val="2200"/>
              <a:buChar char="●"/>
            </a:pPr>
            <a:r>
              <a:rPr lang="en" sz="2200"/>
              <a:t>Makes your code easier to test</a:t>
            </a:r>
            <a:endParaRPr sz="2200"/>
          </a:p>
          <a:p>
            <a:pPr marL="457200" lvl="0" indent="-368300" algn="l" rtl="0">
              <a:spcBef>
                <a:spcPts val="1000"/>
              </a:spcBef>
              <a:spcAft>
                <a:spcPts val="0"/>
              </a:spcAft>
              <a:buSzPts val="2200"/>
              <a:buChar char="●"/>
            </a:pPr>
            <a:r>
              <a:rPr lang="en" sz="2200"/>
              <a:t>Lets you benefit from already-solved problems </a:t>
            </a:r>
            <a:endParaRPr sz="2200"/>
          </a:p>
          <a:p>
            <a:pPr marL="457200" lvl="0" indent="-368300" algn="l" rtl="0">
              <a:spcBef>
                <a:spcPts val="1000"/>
              </a:spcBef>
              <a:spcAft>
                <a:spcPts val="1000"/>
              </a:spcAft>
              <a:buSzPts val="2200"/>
              <a:buChar char="●"/>
            </a:pPr>
            <a:r>
              <a:rPr lang="en" sz="2200"/>
              <a:t>Saves time and reduces technical debt as you extend your app </a:t>
            </a:r>
            <a:endParaRPr sz="2200"/>
          </a:p>
        </p:txBody>
      </p:sp>
      <p:sp>
        <p:nvSpPr>
          <p:cNvPr id="115" name="Google Shape;115;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3"/>
          <p:cNvPicPr preferRelativeResize="0"/>
          <p:nvPr/>
        </p:nvPicPr>
        <p:blipFill>
          <a:blip r:embed="rId3">
            <a:alphaModFix amt="31000"/>
          </a:blip>
          <a:stretch>
            <a:fillRect/>
          </a:stretch>
        </p:blipFill>
        <p:spPr>
          <a:xfrm>
            <a:off x="1600499" y="1042975"/>
            <a:ext cx="5697943" cy="3584194"/>
          </a:xfrm>
          <a:prstGeom prst="rect">
            <a:avLst/>
          </a:prstGeom>
          <a:noFill/>
          <a:ln>
            <a:noFill/>
          </a:ln>
        </p:spPr>
      </p:pic>
      <p:sp>
        <p:nvSpPr>
          <p:cNvPr id="121" name="Google Shape;121;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Jetpack</a:t>
            </a:r>
            <a:endParaRPr/>
          </a:p>
        </p:txBody>
      </p:sp>
      <p:sp>
        <p:nvSpPr>
          <p:cNvPr id="122" name="Google Shape;122;p23"/>
          <p:cNvSpPr txBox="1">
            <a:spLocks noGrp="1"/>
          </p:cNvSpPr>
          <p:nvPr>
            <p:ph type="body" idx="1"/>
          </p:nvPr>
        </p:nvSpPr>
        <p:spPr>
          <a:xfrm>
            <a:off x="261875" y="1836350"/>
            <a:ext cx="8604600" cy="178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Android libraries that incorporate best practices and provide backward compatibility in your apps</a:t>
            </a:r>
            <a:endParaRPr sz="2200"/>
          </a:p>
          <a:p>
            <a:pPr marL="457200" lvl="0" indent="-368300" algn="l" rtl="0">
              <a:spcBef>
                <a:spcPts val="1000"/>
              </a:spcBef>
              <a:spcAft>
                <a:spcPts val="1000"/>
              </a:spcAft>
              <a:buSzPts val="2200"/>
              <a:buChar char="●"/>
            </a:pPr>
            <a:r>
              <a:rPr lang="en" sz="2200"/>
              <a:t>Jetpack comprises the </a:t>
            </a:r>
            <a:r>
              <a:rPr lang="en" sz="2200">
                <a:latin typeface="Courier New"/>
                <a:ea typeface="Courier New"/>
                <a:cs typeface="Courier New"/>
                <a:sym typeface="Courier New"/>
              </a:rPr>
              <a:t>androidx.*</a:t>
            </a:r>
            <a:r>
              <a:rPr lang="en" sz="2200"/>
              <a:t> package libraries</a:t>
            </a:r>
            <a:endParaRPr sz="2200"/>
          </a:p>
        </p:txBody>
      </p:sp>
      <p:sp>
        <p:nvSpPr>
          <p:cNvPr id="123" name="Google Shape;123;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Separation of concerns</a:t>
            </a:r>
            <a:endParaRPr/>
          </a:p>
        </p:txBody>
      </p:sp>
      <p:sp>
        <p:nvSpPr>
          <p:cNvPr id="129" name="Google Shape;129;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30" name="Google Shape;130;p24"/>
          <p:cNvGrpSpPr/>
          <p:nvPr/>
        </p:nvGrpSpPr>
        <p:grpSpPr>
          <a:xfrm>
            <a:off x="995800" y="1417850"/>
            <a:ext cx="6428500" cy="2608050"/>
            <a:chOff x="839750" y="1265450"/>
            <a:chExt cx="6428500" cy="2608050"/>
          </a:xfrm>
        </p:grpSpPr>
        <p:cxnSp>
          <p:nvCxnSpPr>
            <p:cNvPr id="131" name="Google Shape;131;p24"/>
            <p:cNvCxnSpPr/>
            <p:nvPr/>
          </p:nvCxnSpPr>
          <p:spPr>
            <a:xfrm rot="10800000" flipH="1">
              <a:off x="3176600" y="1722050"/>
              <a:ext cx="547800" cy="466800"/>
            </a:xfrm>
            <a:prstGeom prst="straightConnector1">
              <a:avLst/>
            </a:prstGeom>
            <a:noFill/>
            <a:ln w="28575" cap="flat" cmpd="sng">
              <a:solidFill>
                <a:srgbClr val="083042"/>
              </a:solidFill>
              <a:prstDash val="solid"/>
              <a:round/>
              <a:headEnd type="none" w="med" len="med"/>
              <a:tailEnd type="triangle" w="med" len="med"/>
            </a:ln>
          </p:spPr>
        </p:cxnSp>
        <p:sp>
          <p:nvSpPr>
            <p:cNvPr id="132" name="Google Shape;132;p24"/>
            <p:cNvSpPr/>
            <p:nvPr/>
          </p:nvSpPr>
          <p:spPr>
            <a:xfrm>
              <a:off x="3736900" y="1265450"/>
              <a:ext cx="1397138" cy="823462"/>
            </a:xfrm>
            <a:custGeom>
              <a:avLst/>
              <a:gdLst/>
              <a:ahLst/>
              <a:cxnLst/>
              <a:rect l="l" t="t" r="r" b="b"/>
              <a:pathLst>
                <a:path w="50805" h="29391" extrusionOk="0">
                  <a:moveTo>
                    <a:pt x="0" y="5458"/>
                  </a:moveTo>
                  <a:lnTo>
                    <a:pt x="27292" y="5458"/>
                  </a:lnTo>
                  <a:lnTo>
                    <a:pt x="30231" y="0"/>
                  </a:lnTo>
                  <a:lnTo>
                    <a:pt x="49125" y="0"/>
                  </a:lnTo>
                  <a:lnTo>
                    <a:pt x="50805" y="5039"/>
                  </a:lnTo>
                  <a:lnTo>
                    <a:pt x="50805" y="29391"/>
                  </a:lnTo>
                  <a:lnTo>
                    <a:pt x="420" y="28972"/>
                  </a:lnTo>
                  <a:close/>
                </a:path>
              </a:pathLst>
            </a:custGeom>
            <a:solidFill>
              <a:schemeClr val="lt2"/>
            </a:solidFill>
            <a:ln w="28575" cap="flat" cmpd="sng">
              <a:solidFill>
                <a:srgbClr val="D9D9D9"/>
              </a:solidFill>
              <a:prstDash val="solid"/>
              <a:round/>
              <a:headEnd type="none" w="med" len="med"/>
              <a:tailEnd type="none" w="med" len="med"/>
            </a:ln>
          </p:spPr>
          <p:txBody>
            <a:bodyPr/>
            <a:lstStyle/>
            <a:p>
              <a:endParaRPr lang="en-US"/>
            </a:p>
          </p:txBody>
        </p:sp>
        <p:sp>
          <p:nvSpPr>
            <p:cNvPr id="133" name="Google Shape;133;p24"/>
            <p:cNvSpPr/>
            <p:nvPr/>
          </p:nvSpPr>
          <p:spPr>
            <a:xfrm>
              <a:off x="3642450" y="2372300"/>
              <a:ext cx="1637400" cy="1501200"/>
            </a:xfrm>
            <a:prstGeom prst="rect">
              <a:avLst/>
            </a:prstGeom>
            <a:solidFill>
              <a:srgbClr val="FFFFFF"/>
            </a:solidFill>
            <a:ln w="28575"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ViewModel</a:t>
              </a:r>
              <a:endParaRPr sz="1800">
                <a:latin typeface="Roboto Condensed"/>
                <a:ea typeface="Roboto Condensed"/>
                <a:cs typeface="Roboto Condensed"/>
                <a:sym typeface="Roboto Condensed"/>
              </a:endParaRPr>
            </a:p>
          </p:txBody>
        </p:sp>
        <p:sp>
          <p:nvSpPr>
            <p:cNvPr id="134" name="Google Shape;134;p24"/>
            <p:cNvSpPr/>
            <p:nvPr/>
          </p:nvSpPr>
          <p:spPr>
            <a:xfrm>
              <a:off x="3862875" y="2991625"/>
              <a:ext cx="1217700" cy="619200"/>
            </a:xfrm>
            <a:prstGeom prst="rect">
              <a:avLst/>
            </a:prstGeom>
            <a:solidFill>
              <a:srgbClr val="F3F3F3"/>
            </a:solid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LiveData</a:t>
              </a:r>
              <a:endParaRPr sz="1800">
                <a:latin typeface="Roboto Condensed"/>
                <a:ea typeface="Roboto Condensed"/>
                <a:cs typeface="Roboto Condensed"/>
                <a:sym typeface="Roboto Condensed"/>
              </a:endParaRPr>
            </a:p>
          </p:txBody>
        </p:sp>
        <p:grpSp>
          <p:nvGrpSpPr>
            <p:cNvPr id="135" name="Google Shape;135;p24"/>
            <p:cNvGrpSpPr/>
            <p:nvPr/>
          </p:nvGrpSpPr>
          <p:grpSpPr>
            <a:xfrm>
              <a:off x="5872150" y="2849850"/>
              <a:ext cx="1396100" cy="970950"/>
              <a:chOff x="7017200" y="2907650"/>
              <a:chExt cx="1396100" cy="970950"/>
            </a:xfrm>
          </p:grpSpPr>
          <p:sp>
            <p:nvSpPr>
              <p:cNvPr id="136" name="Google Shape;136;p24"/>
              <p:cNvSpPr/>
              <p:nvPr/>
            </p:nvSpPr>
            <p:spPr>
              <a:xfrm rot="5400000" flipH="1">
                <a:off x="7229775" y="2695075"/>
                <a:ext cx="970950" cy="1396100"/>
              </a:xfrm>
              <a:prstGeom prst="flowChartMagneticDrum">
                <a:avLst/>
              </a:prstGeom>
              <a:solidFill>
                <a:schemeClr val="lt2"/>
              </a:solid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4"/>
              <p:cNvSpPr txBox="1"/>
              <p:nvPr/>
            </p:nvSpPr>
            <p:spPr>
              <a:xfrm>
                <a:off x="7116925" y="3356307"/>
                <a:ext cx="12177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Data Layer</a:t>
                </a:r>
                <a:endParaRPr sz="1800">
                  <a:latin typeface="Roboto Condensed"/>
                  <a:ea typeface="Roboto Condensed"/>
                  <a:cs typeface="Roboto Condensed"/>
                  <a:sym typeface="Roboto Condensed"/>
                </a:endParaRPr>
              </a:p>
            </p:txBody>
          </p:sp>
        </p:grpSp>
        <p:cxnSp>
          <p:nvCxnSpPr>
            <p:cNvPr id="138" name="Google Shape;138;p24"/>
            <p:cNvCxnSpPr>
              <a:endCxn id="133" idx="1"/>
            </p:cNvCxnSpPr>
            <p:nvPr/>
          </p:nvCxnSpPr>
          <p:spPr>
            <a:xfrm>
              <a:off x="3181350" y="2655500"/>
              <a:ext cx="461100" cy="467400"/>
            </a:xfrm>
            <a:prstGeom prst="straightConnector1">
              <a:avLst/>
            </a:prstGeom>
            <a:noFill/>
            <a:ln w="28575" cap="flat" cmpd="sng">
              <a:solidFill>
                <a:srgbClr val="083042"/>
              </a:solidFill>
              <a:prstDash val="solid"/>
              <a:round/>
              <a:headEnd type="none" w="med" len="med"/>
              <a:tailEnd type="triangle" w="med" len="med"/>
            </a:ln>
          </p:spPr>
        </p:cxnSp>
        <p:cxnSp>
          <p:nvCxnSpPr>
            <p:cNvPr id="139" name="Google Shape;139;p24"/>
            <p:cNvCxnSpPr/>
            <p:nvPr/>
          </p:nvCxnSpPr>
          <p:spPr>
            <a:xfrm>
              <a:off x="5290450" y="3366375"/>
              <a:ext cx="577200" cy="3300"/>
            </a:xfrm>
            <a:prstGeom prst="straightConnector1">
              <a:avLst/>
            </a:prstGeom>
            <a:noFill/>
            <a:ln w="28575" cap="flat" cmpd="sng">
              <a:solidFill>
                <a:srgbClr val="083042"/>
              </a:solidFill>
              <a:prstDash val="solid"/>
              <a:round/>
              <a:headEnd type="none" w="med" len="med"/>
              <a:tailEnd type="triangle" w="med" len="med"/>
            </a:ln>
          </p:spPr>
        </p:cxnSp>
        <p:sp>
          <p:nvSpPr>
            <p:cNvPr id="140" name="Google Shape;140;p24"/>
            <p:cNvSpPr/>
            <p:nvPr/>
          </p:nvSpPr>
          <p:spPr>
            <a:xfrm>
              <a:off x="839750" y="2088900"/>
              <a:ext cx="2330400" cy="713700"/>
            </a:xfrm>
            <a:prstGeom prst="rect">
              <a:avLst/>
            </a:prstGeom>
            <a:solidFill>
              <a:srgbClr val="F3F3F3"/>
            </a:solid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UI Controller</a:t>
              </a:r>
              <a:br>
                <a:rPr lang="en" sz="1800">
                  <a:latin typeface="Roboto Condensed"/>
                  <a:ea typeface="Roboto Condensed"/>
                  <a:cs typeface="Roboto Condensed"/>
                  <a:sym typeface="Roboto Condensed"/>
                </a:rPr>
              </a:br>
              <a:r>
                <a:rPr lang="en" sz="1800">
                  <a:latin typeface="Roboto Condensed"/>
                  <a:ea typeface="Roboto Condensed"/>
                  <a:cs typeface="Roboto Condensed"/>
                  <a:sym typeface="Roboto Condensed"/>
                </a:rPr>
                <a:t>(Activity/Fragment)</a:t>
              </a:r>
              <a:endParaRPr sz="1800">
                <a:latin typeface="Roboto Condensed"/>
                <a:ea typeface="Roboto Condensed"/>
                <a:cs typeface="Roboto Condensed"/>
                <a:sym typeface="Roboto Condensed"/>
              </a:endParaRPr>
            </a:p>
          </p:txBody>
        </p:sp>
        <p:sp>
          <p:nvSpPr>
            <p:cNvPr id="141" name="Google Shape;141;p24"/>
            <p:cNvSpPr txBox="1"/>
            <p:nvPr/>
          </p:nvSpPr>
          <p:spPr>
            <a:xfrm>
              <a:off x="3852875" y="1588775"/>
              <a:ext cx="1209600" cy="28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Condensed"/>
                  <a:ea typeface="Roboto Condensed"/>
                  <a:cs typeface="Roboto Condensed"/>
                  <a:sym typeface="Roboto Condensed"/>
                </a:rPr>
                <a:t>res/layout</a:t>
              </a:r>
              <a:endParaRPr sz="1800">
                <a:latin typeface="Roboto Condensed"/>
                <a:ea typeface="Roboto Condensed"/>
                <a:cs typeface="Roboto Condensed"/>
                <a:sym typeface="Roboto Condensed"/>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Architecture components</a:t>
            </a:r>
            <a:endParaRPr/>
          </a:p>
        </p:txBody>
      </p:sp>
      <p:sp>
        <p:nvSpPr>
          <p:cNvPr id="147" name="Google Shape;147;p25"/>
          <p:cNvSpPr txBox="1">
            <a:spLocks noGrp="1"/>
          </p:cNvSpPr>
          <p:nvPr>
            <p:ph type="body" idx="1"/>
          </p:nvPr>
        </p:nvSpPr>
        <p:spPr>
          <a:xfrm>
            <a:off x="311700" y="1685875"/>
            <a:ext cx="8520600" cy="2140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Architecture design patterns, like </a:t>
            </a:r>
            <a:r>
              <a:rPr lang="en" sz="2200">
                <a:solidFill>
                  <a:schemeClr val="dk1"/>
                </a:solidFill>
              </a:rPr>
              <a:t>MVVM and MVI,</a:t>
            </a:r>
            <a:r>
              <a:rPr lang="en" sz="2200"/>
              <a:t> describe a loose template for what the structure of your app should be. </a:t>
            </a:r>
            <a:endParaRPr sz="2200"/>
          </a:p>
          <a:p>
            <a:pPr marL="457200" lvl="0" indent="-368300" algn="l" rtl="0">
              <a:spcBef>
                <a:spcPts val="1000"/>
              </a:spcBef>
              <a:spcAft>
                <a:spcPts val="1000"/>
              </a:spcAft>
              <a:buSzPts val="2200"/>
              <a:buChar char="●"/>
            </a:pPr>
            <a:r>
              <a:rPr lang="en" sz="2200"/>
              <a:t>Jetpack architecture components help you design robust, testable, and maintainable apps.</a:t>
            </a:r>
            <a:endParaRPr sz="2200"/>
          </a:p>
        </p:txBody>
      </p:sp>
      <p:sp>
        <p:nvSpPr>
          <p:cNvPr id="148" name="Google Shape;148;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6DF62B36C84343A091849FB1E2B1BC" ma:contentTypeVersion="0" ma:contentTypeDescription="Create a new document." ma:contentTypeScope="" ma:versionID="4e785ebdacd12b11b5efdad6f7e8258e">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A21C03-2D46-40AD-9AB9-F79CC10F62D4}"/>
</file>

<file path=customXml/itemProps2.xml><?xml version="1.0" encoding="utf-8"?>
<ds:datastoreItem xmlns:ds="http://schemas.openxmlformats.org/officeDocument/2006/customXml" ds:itemID="{8884CDDE-39FB-4A54-AEA1-BE8DB745016F}"/>
</file>

<file path=customXml/itemProps3.xml><?xml version="1.0" encoding="utf-8"?>
<ds:datastoreItem xmlns:ds="http://schemas.openxmlformats.org/officeDocument/2006/customXml" ds:itemID="{7C4AFDAC-D6D3-474F-B177-3303FA15E04B}"/>
</file>

<file path=docProps/app.xml><?xml version="1.0" encoding="utf-8"?>
<Properties xmlns="http://schemas.openxmlformats.org/officeDocument/2006/extended-properties" xmlns:vt="http://schemas.openxmlformats.org/officeDocument/2006/docPropsVTypes">
  <TotalTime>443</TotalTime>
  <Words>4124</Words>
  <Application>Microsoft Office PowerPoint</Application>
  <PresentationFormat>On-screen Show (16:9)</PresentationFormat>
  <Paragraphs>444</Paragraphs>
  <Slides>45</Slides>
  <Notes>45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45</vt:i4>
      </vt:variant>
    </vt:vector>
  </HeadingPairs>
  <TitlesOfParts>
    <vt:vector size="57" baseType="lpstr">
      <vt:lpstr>Google Sans</vt:lpstr>
      <vt:lpstr>Roboto Condensed</vt:lpstr>
      <vt:lpstr>Courier New</vt:lpstr>
      <vt:lpstr>Arial Unicode MS</vt:lpstr>
      <vt:lpstr>Arial</vt:lpstr>
      <vt:lpstr>Consolas</vt:lpstr>
      <vt:lpstr>Times New Roman</vt:lpstr>
      <vt:lpstr>Open Sans</vt:lpstr>
      <vt:lpstr>Roboto</vt:lpstr>
      <vt:lpstr>Noto Sans Symbols</vt:lpstr>
      <vt:lpstr>Simple Light</vt:lpstr>
      <vt:lpstr>GDT master</vt:lpstr>
      <vt:lpstr>PowerPoint Presentation</vt:lpstr>
      <vt:lpstr>About this lesson</vt:lpstr>
      <vt:lpstr>PowerPoint Presentation</vt:lpstr>
      <vt:lpstr>Avoid short-term hacks</vt:lpstr>
      <vt:lpstr>Examples of short-term hacks</vt:lpstr>
      <vt:lpstr>Why you need good app architecture</vt:lpstr>
      <vt:lpstr>Android Jetpack</vt:lpstr>
      <vt:lpstr>Separation of concerns</vt:lpstr>
      <vt:lpstr>Architecture components</vt:lpstr>
      <vt:lpstr>PowerPoint Presentation</vt:lpstr>
      <vt:lpstr>Gradle: lifecycle extensions</vt:lpstr>
      <vt:lpstr>ViewModel</vt:lpstr>
      <vt:lpstr>ViewModel</vt:lpstr>
      <vt:lpstr>Lifetime of a ViewModel</vt:lpstr>
      <vt:lpstr>Kabaddi Kounter</vt:lpstr>
      <vt:lpstr>ViewModel class</vt:lpstr>
      <vt:lpstr>Implement a ViewModel </vt:lpstr>
      <vt:lpstr>Load and use a ViewModel </vt:lpstr>
      <vt:lpstr>Load and use a ViewModel </vt:lpstr>
      <vt:lpstr>Using a ViewModel</vt:lpstr>
      <vt:lpstr>Note</vt:lpstr>
      <vt:lpstr>PowerPoint Presentation</vt:lpstr>
      <vt:lpstr>ViewModels and data binding</vt:lpstr>
      <vt:lpstr>Data binding in XML revisited</vt:lpstr>
      <vt:lpstr>Attaching a ViewModel to a data binding</vt:lpstr>
      <vt:lpstr>Using a ViewModel from a data binding</vt:lpstr>
      <vt:lpstr>ViewModels and data binding</vt:lpstr>
      <vt:lpstr>PowerPoint Presentation</vt:lpstr>
      <vt:lpstr>Observer design pattern</vt:lpstr>
      <vt:lpstr>Observer design pattern diagram</vt:lpstr>
      <vt:lpstr>LiveData</vt:lpstr>
      <vt:lpstr>LiveData versus MutableLiveData</vt:lpstr>
      <vt:lpstr>Use LiveData in ViewModel</vt:lpstr>
      <vt:lpstr>Add an observer on LiveData</vt:lpstr>
      <vt:lpstr>Two-way data binding</vt:lpstr>
      <vt:lpstr>Example layout XML</vt:lpstr>
      <vt:lpstr>Example Activity</vt:lpstr>
      <vt:lpstr>Example ViewModel</vt:lpstr>
      <vt:lpstr>PowerPoint Presentation</vt:lpstr>
      <vt:lpstr>Manipulating LiveData with transformations</vt:lpstr>
      <vt:lpstr>Example LiveData with transformations</vt:lpstr>
      <vt:lpstr>PowerPoint Presentation</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Hoang Van Hiep</cp:lastModifiedBy>
  <cp:revision>4</cp:revision>
  <dcterms:modified xsi:type="dcterms:W3CDTF">2023-12-04T12:16:21Z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0x010100E86DF62B36C84343A091849FB1E2B1BC</vt:lpwstr>
  </property>
</Properties>
</file>