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960" r:id="rId1"/>
  </p:sldMasterIdLst>
  <p:notesMasterIdLst>
    <p:notesMasterId r:id="rId37"/>
  </p:notesMasterIdLst>
  <p:sldIdLst>
    <p:sldId id="256" r:id="rId2"/>
    <p:sldId id="257" r:id="rId3"/>
    <p:sldId id="290" r:id="rId4"/>
    <p:sldId id="261" r:id="rId5"/>
    <p:sldId id="291" r:id="rId6"/>
    <p:sldId id="258" r:id="rId7"/>
    <p:sldId id="259" r:id="rId8"/>
    <p:sldId id="270" r:id="rId9"/>
    <p:sldId id="293" r:id="rId10"/>
    <p:sldId id="266" r:id="rId11"/>
    <p:sldId id="269" r:id="rId12"/>
    <p:sldId id="268" r:id="rId13"/>
    <p:sldId id="308" r:id="rId14"/>
    <p:sldId id="294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271" r:id="rId27"/>
    <p:sldId id="265" r:id="rId28"/>
    <p:sldId id="264" r:id="rId29"/>
    <p:sldId id="286" r:id="rId30"/>
    <p:sldId id="307" r:id="rId31"/>
    <p:sldId id="287" r:id="rId32"/>
    <p:sldId id="288" r:id="rId33"/>
    <p:sldId id="289" r:id="rId34"/>
    <p:sldId id="272" r:id="rId35"/>
    <p:sldId id="273" r:id="rId3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75567" autoAdjust="0"/>
  </p:normalViewPr>
  <p:slideViewPr>
    <p:cSldViewPr>
      <p:cViewPr>
        <p:scale>
          <a:sx n="60" d="100"/>
          <a:sy n="60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7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8D4BA78-9481-4948-953D-328E49E571A3}" type="datetimeFigureOut">
              <a:rPr lang="he-IL" smtClean="0"/>
              <a:t>כ"ד/תשרי/תשע"ה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709CDED-FF1C-4905-B9EB-207DE08020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334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Electronics  - assemble everything without</a:t>
            </a:r>
            <a:r>
              <a:rPr lang="en-US" baseline="0" dirty="0" smtClean="0"/>
              <a:t> damaging the hardware, soldering etc. monitoring the arm’s joint position. Making decisions on how to assemble the robot.</a:t>
            </a:r>
          </a:p>
          <a:p>
            <a:pPr algn="l" rtl="0"/>
            <a:endParaRPr lang="en-US" baseline="0" dirty="0" smtClean="0"/>
          </a:p>
          <a:p>
            <a:pPr algn="l" rtl="0"/>
            <a:r>
              <a:rPr lang="en-US" dirty="0" smtClean="0"/>
              <a:t>Motion planning – how to</a:t>
            </a:r>
            <a:r>
              <a:rPr lang="en-US" baseline="0" dirty="0" smtClean="0"/>
              <a:t> move in the space that we are in.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9CDED-FF1C-4905-B9EB-207DE080205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9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9CDED-FF1C-4905-B9EB-207DE080205B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254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5D20AB8-6C1C-44CC-9AE2-9279A9B4B4B0}" type="datetimeFigureOut">
              <a:rPr lang="he-IL" smtClean="0"/>
              <a:t>כ"ד/תשרי/תשע"ה</a:t>
            </a:fld>
            <a:endParaRPr lang="he-I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he-I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4DC7687-16FA-4714-8C83-EC159EDBA2F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0AB8-6C1C-44CC-9AE2-9279A9B4B4B0}" type="datetimeFigureOut">
              <a:rPr lang="he-IL" smtClean="0"/>
              <a:t>כ"ד/תשרי/תשע"ה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87-16FA-4714-8C83-EC159EDBA2F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0AB8-6C1C-44CC-9AE2-9279A9B4B4B0}" type="datetimeFigureOut">
              <a:rPr lang="he-IL" smtClean="0"/>
              <a:t>כ"ד/תשרי/תשע"ה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87-16FA-4714-8C83-EC159EDBA2F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5D20AB8-6C1C-44CC-9AE2-9279A9B4B4B0}" type="datetimeFigureOut">
              <a:rPr lang="he-IL" smtClean="0"/>
              <a:t>כ"ד/תשרי/תשע"ה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87-16FA-4714-8C83-EC159EDBA2F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5D20AB8-6C1C-44CC-9AE2-9279A9B4B4B0}" type="datetimeFigureOut">
              <a:rPr lang="he-IL" smtClean="0"/>
              <a:t>כ"ד/תשרי/תשע"ה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4DC7687-16FA-4714-8C83-EC159EDBA2F6}" type="slidenum">
              <a:rPr lang="he-IL" smtClean="0"/>
              <a:t>‹#›</a:t>
            </a:fld>
            <a:endParaRPr lang="he-IL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5D20AB8-6C1C-44CC-9AE2-9279A9B4B4B0}" type="datetimeFigureOut">
              <a:rPr lang="he-IL" smtClean="0"/>
              <a:t>כ"ד/תשרי/תשע"ה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4DC7687-16FA-4714-8C83-EC159EDBA2F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5D20AB8-6C1C-44CC-9AE2-9279A9B4B4B0}" type="datetimeFigureOut">
              <a:rPr lang="he-IL" smtClean="0"/>
              <a:t>כ"ד/תשרי/תשע"ה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4DC7687-16FA-4714-8C83-EC159EDBA2F6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0AB8-6C1C-44CC-9AE2-9279A9B4B4B0}" type="datetimeFigureOut">
              <a:rPr lang="he-IL" smtClean="0"/>
              <a:t>כ"ד/תשרי/תשע"ה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7687-16FA-4714-8C83-EC159EDBA2F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5D20AB8-6C1C-44CC-9AE2-9279A9B4B4B0}" type="datetimeFigureOut">
              <a:rPr lang="he-IL" smtClean="0"/>
              <a:t>כ"ד/תשרי/תשע"ה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4DC7687-16FA-4714-8C83-EC159EDBA2F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5D20AB8-6C1C-44CC-9AE2-9279A9B4B4B0}" type="datetimeFigureOut">
              <a:rPr lang="he-IL" smtClean="0"/>
              <a:t>כ"ד/תשרי/תשע"ה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4DC7687-16FA-4714-8C83-EC159EDBA2F6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5D20AB8-6C1C-44CC-9AE2-9279A9B4B4B0}" type="datetimeFigureOut">
              <a:rPr lang="he-IL" smtClean="0"/>
              <a:t>כ"ד/תשרי/תשע"ה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4DC7687-16FA-4714-8C83-EC159EDBA2F6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5D20AB8-6C1C-44CC-9AE2-9279A9B4B4B0}" type="datetimeFigureOut">
              <a:rPr lang="he-IL" smtClean="0"/>
              <a:t>כ"ד/תשרי/תשע"ה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4DC7687-16FA-4714-8C83-EC159EDBA2F6}" type="slidenum">
              <a:rPr lang="he-IL" smtClean="0"/>
              <a:t>‹#›</a:t>
            </a:fld>
            <a:endParaRPr lang="he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marL="484632" algn="l" rtl="1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r" rtl="1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r" rtl="1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r" rtl="1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doronAtuar/Autonomous-Tower-Builder-Robo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8856984" cy="187220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hlinkClick r:id="rId2"/>
              </a:rPr>
              <a:t>Autonomous Tower Builder Robot</a:t>
            </a:r>
            <a:r>
              <a:rPr lang="en-US" b="0" dirty="0"/>
              <a:t/>
            </a:r>
            <a:br>
              <a:rPr lang="en-US" b="0" dirty="0"/>
            </a:b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509120"/>
            <a:ext cx="5472608" cy="186580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 err="1"/>
              <a:t>Doron</a:t>
            </a:r>
            <a:r>
              <a:rPr lang="en-US" b="1" dirty="0"/>
              <a:t> </a:t>
            </a:r>
            <a:r>
              <a:rPr lang="en-US" b="1" dirty="0" err="1" smtClean="0"/>
              <a:t>Atuar</a:t>
            </a:r>
            <a:endParaRPr lang="en-US" b="1" dirty="0" smtClean="0"/>
          </a:p>
          <a:p>
            <a:pPr algn="l"/>
            <a:r>
              <a:rPr lang="en-US" b="1" dirty="0"/>
              <a:t>Hagar </a:t>
            </a:r>
            <a:r>
              <a:rPr lang="en-US" b="1" dirty="0" smtClean="0"/>
              <a:t>Tal</a:t>
            </a:r>
          </a:p>
          <a:p>
            <a:pPr algn="l"/>
            <a:r>
              <a:rPr lang="en-US" b="1" dirty="0"/>
              <a:t>Pavel </a:t>
            </a:r>
            <a:r>
              <a:rPr lang="en-US" b="1" dirty="0" err="1"/>
              <a:t>Rubinson</a:t>
            </a:r>
            <a:endParaRPr lang="en-US" b="1" dirty="0" smtClean="0"/>
          </a:p>
          <a:p>
            <a:pPr algn="l"/>
            <a:r>
              <a:rPr lang="en-US" b="1" dirty="0" smtClean="0"/>
              <a:t>Tom </a:t>
            </a:r>
            <a:r>
              <a:rPr lang="en-US" b="1" dirty="0" err="1" smtClean="0"/>
              <a:t>Rashman</a:t>
            </a:r>
            <a:endParaRPr lang="en-US" b="1" dirty="0" smtClean="0"/>
          </a:p>
          <a:p>
            <a:pPr algn="l"/>
            <a:r>
              <a:rPr lang="en-US" b="1" dirty="0" smtClean="0"/>
              <a:t>Advisor: Prof. Ronen </a:t>
            </a:r>
            <a:r>
              <a:rPr lang="en-US" b="1" dirty="0" err="1" smtClean="0"/>
              <a:t>Brafman</a:t>
            </a:r>
            <a:endParaRPr lang="en-US" b="1" dirty="0" smtClean="0"/>
          </a:p>
          <a:p>
            <a:endParaRPr lang="he-IL" dirty="0"/>
          </a:p>
        </p:txBody>
      </p:sp>
      <p:pic>
        <p:nvPicPr>
          <p:cNvPr id="2050" name="Picture 2" descr="C:\Hagar\פרוייקט\photo 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20" y="1772816"/>
            <a:ext cx="366367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8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Remote Control App</a:t>
            </a:r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484784"/>
            <a:ext cx="3164528" cy="5036503"/>
          </a:xfrm>
        </p:spPr>
      </p:pic>
    </p:spTree>
    <p:extLst>
      <p:ext uri="{BB962C8B-B14F-4D97-AF65-F5344CB8AC3E}">
        <p14:creationId xmlns:p14="http://schemas.microsoft.com/office/powerpoint/2010/main" val="36399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Remote Control App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72000"/>
          </a:xfrm>
        </p:spPr>
        <p:txBody>
          <a:bodyPr>
            <a:noAutofit/>
          </a:bodyPr>
          <a:lstStyle/>
          <a:p>
            <a:pPr algn="l" rtl="0"/>
            <a:r>
              <a:rPr lang="en-US" sz="3600" dirty="0" smtClean="0"/>
              <a:t>Writing a basic remote control that controls the robot</a:t>
            </a:r>
          </a:p>
          <a:p>
            <a:pPr algn="l" rtl="0"/>
            <a:r>
              <a:rPr lang="en-US" sz="3600" dirty="0" smtClean="0"/>
              <a:t>In order to do that we had to write all functions that control the robot</a:t>
            </a:r>
          </a:p>
          <a:p>
            <a:pPr algn="l" rtl="0"/>
            <a:r>
              <a:rPr lang="en-US" sz="3600" dirty="0" smtClean="0"/>
              <a:t>Eventually we wrote a movement system class that contains all robot movement functionality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99765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The Main App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An autonomous application.</a:t>
            </a:r>
          </a:p>
          <a:p>
            <a:pPr algn="l" rtl="0"/>
            <a:r>
              <a:rPr lang="en-US" dirty="0" smtClean="0"/>
              <a:t>Movement module.</a:t>
            </a:r>
          </a:p>
          <a:p>
            <a:pPr algn="l" rtl="0"/>
            <a:r>
              <a:rPr lang="en-US" dirty="0" smtClean="0"/>
              <a:t>Vision module.</a:t>
            </a:r>
          </a:p>
          <a:p>
            <a:pPr algn="l" rtl="0"/>
            <a:r>
              <a:rPr lang="en-US" dirty="0" smtClean="0"/>
              <a:t>Main loop - takes info from the camera and sensors, controls the arm and chassis and builds the cube tower.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4076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399032"/>
          </a:xfrm>
        </p:spPr>
        <p:txBody>
          <a:bodyPr>
            <a:normAutofit/>
          </a:bodyPr>
          <a:lstStyle/>
          <a:p>
            <a:pPr algn="ctr" rtl="0"/>
            <a:r>
              <a:rPr lang="en-US" sz="4000" dirty="0" smtClean="0">
                <a:effectLst/>
              </a:rPr>
              <a:t>General Architecture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e-I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8660420" cy="4896544"/>
          </a:xfrm>
        </p:spPr>
      </p:pic>
    </p:spTree>
    <p:extLst>
      <p:ext uri="{BB962C8B-B14F-4D97-AF65-F5344CB8AC3E}">
        <p14:creationId xmlns:p14="http://schemas.microsoft.com/office/powerpoint/2010/main" val="16976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Object Detection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The goal: Identifying individual cubes by color, and extracting their basic properties (horizontal location, distance).</a:t>
            </a:r>
          </a:p>
          <a:p>
            <a:pPr algn="l" rtl="0"/>
            <a:r>
              <a:rPr lang="en-US" dirty="0" smtClean="0"/>
              <a:t>The tools: A single camera, controlled by an Android phone, and </a:t>
            </a:r>
            <a:r>
              <a:rPr lang="en-US" dirty="0" err="1" smtClean="0"/>
              <a:t>OpenCV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The process: Each camera frame is processed individually and independently. Each frame goes through several processing steps.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6174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Object Detection - Steps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Example – detecting and separating a blue cube.</a:t>
            </a:r>
          </a:p>
          <a:p>
            <a:pPr algn="l" rtl="0"/>
            <a:r>
              <a:rPr lang="en-US" dirty="0" smtClean="0"/>
              <a:t>We start with a regular RGB (or BGR) image:</a:t>
            </a:r>
            <a:endParaRPr lang="he-IL" dirty="0"/>
          </a:p>
        </p:txBody>
      </p:sp>
      <p:pic>
        <p:nvPicPr>
          <p:cNvPr id="1027" name="Picture 3" descr="D:\Android\Presentation\photo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07355"/>
            <a:ext cx="4176464" cy="311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26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</a:t>
            </a:r>
            <a:r>
              <a:rPr lang="en-US" dirty="0" smtClean="0"/>
              <a:t>Step 1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Normalize the overall lightness of the image (Convert to HSV then equalize the </a:t>
            </a:r>
            <a:r>
              <a:rPr lang="en-US" dirty="0"/>
              <a:t>V channel </a:t>
            </a:r>
            <a:r>
              <a:rPr lang="en-US" dirty="0" smtClean="0"/>
              <a:t> histogram). </a:t>
            </a:r>
            <a:endParaRPr lang="he-IL" dirty="0"/>
          </a:p>
        </p:txBody>
      </p:sp>
      <p:pic>
        <p:nvPicPr>
          <p:cNvPr id="2052" name="Picture 4" descr="D:\Android\Presentation\equaliz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73471"/>
            <a:ext cx="4264162" cy="318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89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 2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Convert to HSV for “easy“ color-separation (in reality part of step 1).</a:t>
            </a:r>
            <a:endParaRPr lang="he-IL" dirty="0"/>
          </a:p>
        </p:txBody>
      </p:sp>
      <p:pic>
        <p:nvPicPr>
          <p:cNvPr id="6" name="Picture 3" descr="D:\Android\Presentation\hs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065466"/>
            <a:ext cx="4716744" cy="352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27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 3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err="1" smtClean="0"/>
              <a:t>Thresholding</a:t>
            </a:r>
            <a:r>
              <a:rPr lang="en-US" dirty="0" smtClean="0"/>
              <a:t>. Filter out “bad” colors by specifying “good” HSV ranges.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Problem: Noise, sometime hard to separate colors. </a:t>
            </a:r>
            <a:endParaRPr lang="he-IL" dirty="0"/>
          </a:p>
        </p:txBody>
      </p:sp>
      <p:pic>
        <p:nvPicPr>
          <p:cNvPr id="4098" name="Picture 2" descr="D:\Android\Presentation\thresh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98471"/>
            <a:ext cx="3888432" cy="290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91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 4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Morphological operations – dilate and erode.</a:t>
            </a:r>
            <a:endParaRPr lang="he-IL" dirty="0"/>
          </a:p>
        </p:txBody>
      </p:sp>
      <p:pic>
        <p:nvPicPr>
          <p:cNvPr id="5122" name="Picture 2" descr="D:\Android\Presentation\morphological_o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51782"/>
            <a:ext cx="4392488" cy="328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91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Main </a:t>
            </a:r>
            <a:r>
              <a:rPr lang="en-US" sz="4000" dirty="0"/>
              <a:t>G</a:t>
            </a:r>
            <a:r>
              <a:rPr lang="en-US" sz="4000" dirty="0" smtClean="0"/>
              <a:t>oal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200" dirty="0" smtClean="0"/>
              <a:t>Build a robot that can autonomously construct a cube tower from colored cubes, by a specified order.</a:t>
            </a:r>
          </a:p>
          <a:p>
            <a:pPr marL="0" indent="0">
              <a:buNone/>
            </a:pP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4427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 5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Contour detection (external contours only):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Problem:  There are too many!</a:t>
            </a:r>
          </a:p>
        </p:txBody>
      </p:sp>
      <p:pic>
        <p:nvPicPr>
          <p:cNvPr id="6146" name="Picture 2" descr="D:\Android\Presentation\contou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64904"/>
            <a:ext cx="4298486" cy="321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00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Step 6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Observation: Cubes are special.</a:t>
            </a:r>
          </a:p>
          <a:p>
            <a:pPr algn="l" rtl="0"/>
            <a:r>
              <a:rPr lang="en-US" dirty="0" smtClean="0"/>
              <a:t>Step 6: Filter by contour properties. We use aspect ratio and extent.</a:t>
            </a:r>
            <a:endParaRPr lang="he-IL" dirty="0"/>
          </a:p>
        </p:txBody>
      </p:sp>
      <p:pic>
        <p:nvPicPr>
          <p:cNvPr id="7170" name="Picture 2" descr="D:\Android\Presentation\contours_after_filte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92671"/>
            <a:ext cx="4464496" cy="333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20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 7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Take the contour with the largest area. </a:t>
            </a:r>
          </a:p>
          <a:p>
            <a:pPr marL="64008" indent="0" algn="l" rtl="0">
              <a:buNone/>
            </a:pPr>
            <a:endParaRPr lang="he-IL" dirty="0"/>
          </a:p>
        </p:txBody>
      </p:sp>
      <p:pic>
        <p:nvPicPr>
          <p:cNvPr id="8194" name="Picture 2" descr="D:\Android\Presentation\largest_conto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08920"/>
            <a:ext cx="5064223" cy="378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07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 algn="l" rtl="0">
              <a:buNone/>
            </a:pPr>
            <a:endParaRPr lang="he-IL" dirty="0"/>
          </a:p>
        </p:txBody>
      </p:sp>
      <p:pic>
        <p:nvPicPr>
          <p:cNvPr id="9218" name="Picture 2" descr="D:\Android\Presentation\f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1988839"/>
            <a:ext cx="5483517" cy="4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ownloads\d7kzj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79412"/>
            <a:ext cx="6976075" cy="391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00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Extract Data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Calculate center location on the X axis.</a:t>
            </a:r>
          </a:p>
          <a:p>
            <a:pPr algn="l" rtl="0"/>
            <a:r>
              <a:rPr lang="en-US" dirty="0" smtClean="0"/>
              <a:t>Distance: Only 1 camera, but we know the cube dimensions in advance, so…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algn="l" rtl="0"/>
            <a:r>
              <a:rPr lang="en-US" dirty="0" smtClean="0"/>
              <a:t>D=FW’/W</a:t>
            </a:r>
          </a:p>
          <a:p>
            <a:pPr algn="l" rtl="0"/>
            <a:endParaRPr lang="he-IL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91680" y="4293096"/>
            <a:ext cx="5112568" cy="17281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691680" y="3933056"/>
            <a:ext cx="5112568" cy="1368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538284" y="4010371"/>
            <a:ext cx="1936741" cy="19367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928429" y="4352996"/>
            <a:ext cx="888846" cy="8888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56354" y="4849418"/>
            <a:ext cx="2736304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55208" y="4509120"/>
            <a:ext cx="5556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28162" y="4849418"/>
            <a:ext cx="1038839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28162" y="4499828"/>
            <a:ext cx="5556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732240" y="4010371"/>
            <a:ext cx="0" cy="1936741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88224" y="4693786"/>
            <a:ext cx="5556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08082" y="4609409"/>
            <a:ext cx="5556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W’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75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7" grpId="0" animBg="1"/>
      <p:bldP spid="22" grpId="0"/>
      <p:bldP spid="27" grpId="0"/>
      <p:bldP spid="33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above is done for each frame. The cube details (distance and center location) are then updated in a separate class  that is available to any actor.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59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8867163" cy="1399032"/>
          </a:xfrm>
        </p:spPr>
        <p:txBody>
          <a:bodyPr>
            <a:normAutofit/>
          </a:bodyPr>
          <a:lstStyle/>
          <a:p>
            <a:pPr algn="ctr" rtl="0"/>
            <a:r>
              <a:rPr lang="en-US" sz="4000" dirty="0" smtClean="0"/>
              <a:t>Main App - Moving the Arm</a:t>
            </a:r>
            <a:endParaRPr lang="he-I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Moving the arm for the correct angle with the help of the potentiometers.</a:t>
            </a:r>
          </a:p>
          <a:p>
            <a:pPr algn="l" rtl="0"/>
            <a:r>
              <a:rPr lang="en-US" dirty="0" smtClean="0"/>
              <a:t>Releasing and grabbing the cube</a:t>
            </a:r>
          </a:p>
          <a:p>
            <a:pPr algn="l" rtl="0"/>
            <a:r>
              <a:rPr lang="en-US" dirty="0" smtClean="0"/>
              <a:t>Calculating the right position of the arm to grab a cube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133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7494"/>
            <a:ext cx="8964488" cy="1399032"/>
          </a:xfrm>
        </p:spPr>
        <p:txBody>
          <a:bodyPr/>
          <a:lstStyle/>
          <a:p>
            <a:pPr algn="ctr"/>
            <a:r>
              <a:rPr lang="en-US" dirty="0" smtClean="0"/>
              <a:t>Moving the arm to grabbing </a:t>
            </a:r>
            <a:r>
              <a:rPr lang="en-US" dirty="0" smtClean="0">
                <a:effectLst/>
              </a:rPr>
              <a:t>position</a:t>
            </a:r>
            <a:endParaRPr lang="he-IL" dirty="0">
              <a:effectLst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882775"/>
            <a:ext cx="60579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0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Function for Moving the Arm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6840760" cy="5130891"/>
          </a:xfrm>
        </p:spPr>
      </p:pic>
    </p:spTree>
    <p:extLst>
      <p:ext uri="{BB962C8B-B14F-4D97-AF65-F5344CB8AC3E}">
        <p14:creationId xmlns:p14="http://schemas.microsoft.com/office/powerpoint/2010/main" val="7349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Main App - Main Control Loop (Moving Everything Else)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Interfaces with everything: </a:t>
            </a:r>
          </a:p>
          <a:p>
            <a:pPr lvl="1" algn="l" rtl="0"/>
            <a:r>
              <a:rPr lang="en-US" dirty="0" smtClean="0"/>
              <a:t>Reads cube data (location, distance from camera, distance from proximity sensor) </a:t>
            </a:r>
          </a:p>
          <a:p>
            <a:pPr lvl="1" algn="l" rtl="0"/>
            <a:r>
              <a:rPr lang="en-US" dirty="0" smtClean="0"/>
              <a:t>Calls movement module methods for robot control.</a:t>
            </a:r>
          </a:p>
          <a:p>
            <a:pPr algn="l" rtl="0"/>
            <a:r>
              <a:rPr lang="en-US" dirty="0" smtClean="0"/>
              <a:t>Runs in a separate thread.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872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Presentation Outline: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8358" indent="-514350" algn="l" rtl="0">
              <a:buFont typeface="+mj-lt"/>
              <a:buAutoNum type="arabicPeriod"/>
            </a:pPr>
            <a:r>
              <a:rPr lang="en-US" dirty="0" smtClean="0"/>
              <a:t>Main technical challenges.</a:t>
            </a:r>
          </a:p>
          <a:p>
            <a:pPr marL="578358" indent="-514350" algn="l" rtl="0">
              <a:buFont typeface="+mj-lt"/>
              <a:buAutoNum type="arabicPeriod"/>
            </a:pPr>
            <a:r>
              <a:rPr lang="en-US" dirty="0" smtClean="0"/>
              <a:t>Hardware:</a:t>
            </a:r>
          </a:p>
          <a:p>
            <a:pPr marL="953262" lvl="1" indent="-514350" algn="l" rtl="0">
              <a:buFont typeface="+mj-lt"/>
              <a:buAutoNum type="arabicPeriod"/>
            </a:pPr>
            <a:r>
              <a:rPr lang="en-US" dirty="0" smtClean="0"/>
              <a:t>Parts and electronics.</a:t>
            </a:r>
          </a:p>
          <a:p>
            <a:pPr marL="953262" lvl="1" indent="-514350" algn="l" rtl="0">
              <a:buFont typeface="+mj-lt"/>
              <a:buAutoNum type="arabicPeriod"/>
            </a:pPr>
            <a:r>
              <a:rPr lang="en-US" dirty="0" smtClean="0"/>
              <a:t>Robot control.</a:t>
            </a:r>
          </a:p>
          <a:p>
            <a:pPr marL="578358" indent="-514350" algn="l" rtl="0">
              <a:buFont typeface="+mj-lt"/>
              <a:buAutoNum type="arabicPeriod"/>
            </a:pPr>
            <a:r>
              <a:rPr lang="en-US" dirty="0" smtClean="0"/>
              <a:t>Software:</a:t>
            </a:r>
          </a:p>
          <a:p>
            <a:pPr marL="953262" lvl="1" indent="-514350" algn="l" rtl="0">
              <a:buFont typeface="+mj-lt"/>
              <a:buAutoNum type="arabicPeriod"/>
            </a:pPr>
            <a:r>
              <a:rPr lang="en-US" smtClean="0"/>
              <a:t>Remote-Control app </a:t>
            </a:r>
            <a:r>
              <a:rPr lang="en-US" dirty="0"/>
              <a:t>and movement API.</a:t>
            </a:r>
          </a:p>
          <a:p>
            <a:pPr marL="953262" lvl="1" indent="-514350" algn="l" rtl="0">
              <a:buFont typeface="+mj-lt"/>
              <a:buAutoNum type="arabicPeriod"/>
            </a:pPr>
            <a:r>
              <a:rPr lang="en-US" dirty="0" smtClean="0"/>
              <a:t>Main App:</a:t>
            </a:r>
          </a:p>
          <a:p>
            <a:pPr marL="1236726" lvl="2" indent="-514350" algn="l" rtl="0">
              <a:buFont typeface="+mj-lt"/>
              <a:buAutoNum type="arabicPeriod"/>
            </a:pPr>
            <a:r>
              <a:rPr lang="en-US" dirty="0" smtClean="0"/>
              <a:t>Architecture </a:t>
            </a:r>
            <a:r>
              <a:rPr lang="en-US" dirty="0"/>
              <a:t>outline.</a:t>
            </a:r>
          </a:p>
          <a:p>
            <a:pPr marL="1236726" lvl="2" indent="-514350" algn="l" rtl="0">
              <a:buFont typeface="+mj-lt"/>
              <a:buAutoNum type="arabicPeriod"/>
            </a:pPr>
            <a:r>
              <a:rPr lang="en-US" dirty="0" smtClean="0"/>
              <a:t>Object detection &amp; image processing.</a:t>
            </a:r>
          </a:p>
          <a:p>
            <a:pPr marL="1236726" lvl="2" indent="-514350" algn="l" rtl="0">
              <a:buFont typeface="+mj-lt"/>
              <a:buAutoNum type="arabicPeriod"/>
            </a:pPr>
            <a:r>
              <a:rPr lang="en-US" dirty="0"/>
              <a:t>Arm movement</a:t>
            </a:r>
            <a:r>
              <a:rPr lang="en-US" dirty="0" smtClean="0"/>
              <a:t>.</a:t>
            </a:r>
          </a:p>
          <a:p>
            <a:pPr marL="1236726" lvl="2" indent="-514350" algn="l" rtl="0">
              <a:buFont typeface="+mj-lt"/>
              <a:buAutoNum type="arabicPeriod"/>
            </a:pPr>
            <a:r>
              <a:rPr lang="en-US" dirty="0" smtClean="0"/>
              <a:t>Main control loop.</a:t>
            </a:r>
          </a:p>
          <a:p>
            <a:pPr marL="578358" indent="-514350" algn="l" rtl="0">
              <a:buFont typeface="+mj-lt"/>
              <a:buAutoNum type="arabicPeriod"/>
            </a:pPr>
            <a:r>
              <a:rPr lang="en-US" dirty="0" smtClean="0"/>
              <a:t>Final words.</a:t>
            </a:r>
          </a:p>
          <a:p>
            <a:pPr marL="578358" indent="-514350" algn="l" rtl="0">
              <a:buFont typeface="+mj-lt"/>
              <a:buAutoNum type="arabicPeriod"/>
            </a:pPr>
            <a:endParaRPr lang="en-US" dirty="0" smtClean="0"/>
          </a:p>
          <a:p>
            <a:pPr marL="578358" indent="-514350" algn="l" rtl="0">
              <a:buFont typeface="+mj-lt"/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24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Control Loop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basic idea:</a:t>
            </a:r>
          </a:p>
          <a:p>
            <a:pPr marL="1051560" lvl="1" indent="-514350" algn="l" rtl="0">
              <a:buFont typeface="+mj-lt"/>
              <a:buAutoNum type="arabicPeriod"/>
            </a:pPr>
            <a:r>
              <a:rPr lang="en-US" dirty="0"/>
              <a:t>Look for a certain cube.</a:t>
            </a:r>
          </a:p>
          <a:p>
            <a:pPr marL="1051560" lvl="1" indent="-514350" algn="l" rtl="0">
              <a:buFont typeface="+mj-lt"/>
              <a:buAutoNum type="arabicPeriod"/>
            </a:pPr>
            <a:r>
              <a:rPr lang="en-US" dirty="0"/>
              <a:t>Move to the cube.</a:t>
            </a:r>
          </a:p>
          <a:p>
            <a:pPr marL="1051560" lvl="1" indent="-514350" algn="l" rtl="0">
              <a:buFont typeface="+mj-lt"/>
              <a:buAutoNum type="arabicPeriod"/>
            </a:pPr>
            <a:r>
              <a:rPr lang="en-US" dirty="0"/>
              <a:t>Take/Put cube.</a:t>
            </a:r>
          </a:p>
          <a:p>
            <a:pPr marL="1051560" lvl="1" indent="-514350" algn="l" rtl="0">
              <a:buFont typeface="+mj-lt"/>
              <a:buAutoNum type="arabicPeriod"/>
            </a:pPr>
            <a:r>
              <a:rPr lang="en-US" dirty="0"/>
              <a:t>Change required color &amp; </a:t>
            </a:r>
            <a:r>
              <a:rPr lang="en-US" dirty="0" err="1"/>
              <a:t>Goto</a:t>
            </a:r>
            <a:r>
              <a:rPr lang="en-US" dirty="0"/>
              <a:t> 1.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457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Control Loop - Problems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 reality  - things are more complicated:</a:t>
            </a:r>
          </a:p>
          <a:p>
            <a:pPr lvl="1" algn="l" rtl="0"/>
            <a:r>
              <a:rPr lang="en-US" dirty="0" smtClean="0"/>
              <a:t>The robot can’t drive straight. Movement forward needs potentially to be corrected.</a:t>
            </a:r>
          </a:p>
          <a:p>
            <a:pPr lvl="1" algn="l" rtl="0"/>
            <a:r>
              <a:rPr lang="en-US" dirty="0" smtClean="0"/>
              <a:t>Noise might </a:t>
            </a:r>
            <a:r>
              <a:rPr lang="en-US" dirty="0"/>
              <a:t>momentarily </a:t>
            </a:r>
            <a:r>
              <a:rPr lang="en-US" dirty="0" smtClean="0"/>
              <a:t> interfere. </a:t>
            </a:r>
          </a:p>
          <a:p>
            <a:pPr lvl="1" algn="l" rtl="0"/>
            <a:r>
              <a:rPr lang="en-US" dirty="0" smtClean="0"/>
              <a:t>Camera lag.</a:t>
            </a:r>
          </a:p>
          <a:p>
            <a:pPr lvl="1" algn="l" rtl="0"/>
            <a:r>
              <a:rPr lang="en-US" dirty="0" smtClean="0"/>
              <a:t>When robot is too close to the cube – we cannot rely on the camera!</a:t>
            </a:r>
            <a:endParaRPr lang="en-US" dirty="0" smtClean="0"/>
          </a:p>
          <a:p>
            <a:pPr lvl="1"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639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Control Loop - Solutions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 practice: </a:t>
            </a:r>
          </a:p>
          <a:p>
            <a:pPr lvl="1" algn="l" rtl="0"/>
            <a:r>
              <a:rPr lang="en-US" dirty="0" smtClean="0"/>
              <a:t>When navigating by camera – can change  behaviors in any order (For example:  move, stop for reorientation, then move again). Solves  direction problems and most noise issues.</a:t>
            </a:r>
          </a:p>
          <a:p>
            <a:pPr lvl="1" algn="l" rtl="0"/>
            <a:r>
              <a:rPr lang="en-US" dirty="0" smtClean="0"/>
              <a:t>For lag – we move slower with “sleep”.</a:t>
            </a:r>
          </a:p>
          <a:p>
            <a:pPr lvl="1" algn="l" rtl="0"/>
            <a:endParaRPr lang="en-US" dirty="0" smtClean="0"/>
          </a:p>
          <a:p>
            <a:pPr lvl="1" algn="l" rtl="0"/>
            <a:endParaRPr lang="en-US" dirty="0" smtClean="0"/>
          </a:p>
          <a:p>
            <a:pPr marL="1335024" lvl="2" indent="-457200" algn="l" rtl="0">
              <a:buFont typeface="+mj-lt"/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447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Control Loop - Solutions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Cont.</a:t>
            </a:r>
          </a:p>
          <a:p>
            <a:pPr lvl="1" algn="l" rtl="0"/>
            <a:r>
              <a:rPr lang="en-US" dirty="0"/>
              <a:t>When close: </a:t>
            </a:r>
            <a:r>
              <a:rPr lang="en-US" dirty="0" smtClean="0"/>
              <a:t>Switch </a:t>
            </a:r>
            <a:r>
              <a:rPr lang="en-US" dirty="0"/>
              <a:t>to “Navigate by proximity sensor only” mode. Then move slowly and incrementally until the correct value is reached. </a:t>
            </a:r>
          </a:p>
          <a:p>
            <a:pPr lvl="1" algn="l" rtl="0"/>
            <a:r>
              <a:rPr lang="en-US" dirty="0" smtClean="0"/>
              <a:t>Problem: proximity sensor is sometimes erratic. Solution: Use a moving average instead of individual reads. </a:t>
            </a:r>
            <a:endParaRPr lang="en-US" dirty="0"/>
          </a:p>
          <a:p>
            <a:pPr lvl="1"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32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Final Words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/>
              <a:t>A </a:t>
            </a:r>
            <a:r>
              <a:rPr lang="en-US" dirty="0"/>
              <a:t>bottom-up project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Main lesson – virtual reality and “real” reality are two very different things.</a:t>
            </a:r>
          </a:p>
          <a:p>
            <a:pPr algn="l" rtl="0"/>
            <a:r>
              <a:rPr lang="en-US" dirty="0" smtClean="0"/>
              <a:t>Project is fully documented with </a:t>
            </a:r>
            <a:r>
              <a:rPr lang="en-US" dirty="0" err="1" smtClean="0"/>
              <a:t>Gitwiki</a:t>
            </a:r>
            <a:r>
              <a:rPr lang="en-US" dirty="0" smtClean="0"/>
              <a:t> and Javadoc. </a:t>
            </a:r>
          </a:p>
          <a:p>
            <a:pPr algn="l" rtl="0"/>
            <a:r>
              <a:rPr lang="en-US" dirty="0" smtClean="0"/>
              <a:t>The project code is stored on </a:t>
            </a:r>
            <a:r>
              <a:rPr lang="en-US" dirty="0" err="1" smtClean="0"/>
              <a:t>Github</a:t>
            </a:r>
            <a:r>
              <a:rPr lang="en-US" dirty="0" smtClean="0"/>
              <a:t> as open-source.</a:t>
            </a:r>
          </a:p>
          <a:p>
            <a:pPr algn="l" rtl="0"/>
            <a:endParaRPr lang="en-US" dirty="0" smtClean="0"/>
          </a:p>
          <a:p>
            <a:pPr marL="64008" indent="0" algn="ctr" rtl="0">
              <a:buNone/>
            </a:pPr>
            <a:r>
              <a:rPr lang="en-US" b="1" dirty="0" smtClean="0"/>
              <a:t>https://github.com/doronAtuar/Autonomous-Tower-Builder-Robot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56686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 algn="ctr">
              <a:buNone/>
            </a:pPr>
            <a:r>
              <a:rPr lang="he-IL" sz="115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r>
              <a:rPr lang="en-US" sz="115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Questions</a:t>
            </a:r>
            <a:endParaRPr lang="he-IL" sz="115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sz="4000" dirty="0" smtClean="0"/>
              <a:t>Main Technical</a:t>
            </a:r>
            <a:r>
              <a:rPr lang="en-US" sz="4000" b="1" dirty="0" smtClean="0"/>
              <a:t> </a:t>
            </a:r>
            <a:r>
              <a:rPr lang="en-US" sz="4000" dirty="0" smtClean="0"/>
              <a:t>Challenges</a:t>
            </a:r>
            <a:r>
              <a:rPr lang="en-US" sz="3200" b="1" dirty="0" smtClean="0"/>
              <a:t> 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 rtl="0"/>
            <a:r>
              <a:rPr lang="en-US" dirty="0" smtClean="0"/>
              <a:t>Electronics and mechanical engineering aspects.</a:t>
            </a:r>
          </a:p>
          <a:p>
            <a:pPr marL="457200" indent="-457200" algn="l" rtl="0"/>
            <a:r>
              <a:rPr lang="en-US" dirty="0" smtClean="0"/>
              <a:t>Working with new </a:t>
            </a:r>
            <a:r>
              <a:rPr lang="en-US" smtClean="0"/>
              <a:t>platforms </a:t>
            </a:r>
            <a:r>
              <a:rPr lang="en-US" smtClean="0"/>
              <a:t>(Android</a:t>
            </a:r>
            <a:r>
              <a:rPr lang="en-US" dirty="0" smtClean="0"/>
              <a:t>, IOIO interface, </a:t>
            </a:r>
            <a:r>
              <a:rPr lang="en-US" dirty="0" err="1" smtClean="0"/>
              <a:t>OpenCV</a:t>
            </a:r>
            <a:r>
              <a:rPr lang="en-US" dirty="0" smtClean="0"/>
              <a:t>)</a:t>
            </a:r>
          </a:p>
          <a:p>
            <a:pPr marL="457200" indent="-457200" algn="l" rtl="0"/>
            <a:r>
              <a:rPr lang="en-US" dirty="0" smtClean="0"/>
              <a:t>Building an API for interacting with the robot.</a:t>
            </a:r>
          </a:p>
          <a:p>
            <a:pPr marL="457200" indent="-457200" algn="l" rtl="0"/>
            <a:r>
              <a:rPr lang="en-US" dirty="0" smtClean="0"/>
              <a:t>Motion planning.</a:t>
            </a:r>
          </a:p>
          <a:p>
            <a:pPr marL="457200" indent="-457200" algn="l" rtl="0"/>
            <a:r>
              <a:rPr lang="en-US" dirty="0" smtClean="0"/>
              <a:t>Object Detection.</a:t>
            </a:r>
          </a:p>
          <a:p>
            <a:pPr marL="457200" indent="-457200" algn="l" rtl="0"/>
            <a:r>
              <a:rPr lang="en-US" dirty="0" smtClean="0"/>
              <a:t>Connecting everything together.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93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25802"/>
          </a:xfrm>
        </p:spPr>
        <p:txBody>
          <a:bodyPr/>
          <a:lstStyle/>
          <a:p>
            <a:pPr algn="ctr"/>
            <a:r>
              <a:rPr lang="en-US" sz="5400" dirty="0" smtClean="0"/>
              <a:t>Hardware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93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000" dirty="0" smtClean="0">
                <a:effectLst/>
              </a:rPr>
              <a:t>Robot Parts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he-IL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467600" cy="5349208"/>
          </a:xfrm>
          <a:ln>
            <a:noFill/>
          </a:ln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dirty="0"/>
              <a:t>The </a:t>
            </a:r>
            <a:r>
              <a:rPr lang="en-US" dirty="0" smtClean="0"/>
              <a:t>IOIO-OTG controller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Three TB6612FNG motor </a:t>
            </a:r>
            <a:r>
              <a:rPr lang="en-US" dirty="0"/>
              <a:t>controllers - for the </a:t>
            </a:r>
            <a:r>
              <a:rPr lang="en-US" dirty="0" smtClean="0"/>
              <a:t>arm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Two DR10002</a:t>
            </a:r>
            <a:r>
              <a:rPr lang="en-US" dirty="0"/>
              <a:t> </a:t>
            </a:r>
            <a:r>
              <a:rPr lang="en-US" dirty="0" smtClean="0"/>
              <a:t>motor </a:t>
            </a:r>
            <a:r>
              <a:rPr lang="en-US" dirty="0"/>
              <a:t>controllers - for the </a:t>
            </a:r>
            <a:r>
              <a:rPr lang="en-US" dirty="0" smtClean="0"/>
              <a:t>chassis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 smtClean="0"/>
              <a:t>Owi</a:t>
            </a:r>
            <a:r>
              <a:rPr lang="en-US" dirty="0" smtClean="0"/>
              <a:t> robotic arm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4WD Mobile Platform – robot chassis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GP2D12 distance </a:t>
            </a:r>
            <a:r>
              <a:rPr lang="en-US" dirty="0" err="1" smtClean="0"/>
              <a:t>sensoer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In </a:t>
            </a:r>
            <a:r>
              <a:rPr lang="en-US" dirty="0"/>
              <a:t>addition we added 3 potentiometers to the arm's shoulder, elbow and wrist joints. This enabled us to monitor the joint's position and write functions that move a joint to a certain angle. In control theory this is called a close-loop system.</a:t>
            </a:r>
            <a:endParaRPr lang="he-IL" dirty="0"/>
          </a:p>
        </p:txBody>
      </p:sp>
      <p:pic>
        <p:nvPicPr>
          <p:cNvPr id="1026" name="Picture 2" descr="C:\Hagar\פרוייקט\68747470733a2f2f646c6e6d6839697036763275632e636c6f756466726f6e742e6e65742f7475746f7269616c696d616765732f53494b494f2f696f696f2d6f74672d67756964652e6a706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175" y="2636911"/>
            <a:ext cx="2359629" cy="143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Hagar\פרוייקט\687474703a2f2f7777772e686f6d652e65617274686c696e6b2e6e65742f7e636176652d312f696d616765732f746236363132666e672e6a706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691" y="2492593"/>
            <a:ext cx="1692113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Hagar\פרוייקט\687474703a2f2f7777772e6466726f626f742e636f6d2f77696b692f696d616765732f662f66392f3457445f4d6f62696c655f506c6174666f726d2e6a706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366131"/>
            <a:ext cx="1983738" cy="185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Hagar\פרוייקט\687474703a2f2f7777772e6466726f626f742e636f6d2f696d6167652f63616368652f646174612f445249303030322f3134303730382f5f445343303238302d343030783236352e6a706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175" y="3140968"/>
            <a:ext cx="2448272" cy="162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Hagar\פרוייקט\687474703a2f2f6c68362e67677068742e636f6d2f714c4651625449347157373264664b4e61594c4147656d495f6d33366537655176614468514d6b343556714c436d68424d54697657694d6558744149455143752d3667476a52433537646d65434d774165754b3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540" y="3383530"/>
            <a:ext cx="2105342" cy="210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Hagar\פרוייקט\687474703a2f2f6930312e692e616c69696d672e636f6d2f777370686f746f2f76302f3439343939303035312f2d666f6e742d622d4750324431322d622d666f6e742d49522d52616e6765722d53656e736f722e6a706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540" y="4414661"/>
            <a:ext cx="2001022" cy="200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60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399032"/>
          </a:xfrm>
        </p:spPr>
        <p:txBody>
          <a:bodyPr>
            <a:noAutofit/>
          </a:bodyPr>
          <a:lstStyle/>
          <a:p>
            <a:pPr algn="ctr" rtl="0"/>
            <a:r>
              <a:rPr lang="en-US" sz="4000" dirty="0" smtClean="0"/>
              <a:t>Robot Assembly Sketch</a:t>
            </a:r>
            <a:r>
              <a:rPr lang="en-US" sz="4000" dirty="0"/>
              <a:t/>
            </a:r>
            <a:br>
              <a:rPr lang="en-US" sz="4000" dirty="0"/>
            </a:br>
            <a:endParaRPr lang="he-IL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5" y="1124744"/>
            <a:ext cx="8787025" cy="5472608"/>
          </a:xfrm>
        </p:spPr>
      </p:pic>
    </p:spTree>
    <p:extLst>
      <p:ext uri="{BB962C8B-B14F-4D97-AF65-F5344CB8AC3E}">
        <p14:creationId xmlns:p14="http://schemas.microsoft.com/office/powerpoint/2010/main" val="286270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399032"/>
          </a:xfrm>
        </p:spPr>
        <p:txBody>
          <a:bodyPr/>
          <a:lstStyle/>
          <a:p>
            <a:pPr algn="ctr" rtl="0"/>
            <a:r>
              <a:rPr lang="en-US" dirty="0" smtClean="0"/>
              <a:t>How We Control the Robot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3600" dirty="0" smtClean="0"/>
              <a:t>Close-Loop System)</a:t>
            </a:r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24" y="1882775"/>
            <a:ext cx="6916952" cy="4572000"/>
          </a:xfrm>
        </p:spPr>
      </p:pic>
    </p:spTree>
    <p:extLst>
      <p:ext uri="{BB962C8B-B14F-4D97-AF65-F5344CB8AC3E}">
        <p14:creationId xmlns:p14="http://schemas.microsoft.com/office/powerpoint/2010/main" val="31560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25802"/>
          </a:xfrm>
        </p:spPr>
        <p:txBody>
          <a:bodyPr/>
          <a:lstStyle/>
          <a:p>
            <a:pPr algn="ctr"/>
            <a:r>
              <a:rPr lang="en-US" sz="5400" dirty="0" smtClean="0"/>
              <a:t>Software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12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852</Words>
  <Application>Microsoft Office PowerPoint</Application>
  <PresentationFormat>On-screen Show (4:3)</PresentationFormat>
  <Paragraphs>154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Verve</vt:lpstr>
      <vt:lpstr>Autonomous Tower Builder Robot </vt:lpstr>
      <vt:lpstr>Main Goal </vt:lpstr>
      <vt:lpstr>Presentation Outline:</vt:lpstr>
      <vt:lpstr>Main Technical Challenges </vt:lpstr>
      <vt:lpstr>Hardware</vt:lpstr>
      <vt:lpstr>Robot Parts </vt:lpstr>
      <vt:lpstr>Robot Assembly Sketch </vt:lpstr>
      <vt:lpstr>How We Control the Robot (Close-Loop System)</vt:lpstr>
      <vt:lpstr>Software</vt:lpstr>
      <vt:lpstr>The Remote Control App</vt:lpstr>
      <vt:lpstr>The Remote Control App</vt:lpstr>
      <vt:lpstr>The Main App</vt:lpstr>
      <vt:lpstr>General Architecture </vt:lpstr>
      <vt:lpstr>Object Detection</vt:lpstr>
      <vt:lpstr>Object Detection - Steps</vt:lpstr>
      <vt:lpstr> Step 1</vt:lpstr>
      <vt:lpstr>Step 2</vt:lpstr>
      <vt:lpstr>Step 3</vt:lpstr>
      <vt:lpstr>Step 4</vt:lpstr>
      <vt:lpstr>Step 5</vt:lpstr>
      <vt:lpstr> Step 6</vt:lpstr>
      <vt:lpstr>Step 7</vt:lpstr>
      <vt:lpstr>Result</vt:lpstr>
      <vt:lpstr>Extract Data</vt:lpstr>
      <vt:lpstr>PowerPoint Presentation</vt:lpstr>
      <vt:lpstr>Main App - Moving the Arm</vt:lpstr>
      <vt:lpstr>Moving the arm to grabbing position</vt:lpstr>
      <vt:lpstr>Function for Moving the Arm</vt:lpstr>
      <vt:lpstr>Main App - Main Control Loop (Moving Everything Else)</vt:lpstr>
      <vt:lpstr>Main Control Loop</vt:lpstr>
      <vt:lpstr>Main Control Loop - Problems</vt:lpstr>
      <vt:lpstr>Main Control Loop - Solutions</vt:lpstr>
      <vt:lpstr>Main Control Loop - Solutions</vt:lpstr>
      <vt:lpstr>Final Words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Tower Builder Robot</dc:title>
  <dc:creator>הגר</dc:creator>
  <cp:lastModifiedBy>Pavel Rubinson</cp:lastModifiedBy>
  <cp:revision>340</cp:revision>
  <dcterms:created xsi:type="dcterms:W3CDTF">2014-10-10T10:30:03Z</dcterms:created>
  <dcterms:modified xsi:type="dcterms:W3CDTF">2014-10-18T20:04:45Z</dcterms:modified>
</cp:coreProperties>
</file>