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59" r:id="rId8"/>
    <p:sldId id="294" r:id="rId9"/>
    <p:sldId id="309" r:id="rId10"/>
    <p:sldId id="310" r:id="rId11"/>
    <p:sldId id="311" r:id="rId12"/>
    <p:sldId id="297" r:id="rId13"/>
    <p:sldId id="299" r:id="rId14"/>
    <p:sldId id="312" r:id="rId15"/>
    <p:sldId id="314" r:id="rId16"/>
    <p:sldId id="315" r:id="rId17"/>
    <p:sldId id="316" r:id="rId18"/>
    <p:sldId id="327" r:id="rId19"/>
    <p:sldId id="317" r:id="rId20"/>
    <p:sldId id="325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6" r:id="rId29"/>
    <p:sldId id="261" r:id="rId30"/>
  </p:sldIdLst>
  <p:sldSz cx="12192000" cy="6858000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Proxima Nova Black" panose="020B0604020202020204" charset="0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Template_literals" TargetMode="External"/><Relationship Id="rId2" Type="http://schemas.openxmlformats.org/officeDocument/2006/relationships/hyperlink" Target="https://developer.mozilla.org/uk/docs/Web/JavaScript/Reference/Global_Objects/St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262679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Proxima Nova Black" panose="02000506030000020004" pitchFamily="2" charset="0"/>
              </a:rPr>
              <a:t>JAVASCRIPT</a:t>
            </a:r>
            <a:br>
              <a:rPr lang="en-US" smtClean="0">
                <a:latin typeface="Proxima Nova Black" panose="02000506030000020004" pitchFamily="2" charset="0"/>
              </a:rPr>
            </a:br>
            <a:r>
              <a:rPr lang="en-US" smtClean="0">
                <a:latin typeface="Proxima Nova Black" panose="02000506030000020004" pitchFamily="2" charset="0"/>
              </a:rPr>
              <a:t>STRINGS</a:t>
            </a:r>
            <a:endParaRPr lang="en-US" sz="1200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By Davyd Manzhula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smtClean="0"/>
              <a:t>TEMPLATE LITERALS</a:t>
            </a:r>
            <a:endParaRPr lang="en-US" sz="9600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34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LITERALS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709062"/>
            <a:ext cx="10807700" cy="4488537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2800" b="1">
                <a:latin typeface="Consolas" panose="020B0609020204030204" pitchFamily="49" charset="0"/>
              </a:rPr>
              <a:t>let</a:t>
            </a:r>
            <a:r>
              <a:rPr lang="en-US" sz="2800">
                <a:latin typeface="Consolas" panose="020B0609020204030204" pitchFamily="49" charset="0"/>
              </a:rPr>
              <a:t> a = 5;</a:t>
            </a:r>
          </a:p>
          <a:p>
            <a:r>
              <a:rPr lang="en-US" sz="2800" b="1">
                <a:latin typeface="Consolas" panose="020B0609020204030204" pitchFamily="49" charset="0"/>
              </a:rPr>
              <a:t>let</a:t>
            </a:r>
            <a:r>
              <a:rPr lang="en-US" sz="2800">
                <a:latin typeface="Consolas" panose="020B0609020204030204" pitchFamily="49" charset="0"/>
              </a:rPr>
              <a:t> b = 10;</a:t>
            </a:r>
          </a:p>
          <a:p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'a = '</a:t>
            </a:r>
            <a:r>
              <a:rPr lang="en-US" sz="2800">
                <a:latin typeface="Consolas" panose="020B0609020204030204" pitchFamily="49" charset="0"/>
              </a:rPr>
              <a:t> + a + </a:t>
            </a:r>
            <a:r>
              <a:rPr lang="en-US" sz="2800" smtClean="0">
                <a:solidFill>
                  <a:schemeClr val="accent5"/>
                </a:solidFill>
                <a:latin typeface="Consolas" panose="020B0609020204030204" pitchFamily="49" charset="0"/>
              </a:rPr>
              <a:t>',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b = ' </a:t>
            </a:r>
            <a:r>
              <a:rPr lang="en-US" sz="2800">
                <a:latin typeface="Consolas" panose="020B0609020204030204" pitchFamily="49" charset="0"/>
              </a:rPr>
              <a:t>+ b +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', a + b = ' </a:t>
            </a:r>
            <a:r>
              <a:rPr lang="en-US" sz="2800">
                <a:latin typeface="Consolas" panose="020B0609020204030204" pitchFamily="49" charset="0"/>
              </a:rPr>
              <a:t>+ (a + b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  <a:endParaRPr lang="uk-UA" sz="2800" smtClean="0">
              <a:latin typeface="Consolas" panose="020B0609020204030204" pitchFamily="49" charset="0"/>
            </a:endParaRPr>
          </a:p>
          <a:p>
            <a:r>
              <a:rPr lang="pt-BR" sz="2800">
                <a:solidFill>
                  <a:schemeClr val="accent5"/>
                </a:solidFill>
                <a:latin typeface="Consolas" panose="020B0609020204030204" pitchFamily="49" charset="0"/>
              </a:rPr>
              <a:t>`a = </a:t>
            </a:r>
            <a:r>
              <a:rPr lang="pt-BR" sz="2800" b="1">
                <a:solidFill>
                  <a:schemeClr val="accent5"/>
                </a:solidFill>
                <a:latin typeface="Consolas" panose="020B0609020204030204" pitchFamily="49" charset="0"/>
              </a:rPr>
              <a:t>${a}</a:t>
            </a:r>
            <a:r>
              <a:rPr lang="pt-BR" sz="2800">
                <a:solidFill>
                  <a:schemeClr val="accent5"/>
                </a:solidFill>
                <a:latin typeface="Consolas" panose="020B0609020204030204" pitchFamily="49" charset="0"/>
              </a:rPr>
              <a:t>, b = </a:t>
            </a:r>
            <a:r>
              <a:rPr lang="pt-BR" sz="2800" b="1">
                <a:solidFill>
                  <a:schemeClr val="accent5"/>
                </a:solidFill>
                <a:latin typeface="Consolas" panose="020B0609020204030204" pitchFamily="49" charset="0"/>
              </a:rPr>
              <a:t>${b}</a:t>
            </a:r>
            <a:r>
              <a:rPr lang="pt-BR" sz="2800">
                <a:solidFill>
                  <a:schemeClr val="accent5"/>
                </a:solidFill>
                <a:latin typeface="Consolas" panose="020B0609020204030204" pitchFamily="49" charset="0"/>
              </a:rPr>
              <a:t>, a + b = </a:t>
            </a:r>
            <a:r>
              <a:rPr lang="pt-BR" sz="2800" b="1">
                <a:solidFill>
                  <a:schemeClr val="accent5"/>
                </a:solidFill>
                <a:latin typeface="Consolas" panose="020B0609020204030204" pitchFamily="49" charset="0"/>
              </a:rPr>
              <a:t>${a + b</a:t>
            </a:r>
            <a:r>
              <a:rPr lang="pt-BR" sz="2800" b="1" smtClean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  <a:r>
              <a:rPr lang="pt-BR" sz="2800" smtClean="0">
                <a:solidFill>
                  <a:schemeClr val="accent5"/>
                </a:solidFill>
                <a:latin typeface="Consolas" panose="020B0609020204030204" pitchFamily="49" charset="0"/>
              </a:rPr>
              <a:t>`</a:t>
            </a:r>
            <a:endParaRPr lang="uk-UA" sz="280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uk-UA" sz="2800" smtClean="0">
              <a:latin typeface="Consolas" panose="020B0609020204030204" pitchFamily="49" charset="0"/>
            </a:endParaRPr>
          </a:p>
          <a:p>
            <a:r>
              <a:rPr lang="uk-UA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pt-BR" sz="28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5, b = 10, a + b = </a:t>
            </a:r>
            <a:r>
              <a:rPr lang="pt-B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635000"/>
            <a:ext cx="10807700" cy="5562599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2800">
                <a:latin typeface="Consolas" panose="020B0609020204030204" pitchFamily="49" charset="0"/>
              </a:rPr>
              <a:t>var classes =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'header'</a:t>
            </a:r>
          </a:p>
          <a:p>
            <a:r>
              <a:rPr lang="en-US" sz="2800">
                <a:latin typeface="Consolas" panose="020B0609020204030204" pitchFamily="49" charset="0"/>
              </a:rPr>
              <a:t>classes += (isLargeScreen() ?</a:t>
            </a:r>
          </a:p>
          <a:p>
            <a:r>
              <a:rPr lang="en-US" sz="2800">
                <a:latin typeface="Consolas" panose="020B0609020204030204" pitchFamily="49" charset="0"/>
              </a:rPr>
              <a:t>  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''</a:t>
            </a:r>
            <a:r>
              <a:rPr lang="en-US" sz="2800">
                <a:latin typeface="Consolas" panose="020B0609020204030204" pitchFamily="49" charset="0"/>
              </a:rPr>
              <a:t> : item.isCollapsed ?</a:t>
            </a:r>
          </a:p>
          <a:p>
            <a:r>
              <a:rPr lang="en-US" sz="2800">
                <a:latin typeface="Consolas" panose="020B0609020204030204" pitchFamily="49" charset="0"/>
              </a:rPr>
              <a:t>    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' icon-expander' </a:t>
            </a:r>
            <a:r>
              <a:rPr lang="en-US" sz="2800">
                <a:latin typeface="Consolas" panose="020B0609020204030204" pitchFamily="49" charset="0"/>
              </a:rPr>
              <a:t>: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' icon-collapser</a:t>
            </a:r>
            <a:r>
              <a:rPr lang="en-US" sz="2800" smtClean="0">
                <a:solidFill>
                  <a:schemeClr val="accent5"/>
                </a:solidFill>
                <a:latin typeface="Consolas" panose="020B0609020204030204" pitchFamily="49" charset="0"/>
              </a:rPr>
              <a:t>'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 smtClean="0">
                <a:latin typeface="Consolas" panose="020B0609020204030204" pitchFamily="49" charset="0"/>
              </a:rPr>
              <a:t>let classes </a:t>
            </a:r>
            <a:r>
              <a:rPr lang="en-US" sz="2800">
                <a:latin typeface="Consolas" panose="020B0609020204030204" pitchFamily="49" charset="0"/>
              </a:rPr>
              <a:t>=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`header ${ isLargeScreen() ? '' :</a:t>
            </a:r>
          </a:p>
          <a:p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`icon-${item.isCollapsed ? 'expander' : 'collapser'}`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 }`</a:t>
            </a:r>
            <a:r>
              <a:rPr lang="en-US" sz="2800">
                <a:latin typeface="Consolas" panose="020B0609020204030204" pitchFamily="49" charset="0"/>
              </a:rPr>
              <a:t>;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406400" y="215900"/>
            <a:ext cx="11341100" cy="6261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smtClean="0">
                <a:latin typeface="Consolas" panose="020B0609020204030204" pitchFamily="49" charset="0"/>
              </a:rPr>
              <a:t>let</a:t>
            </a:r>
            <a:r>
              <a:rPr lang="en-US" sz="2200" smtClean="0">
                <a:latin typeface="Consolas" panose="020B0609020204030204" pitchFamily="49" charset="0"/>
              </a:rPr>
              <a:t> person </a:t>
            </a:r>
            <a:r>
              <a:rPr lang="en-US" sz="2200">
                <a:latin typeface="Consolas" panose="020B0609020204030204" pitchFamily="49" charset="0"/>
              </a:rPr>
              <a:t>= 'David';</a:t>
            </a:r>
          </a:p>
          <a:p>
            <a:pPr>
              <a:spcBef>
                <a:spcPts val="0"/>
              </a:spcBef>
            </a:pPr>
            <a:r>
              <a:rPr lang="en-US" sz="2200" b="1">
                <a:latin typeface="Consolas" panose="020B0609020204030204" pitchFamily="49" charset="0"/>
              </a:rPr>
              <a:t>let</a:t>
            </a:r>
            <a:r>
              <a:rPr lang="en-US" sz="2200">
                <a:latin typeface="Consolas" panose="020B0609020204030204" pitchFamily="49" charset="0"/>
              </a:rPr>
              <a:t> age </a:t>
            </a:r>
            <a:r>
              <a:rPr lang="en-US" sz="2200">
                <a:latin typeface="Consolas" panose="020B0609020204030204" pitchFamily="49" charset="0"/>
              </a:rPr>
              <a:t>= 19;</a:t>
            </a:r>
          </a:p>
          <a:p>
            <a:pPr>
              <a:spcBef>
                <a:spcPts val="0"/>
              </a:spcBef>
            </a:pPr>
            <a:endParaRPr lang="en-US" sz="22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function myTag(strings, name, age) {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</a:t>
            </a:r>
            <a:r>
              <a:rPr lang="en-US" sz="2200" b="1" smtClean="0">
                <a:latin typeface="Consolas" panose="020B0609020204030204" pitchFamily="49" charset="0"/>
              </a:rPr>
              <a:t>let</a:t>
            </a:r>
            <a:r>
              <a:rPr lang="en-US" sz="2200" smtClean="0">
                <a:latin typeface="Consolas" panose="020B0609020204030204" pitchFamily="49" charset="0"/>
              </a:rPr>
              <a:t> str0 </a:t>
            </a:r>
            <a:r>
              <a:rPr lang="en-US" sz="2200">
                <a:latin typeface="Consolas" panose="020B0609020204030204" pitchFamily="49" charset="0"/>
              </a:rPr>
              <a:t>= strings[0];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"My name is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</a:t>
            </a:r>
            <a:r>
              <a:rPr lang="en-US" sz="2200" b="1">
                <a:latin typeface="Consolas" panose="020B0609020204030204" pitchFamily="49" charset="0"/>
              </a:rPr>
              <a:t>let</a:t>
            </a:r>
            <a:r>
              <a:rPr lang="en-US" sz="2200">
                <a:latin typeface="Consolas" panose="020B0609020204030204" pitchFamily="49" charset="0"/>
              </a:rPr>
              <a:t> str1 = strings[1];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" and I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am </a:t>
            </a:r>
            <a:r>
              <a:rPr lang="en-US" sz="22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sz="22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</a:t>
            </a:r>
            <a:r>
              <a:rPr lang="en-US" sz="2200" b="1">
                <a:latin typeface="Consolas" panose="020B0609020204030204" pitchFamily="49" charset="0"/>
              </a:rPr>
              <a:t>let</a:t>
            </a:r>
            <a:r>
              <a:rPr lang="en-US" sz="220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str2 </a:t>
            </a:r>
            <a:r>
              <a:rPr lang="en-US" sz="2200">
                <a:latin typeface="Consolas" panose="020B0609020204030204" pitchFamily="49" charset="0"/>
              </a:rPr>
              <a:t>= </a:t>
            </a:r>
            <a:r>
              <a:rPr lang="en-US" sz="2200" smtClean="0">
                <a:latin typeface="Consolas" panose="020B0609020204030204" pitchFamily="49" charset="0"/>
              </a:rPr>
              <a:t>strings[2]; 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2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""</a:t>
            </a:r>
            <a:endParaRPr lang="en-US" sz="22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</a:t>
            </a:r>
            <a:r>
              <a:rPr lang="en-US" sz="2200" smtClean="0">
                <a:latin typeface="Consolas" panose="020B0609020204030204" pitchFamily="49" charset="0"/>
              </a:rPr>
              <a:t>   </a:t>
            </a:r>
            <a:r>
              <a:rPr lang="en-US" sz="2200" b="1" smtClean="0">
                <a:latin typeface="Consolas" panose="020B0609020204030204" pitchFamily="49" charset="0"/>
              </a:rPr>
              <a:t>ley </a:t>
            </a:r>
            <a:r>
              <a:rPr lang="en-US" sz="2200" smtClean="0">
                <a:latin typeface="Consolas" panose="020B0609020204030204" pitchFamily="49" charset="0"/>
              </a:rPr>
              <a:t>ageStr</a:t>
            </a:r>
            <a:r>
              <a:rPr lang="en-US" sz="220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if (age &gt;= 18){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	ageStr = 'old fart';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} else {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	ageStr = 'young fart';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</a:t>
            </a:r>
            <a:r>
              <a:rPr lang="en-US" sz="2200" smtClean="0">
                <a:latin typeface="Consolas" panose="020B0609020204030204" pitchFamily="49" charset="0"/>
              </a:rPr>
              <a:t>}</a:t>
            </a:r>
            <a:endParaRPr lang="en-US" sz="22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    return `${str0}${name}${str1}${ageStr}`;</a:t>
            </a: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22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>
                <a:latin typeface="Consolas" panose="020B0609020204030204" pitchFamily="49" charset="0"/>
              </a:rPr>
              <a:t>myTag`My name is ${person} and I am ${age</a:t>
            </a:r>
            <a:r>
              <a:rPr lang="en-US" sz="2200" smtClean="0">
                <a:latin typeface="Consolas" panose="020B0609020204030204" pitchFamily="49" charset="0"/>
              </a:rPr>
              <a:t>}`</a:t>
            </a:r>
            <a:r>
              <a:rPr lang="en-US" sz="220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2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"</a:t>
            </a:r>
            <a:r>
              <a:rPr lang="en-US" sz="2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 name is David and I am old fart"</a:t>
            </a:r>
            <a:endParaRPr lang="uk-UA" sz="22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LITERALS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709062"/>
            <a:ext cx="10807700" cy="4488537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2800" smtClean="0">
                <a:solidFill>
                  <a:schemeClr val="accent5"/>
                </a:solidFill>
                <a:latin typeface="Consolas" panose="020B0609020204030204" pitchFamily="49" charset="0"/>
              </a:rPr>
              <a:t>`\r\n\u1234\t\ta` </a:t>
            </a:r>
            <a:r>
              <a:rPr lang="en-US" sz="2800" smtClean="0">
                <a:latin typeface="Consolas" panose="020B0609020204030204" pitchFamily="49" charset="0"/>
              </a:rPr>
              <a:t>// </a:t>
            </a:r>
            <a:r>
              <a:rPr lang="am-ET" sz="2800"/>
              <a:t>" </a:t>
            </a:r>
            <a:r>
              <a:rPr lang="am-ET" sz="2800" smtClean="0"/>
              <a:t>↵↵ሴ</a:t>
            </a:r>
            <a:r>
              <a:rPr lang="en-US" sz="2800" smtClean="0"/>
              <a:t>	</a:t>
            </a:r>
            <a:r>
              <a:rPr lang="en-US" sz="2800" smtClean="0">
                <a:latin typeface="Consolas" panose="020B0609020204030204" pitchFamily="49" charset="0"/>
              </a:rPr>
              <a:t>a"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String.raw</a:t>
            </a:r>
            <a:r>
              <a:rPr lang="en-US" sz="2800" smtClean="0">
                <a:solidFill>
                  <a:schemeClr val="accent5"/>
                </a:solidFill>
                <a:latin typeface="Consolas" panose="020B0609020204030204" pitchFamily="49" charset="0"/>
              </a:rPr>
              <a:t>`\r\n\u1234\t\ta`</a:t>
            </a:r>
            <a:r>
              <a:rPr lang="en-US" sz="2800" smtClean="0">
                <a:latin typeface="Consolas" panose="020B0609020204030204" pitchFamily="49" charset="0"/>
              </a:rPr>
              <a:t> </a:t>
            </a:r>
            <a:r>
              <a:rPr lang="en-US" sz="2800">
                <a:latin typeface="Consolas" panose="020B0609020204030204" pitchFamily="49" charset="0"/>
              </a:rPr>
              <a:t>// </a:t>
            </a:r>
            <a:r>
              <a:rPr lang="en-US" sz="2800" smtClean="0">
                <a:latin typeface="Consolas" panose="020B0609020204030204" pitchFamily="49" charset="0"/>
              </a:rPr>
              <a:t>"\</a:t>
            </a:r>
            <a:r>
              <a:rPr lang="en-US" sz="2800">
                <a:latin typeface="Consolas" panose="020B0609020204030204" pitchFamily="49" charset="0"/>
              </a:rPr>
              <a:t>r\n\u1234\t\ta"</a:t>
            </a:r>
          </a:p>
          <a:p>
            <a:endParaRPr 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smtClean="0"/>
              <a:t>STRING OBJECT AND ITS METHODS</a:t>
            </a:r>
            <a:endParaRPr lang="en-US" sz="9600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28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406400" y="215900"/>
            <a:ext cx="11341100" cy="62611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b="1" smtClean="0">
                <a:latin typeface="Consolas" panose="020B0609020204030204" pitchFamily="49" charset="0"/>
              </a:rPr>
              <a:t>let</a:t>
            </a:r>
            <a:r>
              <a:rPr lang="en-US" sz="3200" smtClean="0">
                <a:latin typeface="Consolas" panose="020B0609020204030204" pitchFamily="49" charset="0"/>
              </a:rPr>
              <a:t> s_prim </a:t>
            </a:r>
            <a:r>
              <a:rPr lang="en-US" sz="3200">
                <a:latin typeface="Consolas" panose="020B0609020204030204" pitchFamily="49" charset="0"/>
              </a:rPr>
              <a:t>= 'foo';</a:t>
            </a:r>
          </a:p>
          <a:p>
            <a:pPr>
              <a:spcBef>
                <a:spcPts val="0"/>
              </a:spcBef>
            </a:pPr>
            <a:r>
              <a:rPr lang="en-US" sz="3200" b="1">
                <a:latin typeface="Consolas" panose="020B0609020204030204" pitchFamily="49" charset="0"/>
              </a:rPr>
              <a:t>let</a:t>
            </a:r>
            <a:r>
              <a:rPr lang="en-US" sz="3200">
                <a:latin typeface="Consolas" panose="020B0609020204030204" pitchFamily="49" charset="0"/>
              </a:rPr>
              <a:t> </a:t>
            </a:r>
            <a:r>
              <a:rPr lang="en-US" sz="3200" smtClean="0">
                <a:latin typeface="Consolas" panose="020B0609020204030204" pitchFamily="49" charset="0"/>
              </a:rPr>
              <a:t>s_obj </a:t>
            </a:r>
            <a:r>
              <a:rPr lang="en-US" sz="3200">
                <a:latin typeface="Consolas" panose="020B0609020204030204" pitchFamily="49" charset="0"/>
              </a:rPr>
              <a:t>= new String(s_prim);</a:t>
            </a:r>
          </a:p>
          <a:p>
            <a:pPr>
              <a:spcBef>
                <a:spcPts val="0"/>
              </a:spcBef>
            </a:pPr>
            <a:endParaRPr lang="en-US" sz="320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3200">
                <a:latin typeface="Consolas" panose="020B0609020204030204" pitchFamily="49" charset="0"/>
              </a:rPr>
              <a:t>console.log(</a:t>
            </a:r>
            <a:r>
              <a:rPr lang="en-US" sz="3200" b="1">
                <a:latin typeface="Consolas" panose="020B0609020204030204" pitchFamily="49" charset="0"/>
              </a:rPr>
              <a:t>typeof</a:t>
            </a:r>
            <a:r>
              <a:rPr lang="en-US" sz="3200">
                <a:latin typeface="Consolas" panose="020B0609020204030204" pitchFamily="49" charset="0"/>
              </a:rPr>
              <a:t> s_prim);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Logs "string"</a:t>
            </a:r>
          </a:p>
          <a:p>
            <a:pPr>
              <a:spcBef>
                <a:spcPts val="0"/>
              </a:spcBef>
            </a:pPr>
            <a:r>
              <a:rPr lang="en-US" sz="3200">
                <a:latin typeface="Consolas" panose="020B0609020204030204" pitchFamily="49" charset="0"/>
              </a:rPr>
              <a:t>console.log(</a:t>
            </a:r>
            <a:r>
              <a:rPr lang="en-US" sz="3200" b="1">
                <a:latin typeface="Consolas" panose="020B0609020204030204" pitchFamily="49" charset="0"/>
              </a:rPr>
              <a:t>typeof</a:t>
            </a:r>
            <a:r>
              <a:rPr lang="en-US" sz="3200">
                <a:latin typeface="Consolas" panose="020B0609020204030204" pitchFamily="49" charset="0"/>
              </a:rPr>
              <a:t> s_obj);  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Logs "object"</a:t>
            </a:r>
            <a:endParaRPr lang="uk-UA" sz="32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</a:t>
            </a:r>
            <a:endParaRPr lang="uk-UA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1651000"/>
            <a:ext cx="10820400" cy="4889500"/>
          </a:xfrm>
        </p:spPr>
        <p:txBody>
          <a:bodyPr/>
          <a:lstStyle/>
          <a:p>
            <a:r>
              <a:rPr lang="en-US" sz="2400" b="1"/>
              <a:t>String.prototype.charAt</a:t>
            </a:r>
            <a:r>
              <a:rPr lang="en-US" sz="2400" b="1" smtClean="0"/>
              <a:t>()</a:t>
            </a:r>
            <a:br>
              <a:rPr lang="en-US" sz="2400" b="1" smtClean="0"/>
            </a:br>
            <a:r>
              <a:rPr lang="en-US" sz="2400" smtClean="0"/>
              <a:t>Returns </a:t>
            </a:r>
            <a:r>
              <a:rPr lang="en-US" sz="2400"/>
              <a:t>the character (exactly one UTF-16 code unit) at the specified index.</a:t>
            </a:r>
          </a:p>
          <a:p>
            <a:r>
              <a:rPr lang="en-US" sz="2400" b="1"/>
              <a:t>String.prototype.charCodeAt</a:t>
            </a:r>
            <a:r>
              <a:rPr lang="en-US" sz="2400" b="1" smtClean="0"/>
              <a:t>()</a:t>
            </a:r>
            <a:br>
              <a:rPr lang="en-US" sz="2400" b="1" smtClean="0"/>
            </a:br>
            <a:r>
              <a:rPr lang="en-US" sz="2400" smtClean="0"/>
              <a:t>Returns </a:t>
            </a:r>
            <a:r>
              <a:rPr lang="en-US" sz="2400"/>
              <a:t>a number that is the UTF-16 code unit value at the given index.</a:t>
            </a:r>
          </a:p>
          <a:p>
            <a:r>
              <a:rPr lang="en-US" sz="2400" b="1"/>
              <a:t>String.prototype.codePointAt</a:t>
            </a:r>
            <a:r>
              <a:rPr lang="en-US" sz="2400" b="1" smtClean="0"/>
              <a:t>()</a:t>
            </a:r>
            <a:br>
              <a:rPr lang="en-US" sz="2400" b="1" smtClean="0"/>
            </a:br>
            <a:r>
              <a:rPr lang="en-US" sz="2400" smtClean="0"/>
              <a:t>Returns </a:t>
            </a:r>
            <a:r>
              <a:rPr lang="en-US" sz="2400"/>
              <a:t>a nonnegative integer Number that is the code point value of the UTF-16 encoded code point starting at the specified index.</a:t>
            </a:r>
          </a:p>
          <a:p>
            <a:r>
              <a:rPr lang="en-US" sz="2400" b="1"/>
              <a:t>String.prototype.concat</a:t>
            </a:r>
            <a:r>
              <a:rPr lang="en-US" sz="2400" b="1" smtClean="0"/>
              <a:t>()</a:t>
            </a:r>
            <a:br>
              <a:rPr lang="en-US" sz="2400" b="1" smtClean="0"/>
            </a:br>
            <a:r>
              <a:rPr lang="en-US" sz="2400" smtClean="0"/>
              <a:t>Combines </a:t>
            </a:r>
            <a:r>
              <a:rPr lang="en-US" sz="2400"/>
              <a:t>the text of two strings and returns a new string.</a:t>
            </a:r>
          </a:p>
          <a:p>
            <a:r>
              <a:rPr lang="en-US" sz="2400" b="1"/>
              <a:t>String.prototype.includes</a:t>
            </a:r>
            <a:r>
              <a:rPr lang="en-US" sz="2400" b="1" smtClean="0"/>
              <a:t>()</a:t>
            </a:r>
            <a:br>
              <a:rPr lang="en-US" sz="2400" b="1" smtClean="0"/>
            </a:br>
            <a:r>
              <a:rPr lang="en-US" sz="2400" smtClean="0"/>
              <a:t>Determines </a:t>
            </a:r>
            <a:r>
              <a:rPr lang="en-US" sz="2400"/>
              <a:t>whether one string may be found within another string.</a:t>
            </a: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199682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673100"/>
            <a:ext cx="10820400" cy="5867400"/>
          </a:xfrm>
        </p:spPr>
        <p:txBody>
          <a:bodyPr/>
          <a:lstStyle/>
          <a:p>
            <a:r>
              <a:rPr lang="en-US" sz="2500" b="1"/>
              <a:t>String.prototype.endsWith</a:t>
            </a:r>
            <a:r>
              <a:rPr lang="en-US" sz="2500" b="1" smtClean="0"/>
              <a:t>()</a:t>
            </a:r>
            <a:r>
              <a:rPr lang="uk-UA" sz="2500" smtClean="0"/>
              <a:t/>
            </a:r>
            <a:br>
              <a:rPr lang="uk-UA" sz="2500" smtClean="0"/>
            </a:br>
            <a:r>
              <a:rPr lang="en-US" sz="2500" smtClean="0"/>
              <a:t>Determines </a:t>
            </a:r>
            <a:r>
              <a:rPr lang="en-US" sz="2500"/>
              <a:t>whether a string ends with the characters of another string.</a:t>
            </a:r>
          </a:p>
          <a:p>
            <a:r>
              <a:rPr lang="en-US" sz="2500" b="1"/>
              <a:t>String.prototype.indexOf</a:t>
            </a:r>
            <a:r>
              <a:rPr lang="en-US" sz="2500" b="1" smtClean="0"/>
              <a:t>()</a:t>
            </a:r>
            <a:r>
              <a:rPr lang="uk-UA" sz="2500" smtClean="0"/>
              <a:t/>
            </a:r>
            <a:br>
              <a:rPr lang="uk-UA" sz="2500" smtClean="0"/>
            </a:br>
            <a:r>
              <a:rPr lang="en-US" sz="2500" smtClean="0"/>
              <a:t>Returns </a:t>
            </a:r>
            <a:r>
              <a:rPr lang="en-US" sz="2500"/>
              <a:t>the index within the calling String object of the first occurrence of the specified value, or -1 if not found.</a:t>
            </a:r>
          </a:p>
          <a:p>
            <a:r>
              <a:rPr lang="en-US" sz="2500" b="1"/>
              <a:t>String.prototype.lastIndexOf</a:t>
            </a:r>
            <a:r>
              <a:rPr lang="en-US" sz="2500" b="1" smtClean="0"/>
              <a:t>()</a:t>
            </a:r>
            <a:r>
              <a:rPr lang="uk-UA" sz="2500" smtClean="0"/>
              <a:t/>
            </a:r>
            <a:br>
              <a:rPr lang="uk-UA" sz="2500" smtClean="0"/>
            </a:br>
            <a:r>
              <a:rPr lang="en-US" sz="2500" smtClean="0"/>
              <a:t>Returns </a:t>
            </a:r>
            <a:r>
              <a:rPr lang="en-US" sz="2500"/>
              <a:t>the index within the calling String object of the last occurrence of the specified value, or -1 if not found.</a:t>
            </a:r>
          </a:p>
          <a:p>
            <a:r>
              <a:rPr lang="en-US" sz="2500" b="1"/>
              <a:t>String.prototype.localeCompare</a:t>
            </a:r>
            <a:r>
              <a:rPr lang="en-US" sz="2500" b="1" smtClean="0"/>
              <a:t>()</a:t>
            </a:r>
            <a:r>
              <a:rPr lang="uk-UA" sz="2500" smtClean="0"/>
              <a:t/>
            </a:r>
            <a:br>
              <a:rPr lang="uk-UA" sz="2500" smtClean="0"/>
            </a:br>
            <a:r>
              <a:rPr lang="en-US" sz="2500" smtClean="0"/>
              <a:t>Returns </a:t>
            </a:r>
            <a:r>
              <a:rPr lang="en-US" sz="2500"/>
              <a:t>a number indicating whether a reference string comes before or after or is the same as the given string in sort order.</a:t>
            </a:r>
          </a:p>
          <a:p>
            <a:r>
              <a:rPr lang="en-US" sz="2500" b="1"/>
              <a:t>String.prototype.match</a:t>
            </a:r>
            <a:r>
              <a:rPr lang="en-US" sz="2500" b="1" smtClean="0"/>
              <a:t>()</a:t>
            </a:r>
            <a:r>
              <a:rPr lang="uk-UA" sz="2500" smtClean="0"/>
              <a:t/>
            </a:r>
            <a:br>
              <a:rPr lang="uk-UA" sz="2500" smtClean="0"/>
            </a:br>
            <a:r>
              <a:rPr lang="en-US" sz="2500" smtClean="0"/>
              <a:t>Used </a:t>
            </a:r>
            <a:r>
              <a:rPr lang="en-US" sz="2500"/>
              <a:t>to match a regular expression against a string.</a:t>
            </a:r>
            <a:endParaRPr lang="uk-UA" sz="2500"/>
          </a:p>
        </p:txBody>
      </p:sp>
    </p:spTree>
    <p:extLst>
      <p:ext uri="{BB962C8B-B14F-4D97-AF65-F5344CB8AC3E}">
        <p14:creationId xmlns:p14="http://schemas.microsoft.com/office/powerpoint/2010/main" val="347907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673100"/>
            <a:ext cx="10820400" cy="5867400"/>
          </a:xfrm>
        </p:spPr>
        <p:txBody>
          <a:bodyPr/>
          <a:lstStyle/>
          <a:p>
            <a:r>
              <a:rPr lang="en-US" sz="2500" b="1"/>
              <a:t>String.prototype.matchAll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Returns </a:t>
            </a:r>
            <a:r>
              <a:rPr lang="en-US" sz="2500"/>
              <a:t>an iterator of all matches.</a:t>
            </a:r>
          </a:p>
          <a:p>
            <a:r>
              <a:rPr lang="en-US" sz="2500" b="1"/>
              <a:t>String.prototype.normalize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Returns </a:t>
            </a:r>
            <a:r>
              <a:rPr lang="en-US" sz="2500"/>
              <a:t>the </a:t>
            </a:r>
            <a:r>
              <a:rPr lang="en-US" sz="2500"/>
              <a:t>Unicode </a:t>
            </a:r>
            <a:r>
              <a:rPr lang="en-US" sz="2500" smtClean="0"/>
              <a:t>Normalization </a:t>
            </a:r>
            <a:r>
              <a:rPr lang="en-US" sz="2500"/>
              <a:t>Form of the calling string value.</a:t>
            </a:r>
          </a:p>
          <a:p>
            <a:r>
              <a:rPr lang="en-US" sz="2500" b="1"/>
              <a:t>String.prototype.padEnd</a:t>
            </a:r>
            <a:r>
              <a:rPr lang="en-US" sz="2500" b="1" smtClean="0"/>
              <a:t>()</a:t>
            </a:r>
            <a:br>
              <a:rPr lang="en-US" sz="2500" b="1" smtClean="0"/>
            </a:br>
            <a:r>
              <a:rPr lang="en-US" sz="2500" smtClean="0"/>
              <a:t>Pads </a:t>
            </a:r>
            <a:r>
              <a:rPr lang="en-US" sz="2500"/>
              <a:t>the current string from the end with a given string to create a new string from a given length.</a:t>
            </a:r>
          </a:p>
          <a:p>
            <a:r>
              <a:rPr lang="en-US" sz="2500" b="1"/>
              <a:t>String.prototype.padStart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Pads </a:t>
            </a:r>
            <a:r>
              <a:rPr lang="en-US" sz="2500"/>
              <a:t>the current string from the start with a given string to create a new string from a given length.</a:t>
            </a:r>
          </a:p>
          <a:p>
            <a:r>
              <a:rPr lang="en-US" sz="2500" b="1"/>
              <a:t>String.prototype.repeat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Returns </a:t>
            </a:r>
            <a:r>
              <a:rPr lang="en-US" sz="2500"/>
              <a:t>a string consisting of the elements of the object repeated the given times.</a:t>
            </a:r>
            <a:endParaRPr lang="uk-UA" sz="2500"/>
          </a:p>
        </p:txBody>
      </p:sp>
    </p:spTree>
    <p:extLst>
      <p:ext uri="{BB962C8B-B14F-4D97-AF65-F5344CB8AC3E}">
        <p14:creationId xmlns:p14="http://schemas.microsoft.com/office/powerpoint/2010/main" val="397300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1271790"/>
          </a:xfrm>
        </p:spPr>
        <p:txBody>
          <a:bodyPr/>
          <a:lstStyle/>
          <a:p>
            <a:r>
              <a:rPr lang="en-US" smtClean="0"/>
              <a:t>AGENDA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656823" y="2215166"/>
            <a:ext cx="10780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>
                <a:latin typeface="Proxima Nova Black" panose="020B0604020202020204" charset="0"/>
              </a:rPr>
              <a:t>String literals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smtClean="0">
                <a:latin typeface="Proxima Nova Black" panose="020B0604020202020204" charset="0"/>
              </a:rPr>
              <a:t>Template </a:t>
            </a:r>
            <a:r>
              <a:rPr lang="en-US" sz="3200">
                <a:latin typeface="Proxima Nova Black" panose="020B0604020202020204" charset="0"/>
              </a:rPr>
              <a:t>literals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>
                <a:latin typeface="Proxima Nova Black" panose="020B0604020202020204" charset="0"/>
              </a:rPr>
              <a:t>String object and its methods</a:t>
            </a:r>
            <a:endParaRPr lang="en-US" sz="3200" smtClean="0">
              <a:latin typeface="Proxima Nova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673100"/>
            <a:ext cx="10820400" cy="5867400"/>
          </a:xfrm>
        </p:spPr>
        <p:txBody>
          <a:bodyPr/>
          <a:lstStyle/>
          <a:p>
            <a:r>
              <a:rPr lang="en-US" sz="2500" b="1"/>
              <a:t>String.prototype.replace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Used to find a match between a regular expression and a string, and to replace the matched substring with a new substring.</a:t>
            </a:r>
          </a:p>
          <a:p>
            <a:r>
              <a:rPr lang="en-US" sz="2500" b="1" smtClean="0"/>
              <a:t>String.prototype.search()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Executes </a:t>
            </a:r>
            <a:r>
              <a:rPr lang="en-US" sz="2500"/>
              <a:t>the search for a match between a regular expression and a specified string.</a:t>
            </a:r>
          </a:p>
          <a:p>
            <a:r>
              <a:rPr lang="en-US" sz="2500" b="1"/>
              <a:t>String.prototype.slice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Extracts </a:t>
            </a:r>
            <a:r>
              <a:rPr lang="en-US" sz="2500"/>
              <a:t>a section of a string and returns a new string.</a:t>
            </a:r>
          </a:p>
          <a:p>
            <a:r>
              <a:rPr lang="en-US" sz="2500" b="1"/>
              <a:t>String.prototype.split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Splits </a:t>
            </a:r>
            <a:r>
              <a:rPr lang="en-US" sz="2500"/>
              <a:t>a String object into an array of strings by separating the string into substrings.</a:t>
            </a:r>
          </a:p>
          <a:p>
            <a:r>
              <a:rPr lang="en-US" sz="2500" b="1"/>
              <a:t>String.prototype.startsWith</a:t>
            </a:r>
            <a:r>
              <a:rPr lang="en-US" sz="2500" b="1" smtClean="0"/>
              <a:t>()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Determines </a:t>
            </a:r>
            <a:r>
              <a:rPr lang="en-US" sz="2500"/>
              <a:t>whether a string begins with the characters of another string.</a:t>
            </a:r>
            <a:endParaRPr lang="uk-UA" sz="2500"/>
          </a:p>
        </p:txBody>
      </p:sp>
    </p:spTree>
    <p:extLst>
      <p:ext uri="{BB962C8B-B14F-4D97-AF65-F5344CB8AC3E}">
        <p14:creationId xmlns:p14="http://schemas.microsoft.com/office/powerpoint/2010/main" val="336952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444500"/>
            <a:ext cx="10820400" cy="6032500"/>
          </a:xfrm>
        </p:spPr>
        <p:txBody>
          <a:bodyPr/>
          <a:lstStyle/>
          <a:p>
            <a:r>
              <a:rPr lang="en-US" sz="2400" b="1"/>
              <a:t>String.prototype.substr</a:t>
            </a:r>
            <a:r>
              <a:rPr lang="en-US" sz="2400" b="1" smtClean="0"/>
              <a:t>()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Returns </a:t>
            </a:r>
            <a:r>
              <a:rPr lang="en-US" sz="2400"/>
              <a:t>the characters in a string beginning at the specified location through the specified number of characters.</a:t>
            </a:r>
          </a:p>
          <a:p>
            <a:r>
              <a:rPr lang="en-US" sz="2400" b="1"/>
              <a:t>String.prototype.substring</a:t>
            </a:r>
            <a:r>
              <a:rPr lang="en-US" sz="2400" b="1" smtClean="0"/>
              <a:t>()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Returns </a:t>
            </a:r>
            <a:r>
              <a:rPr lang="en-US" sz="2400"/>
              <a:t>the characters in a string between two indexes into the string.</a:t>
            </a:r>
          </a:p>
          <a:p>
            <a:r>
              <a:rPr lang="en-US" sz="2400" b="1"/>
              <a:t>String.prototype.toLocaleLowerCase</a:t>
            </a:r>
            <a:r>
              <a:rPr lang="en-US" sz="2400" b="1" smtClean="0"/>
              <a:t>()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The </a:t>
            </a:r>
            <a:r>
              <a:rPr lang="en-US" sz="2400"/>
              <a:t>characters within a string are converted to lower case while respecting the current locale. For most languages, this will return the same as toLowerCase().</a:t>
            </a:r>
          </a:p>
          <a:p>
            <a:r>
              <a:rPr lang="en-US" sz="2400" b="1"/>
              <a:t>String.prototype.toLocaleUpperCase</a:t>
            </a:r>
            <a:r>
              <a:rPr lang="en-US" sz="2400" b="1" smtClean="0"/>
              <a:t>()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The </a:t>
            </a:r>
            <a:r>
              <a:rPr lang="en-US" sz="2400"/>
              <a:t>characters within a string are converted to upper case while respecting the current locale. For most languages, this will return the same as toUpperCase().</a:t>
            </a:r>
          </a:p>
          <a:p>
            <a:r>
              <a:rPr lang="en-US" sz="2400" b="1"/>
              <a:t>String.prototype.toLowerCase</a:t>
            </a:r>
            <a:r>
              <a:rPr lang="en-US" sz="2400" b="1" smtClean="0"/>
              <a:t>()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Returns </a:t>
            </a:r>
            <a:r>
              <a:rPr lang="en-US" sz="2400"/>
              <a:t>the calling string value converted to lower case.</a:t>
            </a:r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306485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444500"/>
            <a:ext cx="10820400" cy="6032500"/>
          </a:xfrm>
        </p:spPr>
        <p:txBody>
          <a:bodyPr/>
          <a:lstStyle/>
          <a:p>
            <a:r>
              <a:rPr lang="en-US" sz="2800" b="1"/>
              <a:t>String.prototype.toSource</a:t>
            </a:r>
            <a:r>
              <a:rPr lang="en-US" sz="2800" b="1"/>
              <a:t>()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Returns </a:t>
            </a:r>
            <a:r>
              <a:rPr lang="en-US" sz="2800"/>
              <a:t>an object literal representing the specified object; you can use this value to create a new object. Overrides the Object.prototype.toSource() method.</a:t>
            </a:r>
          </a:p>
          <a:p>
            <a:r>
              <a:rPr lang="en-US" sz="2800" b="1"/>
              <a:t>String.prototype.toString</a:t>
            </a:r>
            <a:r>
              <a:rPr lang="en-US" sz="2800" b="1" smtClean="0"/>
              <a:t>()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Returns </a:t>
            </a:r>
            <a:r>
              <a:rPr lang="en-US" sz="2800"/>
              <a:t>a string representing the specified object. Overrides the Object.prototype.toString() method.</a:t>
            </a:r>
          </a:p>
          <a:p>
            <a:r>
              <a:rPr lang="en-US" sz="2800" b="1"/>
              <a:t>String.prototype.toUpperCase</a:t>
            </a:r>
            <a:r>
              <a:rPr lang="en-US" sz="2800" b="1" smtClean="0"/>
              <a:t>()</a:t>
            </a:r>
            <a:br>
              <a:rPr lang="en-US" sz="2800" b="1" smtClean="0"/>
            </a:br>
            <a:r>
              <a:rPr lang="en-US" sz="2800" smtClean="0"/>
              <a:t>Returns </a:t>
            </a:r>
            <a:r>
              <a:rPr lang="en-US" sz="2800"/>
              <a:t>the calling string value converted to </a:t>
            </a:r>
            <a:r>
              <a:rPr lang="en-US" sz="2800"/>
              <a:t>uppercase</a:t>
            </a:r>
            <a:r>
              <a:rPr lang="en-US" sz="2800"/>
              <a:t>.</a:t>
            </a:r>
          </a:p>
          <a:p>
            <a:r>
              <a:rPr lang="en-US" sz="2800" b="1"/>
              <a:t>String.prototype.valueOf</a:t>
            </a:r>
            <a:r>
              <a:rPr lang="en-US" sz="2800" b="1" smtClean="0"/>
              <a:t>()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Returns </a:t>
            </a:r>
            <a:r>
              <a:rPr lang="en-US" sz="2800"/>
              <a:t>the primitive value of the specified object. Overrides the Object.prototype.valueOf() method.</a:t>
            </a:r>
          </a:p>
          <a:p>
            <a:endParaRPr lang="uk-UA" sz="2800"/>
          </a:p>
        </p:txBody>
      </p:sp>
    </p:spTree>
    <p:extLst>
      <p:ext uri="{BB962C8B-B14F-4D97-AF65-F5344CB8AC3E}">
        <p14:creationId xmlns:p14="http://schemas.microsoft.com/office/powerpoint/2010/main" val="265591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685800" y="444500"/>
            <a:ext cx="10820400" cy="6032500"/>
          </a:xfrm>
        </p:spPr>
        <p:txBody>
          <a:bodyPr/>
          <a:lstStyle/>
          <a:p>
            <a:r>
              <a:rPr lang="en-US" sz="2800" b="1"/>
              <a:t>String.prototype.trim</a:t>
            </a:r>
            <a:r>
              <a:rPr lang="en-US" sz="2800" b="1" smtClean="0"/>
              <a:t>()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Trims </a:t>
            </a:r>
            <a:r>
              <a:rPr lang="en-US" sz="2800"/>
              <a:t>whitespace from the beginning and end of the string. Part of the ECMAScript 5 standard.</a:t>
            </a:r>
          </a:p>
          <a:p>
            <a:endParaRPr lang="en-US" sz="2800"/>
          </a:p>
          <a:p>
            <a:r>
              <a:rPr lang="en-US" sz="2800" b="1"/>
              <a:t>String.prototype.trimStart</a:t>
            </a:r>
            <a:r>
              <a:rPr lang="en-US" sz="2800" b="1" smtClean="0"/>
              <a:t>()</a:t>
            </a:r>
            <a:br>
              <a:rPr lang="en-US" sz="2800" b="1" smtClean="0"/>
            </a:br>
            <a:r>
              <a:rPr lang="en-US" sz="2800" b="1" smtClean="0"/>
              <a:t>String.prototype.trimLeft()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Trims </a:t>
            </a:r>
            <a:r>
              <a:rPr lang="en-US" sz="2800"/>
              <a:t>whitespace from the beginning of the string.</a:t>
            </a:r>
          </a:p>
          <a:p>
            <a:endParaRPr lang="en-US" sz="2800"/>
          </a:p>
          <a:p>
            <a:r>
              <a:rPr lang="en-US" sz="2800" b="1"/>
              <a:t>String.prototype.trimEnd</a:t>
            </a:r>
            <a:r>
              <a:rPr lang="en-US" sz="2800" b="1" smtClean="0"/>
              <a:t>()</a:t>
            </a:r>
            <a:br>
              <a:rPr lang="en-US" sz="2800" b="1" smtClean="0"/>
            </a:br>
            <a:r>
              <a:rPr lang="en-US" sz="2800" b="1" smtClean="0"/>
              <a:t>String.prototype.trimRight()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Trims </a:t>
            </a:r>
            <a:r>
              <a:rPr lang="en-US" sz="2800"/>
              <a:t>whitespace from the end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3467090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smtClean="0"/>
              <a:t>USEFUL LINKS</a:t>
            </a:r>
            <a:endParaRPr lang="en-US" sz="9600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330200" y="2928035"/>
            <a:ext cx="11633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hlinkClick r:id="rId2"/>
              </a:rPr>
              <a:t>://</a:t>
            </a:r>
            <a:r>
              <a:rPr lang="en-US" sz="2000" smtClean="0">
                <a:hlinkClick r:id="rId2"/>
              </a:rPr>
              <a:t>developer.mozilla.org/uk/docs/Web/JavaScript/Reference/Global_Objects/String</a:t>
            </a:r>
            <a:endParaRPr lang="en-US" sz="2000" smtClean="0"/>
          </a:p>
          <a:p>
            <a:endParaRPr lang="en-US" sz="2000"/>
          </a:p>
          <a:p>
            <a:r>
              <a:rPr lang="en-US" sz="2000">
                <a:hlinkClick r:id="rId3"/>
              </a:rPr>
              <a:t>https</a:t>
            </a:r>
            <a:r>
              <a:rPr lang="en-US" sz="2000">
                <a:hlinkClick r:id="rId3"/>
              </a:rPr>
              <a:t>://</a:t>
            </a:r>
            <a:r>
              <a:rPr lang="en-US" sz="2000" smtClean="0">
                <a:hlinkClick r:id="rId3"/>
              </a:rPr>
              <a:t>developer.mozilla.org/en-US/docs/Web/JavaScript/Reference/Template_literals</a:t>
            </a:r>
            <a:endParaRPr lang="en-US" sz="2000" smtClean="0"/>
          </a:p>
          <a:p>
            <a:endParaRPr lang="en-US" sz="2000"/>
          </a:p>
          <a:p>
            <a:r>
              <a:rPr lang="en-US" sz="2000">
                <a:hlinkClick r:id="rId4"/>
              </a:rPr>
              <a:t>https://habr.com/ru/post/262679/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373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smtClean="0"/>
              <a:t>STRING</a:t>
            </a:r>
            <a:br>
              <a:rPr lang="en-US" sz="9600" b="1" smtClean="0"/>
            </a:br>
            <a:r>
              <a:rPr lang="en-US" sz="9600" b="1" smtClean="0"/>
              <a:t>LITERALS</a:t>
            </a:r>
            <a:endParaRPr lang="en-US" sz="9600" b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LITERALS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709062"/>
            <a:ext cx="10807700" cy="4488537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3600">
                <a:latin typeface="Consolas" panose="020B0609020204030204" pitchFamily="49" charset="0"/>
              </a:rPr>
              <a:t>'string text'</a:t>
            </a:r>
          </a:p>
          <a:p>
            <a:r>
              <a:rPr lang="en-US" sz="3600">
                <a:latin typeface="Consolas" panose="020B0609020204030204" pitchFamily="49" charset="0"/>
              </a:rPr>
              <a:t>"string </a:t>
            </a:r>
            <a:r>
              <a:rPr lang="en-US" sz="3600" smtClean="0">
                <a:latin typeface="Consolas" panose="020B0609020204030204" pitchFamily="49" charset="0"/>
              </a:rPr>
              <a:t>text"</a:t>
            </a:r>
          </a:p>
          <a:p>
            <a:r>
              <a:rPr lang="en-US" sz="3600" smtClean="0">
                <a:latin typeface="Consolas" panose="020B0609020204030204" pitchFamily="49" charset="0"/>
              </a:rPr>
              <a:t>String(something)</a:t>
            </a:r>
            <a:endParaRPr lang="ru-RU" sz="3600" smtClean="0">
              <a:latin typeface="Consolas" panose="020B0609020204030204" pitchFamily="49" charset="0"/>
            </a:endParaRPr>
          </a:p>
          <a:p>
            <a:r>
              <a:rPr lang="en-US" sz="3600">
                <a:latin typeface="Consolas" panose="020B0609020204030204" pitchFamily="49" charset="0"/>
              </a:rPr>
              <a:t>`hello world</a:t>
            </a:r>
            <a:r>
              <a:rPr lang="en-US" sz="3600" smtClean="0">
                <a:latin typeface="Consolas" panose="020B0609020204030204" pitchFamily="49" charset="0"/>
              </a:rPr>
              <a:t>`</a:t>
            </a:r>
            <a:endParaRPr lang="ru-RU" sz="3600" smtClean="0">
              <a:latin typeface="Consolas" panose="020B0609020204030204" pitchFamily="49" charset="0"/>
            </a:endParaRPr>
          </a:p>
          <a:p>
            <a:r>
              <a:rPr lang="en-US" sz="3600" smtClean="0">
                <a:latin typeface="Consolas" panose="020B0609020204030204" pitchFamily="49" charset="0"/>
              </a:rPr>
              <a:t>`</a:t>
            </a:r>
            <a:r>
              <a:rPr lang="en-US" sz="3600">
                <a:latin typeface="Consolas" panose="020B0609020204030204" pitchFamily="49" charset="0"/>
              </a:rPr>
              <a:t>hello ${who}`</a:t>
            </a:r>
          </a:p>
          <a:p>
            <a:r>
              <a:rPr lang="en-US" sz="3600" b="1">
                <a:latin typeface="Consolas" panose="020B0609020204030204" pitchFamily="49" charset="0"/>
              </a:rPr>
              <a:t>escape</a:t>
            </a:r>
            <a:r>
              <a:rPr lang="en-US" sz="3600">
                <a:latin typeface="Consolas" panose="020B0609020204030204" pitchFamily="49" charset="0"/>
              </a:rPr>
              <a:t> `&lt;a&gt;${who}&lt;/a&gt;`</a:t>
            </a:r>
            <a:endParaRPr lang="uk-UA" sz="3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LITERALS</a:t>
            </a:r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55772"/>
            <a:ext cx="9130668" cy="50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2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LITERALS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709062"/>
            <a:ext cx="10807700" cy="4488537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3600">
                <a:latin typeface="Consolas" panose="020B0609020204030204" pitchFamily="49" charset="0"/>
              </a:rPr>
              <a:t>'string text'</a:t>
            </a:r>
          </a:p>
          <a:p>
            <a:r>
              <a:rPr lang="en-US" sz="3600">
                <a:latin typeface="Consolas" panose="020B0609020204030204" pitchFamily="49" charset="0"/>
              </a:rPr>
              <a:t>"string </a:t>
            </a:r>
            <a:r>
              <a:rPr lang="en-US" sz="3600" smtClean="0">
                <a:latin typeface="Consolas" panose="020B0609020204030204" pitchFamily="49" charset="0"/>
              </a:rPr>
              <a:t>text"</a:t>
            </a:r>
          </a:p>
          <a:p>
            <a:r>
              <a:rPr lang="en-US" sz="3600" smtClean="0">
                <a:latin typeface="Consolas" panose="020B0609020204030204" pitchFamily="49" charset="0"/>
              </a:rPr>
              <a:t>String(something)</a:t>
            </a:r>
            <a:endParaRPr lang="uk-UA" sz="3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LITERALS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709062"/>
            <a:ext cx="10807700" cy="4488537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4800">
                <a:latin typeface="Consolas" panose="020B0609020204030204" pitchFamily="49" charset="0"/>
              </a:rPr>
              <a:t>'cat'.charAt(1</a:t>
            </a:r>
            <a:r>
              <a:rPr lang="en-US" sz="4800" smtClean="0">
                <a:latin typeface="Consolas" panose="020B0609020204030204" pitchFamily="49" charset="0"/>
              </a:rPr>
              <a:t>)</a:t>
            </a:r>
            <a:r>
              <a:rPr lang="uk-UA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a</a:t>
            </a:r>
            <a:endParaRPr lang="en-US" sz="48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4800">
                <a:latin typeface="Consolas" panose="020B0609020204030204" pitchFamily="49" charset="0"/>
              </a:rPr>
              <a:t>'cat'[1</a:t>
            </a:r>
            <a:r>
              <a:rPr lang="en-US" sz="4800" smtClean="0">
                <a:latin typeface="Consolas" panose="020B0609020204030204" pitchFamily="49" charset="0"/>
              </a:rPr>
              <a:t>]</a:t>
            </a:r>
            <a:r>
              <a:rPr lang="uk-UA" sz="4800">
                <a:latin typeface="Consolas" panose="020B0609020204030204" pitchFamily="49" charset="0"/>
              </a:rPr>
              <a:t> </a:t>
            </a:r>
            <a:r>
              <a:rPr 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a</a:t>
            </a:r>
            <a:r>
              <a:rPr lang="uk-UA" sz="4800" smtClean="0">
                <a:latin typeface="Consolas" panose="020B0609020204030204" pitchFamily="49" charset="0"/>
              </a:rPr>
              <a:t> </a:t>
            </a:r>
            <a:endParaRPr lang="uk-UA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85800" y="609600"/>
            <a:ext cx="10833100" cy="2425700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It's possible to use 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 as a "safer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uk-UA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toString()</a:t>
            </a:r>
            <a:r>
              <a:rPr lang="uk-UA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alternative,</a:t>
            </a:r>
            <a:r>
              <a:rPr lang="uk-UA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although</a:t>
            </a:r>
            <a:r>
              <a:rPr lang="uk-UA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still normally calls the underlying 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toString()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. It also works for 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, and for 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984500"/>
            <a:ext cx="10807700" cy="3378200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3600" b="1">
                <a:latin typeface="Consolas" panose="020B0609020204030204" pitchFamily="49" charset="0"/>
              </a:rPr>
              <a:t>let</a:t>
            </a:r>
            <a:r>
              <a:rPr lang="en-US" sz="3600">
                <a:latin typeface="Consolas" panose="020B0609020204030204" pitchFamily="49" charset="0"/>
              </a:rPr>
              <a:t> something = null;</a:t>
            </a:r>
          </a:p>
          <a:p>
            <a:r>
              <a:rPr lang="en-US" sz="3600">
                <a:latin typeface="Consolas" panose="020B0609020204030204" pitchFamily="49" charset="0"/>
              </a:rPr>
              <a:t>something.toString() </a:t>
            </a:r>
            <a:r>
              <a:rPr 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//Uncaught TypeError</a:t>
            </a:r>
          </a:p>
          <a:p>
            <a:r>
              <a:rPr lang="en-US" sz="3600" smtClean="0">
                <a:latin typeface="Consolas" panose="020B0609020204030204" pitchFamily="49" charset="0"/>
              </a:rPr>
              <a:t>String(something</a:t>
            </a:r>
            <a:r>
              <a:rPr lang="en-US" sz="3600">
                <a:latin typeface="Consolas" panose="020B0609020204030204" pitchFamily="49" charset="0"/>
              </a:rPr>
              <a:t>) </a:t>
            </a:r>
            <a:r>
              <a:rPr 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//"</a:t>
            </a:r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null"</a:t>
            </a:r>
            <a:endParaRPr lang="uk-UA" sz="36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673100"/>
            <a:ext cx="10807700" cy="5524499"/>
          </a:xfrm>
          <a:solidFill>
            <a:schemeClr val="bg1"/>
          </a:solidFill>
          <a:ln>
            <a:noFill/>
          </a:ln>
          <a:effectLst>
            <a:outerShdw blurRad="304800" algn="ctr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/>
          <a:lstStyle/>
          <a:p>
            <a:r>
              <a:rPr lang="en-US" sz="4000" b="1">
                <a:latin typeface="Consolas" panose="020B0609020204030204" pitchFamily="49" charset="0"/>
              </a:rPr>
              <a:t>let</a:t>
            </a:r>
            <a:r>
              <a:rPr lang="en-US" sz="4000">
                <a:latin typeface="Consolas" panose="020B0609020204030204" pitchFamily="49" charset="0"/>
              </a:rPr>
              <a:t> </a:t>
            </a:r>
            <a:r>
              <a:rPr lang="en-US" sz="4000" smtClean="0">
                <a:latin typeface="Consolas" panose="020B0609020204030204" pitchFamily="49" charset="0"/>
              </a:rPr>
              <a:t>s1 </a:t>
            </a:r>
            <a:r>
              <a:rPr lang="en-US" sz="4000">
                <a:latin typeface="Consolas" panose="020B0609020204030204" pitchFamily="49" charset="0"/>
              </a:rPr>
              <a:t>= '2 + 2</a:t>
            </a:r>
            <a:r>
              <a:rPr lang="en-US" sz="4000" smtClean="0">
                <a:latin typeface="Consolas" panose="020B0609020204030204" pitchFamily="49" charset="0"/>
              </a:rPr>
              <a:t>';</a:t>
            </a:r>
          </a:p>
          <a:p>
            <a:r>
              <a:rPr lang="en-US" sz="4000" b="1" smtClean="0">
                <a:latin typeface="Consolas" panose="020B0609020204030204" pitchFamily="49" charset="0"/>
              </a:rPr>
              <a:t>let</a:t>
            </a:r>
            <a:r>
              <a:rPr lang="en-US" sz="4000" smtClean="0">
                <a:latin typeface="Consolas" panose="020B0609020204030204" pitchFamily="49" charset="0"/>
              </a:rPr>
              <a:t> s2 = </a:t>
            </a:r>
            <a:r>
              <a:rPr lang="en-US" sz="4000" b="1" smtClean="0">
                <a:latin typeface="Consolas" panose="020B0609020204030204" pitchFamily="49" charset="0"/>
              </a:rPr>
              <a:t>new </a:t>
            </a:r>
            <a:r>
              <a:rPr lang="en-US" sz="4000" smtClean="0">
                <a:latin typeface="Consolas" panose="020B0609020204030204" pitchFamily="49" charset="0"/>
              </a:rPr>
              <a:t>String('2 + 2');</a:t>
            </a:r>
          </a:p>
          <a:p>
            <a:r>
              <a:rPr lang="en-US" sz="4000" smtClean="0">
                <a:latin typeface="Consolas" panose="020B0609020204030204" pitchFamily="49" charset="0"/>
              </a:rPr>
              <a:t>eval(s1); </a:t>
            </a: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4</a:t>
            </a:r>
            <a:endParaRPr lang="en-US" sz="40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4000" smtClean="0">
                <a:latin typeface="Consolas" panose="020B0609020204030204" pitchFamily="49" charset="0"/>
              </a:rPr>
              <a:t>eval(s2); </a:t>
            </a: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"</a:t>
            </a:r>
            <a:r>
              <a:rPr 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 + 2</a:t>
            </a: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sz="4000" smtClean="0">
              <a:latin typeface="Consolas" panose="020B0609020204030204" pitchFamily="49" charset="0"/>
            </a:endParaRPr>
          </a:p>
          <a:p>
            <a:r>
              <a:rPr lang="en-US" sz="4000">
                <a:latin typeface="Consolas" panose="020B0609020204030204" pitchFamily="49" charset="0"/>
              </a:rPr>
              <a:t>eval(s2.valueOf</a:t>
            </a:r>
            <a:r>
              <a:rPr lang="en-US" sz="4000" smtClean="0">
                <a:latin typeface="Consolas" panose="020B0609020204030204" pitchFamily="49" charset="0"/>
              </a:rPr>
              <a:t>()); </a:t>
            </a:r>
            <a:r>
              <a:rPr 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4</a:t>
            </a:r>
            <a:endParaRPr lang="uk-UA" sz="40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www.w3.org/XML/1998/namespace"/>
    <ds:schemaRef ds:uri="http://schemas.microsoft.com/office/infopath/2007/PartnerControls"/>
    <ds:schemaRef ds:uri="835f28f2-30f1-4728-84d2-86d96e143488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1e6018-ac0a-4dfb-8409-db9e0d25502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732</TotalTime>
  <Words>373</Words>
  <Application>Microsoft Office PowerPoint</Application>
  <PresentationFormat>Произвольный</PresentationFormat>
  <Paragraphs>115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Wingdings</vt:lpstr>
      <vt:lpstr>Consolas</vt:lpstr>
      <vt:lpstr>Open Sans</vt:lpstr>
      <vt:lpstr>Calibri</vt:lpstr>
      <vt:lpstr>Proxima Nova Black</vt:lpstr>
      <vt:lpstr>DARK THEME</vt:lpstr>
      <vt:lpstr>LIGHT-THEME</vt:lpstr>
      <vt:lpstr>JAVASCRIPT STRINGS</vt:lpstr>
      <vt:lpstr>AGENDA</vt:lpstr>
      <vt:lpstr>STRING LITERALS</vt:lpstr>
      <vt:lpstr>STRING LITERALS</vt:lpstr>
      <vt:lpstr>STRING LITERALS</vt:lpstr>
      <vt:lpstr>STRING LITERALS</vt:lpstr>
      <vt:lpstr>STRING LITERALS</vt:lpstr>
      <vt:lpstr>Презентация PowerPoint</vt:lpstr>
      <vt:lpstr>Презентация PowerPoint</vt:lpstr>
      <vt:lpstr>TEMPLATE LITERALS</vt:lpstr>
      <vt:lpstr>STRING LITERALS</vt:lpstr>
      <vt:lpstr>Презентация PowerPoint</vt:lpstr>
      <vt:lpstr>Презентация PowerPoint</vt:lpstr>
      <vt:lpstr>STRING LITERALS</vt:lpstr>
      <vt:lpstr>STRING OBJECT AND ITS METHODS</vt:lpstr>
      <vt:lpstr>Презентация PowerPoint</vt:lpstr>
      <vt:lpstr>STRING METHODS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USEFUL LINKS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DAVID-LAPTOP</cp:lastModifiedBy>
  <cp:revision>90</cp:revision>
  <dcterms:created xsi:type="dcterms:W3CDTF">2018-12-11T16:43:22Z</dcterms:created>
  <dcterms:modified xsi:type="dcterms:W3CDTF">2019-05-16T09:29:40Z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