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1" r:id="rId2"/>
    <p:sldId id="274" r:id="rId3"/>
    <p:sldId id="275" r:id="rId4"/>
    <p:sldId id="276" r:id="rId5"/>
  </p:sldIdLst>
  <p:sldSz cx="7772400" cy="100584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D9D9D9"/>
    <a:srgbClr val="005CB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2" autoAdjust="0"/>
    <p:restoredTop sz="94660"/>
  </p:normalViewPr>
  <p:slideViewPr>
    <p:cSldViewPr snapToGrid="0">
      <p:cViewPr>
        <p:scale>
          <a:sx n="150" d="100"/>
          <a:sy n="150" d="100"/>
        </p:scale>
        <p:origin x="389" y="-5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34370" cy="35188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2600" y="1"/>
            <a:ext cx="4034370" cy="35188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6E8426C-94A5-40A9-A99F-F0A0743EFA6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71220"/>
            <a:ext cx="4034370" cy="35188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2600" y="6671220"/>
            <a:ext cx="4034370" cy="35188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01134AF-1767-4786-875F-8323964D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3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3943" cy="352375"/>
          </a:xfrm>
          <a:prstGeom prst="rect">
            <a:avLst/>
          </a:prstGeom>
        </p:spPr>
        <p:txBody>
          <a:bodyPr vert="horz" lIns="93322" tIns="46661" rIns="93322" bIns="4666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1"/>
            <a:ext cx="4033943" cy="352375"/>
          </a:xfrm>
          <a:prstGeom prst="rect">
            <a:avLst/>
          </a:prstGeom>
        </p:spPr>
        <p:txBody>
          <a:bodyPr vert="horz" lIns="93322" tIns="46661" rIns="93322" bIns="46661" rtlCol="0"/>
          <a:lstStyle>
            <a:lvl1pPr algn="r">
              <a:defRPr sz="1200"/>
            </a:lvl1pPr>
          </a:lstStyle>
          <a:p>
            <a:fld id="{EA6D5177-0089-40E9-A92C-D95D91B3913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0150" y="877888"/>
            <a:ext cx="1828800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2" tIns="46661" rIns="93322" bIns="466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79868"/>
            <a:ext cx="7447280" cy="2765345"/>
          </a:xfrm>
          <a:prstGeom prst="rect">
            <a:avLst/>
          </a:prstGeom>
        </p:spPr>
        <p:txBody>
          <a:bodyPr vert="horz" lIns="93322" tIns="46661" rIns="93322" bIns="4666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0728"/>
            <a:ext cx="4033943" cy="352374"/>
          </a:xfrm>
          <a:prstGeom prst="rect">
            <a:avLst/>
          </a:prstGeom>
        </p:spPr>
        <p:txBody>
          <a:bodyPr vert="horz" lIns="93322" tIns="46661" rIns="93322" bIns="4666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70728"/>
            <a:ext cx="4033943" cy="352374"/>
          </a:xfrm>
          <a:prstGeom prst="rect">
            <a:avLst/>
          </a:prstGeom>
        </p:spPr>
        <p:txBody>
          <a:bodyPr vert="horz" lIns="93322" tIns="46661" rIns="93322" bIns="46661" rtlCol="0" anchor="b"/>
          <a:lstStyle>
            <a:lvl1pPr algn="r">
              <a:defRPr sz="1200"/>
            </a:lvl1pPr>
          </a:lstStyle>
          <a:p>
            <a:fld id="{F112678B-D19E-440F-999F-7CB5189E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32400" y="1120775"/>
            <a:ext cx="2346325" cy="3036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29E2-9381-4150-937F-E753327EA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86363" y="1106488"/>
            <a:ext cx="2314575" cy="2998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29E2-9381-4150-937F-E753327EA3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86363" y="1106488"/>
            <a:ext cx="2314575" cy="2998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29E2-9381-4150-937F-E753327EA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86363" y="1106488"/>
            <a:ext cx="2314575" cy="2998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29E2-9381-4150-937F-E753327EA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4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4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37D5-AE0F-4444-90E0-C6E5E30919A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7E50-E523-453F-AE32-33D95E97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52704"/>
              </p:ext>
            </p:extLst>
          </p:nvPr>
        </p:nvGraphicFramePr>
        <p:xfrm>
          <a:off x="3896682" y="3844510"/>
          <a:ext cx="3674549" cy="2158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260">
                <a:tc>
                  <a:txBody>
                    <a:bodyPr/>
                    <a:lstStyle/>
                    <a:p>
                      <a:pPr marL="0" marR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FORCE USED </a:t>
                      </a:r>
                      <a:r>
                        <a:rPr lang="en-US" sz="1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BY MOS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2023 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CHG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+/-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PHYSICAL FORCE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CEW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 SPRAY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69448"/>
                  </a:ext>
                </a:extLst>
              </a:tr>
              <a:tr h="2749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IMPACT WEAPON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FIREARM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TOTAL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% OF PHYSICAL FORCE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15289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777" y="1094552"/>
            <a:ext cx="7370064" cy="343262"/>
          </a:xfrm>
          <a:prstGeom prst="rect">
            <a:avLst/>
          </a:prstGeom>
          <a:solidFill>
            <a:srgbClr val="005CB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1168" y="3633723"/>
            <a:ext cx="7370064" cy="12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69639"/>
              </p:ext>
            </p:extLst>
          </p:nvPr>
        </p:nvGraphicFramePr>
        <p:xfrm>
          <a:off x="201166" y="5847595"/>
          <a:ext cx="3431743" cy="87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355">
                <a:tc>
                  <a:txBody>
                    <a:bodyPr/>
                    <a:lstStyle/>
                    <a:p>
                      <a:pPr marL="0" marR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VELOCITY –AVG  DAYS</a:t>
                      </a:r>
                    </a:p>
                  </a:txBody>
                  <a:tcPr marL="7443" marR="7443" marT="744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2023 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CHG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+/-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OCCUR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 CREATE</a:t>
                      </a:r>
                    </a:p>
                  </a:txBody>
                  <a:tcPr marL="7443" marR="7443" marT="744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CREATE TO SIGN OFF </a:t>
                      </a:r>
                    </a:p>
                  </a:txBody>
                  <a:tcPr marL="7443" marR="7443" marT="744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TOTAL</a:t>
                      </a:r>
                      <a:r>
                        <a:rPr lang="en-US" sz="9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TRI INCIDENTS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443" marR="7443" marT="744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89635"/>
              </p:ext>
            </p:extLst>
          </p:nvPr>
        </p:nvGraphicFramePr>
        <p:xfrm>
          <a:off x="3896681" y="6207852"/>
          <a:ext cx="3674546" cy="159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4">
                  <a:extLst>
                    <a:ext uri="{9D8B030D-6E8A-4147-A177-3AD203B41FA5}">
                      <a16:colId xmlns:a16="http://schemas.microsoft.com/office/drawing/2014/main" val="1644534544"/>
                    </a:ext>
                  </a:extLst>
                </a:gridCol>
                <a:gridCol w="615583">
                  <a:extLst>
                    <a:ext uri="{9D8B030D-6E8A-4147-A177-3AD203B41FA5}">
                      <a16:colId xmlns:a16="http://schemas.microsoft.com/office/drawing/2014/main" val="2324711138"/>
                    </a:ext>
                  </a:extLst>
                </a:gridCol>
                <a:gridCol w="615583">
                  <a:extLst>
                    <a:ext uri="{9D8B030D-6E8A-4147-A177-3AD203B41FA5}">
                      <a16:colId xmlns:a16="http://schemas.microsoft.com/office/drawing/2014/main" val="469174471"/>
                    </a:ext>
                  </a:extLst>
                </a:gridCol>
                <a:gridCol w="615583">
                  <a:extLst>
                    <a:ext uri="{9D8B030D-6E8A-4147-A177-3AD203B41FA5}">
                      <a16:colId xmlns:a16="http://schemas.microsoft.com/office/drawing/2014/main" val="604279429"/>
                    </a:ext>
                  </a:extLst>
                </a:gridCol>
                <a:gridCol w="615583">
                  <a:extLst>
                    <a:ext uri="{9D8B030D-6E8A-4147-A177-3AD203B41FA5}">
                      <a16:colId xmlns:a16="http://schemas.microsoft.com/office/drawing/2014/main" val="1624959243"/>
                    </a:ext>
                  </a:extLst>
                </a:gridCol>
              </a:tblGrid>
              <a:tr h="263019">
                <a:tc>
                  <a:txBody>
                    <a:bodyPr/>
                    <a:lstStyle/>
                    <a:p>
                      <a:pPr marL="0" marR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TRIs</a:t>
                      </a:r>
                      <a:r>
                        <a:rPr lang="en-US" sz="1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WITH ARREST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2023 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CHG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+/-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725061"/>
                  </a:ext>
                </a:extLst>
              </a:tr>
              <a:tr h="27098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TRIs W/ ARRESTS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877900"/>
                  </a:ext>
                </a:extLst>
              </a:tr>
              <a:tr h="4322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TRIs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W/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ARRESTS</a:t>
                      </a:r>
                      <a:b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 MOS USE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33738"/>
                  </a:ext>
                </a:extLst>
              </a:tr>
              <a:tr h="26706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ARRESTS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83354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% OF TOTAL ARRESTS</a:t>
                      </a:r>
                      <a:b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W/ FORCE BY MOS</a:t>
                      </a:r>
                    </a:p>
                  </a:txBody>
                  <a:tcPr marL="7443" marR="7443" marT="744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7355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43185"/>
              </p:ext>
            </p:extLst>
          </p:nvPr>
        </p:nvGraphicFramePr>
        <p:xfrm>
          <a:off x="201168" y="4936447"/>
          <a:ext cx="3429710" cy="74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2">
                  <a:extLst>
                    <a:ext uri="{9D8B030D-6E8A-4147-A177-3AD203B41FA5}">
                      <a16:colId xmlns:a16="http://schemas.microsoft.com/office/drawing/2014/main" val="4078072485"/>
                    </a:ext>
                  </a:extLst>
                </a:gridCol>
                <a:gridCol w="523552">
                  <a:extLst>
                    <a:ext uri="{9D8B030D-6E8A-4147-A177-3AD203B41FA5}">
                      <a16:colId xmlns:a16="http://schemas.microsoft.com/office/drawing/2014/main" val="3211044590"/>
                    </a:ext>
                  </a:extLst>
                </a:gridCol>
                <a:gridCol w="523552">
                  <a:extLst>
                    <a:ext uri="{9D8B030D-6E8A-4147-A177-3AD203B41FA5}">
                      <a16:colId xmlns:a16="http://schemas.microsoft.com/office/drawing/2014/main" val="2413824757"/>
                    </a:ext>
                  </a:extLst>
                </a:gridCol>
                <a:gridCol w="523552">
                  <a:extLst>
                    <a:ext uri="{9D8B030D-6E8A-4147-A177-3AD203B41FA5}">
                      <a16:colId xmlns:a16="http://schemas.microsoft.com/office/drawing/2014/main" val="2618308231"/>
                    </a:ext>
                  </a:extLst>
                </a:gridCol>
                <a:gridCol w="523552">
                  <a:extLst>
                    <a:ext uri="{9D8B030D-6E8A-4147-A177-3AD203B41FA5}">
                      <a16:colId xmlns:a16="http://schemas.microsoft.com/office/drawing/2014/main" val="2043839725"/>
                    </a:ext>
                  </a:extLst>
                </a:gridCol>
              </a:tblGrid>
              <a:tr h="215080">
                <a:tc>
                  <a:txBody>
                    <a:bodyPr/>
                    <a:lstStyle/>
                    <a:p>
                      <a:pPr marL="0" marR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PLATOON</a:t>
                      </a:r>
                    </a:p>
                  </a:txBody>
                  <a:tcPr marL="7443" marR="7443" marT="74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2023 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CHG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+/-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44283"/>
                  </a:ext>
                </a:extLst>
              </a:tr>
              <a:tr h="17695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  <a:r>
                        <a:rPr lang="en-US" sz="9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43" marR="7443" marT="74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09838"/>
                  </a:ext>
                </a:extLst>
              </a:tr>
              <a:tr h="17695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</a:t>
                      </a:r>
                      <a:r>
                        <a:rPr lang="en-US" sz="9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43" marR="7443" marT="74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742050"/>
                  </a:ext>
                </a:extLst>
              </a:tr>
              <a:tr h="17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3</a:t>
                      </a:r>
                      <a:r>
                        <a:rPr lang="en-US" sz="9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43" marR="7443" marT="74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63961"/>
                  </a:ext>
                </a:extLst>
              </a:tr>
            </a:tbl>
          </a:graphicData>
        </a:graphic>
      </p:graphicFrame>
      <p:sp>
        <p:nvSpPr>
          <p:cNvPr id="18" name="Text Box 6"/>
          <p:cNvSpPr txBox="1"/>
          <p:nvPr/>
        </p:nvSpPr>
        <p:spPr>
          <a:xfrm>
            <a:off x="2128139" y="9079028"/>
            <a:ext cx="3479489" cy="493631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86686" tIns="43343" rIns="86686" bIns="4334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326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Standards Division</a:t>
            </a:r>
            <a:endParaRPr lang="en-US" sz="113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326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Force Analysis Unit</a:t>
            </a:r>
            <a:endParaRPr lang="en-US" sz="113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721" y="9631640"/>
            <a:ext cx="717285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*** The Owning MOS TRI Command Code will be pulled from the interaction with the highest interaction level.</a:t>
            </a:r>
          </a:p>
          <a:p>
            <a:r>
              <a:rPr lang="en-US" sz="700" dirty="0"/>
              <a:t>If two or more interactions have the same level, then the MOS command of the minimum Interaction number of that group will be used for the Owning MOS TRI Command Code. </a:t>
            </a:r>
          </a:p>
          <a:p>
            <a:endParaRPr lang="en-US" sz="105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01168" y="9631640"/>
            <a:ext cx="7370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61165"/>
              </p:ext>
            </p:extLst>
          </p:nvPr>
        </p:nvGraphicFramePr>
        <p:xfrm>
          <a:off x="201167" y="6880382"/>
          <a:ext cx="3431744" cy="92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782">
                <a:tc>
                  <a:txBody>
                    <a:bodyPr/>
                    <a:lstStyle/>
                    <a:p>
                      <a:pPr marL="0" marR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INJURED</a:t>
                      </a:r>
                      <a:r>
                        <a:rPr lang="en-US" sz="1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MOS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2023 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CHG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+/-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INJURY</a:t>
                      </a: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NO</a:t>
                      </a:r>
                      <a:r>
                        <a:rPr lang="en-US" sz="9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INJURY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TOTAL</a:t>
                      </a: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% OF NO INJURY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19"/>
          <p:cNvSpPr txBox="1"/>
          <p:nvPr/>
        </p:nvSpPr>
        <p:spPr>
          <a:xfrm>
            <a:off x="201167" y="9036274"/>
            <a:ext cx="131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Source: </a:t>
            </a:r>
            <a:r>
              <a:rPr lang="en-US" sz="1200" dirty="0" err="1"/>
              <a:t>Cognos</a:t>
            </a:r>
            <a:endParaRPr lang="en-US" sz="1200" dirty="0"/>
          </a:p>
          <a:p>
            <a:r>
              <a:rPr lang="en-US" sz="1200" dirty="0"/>
              <a:t>Date: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194" b="71318" l="5841" r="94393">
                        <a14:foregroundMark x1="32944" y1="32558" x2="43224" y2="46124"/>
                        <a14:foregroundMark x1="55140" y1="39147" x2="57710" y2="41473"/>
                        <a14:foregroundMark x1="68925" y1="39147" x2="68925" y2="39147"/>
                        <a14:foregroundMark x1="82710" y1="39922" x2="82710" y2="39922"/>
                        <a14:foregroundMark x1="33178" y1="62016" x2="33178" y2="62016"/>
                        <a14:foregroundMark x1="36916" y1="61628" x2="36916" y2="61628"/>
                        <a14:foregroundMark x1="38318" y1="61240" x2="38318" y2="61240"/>
                        <a14:foregroundMark x1="42523" y1="61240" x2="42523" y2="61240"/>
                        <a14:foregroundMark x1="40187" y1="63178" x2="40187" y2="63178"/>
                        <a14:foregroundMark x1="44626" y1="61240" x2="44626" y2="61240"/>
                        <a14:foregroundMark x1="46963" y1="61240" x2="46963" y2="61240"/>
                        <a14:foregroundMark x1="52570" y1="59302" x2="52570" y2="59302"/>
                        <a14:foregroundMark x1="53271" y1="62016" x2="53271" y2="62016"/>
                        <a14:foregroundMark x1="54439" y1="60465" x2="54439" y2="60465"/>
                        <a14:foregroundMark x1="56308" y1="61628" x2="56308" y2="61628"/>
                        <a14:foregroundMark x1="59579" y1="60465" x2="59579" y2="60465"/>
                        <a14:foregroundMark x1="62383" y1="61240" x2="62383" y2="61240"/>
                        <a14:foregroundMark x1="64019" y1="60853" x2="64019" y2="60853"/>
                        <a14:foregroundMark x1="66355" y1="61240" x2="66355" y2="61240"/>
                        <a14:foregroundMark x1="65187" y1="58915" x2="65187" y2="58915"/>
                        <a14:foregroundMark x1="72196" y1="59690" x2="72196" y2="59690"/>
                        <a14:foregroundMark x1="80841" y1="60853" x2="80841" y2="60853"/>
                        <a14:foregroundMark x1="87150" y1="62403" x2="87150" y2="62403"/>
                        <a14:foregroundMark x1="89486" y1="62016" x2="89486" y2="62016"/>
                        <a14:foregroundMark x1="67991" y1="63953" x2="67991" y2="63953"/>
                        <a14:foregroundMark x1="74299" y1="61240" x2="74299" y2="61240"/>
                        <a14:foregroundMark x1="75935" y1="61628" x2="75935" y2="61628"/>
                        <a14:foregroundMark x1="79439" y1="62791" x2="79439" y2="62791"/>
                        <a14:foregroundMark x1="84112" y1="62016" x2="84112" y2="62016"/>
                        <a14:foregroundMark x1="91822" y1="61628" x2="91822" y2="61628"/>
                        <a14:foregroundMark x1="49065" y1="62403" x2="49065" y2="62403"/>
                        <a14:foregroundMark x1="64953" y1="62403" x2="64953" y2="62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6" t="24956" r="4769" b="27593"/>
          <a:stretch/>
        </p:blipFill>
        <p:spPr>
          <a:xfrm>
            <a:off x="5974644" y="389105"/>
            <a:ext cx="1600200" cy="50889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67281"/>
              </p:ext>
            </p:extLst>
          </p:nvPr>
        </p:nvGraphicFramePr>
        <p:xfrm>
          <a:off x="201167" y="3844507"/>
          <a:ext cx="3425299" cy="92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782">
                <a:tc>
                  <a:txBody>
                    <a:bodyPr/>
                    <a:lstStyle/>
                    <a:p>
                      <a:pPr marL="0" marR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r>
                        <a:rPr lang="en-US" sz="1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2 INCIDENTS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2023 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CHG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+/-</a:t>
                      </a:r>
                    </a:p>
                  </a:txBody>
                  <a:tcPr marL="4776" marR="4776" marT="4776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ALLEGATIONS</a:t>
                      </a: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PROHIBITED ACTS</a:t>
                      </a: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TOTAL LEVEL 2</a:t>
                      </a: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% OF ALLEGATIONS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187" marR="4187" marT="418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53886"/>
              </p:ext>
            </p:extLst>
          </p:nvPr>
        </p:nvGraphicFramePr>
        <p:xfrm>
          <a:off x="201167" y="1870744"/>
          <a:ext cx="7370062" cy="1498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64">
                  <a:extLst>
                    <a:ext uri="{9D8B030D-6E8A-4147-A177-3AD203B41FA5}">
                      <a16:colId xmlns:a16="http://schemas.microsoft.com/office/drawing/2014/main" val="793256112"/>
                    </a:ext>
                  </a:extLst>
                </a:gridCol>
                <a:gridCol w="593275">
                  <a:extLst>
                    <a:ext uri="{9D8B030D-6E8A-4147-A177-3AD203B41FA5}">
                      <a16:colId xmlns:a16="http://schemas.microsoft.com/office/drawing/2014/main" val="991453826"/>
                    </a:ext>
                  </a:extLst>
                </a:gridCol>
                <a:gridCol w="593275">
                  <a:extLst>
                    <a:ext uri="{9D8B030D-6E8A-4147-A177-3AD203B41FA5}">
                      <a16:colId xmlns:a16="http://schemas.microsoft.com/office/drawing/2014/main" val="3838881921"/>
                    </a:ext>
                  </a:extLst>
                </a:gridCol>
                <a:gridCol w="593275">
                  <a:extLst>
                    <a:ext uri="{9D8B030D-6E8A-4147-A177-3AD203B41FA5}">
                      <a16:colId xmlns:a16="http://schemas.microsoft.com/office/drawing/2014/main" val="2223206943"/>
                    </a:ext>
                  </a:extLst>
                </a:gridCol>
                <a:gridCol w="593275">
                  <a:extLst>
                    <a:ext uri="{9D8B030D-6E8A-4147-A177-3AD203B41FA5}">
                      <a16:colId xmlns:a16="http://schemas.microsoft.com/office/drawing/2014/main" val="2577326929"/>
                    </a:ext>
                  </a:extLst>
                </a:gridCol>
                <a:gridCol w="466925">
                  <a:extLst>
                    <a:ext uri="{9D8B030D-6E8A-4147-A177-3AD203B41FA5}">
                      <a16:colId xmlns:a16="http://schemas.microsoft.com/office/drawing/2014/main" val="717207232"/>
                    </a:ext>
                  </a:extLst>
                </a:gridCol>
                <a:gridCol w="466925">
                  <a:extLst>
                    <a:ext uri="{9D8B030D-6E8A-4147-A177-3AD203B41FA5}">
                      <a16:colId xmlns:a16="http://schemas.microsoft.com/office/drawing/2014/main" val="502100890"/>
                    </a:ext>
                  </a:extLst>
                </a:gridCol>
                <a:gridCol w="601242">
                  <a:extLst>
                    <a:ext uri="{9D8B030D-6E8A-4147-A177-3AD203B41FA5}">
                      <a16:colId xmlns:a16="http://schemas.microsoft.com/office/drawing/2014/main" val="1051897568"/>
                    </a:ext>
                  </a:extLst>
                </a:gridCol>
                <a:gridCol w="601242">
                  <a:extLst>
                    <a:ext uri="{9D8B030D-6E8A-4147-A177-3AD203B41FA5}">
                      <a16:colId xmlns:a16="http://schemas.microsoft.com/office/drawing/2014/main" val="2122717749"/>
                    </a:ext>
                  </a:extLst>
                </a:gridCol>
                <a:gridCol w="601242">
                  <a:extLst>
                    <a:ext uri="{9D8B030D-6E8A-4147-A177-3AD203B41FA5}">
                      <a16:colId xmlns:a16="http://schemas.microsoft.com/office/drawing/2014/main" val="1436051453"/>
                    </a:ext>
                  </a:extLst>
                </a:gridCol>
                <a:gridCol w="601242">
                  <a:extLst>
                    <a:ext uri="{9D8B030D-6E8A-4147-A177-3AD203B41FA5}">
                      <a16:colId xmlns:a16="http://schemas.microsoft.com/office/drawing/2014/main" val="3246892965"/>
                    </a:ext>
                  </a:extLst>
                </a:gridCol>
                <a:gridCol w="450990">
                  <a:extLst>
                    <a:ext uri="{9D8B030D-6E8A-4147-A177-3AD203B41FA5}">
                      <a16:colId xmlns:a16="http://schemas.microsoft.com/office/drawing/2014/main" val="3929665943"/>
                    </a:ext>
                  </a:extLst>
                </a:gridCol>
                <a:gridCol w="450990">
                  <a:extLst>
                    <a:ext uri="{9D8B030D-6E8A-4147-A177-3AD203B41FA5}">
                      <a16:colId xmlns:a16="http://schemas.microsoft.com/office/drawing/2014/main" val="2662787258"/>
                    </a:ext>
                  </a:extLst>
                </a:gridCol>
              </a:tblGrid>
              <a:tr h="179354">
                <a:tc rowSpan="2"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FORCE LEVELS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9144" marR="9144" marT="9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4776" marR="4776" marT="47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246478"/>
                  </a:ext>
                </a:extLst>
              </a:tr>
              <a:tr h="362338">
                <a:tc vMerge="1">
                  <a:txBody>
                    <a:bodyPr/>
                    <a:lstStyle/>
                    <a:p>
                      <a:pPr marL="0" marR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2024 </a:t>
                      </a:r>
                    </a:p>
                  </a:txBody>
                  <a:tcPr marL="4776" marR="4776" marT="47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OF</a:t>
                      </a:r>
                      <a:r>
                        <a:rPr lang="en-US" sz="1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2024</a:t>
                      </a:r>
                      <a:r>
                        <a:rPr lang="en-US" sz="1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TOTAL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2023  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OF 2023 TOTAL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 CHG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+/-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4776" marR="4776" marT="47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OF</a:t>
                      </a:r>
                      <a:r>
                        <a:rPr lang="en-US" sz="1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2024</a:t>
                      </a:r>
                      <a:r>
                        <a:rPr lang="en-US" sz="1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TOTAL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OF 2023 TOTAL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 CHG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+/-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466715"/>
                  </a:ext>
                </a:extLst>
              </a:tr>
              <a:tr h="1827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LEVEL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82" marR="5782" marT="578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8105"/>
                  </a:ext>
                </a:extLst>
              </a:tr>
              <a:tr h="1827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LEVEL 2</a:t>
                      </a:r>
                    </a:p>
                  </a:txBody>
                  <a:tcPr marL="5782" marR="5782" marT="578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58493"/>
                  </a:ext>
                </a:extLst>
              </a:tr>
              <a:tr h="1827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LEVEL 3</a:t>
                      </a:r>
                    </a:p>
                  </a:txBody>
                  <a:tcPr marL="5782" marR="5782" marT="578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659636"/>
                  </a:ext>
                </a:extLst>
              </a:tr>
              <a:tr h="1827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LEVEL 4</a:t>
                      </a:r>
                    </a:p>
                  </a:txBody>
                  <a:tcPr marL="5782" marR="5782" marT="578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034104"/>
                  </a:ext>
                </a:extLst>
              </a:tr>
              <a:tr h="182715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 TOTAL</a:t>
                      </a:r>
                    </a:p>
                  </a:txBody>
                  <a:tcPr marL="5782" marR="5782" marT="578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517000"/>
                  </a:ext>
                </a:extLst>
              </a:tr>
            </a:tbl>
          </a:graphicData>
        </a:graphic>
      </p:graphicFrame>
      <p:sp>
        <p:nvSpPr>
          <p:cNvPr id="30" name="Title 3"/>
          <p:cNvSpPr txBox="1">
            <a:spLocks/>
          </p:cNvSpPr>
          <p:nvPr/>
        </p:nvSpPr>
        <p:spPr>
          <a:xfrm>
            <a:off x="117446" y="410530"/>
            <a:ext cx="6026231" cy="621172"/>
          </a:xfrm>
          <a:prstGeom prst="rect">
            <a:avLst/>
          </a:prstGeom>
        </p:spPr>
        <p:txBody>
          <a:bodyPr/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Garamond" panose="02020404030301010803" pitchFamily="18" charset="0"/>
                <a:cs typeface="Arial" panose="020B0604020202020204" pitchFamily="34" charset="0"/>
              </a:rPr>
              <a:t>FORCESTAT</a:t>
            </a:r>
            <a:b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+mn-lt"/>
                <a:cs typeface="Arial" panose="020B0604020202020204" pitchFamily="34" charset="0"/>
              </a:rPr>
              <a:t>CITYWIDE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sz="1600" dirty="0">
                <a:cs typeface="Arial" panose="020B0604020202020204" pitchFamily="34" charset="0"/>
              </a:rPr>
              <a:t>PERIOD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)</a:t>
            </a: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1258" y="1526137"/>
            <a:ext cx="7370064" cy="250948"/>
          </a:xfrm>
          <a:prstGeom prst="rect">
            <a:avLst/>
          </a:prstGeom>
          <a:solidFill>
            <a:srgbClr val="005CB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PERIOD COVERING 4/22/2024 - 5/19/2024</a:t>
            </a:r>
          </a:p>
        </p:txBody>
      </p:sp>
    </p:spTree>
    <p:extLst>
      <p:ext uri="{BB962C8B-B14F-4D97-AF65-F5344CB8AC3E}">
        <p14:creationId xmlns:p14="http://schemas.microsoft.com/office/powerpoint/2010/main" val="236595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/>
          <p:nvPr/>
        </p:nvSpPr>
        <p:spPr>
          <a:xfrm>
            <a:off x="2128139" y="9079028"/>
            <a:ext cx="3479489" cy="493631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86686" tIns="43343" rIns="86686" bIns="4334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326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Standards Division</a:t>
            </a:r>
            <a:endParaRPr lang="en-US" sz="113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326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Force Analysis Unit</a:t>
            </a:r>
            <a:endParaRPr lang="en-US" sz="113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721" y="9631640"/>
            <a:ext cx="717285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*** The Owning MOS TRI Command Code will be pulled from the interaction with the highest interaction level.</a:t>
            </a:r>
          </a:p>
          <a:p>
            <a:r>
              <a:rPr lang="en-US" sz="700" dirty="0"/>
              <a:t>If two or more interactions have the same level, then the MOS command of the minimum Interaction number of that group will be used for the Owning MOS TRI Command Code. </a:t>
            </a:r>
          </a:p>
          <a:p>
            <a:endParaRPr lang="en-US" sz="105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1168" y="9631640"/>
            <a:ext cx="7370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201167" y="9036274"/>
            <a:ext cx="131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Source: </a:t>
            </a:r>
            <a:r>
              <a:rPr lang="en-US" sz="1200" dirty="0" err="1"/>
              <a:t>Cognos</a:t>
            </a:r>
            <a:endParaRPr lang="en-US" sz="1200" dirty="0"/>
          </a:p>
          <a:p>
            <a:r>
              <a:rPr lang="en-US" sz="1200" dirty="0"/>
              <a:t>Date: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194" b="71318" l="5841" r="94393">
                        <a14:foregroundMark x1="32944" y1="32558" x2="43224" y2="46124"/>
                        <a14:foregroundMark x1="55140" y1="39147" x2="57710" y2="41473"/>
                        <a14:foregroundMark x1="68925" y1="39147" x2="68925" y2="39147"/>
                        <a14:foregroundMark x1="82710" y1="39922" x2="82710" y2="39922"/>
                        <a14:foregroundMark x1="33178" y1="62016" x2="33178" y2="62016"/>
                        <a14:foregroundMark x1="36916" y1="61628" x2="36916" y2="61628"/>
                        <a14:foregroundMark x1="38318" y1="61240" x2="38318" y2="61240"/>
                        <a14:foregroundMark x1="42523" y1="61240" x2="42523" y2="61240"/>
                        <a14:foregroundMark x1="40187" y1="63178" x2="40187" y2="63178"/>
                        <a14:foregroundMark x1="44626" y1="61240" x2="44626" y2="61240"/>
                        <a14:foregroundMark x1="46963" y1="61240" x2="46963" y2="61240"/>
                        <a14:foregroundMark x1="52570" y1="59302" x2="52570" y2="59302"/>
                        <a14:foregroundMark x1="53271" y1="62016" x2="53271" y2="62016"/>
                        <a14:foregroundMark x1="54439" y1="60465" x2="54439" y2="60465"/>
                        <a14:foregroundMark x1="56308" y1="61628" x2="56308" y2="61628"/>
                        <a14:foregroundMark x1="59579" y1="60465" x2="59579" y2="60465"/>
                        <a14:foregroundMark x1="62383" y1="61240" x2="62383" y2="61240"/>
                        <a14:foregroundMark x1="64019" y1="60853" x2="64019" y2="60853"/>
                        <a14:foregroundMark x1="66355" y1="61240" x2="66355" y2="61240"/>
                        <a14:foregroundMark x1="65187" y1="58915" x2="65187" y2="58915"/>
                        <a14:foregroundMark x1="72196" y1="59690" x2="72196" y2="59690"/>
                        <a14:foregroundMark x1="80841" y1="60853" x2="80841" y2="60853"/>
                        <a14:foregroundMark x1="87150" y1="62403" x2="87150" y2="62403"/>
                        <a14:foregroundMark x1="89486" y1="62016" x2="89486" y2="62016"/>
                        <a14:foregroundMark x1="67991" y1="63953" x2="67991" y2="63953"/>
                        <a14:foregroundMark x1="74299" y1="61240" x2="74299" y2="61240"/>
                        <a14:foregroundMark x1="75935" y1="61628" x2="75935" y2="61628"/>
                        <a14:foregroundMark x1="79439" y1="62791" x2="79439" y2="62791"/>
                        <a14:foregroundMark x1="84112" y1="62016" x2="84112" y2="62016"/>
                        <a14:foregroundMark x1="91822" y1="61628" x2="91822" y2="61628"/>
                        <a14:foregroundMark x1="49065" y1="62403" x2="49065" y2="62403"/>
                        <a14:foregroundMark x1="64953" y1="62403" x2="64953" y2="62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6" t="24956" r="4769" b="27593"/>
          <a:stretch/>
        </p:blipFill>
        <p:spPr>
          <a:xfrm>
            <a:off x="5974644" y="389105"/>
            <a:ext cx="1600200" cy="508895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117446" y="410530"/>
            <a:ext cx="6026231" cy="621172"/>
          </a:xfrm>
          <a:prstGeom prst="rect">
            <a:avLst/>
          </a:prstGeom>
        </p:spPr>
        <p:txBody>
          <a:bodyPr/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Garamond" panose="02020404030301010803" pitchFamily="18" charset="0"/>
                <a:cs typeface="Arial" panose="020B0604020202020204" pitchFamily="34" charset="0"/>
              </a:rPr>
              <a:t>FORCESTAT</a:t>
            </a:r>
            <a:b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+mn-lt"/>
                <a:cs typeface="Arial" panose="020B0604020202020204" pitchFamily="34" charset="0"/>
              </a:rPr>
              <a:t>CITYWIDE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sz="1600" dirty="0">
                <a:cs typeface="Arial" panose="020B0604020202020204" pitchFamily="34" charset="0"/>
              </a:rPr>
              <a:t>PERIOD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)</a:t>
            </a: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111" y="1078200"/>
            <a:ext cx="7370064" cy="250948"/>
          </a:xfrm>
          <a:prstGeom prst="rect">
            <a:avLst/>
          </a:prstGeom>
          <a:solidFill>
            <a:srgbClr val="005CB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PERIOD COVERING 4/22/2024 - 5/19/2024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89B02E-C210-A93E-5967-71FFF2799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92234"/>
              </p:ext>
            </p:extLst>
          </p:nvPr>
        </p:nvGraphicFramePr>
        <p:xfrm>
          <a:off x="197112" y="1424913"/>
          <a:ext cx="7370069" cy="1889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1363553507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1088454002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609494354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1903783002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156816152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4169051666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2044841886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047046739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887333508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570316682"/>
                    </a:ext>
                  </a:extLst>
                </a:gridCol>
                <a:gridCol w="319159">
                  <a:extLst>
                    <a:ext uri="{9D8B030D-6E8A-4147-A177-3AD203B41FA5}">
                      <a16:colId xmlns:a16="http://schemas.microsoft.com/office/drawing/2014/main" val="3909588598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629375784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1289375116"/>
                    </a:ext>
                  </a:extLst>
                </a:gridCol>
                <a:gridCol w="579641">
                  <a:extLst>
                    <a:ext uri="{9D8B030D-6E8A-4147-A177-3AD203B41FA5}">
                      <a16:colId xmlns:a16="http://schemas.microsoft.com/office/drawing/2014/main" val="1008504257"/>
                    </a:ext>
                  </a:extLst>
                </a:gridCol>
              </a:tblGrid>
              <a:tr h="211078">
                <a:tc gridSpan="16">
                  <a:txBody>
                    <a:bodyPr/>
                    <a:lstStyle/>
                    <a:p>
                      <a:pPr marL="0" marR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FORCE</a:t>
                      </a:r>
                      <a:r>
                        <a:rPr lang="en-US" sz="11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LEVELS PERIOD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91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290" marR="3290" marT="329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PBMS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PBMN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PBBX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PBBS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PBBN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PBQS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PBQN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PBSI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PSB TOTAL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HB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CSO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CITYWIDE TOTAL</a:t>
                      </a:r>
                    </a:p>
                  </a:txBody>
                  <a:tcPr marL="0" marR="4892" marT="489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3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87812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4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886415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172623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90147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FDEC962-C828-26A7-4A6E-69D88DF5A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37152"/>
              </p:ext>
            </p:extLst>
          </p:nvPr>
        </p:nvGraphicFramePr>
        <p:xfrm>
          <a:off x="196837" y="3313512"/>
          <a:ext cx="7370069" cy="123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19">
                  <a:extLst>
                    <a:ext uri="{9D8B030D-6E8A-4147-A177-3AD203B41FA5}">
                      <a16:colId xmlns:a16="http://schemas.microsoft.com/office/drawing/2014/main" val="2886479097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117029993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2767728355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1202402821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754754039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995138211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39441399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649833104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1739493857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1662195252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037706022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1494763172"/>
                    </a:ext>
                  </a:extLst>
                </a:gridCol>
                <a:gridCol w="319159">
                  <a:extLst>
                    <a:ext uri="{9D8B030D-6E8A-4147-A177-3AD203B41FA5}">
                      <a16:colId xmlns:a16="http://schemas.microsoft.com/office/drawing/2014/main" val="10633168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67529402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47475030"/>
                    </a:ext>
                  </a:extLst>
                </a:gridCol>
                <a:gridCol w="579641">
                  <a:extLst>
                    <a:ext uri="{9D8B030D-6E8A-4147-A177-3AD203B41FA5}">
                      <a16:colId xmlns:a16="http://schemas.microsoft.com/office/drawing/2014/main" val="1234351341"/>
                    </a:ext>
                  </a:extLst>
                </a:gridCol>
              </a:tblGrid>
              <a:tr h="206385">
                <a:tc gridSpan="16">
                  <a:txBody>
                    <a:bodyPr/>
                    <a:lstStyle/>
                    <a:p>
                      <a:pPr marL="0" marR="0" lvl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FORCE LEVELS PERIOD %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47346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111446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21770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3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45495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4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221811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6112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EA87CA6-21E0-6016-1A68-8964361D9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65223"/>
              </p:ext>
            </p:extLst>
          </p:nvPr>
        </p:nvGraphicFramePr>
        <p:xfrm>
          <a:off x="196837" y="4549008"/>
          <a:ext cx="7370069" cy="144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19">
                  <a:extLst>
                    <a:ext uri="{9D8B030D-6E8A-4147-A177-3AD203B41FA5}">
                      <a16:colId xmlns:a16="http://schemas.microsoft.com/office/drawing/2014/main" val="3029399742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1494629892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563943964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568452472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1433385481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2439581785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4283175470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910283452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2699306680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2729601905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173677686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1008011118"/>
                    </a:ext>
                  </a:extLst>
                </a:gridCol>
                <a:gridCol w="319159">
                  <a:extLst>
                    <a:ext uri="{9D8B030D-6E8A-4147-A177-3AD203B41FA5}">
                      <a16:colId xmlns:a16="http://schemas.microsoft.com/office/drawing/2014/main" val="821406478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4153078347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901637735"/>
                    </a:ext>
                  </a:extLst>
                </a:gridCol>
                <a:gridCol w="579641">
                  <a:extLst>
                    <a:ext uri="{9D8B030D-6E8A-4147-A177-3AD203B41FA5}">
                      <a16:colId xmlns:a16="http://schemas.microsoft.com/office/drawing/2014/main" val="2977231348"/>
                    </a:ext>
                  </a:extLst>
                </a:gridCol>
              </a:tblGrid>
              <a:tr h="206385">
                <a:tc gridSpan="16">
                  <a:txBody>
                    <a:bodyPr/>
                    <a:lstStyle/>
                    <a:p>
                      <a:pPr marL="0" marR="0" lvl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FORCE LEVELS YTD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159515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534159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516485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3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110625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4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50706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762368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85414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E77B3DD-1B75-984D-A207-422A75803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21586"/>
              </p:ext>
            </p:extLst>
          </p:nvPr>
        </p:nvGraphicFramePr>
        <p:xfrm>
          <a:off x="197168" y="5992813"/>
          <a:ext cx="7370069" cy="1722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19">
                  <a:extLst>
                    <a:ext uri="{9D8B030D-6E8A-4147-A177-3AD203B41FA5}">
                      <a16:colId xmlns:a16="http://schemas.microsoft.com/office/drawing/2014/main" val="3142601163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864651608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77219175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668532877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427137368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939983790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904783639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689279440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2166241689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3416081027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4166971392"/>
                    </a:ext>
                  </a:extLst>
                </a:gridCol>
                <a:gridCol w="449490">
                  <a:extLst>
                    <a:ext uri="{9D8B030D-6E8A-4147-A177-3AD203B41FA5}">
                      <a16:colId xmlns:a16="http://schemas.microsoft.com/office/drawing/2014/main" val="2114334638"/>
                    </a:ext>
                  </a:extLst>
                </a:gridCol>
                <a:gridCol w="319159">
                  <a:extLst>
                    <a:ext uri="{9D8B030D-6E8A-4147-A177-3AD203B41FA5}">
                      <a16:colId xmlns:a16="http://schemas.microsoft.com/office/drawing/2014/main" val="4183373748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440829869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756938408"/>
                    </a:ext>
                  </a:extLst>
                </a:gridCol>
                <a:gridCol w="579641">
                  <a:extLst>
                    <a:ext uri="{9D8B030D-6E8A-4147-A177-3AD203B41FA5}">
                      <a16:colId xmlns:a16="http://schemas.microsoft.com/office/drawing/2014/main" val="2460575437"/>
                    </a:ext>
                  </a:extLst>
                </a:gridCol>
              </a:tblGrid>
              <a:tr h="206385">
                <a:tc gridSpan="16">
                  <a:txBody>
                    <a:bodyPr/>
                    <a:lstStyle/>
                    <a:p>
                      <a:pPr marL="0" marR="0" lvl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SUBJECT INJURY LEVELS</a:t>
                      </a:r>
                    </a:p>
                  </a:txBody>
                  <a:tcPr marL="5782" marR="5782" marT="57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555598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INJURY</a:t>
                      </a:r>
                    </a:p>
                  </a:txBody>
                  <a:tcPr marL="4543" marR="4543" marT="454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86121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4543" marR="4543" marT="454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68274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LEVEL</a:t>
                      </a:r>
                      <a:r>
                        <a:rPr lang="en-US" sz="9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43" marR="4543" marT="454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274781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LEVEL 3</a:t>
                      </a:r>
                    </a:p>
                  </a:txBody>
                  <a:tcPr marL="4543" marR="4543" marT="454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606757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LEVEL</a:t>
                      </a:r>
                      <a:r>
                        <a:rPr lang="en-US" sz="9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4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43" marR="4543" marT="454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246127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marL="0" marR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290" marR="3290" marT="329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33740"/>
                  </a:ext>
                </a:extLst>
              </a:tr>
              <a:tr h="206385">
                <a:tc>
                  <a:txBody>
                    <a:bodyPr/>
                    <a:lstStyle/>
                    <a:p>
                      <a:pPr marL="0" marR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OF NO INJURY</a:t>
                      </a:r>
                    </a:p>
                  </a:txBody>
                  <a:tcPr marL="3290" marR="3290" marT="329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86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08263"/>
              </p:ext>
            </p:extLst>
          </p:nvPr>
        </p:nvGraphicFramePr>
        <p:xfrm>
          <a:off x="201162" y="1426920"/>
          <a:ext cx="7349725" cy="14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95">
                  <a:extLst>
                    <a:ext uri="{9D8B030D-6E8A-4147-A177-3AD203B41FA5}">
                      <a16:colId xmlns:a16="http://schemas.microsoft.com/office/drawing/2014/main" val="1379086294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499228290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1727139031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1015362219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1020397876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038277378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585130422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104105092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528863067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194353625"/>
                    </a:ext>
                  </a:extLst>
                </a:gridCol>
                <a:gridCol w="305945">
                  <a:extLst>
                    <a:ext uri="{9D8B030D-6E8A-4147-A177-3AD203B41FA5}">
                      <a16:colId xmlns:a16="http://schemas.microsoft.com/office/drawing/2014/main" val="214109724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275142305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581556516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30092601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765862969"/>
                    </a:ext>
                  </a:extLst>
                </a:gridCol>
                <a:gridCol w="563347">
                  <a:extLst>
                    <a:ext uri="{9D8B030D-6E8A-4147-A177-3AD203B41FA5}">
                      <a16:colId xmlns:a16="http://schemas.microsoft.com/office/drawing/2014/main" val="1661411432"/>
                    </a:ext>
                  </a:extLst>
                </a:gridCol>
              </a:tblGrid>
              <a:tr h="218251">
                <a:tc gridSpan="16">
                  <a:txBody>
                    <a:bodyPr/>
                    <a:lstStyle/>
                    <a:p>
                      <a:pPr marL="0" marR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INJURED MOS</a:t>
                      </a:r>
                    </a:p>
                  </a:txBody>
                  <a:tcPr marL="4543" marR="4543" marT="454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77724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2763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43" marR="4543" marT="454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PBMS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PBMN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PBBX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PBBS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PBBN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PBQS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PBQN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PBSI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PSB TOTAL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HB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CSO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4776" marR="4776" marT="47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CITYWIDE TOTAL</a:t>
                      </a:r>
                    </a:p>
                  </a:txBody>
                  <a:tcPr marL="0" marR="4892" marT="489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5460"/>
                  </a:ext>
                </a:extLst>
              </a:tr>
              <a:tr h="2015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INJURY</a:t>
                      </a:r>
                    </a:p>
                  </a:txBody>
                  <a:tcPr marL="3290" marR="3290" marT="329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18392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INJURY</a:t>
                      </a:r>
                    </a:p>
                  </a:txBody>
                  <a:tcPr marL="3290" marR="3290" marT="329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669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290" marR="3290" marT="329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628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OF NO INJURY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290" marR="3290" marT="329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05020"/>
                  </a:ext>
                </a:extLst>
              </a:tr>
            </a:tbl>
          </a:graphicData>
        </a:graphic>
      </p:graphicFrame>
      <p:sp>
        <p:nvSpPr>
          <p:cNvPr id="10" name="Text Box 6"/>
          <p:cNvSpPr txBox="1"/>
          <p:nvPr/>
        </p:nvSpPr>
        <p:spPr>
          <a:xfrm>
            <a:off x="2128139" y="9079028"/>
            <a:ext cx="3479489" cy="493631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86686" tIns="43343" rIns="86686" bIns="4334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326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Standards Division</a:t>
            </a:r>
            <a:endParaRPr lang="en-US" sz="113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326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Force Analysis Unit</a:t>
            </a:r>
            <a:endParaRPr lang="en-US" sz="113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5721" y="9631640"/>
            <a:ext cx="717285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*** The Owning MOS TRI Command Code will be pulled from the interaction with the highest interaction level.</a:t>
            </a:r>
          </a:p>
          <a:p>
            <a:r>
              <a:rPr lang="en-US" sz="700" dirty="0"/>
              <a:t>If two or more interactions have the same level, then the MOS command of the minimum Interaction number of that group will be used for the Owning MOS TRI Command Code. </a:t>
            </a:r>
          </a:p>
          <a:p>
            <a:endParaRPr lang="en-US" sz="105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1168" y="9631640"/>
            <a:ext cx="7370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/>
          <p:nvPr/>
        </p:nvSpPr>
        <p:spPr>
          <a:xfrm>
            <a:off x="201167" y="9036274"/>
            <a:ext cx="131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Source: </a:t>
            </a:r>
            <a:r>
              <a:rPr lang="en-US" sz="1200" dirty="0" err="1"/>
              <a:t>Cognos</a:t>
            </a:r>
            <a:endParaRPr lang="en-US" sz="1200" dirty="0"/>
          </a:p>
          <a:p>
            <a:r>
              <a:rPr lang="en-US" sz="1200" dirty="0"/>
              <a:t>Date: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194" b="71318" l="5841" r="94393">
                        <a14:foregroundMark x1="32944" y1="32558" x2="43224" y2="46124"/>
                        <a14:foregroundMark x1="55140" y1="39147" x2="57710" y2="41473"/>
                        <a14:foregroundMark x1="68925" y1="39147" x2="68925" y2="39147"/>
                        <a14:foregroundMark x1="82710" y1="39922" x2="82710" y2="39922"/>
                        <a14:foregroundMark x1="33178" y1="62016" x2="33178" y2="62016"/>
                        <a14:foregroundMark x1="36916" y1="61628" x2="36916" y2="61628"/>
                        <a14:foregroundMark x1="38318" y1="61240" x2="38318" y2="61240"/>
                        <a14:foregroundMark x1="42523" y1="61240" x2="42523" y2="61240"/>
                        <a14:foregroundMark x1="40187" y1="63178" x2="40187" y2="63178"/>
                        <a14:foregroundMark x1="44626" y1="61240" x2="44626" y2="61240"/>
                        <a14:foregroundMark x1="46963" y1="61240" x2="46963" y2="61240"/>
                        <a14:foregroundMark x1="52570" y1="59302" x2="52570" y2="59302"/>
                        <a14:foregroundMark x1="53271" y1="62016" x2="53271" y2="62016"/>
                        <a14:foregroundMark x1="54439" y1="60465" x2="54439" y2="60465"/>
                        <a14:foregroundMark x1="56308" y1="61628" x2="56308" y2="61628"/>
                        <a14:foregroundMark x1="59579" y1="60465" x2="59579" y2="60465"/>
                        <a14:foregroundMark x1="62383" y1="61240" x2="62383" y2="61240"/>
                        <a14:foregroundMark x1="64019" y1="60853" x2="64019" y2="60853"/>
                        <a14:foregroundMark x1="66355" y1="61240" x2="66355" y2="61240"/>
                        <a14:foregroundMark x1="65187" y1="58915" x2="65187" y2="58915"/>
                        <a14:foregroundMark x1="72196" y1="59690" x2="72196" y2="59690"/>
                        <a14:foregroundMark x1="80841" y1="60853" x2="80841" y2="60853"/>
                        <a14:foregroundMark x1="87150" y1="62403" x2="87150" y2="62403"/>
                        <a14:foregroundMark x1="89486" y1="62016" x2="89486" y2="62016"/>
                        <a14:foregroundMark x1="67991" y1="63953" x2="67991" y2="63953"/>
                        <a14:foregroundMark x1="74299" y1="61240" x2="74299" y2="61240"/>
                        <a14:foregroundMark x1="75935" y1="61628" x2="75935" y2="61628"/>
                        <a14:foregroundMark x1="79439" y1="62791" x2="79439" y2="62791"/>
                        <a14:foregroundMark x1="84112" y1="62016" x2="84112" y2="62016"/>
                        <a14:foregroundMark x1="91822" y1="61628" x2="91822" y2="61628"/>
                        <a14:foregroundMark x1="49065" y1="62403" x2="49065" y2="62403"/>
                        <a14:foregroundMark x1="64953" y1="62403" x2="64953" y2="62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6" t="24956" r="4769" b="27593"/>
          <a:stretch/>
        </p:blipFill>
        <p:spPr>
          <a:xfrm>
            <a:off x="5974644" y="389105"/>
            <a:ext cx="1600200" cy="508895"/>
          </a:xfrm>
          <a:prstGeom prst="rect">
            <a:avLst/>
          </a:prstGeom>
        </p:spPr>
      </p:pic>
      <p:sp>
        <p:nvSpPr>
          <p:cNvPr id="22" name="Title 3"/>
          <p:cNvSpPr txBox="1">
            <a:spLocks/>
          </p:cNvSpPr>
          <p:nvPr/>
        </p:nvSpPr>
        <p:spPr>
          <a:xfrm>
            <a:off x="117446" y="410530"/>
            <a:ext cx="6026231" cy="621172"/>
          </a:xfrm>
          <a:prstGeom prst="rect">
            <a:avLst/>
          </a:prstGeom>
        </p:spPr>
        <p:txBody>
          <a:bodyPr/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Garamond" panose="02020404030301010803" pitchFamily="18" charset="0"/>
                <a:cs typeface="Arial" panose="020B0604020202020204" pitchFamily="34" charset="0"/>
              </a:rPr>
              <a:t>FORCESTAT</a:t>
            </a:r>
            <a:b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+mn-lt"/>
                <a:cs typeface="Arial" panose="020B0604020202020204" pitchFamily="34" charset="0"/>
              </a:rPr>
              <a:t>CITYWIDE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sz="1600" dirty="0">
                <a:cs typeface="Arial" panose="020B0604020202020204" pitchFamily="34" charset="0"/>
              </a:rPr>
              <a:t>PERIOD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)</a:t>
            </a: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7111" y="1078200"/>
            <a:ext cx="7370064" cy="250948"/>
          </a:xfrm>
          <a:prstGeom prst="rect">
            <a:avLst/>
          </a:prstGeom>
          <a:solidFill>
            <a:srgbClr val="005CB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PERIOD COVERING 4/22/2024 - 5/19/2024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2B092E-80CC-5594-ACE2-5B7E1CA21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77562"/>
              </p:ext>
            </p:extLst>
          </p:nvPr>
        </p:nvGraphicFramePr>
        <p:xfrm>
          <a:off x="202463" y="2851859"/>
          <a:ext cx="7349725" cy="272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95">
                  <a:extLst>
                    <a:ext uri="{9D8B030D-6E8A-4147-A177-3AD203B41FA5}">
                      <a16:colId xmlns:a16="http://schemas.microsoft.com/office/drawing/2014/main" val="226085483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152430984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3962307325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129919945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1356681993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1818370039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3529535499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3439297849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313483365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3243342430"/>
                    </a:ext>
                  </a:extLst>
                </a:gridCol>
                <a:gridCol w="305945">
                  <a:extLst>
                    <a:ext uri="{9D8B030D-6E8A-4147-A177-3AD203B41FA5}">
                      <a16:colId xmlns:a16="http://schemas.microsoft.com/office/drawing/2014/main" val="39320553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838285385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3148388746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52827855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189577461"/>
                    </a:ext>
                  </a:extLst>
                </a:gridCol>
                <a:gridCol w="563347">
                  <a:extLst>
                    <a:ext uri="{9D8B030D-6E8A-4147-A177-3AD203B41FA5}">
                      <a16:colId xmlns:a16="http://schemas.microsoft.com/office/drawing/2014/main" val="2817344074"/>
                    </a:ext>
                  </a:extLst>
                </a:gridCol>
              </a:tblGrid>
              <a:tr h="215191">
                <a:tc gridSpan="16">
                  <a:txBody>
                    <a:bodyPr/>
                    <a:lstStyle/>
                    <a:p>
                      <a:pPr marL="0" marR="0" lvl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REASON FORCE USED BY MOS</a:t>
                      </a:r>
                    </a:p>
                  </a:txBody>
                  <a:tcPr marL="3290" marR="3290" marT="329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477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8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DEFENSE OF SELF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316106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8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DEFENSE OF  OTHER MOS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85635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8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DEFENSE OF  PUBLIC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805305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8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 SELF-INFLICTED HARM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375632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8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FLEEING SUSPECT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49328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8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RESISTANCE/ AGGRESSION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851299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8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 ARMED W/WEAPON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234708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8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UNINTENTIONAL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8747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8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6154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FA788A-FE26-DC83-5452-862D185B6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08847"/>
              </p:ext>
            </p:extLst>
          </p:nvPr>
        </p:nvGraphicFramePr>
        <p:xfrm>
          <a:off x="202210" y="5575777"/>
          <a:ext cx="7349725" cy="1600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95">
                  <a:extLst>
                    <a:ext uri="{9D8B030D-6E8A-4147-A177-3AD203B41FA5}">
                      <a16:colId xmlns:a16="http://schemas.microsoft.com/office/drawing/2014/main" val="522702658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536257056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1138200802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3225439215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82138409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459731687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3151766960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1884828688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4261482386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163758986"/>
                    </a:ext>
                  </a:extLst>
                </a:gridCol>
                <a:gridCol w="305945">
                  <a:extLst>
                    <a:ext uri="{9D8B030D-6E8A-4147-A177-3AD203B41FA5}">
                      <a16:colId xmlns:a16="http://schemas.microsoft.com/office/drawing/2014/main" val="300806477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923239464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544905937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63456513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841501893"/>
                    </a:ext>
                  </a:extLst>
                </a:gridCol>
                <a:gridCol w="563347">
                  <a:extLst>
                    <a:ext uri="{9D8B030D-6E8A-4147-A177-3AD203B41FA5}">
                      <a16:colId xmlns:a16="http://schemas.microsoft.com/office/drawing/2014/main" val="242979503"/>
                    </a:ext>
                  </a:extLst>
                </a:gridCol>
              </a:tblGrid>
              <a:tr h="209327">
                <a:tc gridSpan="16"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TRIs WITH ARRESTS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822513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TRIs W/ ARRESTS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130782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TRIs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W/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ARRESTS WHERE MOS USED FORCE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048582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ARRESTS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212387"/>
                  </a:ext>
                </a:extLst>
              </a:tr>
              <a:tr h="412193">
                <a:tc>
                  <a:txBody>
                    <a:bodyPr/>
                    <a:lstStyle/>
                    <a:p>
                      <a:pPr marL="0" marR="0" lvl="0" indent="0" algn="l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OF TOTAL</a:t>
                      </a:r>
                      <a:b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ARRESTS W/ FORCE BY MOS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952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2F023E-3099-7117-3392-67723350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48771"/>
              </p:ext>
            </p:extLst>
          </p:nvPr>
        </p:nvGraphicFramePr>
        <p:xfrm>
          <a:off x="197111" y="7176899"/>
          <a:ext cx="7349725" cy="1874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95">
                  <a:extLst>
                    <a:ext uri="{9D8B030D-6E8A-4147-A177-3AD203B41FA5}">
                      <a16:colId xmlns:a16="http://schemas.microsoft.com/office/drawing/2014/main" val="56869551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720707829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3663882943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1922090923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1631336401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952455894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718297886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400256991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3954161757"/>
                    </a:ext>
                  </a:extLst>
                </a:gridCol>
                <a:gridCol w="426822">
                  <a:extLst>
                    <a:ext uri="{9D8B030D-6E8A-4147-A177-3AD203B41FA5}">
                      <a16:colId xmlns:a16="http://schemas.microsoft.com/office/drawing/2014/main" val="294275174"/>
                    </a:ext>
                  </a:extLst>
                </a:gridCol>
                <a:gridCol w="305945">
                  <a:extLst>
                    <a:ext uri="{9D8B030D-6E8A-4147-A177-3AD203B41FA5}">
                      <a16:colId xmlns:a16="http://schemas.microsoft.com/office/drawing/2014/main" val="646707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756078569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3869986925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831530501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882771834"/>
                    </a:ext>
                  </a:extLst>
                </a:gridCol>
                <a:gridCol w="563347">
                  <a:extLst>
                    <a:ext uri="{9D8B030D-6E8A-4147-A177-3AD203B41FA5}">
                      <a16:colId xmlns:a16="http://schemas.microsoft.com/office/drawing/2014/main" val="2605776440"/>
                    </a:ext>
                  </a:extLst>
                </a:gridCol>
              </a:tblGrid>
              <a:tr h="217549">
                <a:tc gridSpan="16">
                  <a:txBody>
                    <a:bodyPr/>
                    <a:lstStyle/>
                    <a:p>
                      <a:pPr marL="0" marR="0" lvl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OF PHYSICAL FORCE USED BY MOS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066661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marL="0" algn="l" defTabSz="77724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PHYSICAL FORCE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210715"/>
                  </a:ext>
                </a:extLst>
              </a:tr>
              <a:tr h="231761">
                <a:tc>
                  <a:txBody>
                    <a:bodyPr/>
                    <a:lstStyle/>
                    <a:p>
                      <a:pPr marL="0" algn="l" defTabSz="77724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CEW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44268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algn="l" defTabSz="77724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OC SPRAY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28776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l" defTabSz="77724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IMPACT WEAPON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82091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l" defTabSz="77724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FIREARM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48548"/>
                  </a:ext>
                </a:extLst>
              </a:tr>
              <a:tr h="242959">
                <a:tc>
                  <a:txBody>
                    <a:bodyPr/>
                    <a:lstStyle/>
                    <a:p>
                      <a:pPr marL="0" algn="l" defTabSz="77724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961252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PHYSICAL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514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91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08171"/>
              </p:ext>
            </p:extLst>
          </p:nvPr>
        </p:nvGraphicFramePr>
        <p:xfrm>
          <a:off x="201164" y="1434389"/>
          <a:ext cx="7366011" cy="7605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2352759649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1538176559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3555491493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1075408595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926768350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4191135808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3747592551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1976646981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4258611303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2500179675"/>
                    </a:ext>
                  </a:extLst>
                </a:gridCol>
                <a:gridCol w="439724">
                  <a:extLst>
                    <a:ext uri="{9D8B030D-6E8A-4147-A177-3AD203B41FA5}">
                      <a16:colId xmlns:a16="http://schemas.microsoft.com/office/drawing/2014/main" val="3535042361"/>
                    </a:ext>
                  </a:extLst>
                </a:gridCol>
                <a:gridCol w="318201">
                  <a:extLst>
                    <a:ext uri="{9D8B030D-6E8A-4147-A177-3AD203B41FA5}">
                      <a16:colId xmlns:a16="http://schemas.microsoft.com/office/drawing/2014/main" val="143543889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5027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63242991"/>
                    </a:ext>
                  </a:extLst>
                </a:gridCol>
                <a:gridCol w="572015">
                  <a:extLst>
                    <a:ext uri="{9D8B030D-6E8A-4147-A177-3AD203B41FA5}">
                      <a16:colId xmlns:a16="http://schemas.microsoft.com/office/drawing/2014/main" val="2620463491"/>
                    </a:ext>
                  </a:extLst>
                </a:gridCol>
              </a:tblGrid>
              <a:tr h="165961">
                <a:tc gridSpan="16">
                  <a:txBody>
                    <a:bodyPr/>
                    <a:lstStyle/>
                    <a:p>
                      <a:pPr marL="0" marR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 OF ENCOUNTER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7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64" marR="4664" marT="4664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PBMS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PBMN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PBBX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PBBS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PBBN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PBQS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PBQN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PBSI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PSB TOTAL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HB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CSO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4776" marR="4776" marT="477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CITYWIDE TOTAL</a:t>
                      </a:r>
                    </a:p>
                  </a:txBody>
                  <a:tcPr marL="0" marR="4892" marT="489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CRIME/ VIO      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33732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EDP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155870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45110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PRISONER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154976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74822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517474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276920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VTL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INFRACTION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830687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CROWD CONTROL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148163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PAST CRIME/ VIOLATION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435583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WANTED </a:t>
                      </a:r>
                      <a:r>
                        <a:rPr lang="en-US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SUSP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4609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 CUSTODY </a:t>
                      </a:r>
                      <a:r>
                        <a:rPr lang="en-US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INJ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448741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SUSP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818009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TRANSIT EJECTION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753014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INVEST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14027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NON-CRIME CALLS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945118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OOP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127589"/>
                  </a:ext>
                </a:extLst>
              </a:tr>
              <a:tr h="371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SEARCH WARRANT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463012"/>
                  </a:ext>
                </a:extLst>
              </a:tr>
              <a:tr h="29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ANIMAL COND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993763"/>
                  </a:ext>
                </a:extLst>
              </a:tr>
              <a:tr h="3357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HOSTAGE/ BAR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75117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AMBUSH OF MOS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643691"/>
                  </a:ext>
                </a:extLst>
              </a:tr>
              <a:tr h="28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HOME VISIT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0822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977649"/>
                  </a:ext>
                </a:extLst>
              </a:tr>
            </a:tbl>
          </a:graphicData>
        </a:graphic>
      </p:graphicFrame>
      <p:sp>
        <p:nvSpPr>
          <p:cNvPr id="10" name="Text Box 6"/>
          <p:cNvSpPr txBox="1"/>
          <p:nvPr/>
        </p:nvSpPr>
        <p:spPr>
          <a:xfrm>
            <a:off x="2145072" y="9151600"/>
            <a:ext cx="3479489" cy="37479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86686" tIns="43343" rIns="86686" bIns="4334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sz="1326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Standards Division</a:t>
            </a:r>
            <a:endParaRPr lang="en-US" sz="113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326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Force Analysis Unit</a:t>
            </a:r>
            <a:endParaRPr lang="en-US" sz="113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721" y="9631640"/>
            <a:ext cx="717285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*** The Owning MOS TRI Command Code will be pulled from the interaction with the highest interaction level.</a:t>
            </a:r>
          </a:p>
          <a:p>
            <a:r>
              <a:rPr lang="en-US" sz="700" dirty="0"/>
              <a:t>If two or more interactions have the same level, then the MOS command of the minimum Interaction number of that group will be used for the Owning MOS TRI Command Code. </a:t>
            </a:r>
          </a:p>
          <a:p>
            <a:endParaRPr lang="en-US" sz="105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1168" y="9631640"/>
            <a:ext cx="7370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201167" y="9036274"/>
            <a:ext cx="131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Source: </a:t>
            </a:r>
            <a:r>
              <a:rPr lang="en-US" sz="1200" dirty="0" err="1"/>
              <a:t>Cognos</a:t>
            </a:r>
            <a:endParaRPr lang="en-US" sz="1200" dirty="0"/>
          </a:p>
          <a:p>
            <a:r>
              <a:rPr lang="en-US" sz="1200"/>
              <a:t>Date: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194" b="71318" l="5841" r="94393">
                        <a14:foregroundMark x1="32944" y1="32558" x2="43224" y2="46124"/>
                        <a14:foregroundMark x1="55140" y1="39147" x2="57710" y2="41473"/>
                        <a14:foregroundMark x1="68925" y1="39147" x2="68925" y2="39147"/>
                        <a14:foregroundMark x1="82710" y1="39922" x2="82710" y2="39922"/>
                        <a14:foregroundMark x1="33178" y1="62016" x2="33178" y2="62016"/>
                        <a14:foregroundMark x1="36916" y1="61628" x2="36916" y2="61628"/>
                        <a14:foregroundMark x1="38318" y1="61240" x2="38318" y2="61240"/>
                        <a14:foregroundMark x1="42523" y1="61240" x2="42523" y2="61240"/>
                        <a14:foregroundMark x1="40187" y1="63178" x2="40187" y2="63178"/>
                        <a14:foregroundMark x1="44626" y1="61240" x2="44626" y2="61240"/>
                        <a14:foregroundMark x1="46963" y1="61240" x2="46963" y2="61240"/>
                        <a14:foregroundMark x1="52570" y1="59302" x2="52570" y2="59302"/>
                        <a14:foregroundMark x1="53271" y1="62016" x2="53271" y2="62016"/>
                        <a14:foregroundMark x1="54439" y1="60465" x2="54439" y2="60465"/>
                        <a14:foregroundMark x1="56308" y1="61628" x2="56308" y2="61628"/>
                        <a14:foregroundMark x1="59579" y1="60465" x2="59579" y2="60465"/>
                        <a14:foregroundMark x1="62383" y1="61240" x2="62383" y2="61240"/>
                        <a14:foregroundMark x1="64019" y1="60853" x2="64019" y2="60853"/>
                        <a14:foregroundMark x1="66355" y1="61240" x2="66355" y2="61240"/>
                        <a14:foregroundMark x1="65187" y1="58915" x2="65187" y2="58915"/>
                        <a14:foregroundMark x1="72196" y1="59690" x2="72196" y2="59690"/>
                        <a14:foregroundMark x1="80841" y1="60853" x2="80841" y2="60853"/>
                        <a14:foregroundMark x1="87150" y1="62403" x2="87150" y2="62403"/>
                        <a14:foregroundMark x1="89486" y1="62016" x2="89486" y2="62016"/>
                        <a14:foregroundMark x1="67991" y1="63953" x2="67991" y2="63953"/>
                        <a14:foregroundMark x1="74299" y1="61240" x2="74299" y2="61240"/>
                        <a14:foregroundMark x1="75935" y1="61628" x2="75935" y2="61628"/>
                        <a14:foregroundMark x1="79439" y1="62791" x2="79439" y2="62791"/>
                        <a14:foregroundMark x1="84112" y1="62016" x2="84112" y2="62016"/>
                        <a14:foregroundMark x1="91822" y1="61628" x2="91822" y2="61628"/>
                        <a14:foregroundMark x1="49065" y1="62403" x2="49065" y2="62403"/>
                        <a14:foregroundMark x1="64953" y1="62403" x2="64953" y2="62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6" t="24956" r="4769" b="27593"/>
          <a:stretch/>
        </p:blipFill>
        <p:spPr>
          <a:xfrm>
            <a:off x="5974644" y="389105"/>
            <a:ext cx="1600200" cy="508895"/>
          </a:xfrm>
          <a:prstGeom prst="rect">
            <a:avLst/>
          </a:prstGeom>
        </p:spPr>
      </p:pic>
      <p:sp>
        <p:nvSpPr>
          <p:cNvPr id="19" name="Title 3"/>
          <p:cNvSpPr txBox="1">
            <a:spLocks/>
          </p:cNvSpPr>
          <p:nvPr/>
        </p:nvSpPr>
        <p:spPr>
          <a:xfrm>
            <a:off x="117446" y="410530"/>
            <a:ext cx="6026231" cy="621172"/>
          </a:xfrm>
          <a:prstGeom prst="rect">
            <a:avLst/>
          </a:prstGeom>
        </p:spPr>
        <p:txBody>
          <a:bodyPr/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Garamond" panose="02020404030301010803" pitchFamily="18" charset="0"/>
                <a:cs typeface="Arial" panose="020B0604020202020204" pitchFamily="34" charset="0"/>
              </a:rPr>
              <a:t>FORCESTAT</a:t>
            </a:r>
            <a:b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+mn-lt"/>
                <a:cs typeface="Arial" panose="020B0604020202020204" pitchFamily="34" charset="0"/>
              </a:rPr>
              <a:t>CITYWIDE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sz="1600" dirty="0">
                <a:cs typeface="Arial" panose="020B0604020202020204" pitchFamily="34" charset="0"/>
              </a:rPr>
              <a:t>PERIOD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)</a:t>
            </a: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7111" y="1078200"/>
            <a:ext cx="7370064" cy="250948"/>
          </a:xfrm>
          <a:prstGeom prst="rect">
            <a:avLst/>
          </a:prstGeom>
          <a:solidFill>
            <a:srgbClr val="005CB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PERIOD COVERING 4/22/2024 - 5/19/2024</a:t>
            </a:r>
          </a:p>
        </p:txBody>
      </p:sp>
    </p:spTree>
    <p:extLst>
      <p:ext uri="{BB962C8B-B14F-4D97-AF65-F5344CB8AC3E}">
        <p14:creationId xmlns:p14="http://schemas.microsoft.com/office/powerpoint/2010/main" val="260076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20908</TotalTime>
  <Words>751</Words>
  <Application>Microsoft Office PowerPoint</Application>
  <PresentationFormat>Custom</PresentationFormat>
  <Paragraphs>251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New York Police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NAVARRO, NATALIA</dc:creator>
  <cp:lastModifiedBy>Robert Wong</cp:lastModifiedBy>
  <cp:revision>710</cp:revision>
  <cp:lastPrinted>2024-05-14T17:21:48Z</cp:lastPrinted>
  <dcterms:created xsi:type="dcterms:W3CDTF">2019-01-30T15:12:33Z</dcterms:created>
  <dcterms:modified xsi:type="dcterms:W3CDTF">2024-07-30T15:04:30Z</dcterms:modified>
</cp:coreProperties>
</file>