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1" r:id="rId3"/>
    <p:sldId id="257" r:id="rId4"/>
    <p:sldId id="259" r:id="rId5"/>
    <p:sldId id="258" r:id="rId6"/>
    <p:sldId id="262" r:id="rId7"/>
    <p:sldId id="265" r:id="rId8"/>
    <p:sldId id="266" r:id="rId9"/>
    <p:sldId id="267" r:id="rId10"/>
    <p:sldId id="268" r:id="rId11"/>
    <p:sldId id="269" r:id="rId12"/>
    <p:sldId id="270"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91" r:id="rId30"/>
    <p:sldId id="289" r:id="rId31"/>
    <p:sldId id="292" r:id="rId32"/>
    <p:sldId id="293"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3F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64" d="100"/>
          <a:sy n="64" d="100"/>
        </p:scale>
        <p:origin x="75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6DFF0-7063-4E12-A745-34CF10173DBC}" type="datetimeFigureOut">
              <a:rPr lang="en-US" smtClean="0"/>
              <a:t>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3D51A6-16E7-4CFE-987C-D5461D486937}" type="slidenum">
              <a:rPr lang="en-US" smtClean="0"/>
              <a:t>‹#›</a:t>
            </a:fld>
            <a:endParaRPr lang="en-US"/>
          </a:p>
        </p:txBody>
      </p:sp>
    </p:spTree>
    <p:extLst>
      <p:ext uri="{BB962C8B-B14F-4D97-AF65-F5344CB8AC3E}">
        <p14:creationId xmlns:p14="http://schemas.microsoft.com/office/powerpoint/2010/main" val="3709725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3D51A6-16E7-4CFE-987C-D5461D486937}" type="slidenum">
              <a:rPr lang="en-US" smtClean="0"/>
              <a:t>14</a:t>
            </a:fld>
            <a:endParaRPr lang="en-US"/>
          </a:p>
        </p:txBody>
      </p:sp>
    </p:spTree>
    <p:extLst>
      <p:ext uri="{BB962C8B-B14F-4D97-AF65-F5344CB8AC3E}">
        <p14:creationId xmlns:p14="http://schemas.microsoft.com/office/powerpoint/2010/main" val="754652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Cyberchef</a:t>
            </a:r>
            <a:r>
              <a:rPr lang="en-US" dirty="0"/>
              <a:t> Recipe:</a:t>
            </a:r>
            <a:br>
              <a:rPr lang="en-US" dirty="0"/>
            </a:br>
            <a:br>
              <a:rPr lang="en-US" dirty="0"/>
            </a:br>
            <a:r>
              <a:rPr lang="en-US" dirty="0"/>
              <a:t>Step 1: XOR Brute Force - Key Length: 1 or 2, Check “Print Key”, Check “Output as Hex”</a:t>
            </a:r>
            <a:br>
              <a:rPr lang="en-US" dirty="0"/>
            </a:br>
            <a:r>
              <a:rPr lang="en-US" dirty="0"/>
              <a:t>Step 2: Find and Replace - </a:t>
            </a:r>
            <a:r>
              <a:rPr lang="en-US" dirty="0" err="1"/>
              <a:t>Find:’Key</a:t>
            </a:r>
            <a:r>
              <a:rPr lang="en-US" dirty="0"/>
              <a:t> = ‘, </a:t>
            </a:r>
            <a:r>
              <a:rPr lang="en-US" dirty="0" err="1"/>
              <a:t>Replace:’alert</a:t>
            </a:r>
            <a:r>
              <a:rPr lang="en-US" dirty="0"/>
              <a:t> http $HOME_NET any -&gt; $EXTERNAL_NET any (</a:t>
            </a:r>
            <a:r>
              <a:rPr lang="en-US" dirty="0" err="1"/>
              <a:t>msg:"XOR_HUNTING</a:t>
            </a:r>
            <a:r>
              <a:rPr lang="en-US" dirty="0"/>
              <a:t> BERSERK MAC Address in HTTP POST XOR Key ’</a:t>
            </a:r>
            <a:br>
              <a:rPr lang="en-US" dirty="0"/>
            </a:br>
            <a:r>
              <a:rPr lang="en-US" dirty="0"/>
              <a:t>Step 3: Find and Replace - Find:’: ‘, Replace:’"; </a:t>
            </a:r>
            <a:r>
              <a:rPr lang="en-US" dirty="0" err="1"/>
              <a:t>flow:established,to_server</a:t>
            </a:r>
            <a:r>
              <a:rPr lang="en-US" dirty="0"/>
              <a:t>; </a:t>
            </a:r>
            <a:r>
              <a:rPr lang="en-US" dirty="0" err="1"/>
              <a:t>http.method</a:t>
            </a:r>
            <a:r>
              <a:rPr lang="en-US" dirty="0"/>
              <a:t>; </a:t>
            </a:r>
            <a:r>
              <a:rPr lang="en-US" dirty="0" err="1"/>
              <a:t>content:"POST</a:t>
            </a:r>
            <a:r>
              <a:rPr lang="en-US" dirty="0"/>
              <a:t>"; </a:t>
            </a:r>
            <a:r>
              <a:rPr lang="en-US" dirty="0" err="1"/>
              <a:t>http.request_body</a:t>
            </a:r>
            <a:r>
              <a:rPr lang="en-US" dirty="0"/>
              <a:t>; content:"|’</a:t>
            </a:r>
            <a:br>
              <a:rPr lang="en-US" dirty="0"/>
            </a:br>
            <a:r>
              <a:rPr lang="en-US" dirty="0"/>
              <a:t>Step 4: Find and Replace - Find:’$’, Replace:’|"; </a:t>
            </a:r>
            <a:r>
              <a:rPr lang="en-US" dirty="0" err="1"/>
              <a:t>classtype:misc-activity</a:t>
            </a:r>
            <a:r>
              <a:rPr lang="en-US" dirty="0"/>
              <a:t>; sid:; rev:1;)’</a:t>
            </a:r>
            <a:br>
              <a:rPr lang="en-US" dirty="0"/>
            </a:br>
            <a:br>
              <a:rPr lang="en-US" dirty="0"/>
            </a:br>
            <a:r>
              <a:rPr lang="en-US" dirty="0"/>
              <a:t>Notes:</a:t>
            </a:r>
            <a:br>
              <a:rPr lang="en-US" dirty="0"/>
            </a:br>
            <a:r>
              <a:rPr lang="en-US" dirty="0"/>
              <a:t>- Key Length 1 produces 255 rules 256 - 1 (key 0x00 is effectively worthless)</a:t>
            </a:r>
            <a:br>
              <a:rPr lang="en-US" dirty="0"/>
            </a:br>
            <a:r>
              <a:rPr lang="en-US" dirty="0"/>
              <a:t>- Key Length 2 produces 65535 rules 256^2 -1 (key 0x0000 is worthless)</a:t>
            </a:r>
            <a:br>
              <a:rPr lang="en-US" dirty="0"/>
            </a:br>
            <a:r>
              <a:rPr lang="en-US" dirty="0"/>
              <a:t>- the first find/replace can be modified to change the header and rule message to change protocols, network vars, port vars, etc.</a:t>
            </a:r>
            <a:br>
              <a:rPr lang="en-US" dirty="0"/>
            </a:br>
            <a:r>
              <a:rPr lang="en-US" dirty="0"/>
              <a:t>- the second find/replace can be modified to change the flow option (to _or_ from HOME_NET, or removed entirely for UDP rules), and/or change sticky buffers for the network protocols in question</a:t>
            </a:r>
            <a:br>
              <a:rPr lang="en-US" dirty="0"/>
            </a:br>
            <a:r>
              <a:rPr lang="en-US" dirty="0"/>
              <a:t>- the third find/replace can be modified to change the </a:t>
            </a:r>
            <a:r>
              <a:rPr lang="en-US" dirty="0" err="1"/>
              <a:t>classtype</a:t>
            </a:r>
            <a:r>
              <a:rPr lang="en-US" dirty="0"/>
              <a:t>, add additional metadata tags (e.g. reference or metadata)</a:t>
            </a:r>
            <a:br>
              <a:rPr lang="en-US" dirty="0"/>
            </a:br>
            <a:r>
              <a:rPr lang="en-US" dirty="0"/>
              <a:t>- Typically, user-created rules are placed in a local.rules file. Locally created rules are typically assigned </a:t>
            </a:r>
            <a:r>
              <a:rPr lang="en-US" dirty="0" err="1"/>
              <a:t>sids</a:t>
            </a:r>
            <a:r>
              <a:rPr lang="en-US" dirty="0"/>
              <a:t> from 1000000 through 1999999 (see also: sidallocation.org)</a:t>
            </a:r>
            <a:br>
              <a:rPr lang="en-US" dirty="0"/>
            </a:br>
            <a:r>
              <a:rPr lang="en-US" dirty="0"/>
              <a:t>- Users will need to either user a script, or one-liner to replace the blank sid number with a sid in the allocation range. Users with existing local rules will need to determine the next available sid number to begin assigning these </a:t>
            </a:r>
            <a:r>
              <a:rPr lang="en-US" dirty="0" err="1"/>
              <a:t>sids</a:t>
            </a:r>
            <a:r>
              <a:rPr lang="en-US" dirty="0"/>
              <a:t>. I three simple scripts (</a:t>
            </a:r>
            <a:r>
              <a:rPr lang="en-US" dirty="0" err="1"/>
              <a:t>perl</a:t>
            </a:r>
            <a:r>
              <a:rPr lang="en-US" dirty="0"/>
              <a:t>, python, and bash) that can do this. That will be included in the github repo for this slide deck.</a:t>
            </a:r>
            <a:br>
              <a:rPr lang="en-US" dirty="0"/>
            </a:br>
            <a:r>
              <a:rPr lang="en-US" dirty="0"/>
              <a:t>-Either </a:t>
            </a:r>
            <a:r>
              <a:rPr lang="en-US" dirty="0" err="1"/>
              <a:t>suricata.yaml</a:t>
            </a:r>
            <a:r>
              <a:rPr lang="en-US" dirty="0"/>
              <a:t> will need to be modified to include the use of this new .rules file generated, or the new .rules file will need to have all of its rules appended to the existing local.rules file</a:t>
            </a:r>
            <a:br>
              <a:rPr lang="en-US" dirty="0"/>
            </a:br>
            <a:br>
              <a:rPr lang="en-US" dirty="0"/>
            </a:br>
            <a:r>
              <a:rPr lang="en-US" dirty="0"/>
              <a:t>https://gchq.github.io/CyberChef/#recipe=XOR_Brute_Force(1,12,0,'Standard',false,true,true,'')Find_/_Replace(%7B'option':'Regex','string':'Key%20%3D%20'%7D,'alert%20http%20$HOME_NET%20any%20-%3E%20$EXTERNAL_NET%20any%20(msg:%22XOR_HUNTING%20BERSERK%20MAC%20Address%20in%20HTTP%20POST%20XOR%20Key%20',true,false,true,false)Find_/_Replace(%7B'option':'Regex','string':':%20'%7D,'%22;%20flow:established,to_server;%20http.method;%20content:%22POST%22;%20http.request_body;%20content:%22%7C',true,false,true,false)Find_/_Replace(%7B'option':'Regex','string':'$'%7D,'%7C%22;%20classtype:misc-activity;%20sid:;%20rev:1;)',true,false,true,false)&amp;input=MDBFMDRDMjJCMURG</a:t>
            </a:r>
          </a:p>
        </p:txBody>
      </p:sp>
      <p:sp>
        <p:nvSpPr>
          <p:cNvPr id="4" name="Slide Number Placeholder 3"/>
          <p:cNvSpPr>
            <a:spLocks noGrp="1"/>
          </p:cNvSpPr>
          <p:nvPr>
            <p:ph type="sldNum" sz="quarter" idx="5"/>
          </p:nvPr>
        </p:nvSpPr>
        <p:spPr/>
        <p:txBody>
          <a:bodyPr/>
          <a:lstStyle/>
          <a:p>
            <a:fld id="{7D3D51A6-16E7-4CFE-987C-D5461D486937}" type="slidenum">
              <a:rPr lang="en-US" smtClean="0"/>
              <a:t>30</a:t>
            </a:fld>
            <a:endParaRPr lang="en-US"/>
          </a:p>
        </p:txBody>
      </p:sp>
    </p:spTree>
    <p:extLst>
      <p:ext uri="{BB962C8B-B14F-4D97-AF65-F5344CB8AC3E}">
        <p14:creationId xmlns:p14="http://schemas.microsoft.com/office/powerpoint/2010/main" val="3624604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Cyberchef</a:t>
            </a:r>
            <a:r>
              <a:rPr lang="en-US" dirty="0"/>
              <a:t> Recipe:</a:t>
            </a:r>
            <a:br>
              <a:rPr lang="en-US" dirty="0"/>
            </a:br>
            <a:br>
              <a:rPr lang="en-US" dirty="0"/>
            </a:br>
            <a:r>
              <a:rPr lang="en-US" dirty="0"/>
              <a:t>Step 1: XOR Brute Force - Key Length: 1 or 2, Check “Print Key”, Check “Output as Hex”</a:t>
            </a:r>
            <a:br>
              <a:rPr lang="en-US" dirty="0"/>
            </a:br>
            <a:r>
              <a:rPr lang="en-US" dirty="0"/>
              <a:t>Step 2: Find and Replace - </a:t>
            </a:r>
            <a:r>
              <a:rPr lang="en-US" dirty="0" err="1"/>
              <a:t>Find:’Key</a:t>
            </a:r>
            <a:r>
              <a:rPr lang="en-US" dirty="0"/>
              <a:t> = ‘, </a:t>
            </a:r>
            <a:r>
              <a:rPr lang="en-US" dirty="0" err="1"/>
              <a:t>Replace:’alert</a:t>
            </a:r>
            <a:r>
              <a:rPr lang="en-US" dirty="0"/>
              <a:t> http $HOME_NET any -&gt; $EXTERNAL_NET any (</a:t>
            </a:r>
            <a:r>
              <a:rPr lang="en-US" dirty="0" err="1"/>
              <a:t>msg:"XOR_HUNTING</a:t>
            </a:r>
            <a:r>
              <a:rPr lang="en-US" dirty="0"/>
              <a:t> BERSERK MAC Address in HTTP POST XOR Key’</a:t>
            </a:r>
            <a:br>
              <a:rPr lang="en-US" dirty="0"/>
            </a:br>
            <a:r>
              <a:rPr lang="en-US" dirty="0"/>
              <a:t>Step 3: Find and Replace - Find:’: ‘, Replace:’"; </a:t>
            </a:r>
            <a:r>
              <a:rPr lang="en-US" dirty="0" err="1"/>
              <a:t>flow:established,to_server</a:t>
            </a:r>
            <a:r>
              <a:rPr lang="en-US" dirty="0"/>
              <a:t>; </a:t>
            </a:r>
            <a:r>
              <a:rPr lang="en-US" dirty="0" err="1"/>
              <a:t>http.method</a:t>
            </a:r>
            <a:r>
              <a:rPr lang="en-US" dirty="0"/>
              <a:t>; </a:t>
            </a:r>
            <a:r>
              <a:rPr lang="en-US" dirty="0" err="1"/>
              <a:t>content:"POST</a:t>
            </a:r>
            <a:r>
              <a:rPr lang="en-US" dirty="0"/>
              <a:t>"; </a:t>
            </a:r>
            <a:r>
              <a:rPr lang="en-US" dirty="0" err="1"/>
              <a:t>http.request_body</a:t>
            </a:r>
            <a:r>
              <a:rPr lang="en-US" dirty="0"/>
              <a:t>; content:"|’</a:t>
            </a:r>
            <a:br>
              <a:rPr lang="en-US" dirty="0"/>
            </a:br>
            <a:r>
              <a:rPr lang="en-US" dirty="0"/>
              <a:t>Step 4: Find and Replace - Find:’$’, Replace:’|"; </a:t>
            </a:r>
            <a:r>
              <a:rPr lang="en-US" dirty="0" err="1"/>
              <a:t>classtype:misc-activity</a:t>
            </a:r>
            <a:r>
              <a:rPr lang="en-US" dirty="0"/>
              <a:t>; sid:; rev:1;)’</a:t>
            </a:r>
            <a:br>
              <a:rPr lang="en-US" dirty="0"/>
            </a:br>
            <a:br>
              <a:rPr lang="en-US" dirty="0"/>
            </a:br>
            <a:r>
              <a:rPr lang="en-US" dirty="0"/>
              <a:t>Notes:</a:t>
            </a:r>
            <a:br>
              <a:rPr lang="en-US" dirty="0"/>
            </a:br>
            <a:r>
              <a:rPr lang="en-US" dirty="0"/>
              <a:t>- Key Length 1 produces 255 rules 256 - 1 (key 0x00 is effectively worthless)</a:t>
            </a:r>
            <a:br>
              <a:rPr lang="en-US" dirty="0"/>
            </a:br>
            <a:r>
              <a:rPr lang="en-US" dirty="0"/>
              <a:t>- Key Length 2 produces 65535 rules 256^2 -1 (key 0x0000 is worthless)</a:t>
            </a:r>
            <a:br>
              <a:rPr lang="en-US" dirty="0"/>
            </a:br>
            <a:r>
              <a:rPr lang="en-US" dirty="0"/>
              <a:t>- the first find/replace can be modified to change the header and rule message to change protocols, network vars, port vars, etc.</a:t>
            </a:r>
            <a:br>
              <a:rPr lang="en-US" dirty="0"/>
            </a:br>
            <a:r>
              <a:rPr lang="en-US" dirty="0"/>
              <a:t>- the second find/replace can be modified to change the flow option (to _or_ from HOME_NET, or removed entirely for UDP rules), and/or change sticky buffers for the network protocols in question</a:t>
            </a:r>
            <a:br>
              <a:rPr lang="en-US" dirty="0"/>
            </a:br>
            <a:r>
              <a:rPr lang="en-US" dirty="0"/>
              <a:t>- the third find/replace can be modified to change the </a:t>
            </a:r>
            <a:r>
              <a:rPr lang="en-US" dirty="0" err="1"/>
              <a:t>classtype</a:t>
            </a:r>
            <a:r>
              <a:rPr lang="en-US" dirty="0"/>
              <a:t>, add additional metadata tags (e.g. reference or metadata)</a:t>
            </a:r>
            <a:br>
              <a:rPr lang="en-US" dirty="0"/>
            </a:br>
            <a:r>
              <a:rPr lang="en-US" dirty="0"/>
              <a:t>- Typically, user-created rules are placed in a local.rules file. Locally created rules are typically assigned </a:t>
            </a:r>
            <a:r>
              <a:rPr lang="en-US" dirty="0" err="1"/>
              <a:t>sids</a:t>
            </a:r>
            <a:r>
              <a:rPr lang="en-US" dirty="0"/>
              <a:t> from 1000000 through 1999999 (see also: sidallocation.org)</a:t>
            </a:r>
            <a:br>
              <a:rPr lang="en-US" dirty="0"/>
            </a:br>
            <a:r>
              <a:rPr lang="en-US" dirty="0"/>
              <a:t>- Users will need to either user a script, or one-liner to replace the blank sid number with a sid in the allocation range. Users with existing local rules will need to determine the next available sid number to begin assigning these </a:t>
            </a:r>
            <a:r>
              <a:rPr lang="en-US" dirty="0" err="1"/>
              <a:t>sids</a:t>
            </a:r>
            <a:r>
              <a:rPr lang="en-US" dirty="0"/>
              <a:t>. I three simple scripts (</a:t>
            </a:r>
            <a:r>
              <a:rPr lang="en-US" dirty="0" err="1"/>
              <a:t>perl</a:t>
            </a:r>
            <a:r>
              <a:rPr lang="en-US" dirty="0"/>
              <a:t>, python, and bash) that can do this. That will be included in the github repo for this slide deck.</a:t>
            </a:r>
            <a:br>
              <a:rPr lang="en-US" dirty="0"/>
            </a:br>
            <a:r>
              <a:rPr lang="en-US" dirty="0"/>
              <a:t>-Either </a:t>
            </a:r>
            <a:r>
              <a:rPr lang="en-US" dirty="0" err="1"/>
              <a:t>suricata.yaml</a:t>
            </a:r>
            <a:r>
              <a:rPr lang="en-US" dirty="0"/>
              <a:t> will need to be modified to include the use of this new .rules file generated, or the new .rules file will need to have all of its rules appended to the existing local.rules file</a:t>
            </a:r>
            <a:br>
              <a:rPr lang="en-US" dirty="0"/>
            </a:br>
            <a:br>
              <a:rPr lang="en-US" dirty="0"/>
            </a:br>
            <a:r>
              <a:rPr lang="en-US" dirty="0"/>
              <a:t>https://gchq.github.io/CyberChef/#recipe=XOR_Brute_Force(1,12,0,'Standard',false,true,true,'')Find_/_Replace(%7B'option':'Regex','string':'Key%20%3D%20'%7D,'alert%20http%20$HOME_NET%20any%20-%3E%20$EXTERNAL_NET%20any%20(msg:%22XOR_HUNTING%20BERSERK%20MAC%20Address%20in%20HTTP%20POST%20XOR%20Key%20',true,false,true,false)Find_/_Replace(%7B'option':'Regex','string':':%20'%7D,'%22;%20flow:established,to_server;%20http.method;%20content:%22POST%22;%20http.request_body;%20content:%22%7C',true,false,true,false)Find_/_Replace(%7B'option':'Regex','string':'$'%7D,'%7C%22;%20classtype:misc-activity;%20sid:;%20rev:1;)',true,false,true,false)&amp;input=MDBFMDRDMjJCMURG</a:t>
            </a:r>
          </a:p>
        </p:txBody>
      </p:sp>
      <p:sp>
        <p:nvSpPr>
          <p:cNvPr id="4" name="Slide Number Placeholder 3"/>
          <p:cNvSpPr>
            <a:spLocks noGrp="1"/>
          </p:cNvSpPr>
          <p:nvPr>
            <p:ph type="sldNum" sz="quarter" idx="5"/>
          </p:nvPr>
        </p:nvSpPr>
        <p:spPr/>
        <p:txBody>
          <a:bodyPr/>
          <a:lstStyle/>
          <a:p>
            <a:fld id="{7D3D51A6-16E7-4CFE-987C-D5461D486937}" type="slidenum">
              <a:rPr lang="en-US" smtClean="0"/>
              <a:t>31</a:t>
            </a:fld>
            <a:endParaRPr lang="en-US"/>
          </a:p>
        </p:txBody>
      </p:sp>
    </p:spTree>
    <p:extLst>
      <p:ext uri="{BB962C8B-B14F-4D97-AF65-F5344CB8AC3E}">
        <p14:creationId xmlns:p14="http://schemas.microsoft.com/office/powerpoint/2010/main" val="395512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Cyberchef</a:t>
            </a:r>
            <a:r>
              <a:rPr lang="en-US" dirty="0"/>
              <a:t> Recipe:</a:t>
            </a:r>
            <a:br>
              <a:rPr lang="en-US" dirty="0"/>
            </a:br>
            <a:br>
              <a:rPr lang="en-US" dirty="0"/>
            </a:br>
            <a:r>
              <a:rPr lang="en-US" dirty="0"/>
              <a:t>Step 1: XOR Brute Force - Key Length: 1 or 2, Check “Print Key”, Check “Output as Hex”</a:t>
            </a:r>
            <a:br>
              <a:rPr lang="en-US" dirty="0"/>
            </a:br>
            <a:r>
              <a:rPr lang="en-US" dirty="0"/>
              <a:t>Step 2: Find and Replace - </a:t>
            </a:r>
            <a:r>
              <a:rPr lang="en-US" dirty="0" err="1"/>
              <a:t>Find:’Key</a:t>
            </a:r>
            <a:r>
              <a:rPr lang="en-US" dirty="0"/>
              <a:t> = ‘, </a:t>
            </a:r>
            <a:r>
              <a:rPr lang="en-US" dirty="0" err="1"/>
              <a:t>Replace:’alert</a:t>
            </a:r>
            <a:r>
              <a:rPr lang="en-US" dirty="0"/>
              <a:t> http $HOME_NET any -&gt; $EXTERNAL_NET any (</a:t>
            </a:r>
            <a:r>
              <a:rPr lang="en-US" dirty="0" err="1"/>
              <a:t>msg:"XOR_HUNTING</a:t>
            </a:r>
            <a:r>
              <a:rPr lang="en-US" dirty="0"/>
              <a:t> BERSERK MAC Address in HTTP POST XOR Key’</a:t>
            </a:r>
            <a:br>
              <a:rPr lang="en-US" dirty="0"/>
            </a:br>
            <a:r>
              <a:rPr lang="en-US" dirty="0"/>
              <a:t>Step 3: Find and Replace - Find:’: ‘, Replace:’"; </a:t>
            </a:r>
            <a:r>
              <a:rPr lang="en-US" dirty="0" err="1"/>
              <a:t>flow:established,to_server</a:t>
            </a:r>
            <a:r>
              <a:rPr lang="en-US" dirty="0"/>
              <a:t>; </a:t>
            </a:r>
            <a:r>
              <a:rPr lang="en-US" dirty="0" err="1"/>
              <a:t>http.method</a:t>
            </a:r>
            <a:r>
              <a:rPr lang="en-US" dirty="0"/>
              <a:t>; </a:t>
            </a:r>
            <a:r>
              <a:rPr lang="en-US" dirty="0" err="1"/>
              <a:t>content:"POST</a:t>
            </a:r>
            <a:r>
              <a:rPr lang="en-US" dirty="0"/>
              <a:t>"; </a:t>
            </a:r>
            <a:r>
              <a:rPr lang="en-US" dirty="0" err="1"/>
              <a:t>http.request_body</a:t>
            </a:r>
            <a:r>
              <a:rPr lang="en-US" dirty="0"/>
              <a:t>; content:"|’</a:t>
            </a:r>
            <a:br>
              <a:rPr lang="en-US" dirty="0"/>
            </a:br>
            <a:r>
              <a:rPr lang="en-US" dirty="0"/>
              <a:t>Step 4: Find and Replace - Find:’$’, Replace:’|"; </a:t>
            </a:r>
            <a:r>
              <a:rPr lang="en-US" dirty="0" err="1"/>
              <a:t>classtype:misc-activity</a:t>
            </a:r>
            <a:r>
              <a:rPr lang="en-US" dirty="0"/>
              <a:t>; sid:; rev:1;)’</a:t>
            </a:r>
            <a:br>
              <a:rPr lang="en-US" dirty="0"/>
            </a:br>
            <a:br>
              <a:rPr lang="en-US" dirty="0"/>
            </a:br>
            <a:r>
              <a:rPr lang="en-US" dirty="0"/>
              <a:t>Notes:</a:t>
            </a:r>
            <a:br>
              <a:rPr lang="en-US" dirty="0"/>
            </a:br>
            <a:r>
              <a:rPr lang="en-US" dirty="0"/>
              <a:t>- Key Length 1 produces 255 rules 256 - 1 (key 0x00 is effectively worthless)</a:t>
            </a:r>
            <a:br>
              <a:rPr lang="en-US" dirty="0"/>
            </a:br>
            <a:r>
              <a:rPr lang="en-US" dirty="0"/>
              <a:t>- Key Length 2 produces 65535 rules 256^2 -1 (key 0x0000 is worthless)</a:t>
            </a:r>
            <a:br>
              <a:rPr lang="en-US" dirty="0"/>
            </a:br>
            <a:r>
              <a:rPr lang="en-US" dirty="0"/>
              <a:t>- the first find/replace can be modified to change the header and rule message to change protocols, network vars, port vars, etc.</a:t>
            </a:r>
            <a:br>
              <a:rPr lang="en-US" dirty="0"/>
            </a:br>
            <a:r>
              <a:rPr lang="en-US" dirty="0"/>
              <a:t>- the second find/replace can be modified to change the flow option (to _or_ from HOME_NET, or removed entirely for UDP rules), and/or change sticky buffers for the network protocols in question</a:t>
            </a:r>
            <a:br>
              <a:rPr lang="en-US" dirty="0"/>
            </a:br>
            <a:r>
              <a:rPr lang="en-US" dirty="0"/>
              <a:t>- the third find/replace can be modified to change the </a:t>
            </a:r>
            <a:r>
              <a:rPr lang="en-US" dirty="0" err="1"/>
              <a:t>classtype</a:t>
            </a:r>
            <a:r>
              <a:rPr lang="en-US" dirty="0"/>
              <a:t>, add additional metadata tags (e.g. reference or metadata)</a:t>
            </a:r>
            <a:br>
              <a:rPr lang="en-US" dirty="0"/>
            </a:br>
            <a:r>
              <a:rPr lang="en-US" dirty="0"/>
              <a:t>- Typically, user-created rules are placed in a local.rules file. Locally created rules are typically assigned </a:t>
            </a:r>
            <a:r>
              <a:rPr lang="en-US" dirty="0" err="1"/>
              <a:t>sids</a:t>
            </a:r>
            <a:r>
              <a:rPr lang="en-US" dirty="0"/>
              <a:t> from 1000000 through 1999999 (see also: sidallocation.org)</a:t>
            </a:r>
            <a:br>
              <a:rPr lang="en-US" dirty="0"/>
            </a:br>
            <a:r>
              <a:rPr lang="en-US" dirty="0"/>
              <a:t>- Users will need to either user a script, or one-liner to replace the blank sid number with a sid in the allocation range. Users with existing local rules will need to determine the next available sid number to begin assigning these </a:t>
            </a:r>
            <a:r>
              <a:rPr lang="en-US" dirty="0" err="1"/>
              <a:t>sids</a:t>
            </a:r>
            <a:r>
              <a:rPr lang="en-US" dirty="0"/>
              <a:t>. I three simple scripts (</a:t>
            </a:r>
            <a:r>
              <a:rPr lang="en-US" dirty="0" err="1"/>
              <a:t>perl</a:t>
            </a:r>
            <a:r>
              <a:rPr lang="en-US" dirty="0"/>
              <a:t>, python, and bash) that can do this. That will be included in the github repo for this slide deck.</a:t>
            </a:r>
            <a:br>
              <a:rPr lang="en-US" dirty="0"/>
            </a:br>
            <a:r>
              <a:rPr lang="en-US" dirty="0"/>
              <a:t>-Either </a:t>
            </a:r>
            <a:r>
              <a:rPr lang="en-US" dirty="0" err="1"/>
              <a:t>suricata.yaml</a:t>
            </a:r>
            <a:r>
              <a:rPr lang="en-US" dirty="0"/>
              <a:t> will need to be modified to include the use of this new .rules file generated, or the new .rules file will need to have all of its rules appended to the existing local.rules file</a:t>
            </a:r>
            <a:br>
              <a:rPr lang="en-US" dirty="0"/>
            </a:br>
            <a:br>
              <a:rPr lang="en-US" dirty="0"/>
            </a:br>
            <a:r>
              <a:rPr lang="en-US" dirty="0"/>
              <a:t>https://gchq.github.io/CyberChef/#recipe=XOR_Brute_Force(1,12,0,'Standard',false,true,true,'')Find_/_Replace(%7B'option':'Regex','string':'Key%20%3D%20'%7D,'alert%20http%20$HOME_NET%20any%20-%3E%20$EXTERNAL_NET%20any%20(msg:%22XOR_HUNTING%20BERSERK%20MAC%20Address%20in%20HTTP%20POST%20XOR%20Key%20',true,false,true,false)Find_/_Replace(%7B'option':'Regex','string':':%20'%7D,'%22;%20flow:established,to_server;%20http.method;%20content:%22POST%22;%20http.request_body;%20content:%22%7C',true,false,true,false)Find_/_Replace(%7B'option':'Regex','string':'$'%7D,'%7C%22;%20classtype:misc-activity;%20sid:;%20rev:1;)',true,false,true,false)&amp;input=MDBFMDRDMjJCMURG</a:t>
            </a:r>
          </a:p>
        </p:txBody>
      </p:sp>
      <p:sp>
        <p:nvSpPr>
          <p:cNvPr id="4" name="Slide Number Placeholder 3"/>
          <p:cNvSpPr>
            <a:spLocks noGrp="1"/>
          </p:cNvSpPr>
          <p:nvPr>
            <p:ph type="sldNum" sz="quarter" idx="5"/>
          </p:nvPr>
        </p:nvSpPr>
        <p:spPr/>
        <p:txBody>
          <a:bodyPr/>
          <a:lstStyle/>
          <a:p>
            <a:fld id="{7D3D51A6-16E7-4CFE-987C-D5461D486937}" type="slidenum">
              <a:rPr lang="en-US" smtClean="0"/>
              <a:t>32</a:t>
            </a:fld>
            <a:endParaRPr lang="en-US"/>
          </a:p>
        </p:txBody>
      </p:sp>
    </p:spTree>
    <p:extLst>
      <p:ext uri="{BB962C8B-B14F-4D97-AF65-F5344CB8AC3E}">
        <p14:creationId xmlns:p14="http://schemas.microsoft.com/office/powerpoint/2010/main" val="1051917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90C6E-9C4B-6D5E-3F36-FC67B9193F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15FE24-418B-A056-F616-809C5ABF01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FE32DF-CDE3-144C-3539-63464F09A397}"/>
              </a:ext>
            </a:extLst>
          </p:cNvPr>
          <p:cNvSpPr>
            <a:spLocks noGrp="1"/>
          </p:cNvSpPr>
          <p:nvPr>
            <p:ph type="dt" sz="half" idx="10"/>
          </p:nvPr>
        </p:nvSpPr>
        <p:spPr/>
        <p:txBody>
          <a:bodyPr/>
          <a:lstStyle/>
          <a:p>
            <a:fld id="{C3B1CCE6-05E2-4747-9D51-E9F233D52FB9}" type="datetimeFigureOut">
              <a:rPr lang="en-US" smtClean="0"/>
              <a:t>1/3/2025</a:t>
            </a:fld>
            <a:endParaRPr lang="en-US"/>
          </a:p>
        </p:txBody>
      </p:sp>
      <p:sp>
        <p:nvSpPr>
          <p:cNvPr id="5" name="Footer Placeholder 4">
            <a:extLst>
              <a:ext uri="{FF2B5EF4-FFF2-40B4-BE49-F238E27FC236}">
                <a16:creationId xmlns:a16="http://schemas.microsoft.com/office/drawing/2014/main" id="{9446BB8F-E8C2-BCD7-4481-4E73AE210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CB2DE-7317-68C6-5096-5CDE4EE1B6D5}"/>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4118171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FD12-18CB-928E-3D59-C2E094DF63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21DA34-704A-F182-014F-557E7D0E9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0800F5-8F54-6223-B7EC-3CC93EAED74B}"/>
              </a:ext>
            </a:extLst>
          </p:cNvPr>
          <p:cNvSpPr>
            <a:spLocks noGrp="1"/>
          </p:cNvSpPr>
          <p:nvPr>
            <p:ph type="dt" sz="half" idx="10"/>
          </p:nvPr>
        </p:nvSpPr>
        <p:spPr/>
        <p:txBody>
          <a:bodyPr/>
          <a:lstStyle/>
          <a:p>
            <a:fld id="{C3B1CCE6-05E2-4747-9D51-E9F233D52FB9}" type="datetimeFigureOut">
              <a:rPr lang="en-US" smtClean="0"/>
              <a:t>1/3/2025</a:t>
            </a:fld>
            <a:endParaRPr lang="en-US"/>
          </a:p>
        </p:txBody>
      </p:sp>
      <p:sp>
        <p:nvSpPr>
          <p:cNvPr id="5" name="Footer Placeholder 4">
            <a:extLst>
              <a:ext uri="{FF2B5EF4-FFF2-40B4-BE49-F238E27FC236}">
                <a16:creationId xmlns:a16="http://schemas.microsoft.com/office/drawing/2014/main" id="{1944B718-0C0F-F15D-62F0-D34354D4E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484E8-A574-96A1-C746-2966D02981A0}"/>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217418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76F26A-2940-F624-4F0A-A466F66195E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2888FB-D937-6A8A-FB5E-F5A76AEA46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64241-476C-6992-B8BB-A40456CED73E}"/>
              </a:ext>
            </a:extLst>
          </p:cNvPr>
          <p:cNvSpPr>
            <a:spLocks noGrp="1"/>
          </p:cNvSpPr>
          <p:nvPr>
            <p:ph type="dt" sz="half" idx="10"/>
          </p:nvPr>
        </p:nvSpPr>
        <p:spPr/>
        <p:txBody>
          <a:bodyPr/>
          <a:lstStyle/>
          <a:p>
            <a:fld id="{C3B1CCE6-05E2-4747-9D51-E9F233D52FB9}" type="datetimeFigureOut">
              <a:rPr lang="en-US" smtClean="0"/>
              <a:t>1/3/2025</a:t>
            </a:fld>
            <a:endParaRPr lang="en-US"/>
          </a:p>
        </p:txBody>
      </p:sp>
      <p:sp>
        <p:nvSpPr>
          <p:cNvPr id="5" name="Footer Placeholder 4">
            <a:extLst>
              <a:ext uri="{FF2B5EF4-FFF2-40B4-BE49-F238E27FC236}">
                <a16:creationId xmlns:a16="http://schemas.microsoft.com/office/drawing/2014/main" id="{85C67372-FD43-EBAD-43D3-989AC6326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4D0B21-1EB1-056E-FC1C-0E5CC080D45F}"/>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491340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CB4C9-692A-9933-E11D-708103B5B6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491763-60B2-3A67-EEFA-6BC0E2EB3E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F91877-5173-B461-9324-BEB8657D5987}"/>
              </a:ext>
            </a:extLst>
          </p:cNvPr>
          <p:cNvSpPr>
            <a:spLocks noGrp="1"/>
          </p:cNvSpPr>
          <p:nvPr>
            <p:ph type="dt" sz="half" idx="10"/>
          </p:nvPr>
        </p:nvSpPr>
        <p:spPr/>
        <p:txBody>
          <a:bodyPr/>
          <a:lstStyle/>
          <a:p>
            <a:fld id="{C3B1CCE6-05E2-4747-9D51-E9F233D52FB9}" type="datetimeFigureOut">
              <a:rPr lang="en-US" smtClean="0"/>
              <a:t>1/3/2025</a:t>
            </a:fld>
            <a:endParaRPr lang="en-US"/>
          </a:p>
        </p:txBody>
      </p:sp>
      <p:sp>
        <p:nvSpPr>
          <p:cNvPr id="5" name="Footer Placeholder 4">
            <a:extLst>
              <a:ext uri="{FF2B5EF4-FFF2-40B4-BE49-F238E27FC236}">
                <a16:creationId xmlns:a16="http://schemas.microsoft.com/office/drawing/2014/main" id="{0961B510-FCAC-8ED2-A30C-46A4A49BF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DC885-7161-B2DC-8BFE-96FD75C758F2}"/>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2966999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15C1A-C9F4-BC4D-1B16-08A0C76B64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5BE31C-C041-4183-23B6-447C78A791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692A0A-771F-0917-447A-E146B600B40A}"/>
              </a:ext>
            </a:extLst>
          </p:cNvPr>
          <p:cNvSpPr>
            <a:spLocks noGrp="1"/>
          </p:cNvSpPr>
          <p:nvPr>
            <p:ph type="dt" sz="half" idx="10"/>
          </p:nvPr>
        </p:nvSpPr>
        <p:spPr/>
        <p:txBody>
          <a:bodyPr/>
          <a:lstStyle/>
          <a:p>
            <a:fld id="{C3B1CCE6-05E2-4747-9D51-E9F233D52FB9}" type="datetimeFigureOut">
              <a:rPr lang="en-US" smtClean="0"/>
              <a:t>1/3/2025</a:t>
            </a:fld>
            <a:endParaRPr lang="en-US"/>
          </a:p>
        </p:txBody>
      </p:sp>
      <p:sp>
        <p:nvSpPr>
          <p:cNvPr id="5" name="Footer Placeholder 4">
            <a:extLst>
              <a:ext uri="{FF2B5EF4-FFF2-40B4-BE49-F238E27FC236}">
                <a16:creationId xmlns:a16="http://schemas.microsoft.com/office/drawing/2014/main" id="{748AD458-0668-CD6F-4486-BFA26BC5B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3E148-6276-B504-0FBB-35D75951E288}"/>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347798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C928-9428-19E6-FB18-337F5F7250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61F929-FD7A-EEB5-A82B-0E022949DF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DC16BD-68C8-30D7-08EE-E9BF576627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CCE6DF-5B14-D600-95DF-7CB0D23D3327}"/>
              </a:ext>
            </a:extLst>
          </p:cNvPr>
          <p:cNvSpPr>
            <a:spLocks noGrp="1"/>
          </p:cNvSpPr>
          <p:nvPr>
            <p:ph type="dt" sz="half" idx="10"/>
          </p:nvPr>
        </p:nvSpPr>
        <p:spPr/>
        <p:txBody>
          <a:bodyPr/>
          <a:lstStyle/>
          <a:p>
            <a:fld id="{C3B1CCE6-05E2-4747-9D51-E9F233D52FB9}" type="datetimeFigureOut">
              <a:rPr lang="en-US" smtClean="0"/>
              <a:t>1/3/2025</a:t>
            </a:fld>
            <a:endParaRPr lang="en-US"/>
          </a:p>
        </p:txBody>
      </p:sp>
      <p:sp>
        <p:nvSpPr>
          <p:cNvPr id="6" name="Footer Placeholder 5">
            <a:extLst>
              <a:ext uri="{FF2B5EF4-FFF2-40B4-BE49-F238E27FC236}">
                <a16:creationId xmlns:a16="http://schemas.microsoft.com/office/drawing/2014/main" id="{84562D33-6866-96B8-CDAA-D64BEAD4AE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11DC3F-82CC-975C-DD46-4117262CFE29}"/>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182600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E338-8AFA-E134-572A-C921EADF0E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ABC93F-60E9-1DE2-B2F9-19C8F05366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F0A882-6E2F-04D8-2C7E-28AFBC84EC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AB8D6B-4E79-1419-17F3-02CF6C0B55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E35C52-9D15-0F1D-F0AA-7A0B312F9E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62EA40-79CC-5557-B6B4-2D51034466D1}"/>
              </a:ext>
            </a:extLst>
          </p:cNvPr>
          <p:cNvSpPr>
            <a:spLocks noGrp="1"/>
          </p:cNvSpPr>
          <p:nvPr>
            <p:ph type="dt" sz="half" idx="10"/>
          </p:nvPr>
        </p:nvSpPr>
        <p:spPr/>
        <p:txBody>
          <a:bodyPr/>
          <a:lstStyle/>
          <a:p>
            <a:fld id="{C3B1CCE6-05E2-4747-9D51-E9F233D52FB9}" type="datetimeFigureOut">
              <a:rPr lang="en-US" smtClean="0"/>
              <a:t>1/3/2025</a:t>
            </a:fld>
            <a:endParaRPr lang="en-US"/>
          </a:p>
        </p:txBody>
      </p:sp>
      <p:sp>
        <p:nvSpPr>
          <p:cNvPr id="8" name="Footer Placeholder 7">
            <a:extLst>
              <a:ext uri="{FF2B5EF4-FFF2-40B4-BE49-F238E27FC236}">
                <a16:creationId xmlns:a16="http://schemas.microsoft.com/office/drawing/2014/main" id="{3C6C5824-5141-389B-DD28-75FAEA5AB0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8A4AB3-E5E8-D9E5-B713-1F8792DBF539}"/>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1873271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A481-242B-819D-E8E1-B4E924ACC7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01801D-34AF-FCD6-A723-E3D94B53BD25}"/>
              </a:ext>
            </a:extLst>
          </p:cNvPr>
          <p:cNvSpPr>
            <a:spLocks noGrp="1"/>
          </p:cNvSpPr>
          <p:nvPr>
            <p:ph type="dt" sz="half" idx="10"/>
          </p:nvPr>
        </p:nvSpPr>
        <p:spPr/>
        <p:txBody>
          <a:bodyPr/>
          <a:lstStyle/>
          <a:p>
            <a:fld id="{C3B1CCE6-05E2-4747-9D51-E9F233D52FB9}" type="datetimeFigureOut">
              <a:rPr lang="en-US" smtClean="0"/>
              <a:t>1/3/2025</a:t>
            </a:fld>
            <a:endParaRPr lang="en-US"/>
          </a:p>
        </p:txBody>
      </p:sp>
      <p:sp>
        <p:nvSpPr>
          <p:cNvPr id="4" name="Footer Placeholder 3">
            <a:extLst>
              <a:ext uri="{FF2B5EF4-FFF2-40B4-BE49-F238E27FC236}">
                <a16:creationId xmlns:a16="http://schemas.microsoft.com/office/drawing/2014/main" id="{CBF38FBE-A89E-908E-5D45-5EAC43DC34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77F06E-3A92-63C4-06CD-63AC7D124367}"/>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848085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7FDA5B-78D1-2E99-13C8-788FED6ABD6D}"/>
              </a:ext>
            </a:extLst>
          </p:cNvPr>
          <p:cNvSpPr>
            <a:spLocks noGrp="1"/>
          </p:cNvSpPr>
          <p:nvPr>
            <p:ph type="dt" sz="half" idx="10"/>
          </p:nvPr>
        </p:nvSpPr>
        <p:spPr/>
        <p:txBody>
          <a:bodyPr/>
          <a:lstStyle/>
          <a:p>
            <a:fld id="{C3B1CCE6-05E2-4747-9D51-E9F233D52FB9}" type="datetimeFigureOut">
              <a:rPr lang="en-US" smtClean="0"/>
              <a:t>1/3/2025</a:t>
            </a:fld>
            <a:endParaRPr lang="en-US"/>
          </a:p>
        </p:txBody>
      </p:sp>
      <p:sp>
        <p:nvSpPr>
          <p:cNvPr id="3" name="Footer Placeholder 2">
            <a:extLst>
              <a:ext uri="{FF2B5EF4-FFF2-40B4-BE49-F238E27FC236}">
                <a16:creationId xmlns:a16="http://schemas.microsoft.com/office/drawing/2014/main" id="{5D00EB04-4412-48BF-AA7A-30B829E5B2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576DD7-CA55-35A1-2F75-A6F355087C8C}"/>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155360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09E48-EEDB-E1F4-D7C8-DA24C54737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353501-CC80-EECF-CBF1-E480031DD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A3608F-B2B7-0A00-461A-9A8F7E8107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E7660B-042C-CB8C-9EF5-F98189E5E5A6}"/>
              </a:ext>
            </a:extLst>
          </p:cNvPr>
          <p:cNvSpPr>
            <a:spLocks noGrp="1"/>
          </p:cNvSpPr>
          <p:nvPr>
            <p:ph type="dt" sz="half" idx="10"/>
          </p:nvPr>
        </p:nvSpPr>
        <p:spPr/>
        <p:txBody>
          <a:bodyPr/>
          <a:lstStyle/>
          <a:p>
            <a:fld id="{C3B1CCE6-05E2-4747-9D51-E9F233D52FB9}" type="datetimeFigureOut">
              <a:rPr lang="en-US" smtClean="0"/>
              <a:t>1/3/2025</a:t>
            </a:fld>
            <a:endParaRPr lang="en-US"/>
          </a:p>
        </p:txBody>
      </p:sp>
      <p:sp>
        <p:nvSpPr>
          <p:cNvPr id="6" name="Footer Placeholder 5">
            <a:extLst>
              <a:ext uri="{FF2B5EF4-FFF2-40B4-BE49-F238E27FC236}">
                <a16:creationId xmlns:a16="http://schemas.microsoft.com/office/drawing/2014/main" id="{D988F335-E585-D121-206C-D852F3EBEB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24630A-1345-ADAB-E0FE-FAD06E104E84}"/>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134589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9F2FE-812F-550D-555F-F2172867DE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281E8C-543F-6EFC-7F00-DA41AA0403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CF056F-92A5-478F-22AB-B3029E6837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22476-21B3-5022-1DFA-C523611C5406}"/>
              </a:ext>
            </a:extLst>
          </p:cNvPr>
          <p:cNvSpPr>
            <a:spLocks noGrp="1"/>
          </p:cNvSpPr>
          <p:nvPr>
            <p:ph type="dt" sz="half" idx="10"/>
          </p:nvPr>
        </p:nvSpPr>
        <p:spPr/>
        <p:txBody>
          <a:bodyPr/>
          <a:lstStyle/>
          <a:p>
            <a:fld id="{C3B1CCE6-05E2-4747-9D51-E9F233D52FB9}" type="datetimeFigureOut">
              <a:rPr lang="en-US" smtClean="0"/>
              <a:t>1/3/2025</a:t>
            </a:fld>
            <a:endParaRPr lang="en-US"/>
          </a:p>
        </p:txBody>
      </p:sp>
      <p:sp>
        <p:nvSpPr>
          <p:cNvPr id="6" name="Footer Placeholder 5">
            <a:extLst>
              <a:ext uri="{FF2B5EF4-FFF2-40B4-BE49-F238E27FC236}">
                <a16:creationId xmlns:a16="http://schemas.microsoft.com/office/drawing/2014/main" id="{D4269480-F34E-DD0E-330C-BE3B26DEAC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4935EF-C540-0188-0E0B-8B870602B1D6}"/>
              </a:ext>
            </a:extLst>
          </p:cNvPr>
          <p:cNvSpPr>
            <a:spLocks noGrp="1"/>
          </p:cNvSpPr>
          <p:nvPr>
            <p:ph type="sldNum" sz="quarter" idx="12"/>
          </p:nvPr>
        </p:nvSpPr>
        <p:spPr/>
        <p:txBody>
          <a:bodyPr/>
          <a:lstStyle/>
          <a:p>
            <a:fld id="{E7C9C7DD-45D9-40DB-BACA-03CEA141FC30}" type="slidenum">
              <a:rPr lang="en-US" smtClean="0"/>
              <a:t>‹#›</a:t>
            </a:fld>
            <a:endParaRPr lang="en-US"/>
          </a:p>
        </p:txBody>
      </p:sp>
    </p:spTree>
    <p:extLst>
      <p:ext uri="{BB962C8B-B14F-4D97-AF65-F5344CB8AC3E}">
        <p14:creationId xmlns:p14="http://schemas.microsoft.com/office/powerpoint/2010/main" val="400450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BC9D28-3DCA-1EE0-C9A8-FB55DBBF30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057DFF-4168-595B-71F4-BCC57B1928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0A24F-57E6-A2FD-0DB4-80FB6ACFC4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1CCE6-05E2-4747-9D51-E9F233D52FB9}" type="datetimeFigureOut">
              <a:rPr lang="en-US" smtClean="0"/>
              <a:t>1/3/2025</a:t>
            </a:fld>
            <a:endParaRPr lang="en-US"/>
          </a:p>
        </p:txBody>
      </p:sp>
      <p:sp>
        <p:nvSpPr>
          <p:cNvPr id="5" name="Footer Placeholder 4">
            <a:extLst>
              <a:ext uri="{FF2B5EF4-FFF2-40B4-BE49-F238E27FC236}">
                <a16:creationId xmlns:a16="http://schemas.microsoft.com/office/drawing/2014/main" id="{974DE667-9E42-0679-8268-10EFA4DE4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F924FF-6E3F-26DA-B8D1-94E7E82F86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9C7DD-45D9-40DB-BACA-03CEA141FC30}" type="slidenum">
              <a:rPr lang="en-US" smtClean="0"/>
              <a:t>‹#›</a:t>
            </a:fld>
            <a:endParaRPr lang="en-US"/>
          </a:p>
        </p:txBody>
      </p:sp>
    </p:spTree>
    <p:extLst>
      <p:ext uri="{BB962C8B-B14F-4D97-AF65-F5344CB8AC3E}">
        <p14:creationId xmlns:p14="http://schemas.microsoft.com/office/powerpoint/2010/main" val="2497938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D975-0412-DD77-CDB4-D5A0BCA82777}"/>
              </a:ext>
            </a:extLst>
          </p:cNvPr>
          <p:cNvSpPr>
            <a:spLocks noGrp="1"/>
          </p:cNvSpPr>
          <p:nvPr>
            <p:ph type="ctrTitle"/>
          </p:nvPr>
        </p:nvSpPr>
        <p:spPr>
          <a:xfrm>
            <a:off x="1524000" y="490654"/>
            <a:ext cx="9144000" cy="3019309"/>
          </a:xfrm>
        </p:spPr>
        <p:txBody>
          <a:bodyPr>
            <a:normAutofit fontScale="90000"/>
          </a:bodyPr>
          <a:lstStyle/>
          <a:p>
            <a:r>
              <a:rPr lang="en-US" dirty="0">
                <a:solidFill>
                  <a:schemeClr val="bg1"/>
                </a:solidFill>
                <a:effectLst/>
                <a:latin typeface="arial" panose="020B0604020202020204" pitchFamily="34" charset="0"/>
              </a:rPr>
              <a:t>Honeytoken IDS rules</a:t>
            </a:r>
            <a:br>
              <a:rPr lang="en-US" dirty="0">
                <a:solidFill>
                  <a:schemeClr val="bg1"/>
                </a:solidFill>
                <a:effectLst/>
                <a:latin typeface="arial" panose="020B0604020202020204" pitchFamily="34" charset="0"/>
              </a:rPr>
            </a:br>
            <a:r>
              <a:rPr lang="en-US" dirty="0">
                <a:solidFill>
                  <a:schemeClr val="bg1"/>
                </a:solidFill>
                <a:effectLst/>
                <a:latin typeface="arial" panose="020B0604020202020204" pitchFamily="34" charset="0"/>
              </a:rPr>
              <a:t>+</a:t>
            </a:r>
            <a:br>
              <a:rPr lang="en-US" dirty="0">
                <a:solidFill>
                  <a:schemeClr val="bg1"/>
                </a:solidFill>
                <a:effectLst/>
                <a:latin typeface="arial" panose="020B0604020202020204" pitchFamily="34" charset="0"/>
              </a:rPr>
            </a:br>
            <a:r>
              <a:rPr lang="en-US" dirty="0">
                <a:solidFill>
                  <a:schemeClr val="bg1"/>
                </a:solidFill>
                <a:effectLst/>
                <a:latin typeface="arial" panose="020B0604020202020204" pitchFamily="34" charset="0"/>
              </a:rPr>
              <a:t> ET INFO Suricata rules for anomaly detection</a:t>
            </a:r>
            <a:endParaRPr lang="en-US" dirty="0">
              <a:solidFill>
                <a:schemeClr val="bg1"/>
              </a:solidFill>
            </a:endParaRPr>
          </a:p>
        </p:txBody>
      </p:sp>
      <p:sp>
        <p:nvSpPr>
          <p:cNvPr id="3" name="Subtitle 2">
            <a:extLst>
              <a:ext uri="{FF2B5EF4-FFF2-40B4-BE49-F238E27FC236}">
                <a16:creationId xmlns:a16="http://schemas.microsoft.com/office/drawing/2014/main" id="{935013C4-C35A-F13B-0702-D1A5A77183D9}"/>
              </a:ext>
            </a:extLst>
          </p:cNvPr>
          <p:cNvSpPr>
            <a:spLocks noGrp="1"/>
          </p:cNvSpPr>
          <p:nvPr>
            <p:ph type="subTitle" idx="1"/>
          </p:nvPr>
        </p:nvSpPr>
        <p:spPr/>
        <p:txBody>
          <a:bodyPr/>
          <a:lstStyle/>
          <a:p>
            <a:r>
              <a:rPr lang="en-US" dirty="0">
                <a:solidFill>
                  <a:schemeClr val="bg1"/>
                </a:solidFill>
              </a:rPr>
              <a:t>Tony Robinson, Proofpoint Emerging Threats</a:t>
            </a:r>
          </a:p>
        </p:txBody>
      </p:sp>
      <p:pic>
        <p:nvPicPr>
          <p:cNvPr id="6" name="Picture 5">
            <a:extLst>
              <a:ext uri="{FF2B5EF4-FFF2-40B4-BE49-F238E27FC236}">
                <a16:creationId xmlns:a16="http://schemas.microsoft.com/office/drawing/2014/main" id="{F1507B10-E2BD-CC10-1485-AA11572ACAE3}"/>
              </a:ext>
            </a:extLst>
          </p:cNvPr>
          <p:cNvPicPr>
            <a:picLocks noChangeAspect="1"/>
          </p:cNvPicPr>
          <p:nvPr/>
        </p:nvPicPr>
        <p:blipFill>
          <a:blip r:embed="rId2"/>
          <a:stretch>
            <a:fillRect/>
          </a:stretch>
        </p:blipFill>
        <p:spPr>
          <a:xfrm>
            <a:off x="4094217" y="4014494"/>
            <a:ext cx="4003565" cy="2768963"/>
          </a:xfrm>
          <a:prstGeom prst="rect">
            <a:avLst/>
          </a:prstGeom>
        </p:spPr>
      </p:pic>
    </p:spTree>
    <p:extLst>
      <p:ext uri="{BB962C8B-B14F-4D97-AF65-F5344CB8AC3E}">
        <p14:creationId xmlns:p14="http://schemas.microsoft.com/office/powerpoint/2010/main" val="3041392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ET_INFO Rules That Do Hard Work</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URL Shorteners</a:t>
            </a:r>
          </a:p>
          <a:p>
            <a:pPr lvl="1"/>
            <a:r>
              <a:rPr lang="en-US" dirty="0">
                <a:solidFill>
                  <a:schemeClr val="bg1"/>
                </a:solidFill>
              </a:rPr>
              <a:t>Web (HTTP/HTTPS) services that turn </a:t>
            </a:r>
            <a:r>
              <a:rPr lang="en-US" dirty="0" err="1">
                <a:solidFill>
                  <a:schemeClr val="bg1"/>
                </a:solidFill>
              </a:rPr>
              <a:t>urls</a:t>
            </a:r>
            <a:r>
              <a:rPr lang="en-US" dirty="0">
                <a:solidFill>
                  <a:schemeClr val="bg1"/>
                </a:solidFill>
              </a:rPr>
              <a:t> into shorter </a:t>
            </a:r>
            <a:r>
              <a:rPr lang="en-US" dirty="0" err="1">
                <a:solidFill>
                  <a:schemeClr val="bg1"/>
                </a:solidFill>
              </a:rPr>
              <a:t>urls</a:t>
            </a:r>
            <a:r>
              <a:rPr lang="en-US" dirty="0">
                <a:solidFill>
                  <a:schemeClr val="bg1"/>
                </a:solidFill>
              </a:rPr>
              <a:t>.</a:t>
            </a:r>
          </a:p>
          <a:p>
            <a:pPr lvl="1"/>
            <a:r>
              <a:rPr lang="en-US" dirty="0">
                <a:solidFill>
                  <a:schemeClr val="bg1"/>
                </a:solidFill>
              </a:rPr>
              <a:t>Also obfuscates the original URL</a:t>
            </a:r>
          </a:p>
          <a:p>
            <a:pPr lvl="1"/>
            <a:r>
              <a:rPr lang="en-US" dirty="0">
                <a:solidFill>
                  <a:schemeClr val="bg1"/>
                </a:solidFill>
              </a:rPr>
              <a:t>Adversaries often use URL shorteners in combination with phishing:</a:t>
            </a:r>
          </a:p>
          <a:p>
            <a:pPr lvl="2"/>
            <a:r>
              <a:rPr lang="en-US" dirty="0">
                <a:solidFill>
                  <a:schemeClr val="bg1"/>
                </a:solidFill>
              </a:rPr>
              <a:t>“Silent Librarian” https://www.proofpoint.com/us/threat-insight/post/threat-actor-profile-ta407-silent-librarian</a:t>
            </a:r>
          </a:p>
          <a:p>
            <a:pPr lvl="2"/>
            <a:r>
              <a:rPr lang="en-US" dirty="0">
                <a:solidFill>
                  <a:schemeClr val="bg1"/>
                </a:solidFill>
              </a:rPr>
              <a:t>https://www.kaspersky.com/blog/malicious-redirect-methods/50045/</a:t>
            </a:r>
          </a:p>
          <a:p>
            <a:pPr lvl="1"/>
            <a:endParaRPr lang="en-US" dirty="0">
              <a:solidFill>
                <a:schemeClr val="bg1"/>
              </a:solidFill>
            </a:endParaRPr>
          </a:p>
        </p:txBody>
      </p:sp>
    </p:spTree>
    <p:extLst>
      <p:ext uri="{BB962C8B-B14F-4D97-AF65-F5344CB8AC3E}">
        <p14:creationId xmlns:p14="http://schemas.microsoft.com/office/powerpoint/2010/main" val="190213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ET_INFO Rules That Do Hard Work</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Dotted Quad Host file downloads</a:t>
            </a:r>
          </a:p>
          <a:p>
            <a:pPr lvl="1"/>
            <a:r>
              <a:rPr lang="en-US" dirty="0">
                <a:solidFill>
                  <a:schemeClr val="bg1"/>
                </a:solidFill>
              </a:rPr>
              <a:t>IP address specified as the destination in the HTTP host header</a:t>
            </a:r>
          </a:p>
          <a:p>
            <a:pPr lvl="2"/>
            <a:r>
              <a:rPr lang="en-US" dirty="0">
                <a:solidFill>
                  <a:schemeClr val="bg1"/>
                </a:solidFill>
              </a:rPr>
              <a:t>Most normal HTTP/HTTPS traffic specifies a hostname in the host header</a:t>
            </a:r>
          </a:p>
          <a:p>
            <a:pPr lvl="2"/>
            <a:r>
              <a:rPr lang="en-US" dirty="0">
                <a:solidFill>
                  <a:schemeClr val="bg1"/>
                </a:solidFill>
              </a:rPr>
              <a:t>In some cases, loaders or stage 1 malicious payloads will perform a GET request for a payload (.ps1, .zip, .</a:t>
            </a:r>
            <a:r>
              <a:rPr lang="en-US" dirty="0" err="1">
                <a:solidFill>
                  <a:schemeClr val="bg1"/>
                </a:solidFill>
              </a:rPr>
              <a:t>rar</a:t>
            </a:r>
            <a:r>
              <a:rPr lang="en-US" dirty="0">
                <a:solidFill>
                  <a:schemeClr val="bg1"/>
                </a:solidFill>
              </a:rPr>
              <a:t>, .exe, .</a:t>
            </a:r>
            <a:r>
              <a:rPr lang="en-US" dirty="0" err="1">
                <a:solidFill>
                  <a:schemeClr val="bg1"/>
                </a:solidFill>
              </a:rPr>
              <a:t>dll</a:t>
            </a:r>
            <a:r>
              <a:rPr lang="en-US" dirty="0">
                <a:solidFill>
                  <a:schemeClr val="bg1"/>
                </a:solidFill>
              </a:rPr>
              <a:t>, etc.) directly to an IP address</a:t>
            </a:r>
          </a:p>
          <a:p>
            <a:pPr lvl="3"/>
            <a:r>
              <a:rPr lang="en-US" dirty="0">
                <a:solidFill>
                  <a:schemeClr val="bg1"/>
                </a:solidFill>
              </a:rPr>
              <a:t>Several families of information stealers (Vidar, </a:t>
            </a:r>
            <a:r>
              <a:rPr lang="en-US" dirty="0" err="1">
                <a:solidFill>
                  <a:schemeClr val="bg1"/>
                </a:solidFill>
              </a:rPr>
              <a:t>Arkei</a:t>
            </a:r>
            <a:r>
              <a:rPr lang="en-US" dirty="0">
                <a:solidFill>
                  <a:schemeClr val="bg1"/>
                </a:solidFill>
              </a:rPr>
              <a:t>, Mars, </a:t>
            </a:r>
            <a:r>
              <a:rPr lang="en-US" dirty="0" err="1">
                <a:solidFill>
                  <a:schemeClr val="bg1"/>
                </a:solidFill>
              </a:rPr>
              <a:t>Stealc</a:t>
            </a:r>
            <a:r>
              <a:rPr lang="en-US" dirty="0">
                <a:solidFill>
                  <a:schemeClr val="bg1"/>
                </a:solidFill>
              </a:rPr>
              <a:t>, etc.) will download several DLL files (mozglue.dll, freebl3.dll, sqlite3.dll, nss3.dll, softokn3.dll, etc.)</a:t>
            </a:r>
          </a:p>
          <a:p>
            <a:r>
              <a:rPr lang="en-US" dirty="0">
                <a:solidFill>
                  <a:schemeClr val="bg1"/>
                </a:solidFill>
              </a:rPr>
              <a:t>Honorable mentions:</a:t>
            </a:r>
          </a:p>
          <a:p>
            <a:pPr lvl="1"/>
            <a:r>
              <a:rPr lang="en-US" dirty="0">
                <a:solidFill>
                  <a:schemeClr val="bg1"/>
                </a:solidFill>
              </a:rPr>
              <a:t>2003179 - exe download without User-Agent</a:t>
            </a:r>
          </a:p>
          <a:p>
            <a:pPr lvl="1"/>
            <a:r>
              <a:rPr lang="en-US" dirty="0">
                <a:solidFill>
                  <a:schemeClr val="bg1"/>
                </a:solidFill>
              </a:rPr>
              <a:t>2020202 - ET HUNTING Terse Named Filename EXE Download</a:t>
            </a:r>
          </a:p>
          <a:p>
            <a:pPr lvl="1"/>
            <a:r>
              <a:rPr lang="en-US" dirty="0">
                <a:solidFill>
                  <a:schemeClr val="bg1"/>
                </a:solidFill>
              </a:rPr>
              <a:t>ET HUNTING Possible EXE Download From Suspicious TLD</a:t>
            </a:r>
          </a:p>
          <a:p>
            <a:pPr lvl="1"/>
            <a:r>
              <a:rPr lang="en-US" dirty="0">
                <a:solidFill>
                  <a:schemeClr val="bg1"/>
                </a:solidFill>
              </a:rPr>
              <a:t>ET HUNTING Terse Request for [file extension]</a:t>
            </a:r>
          </a:p>
          <a:p>
            <a:pPr lvl="1"/>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3768762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ET_INFO Rules That Do Hard Work</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lnSpcReduction="10000"/>
          </a:bodyPr>
          <a:lstStyle/>
          <a:p>
            <a:r>
              <a:rPr lang="en-US" dirty="0">
                <a:solidFill>
                  <a:schemeClr val="bg1"/>
                </a:solidFill>
              </a:rPr>
              <a:t>Specific Services</a:t>
            </a:r>
          </a:p>
          <a:p>
            <a:pPr lvl="1"/>
            <a:r>
              <a:rPr lang="en-US" dirty="0">
                <a:solidFill>
                  <a:schemeClr val="bg1"/>
                </a:solidFill>
              </a:rPr>
              <a:t>Enable rules for anything that touches Discord, Telegram, </a:t>
            </a:r>
            <a:r>
              <a:rPr lang="en-US" dirty="0" err="1">
                <a:solidFill>
                  <a:schemeClr val="bg1"/>
                </a:solidFill>
              </a:rPr>
              <a:t>Anonfiles</a:t>
            </a:r>
            <a:r>
              <a:rPr lang="en-US" dirty="0">
                <a:solidFill>
                  <a:schemeClr val="bg1"/>
                </a:solidFill>
              </a:rPr>
              <a:t>, and/or gofile.io/gofile.cc</a:t>
            </a:r>
          </a:p>
          <a:p>
            <a:pPr lvl="1"/>
            <a:r>
              <a:rPr lang="en-US" dirty="0">
                <a:solidFill>
                  <a:schemeClr val="bg1"/>
                </a:solidFill>
              </a:rPr>
              <a:t>Discord/Telegram - The new IRC bots </a:t>
            </a:r>
          </a:p>
          <a:p>
            <a:pPr lvl="2"/>
            <a:r>
              <a:rPr lang="en-US" dirty="0">
                <a:solidFill>
                  <a:schemeClr val="bg1"/>
                </a:solidFill>
              </a:rPr>
              <a:t>Tons of malware variants using both services for C2 and data exfiltration</a:t>
            </a:r>
          </a:p>
          <a:p>
            <a:pPr lvl="2"/>
            <a:r>
              <a:rPr lang="en-US" dirty="0">
                <a:solidFill>
                  <a:schemeClr val="bg1"/>
                </a:solidFill>
              </a:rPr>
              <a:t>You can likely throw a dart at a wall of known infostealer variants, and find a variant that uses either service for C2.</a:t>
            </a:r>
          </a:p>
          <a:p>
            <a:pPr lvl="1"/>
            <a:r>
              <a:rPr lang="en-US" dirty="0">
                <a:solidFill>
                  <a:schemeClr val="bg1"/>
                </a:solidFill>
              </a:rPr>
              <a:t>Anonfiles/gofile.io/</a:t>
            </a:r>
            <a:r>
              <a:rPr lang="en-US" err="1">
                <a:solidFill>
                  <a:schemeClr val="bg1"/>
                </a:solidFill>
              </a:rPr>
              <a:t>gofile</a:t>
            </a:r>
            <a:r>
              <a:rPr lang="en-US">
                <a:solidFill>
                  <a:schemeClr val="bg1"/>
                </a:solidFill>
              </a:rPr>
              <a:t>.cc</a:t>
            </a:r>
            <a:endParaRPr lang="en-US" dirty="0">
              <a:solidFill>
                <a:schemeClr val="bg1"/>
              </a:solidFill>
            </a:endParaRPr>
          </a:p>
          <a:p>
            <a:pPr lvl="2"/>
            <a:r>
              <a:rPr lang="en-US" dirty="0">
                <a:solidFill>
                  <a:schemeClr val="bg1"/>
                </a:solidFill>
              </a:rPr>
              <a:t>Independent filesharing services very frequently used with information stealers for data exfiltration.</a:t>
            </a:r>
          </a:p>
          <a:p>
            <a:r>
              <a:rPr lang="en-US" dirty="0">
                <a:solidFill>
                  <a:schemeClr val="bg1"/>
                </a:solidFill>
              </a:rPr>
              <a:t>Honorable Mentions: </a:t>
            </a:r>
          </a:p>
          <a:p>
            <a:pPr lvl="1"/>
            <a:r>
              <a:rPr lang="en-US" dirty="0">
                <a:solidFill>
                  <a:schemeClr val="bg1"/>
                </a:solidFill>
              </a:rPr>
              <a:t>Just about anything in the TA_ABUSED_SERVICES category</a:t>
            </a:r>
          </a:p>
          <a:p>
            <a:pPr lvl="1"/>
            <a:r>
              <a:rPr lang="en-US" dirty="0">
                <a:solidFill>
                  <a:schemeClr val="bg1"/>
                </a:solidFill>
              </a:rPr>
              <a:t>Just about anything in the FILE_SHARING category</a:t>
            </a:r>
          </a:p>
        </p:txBody>
      </p:sp>
    </p:spTree>
    <p:extLst>
      <p:ext uri="{BB962C8B-B14F-4D97-AF65-F5344CB8AC3E}">
        <p14:creationId xmlns:p14="http://schemas.microsoft.com/office/powerpoint/2010/main" val="1298244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Using </a:t>
            </a:r>
            <a:r>
              <a:rPr lang="en-US" dirty="0" err="1">
                <a:solidFill>
                  <a:schemeClr val="bg1"/>
                </a:solidFill>
              </a:rPr>
              <a:t>suricata</a:t>
            </a:r>
            <a:r>
              <a:rPr lang="en-US" dirty="0">
                <a:solidFill>
                  <a:schemeClr val="bg1"/>
                </a:solidFill>
              </a:rPr>
              <a:t>-update with ET_INFO</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Suricata-Update</a:t>
            </a:r>
          </a:p>
          <a:p>
            <a:pPr lvl="1"/>
            <a:r>
              <a:rPr lang="en-US" dirty="0">
                <a:solidFill>
                  <a:schemeClr val="bg1"/>
                </a:solidFill>
              </a:rPr>
              <a:t>Rule management tool provided by OISF</a:t>
            </a:r>
          </a:p>
          <a:p>
            <a:pPr lvl="2"/>
            <a:r>
              <a:rPr lang="en-US" dirty="0">
                <a:solidFill>
                  <a:schemeClr val="bg1"/>
                </a:solidFill>
              </a:rPr>
              <a:t>Ships with Suricata source tarball</a:t>
            </a:r>
          </a:p>
          <a:p>
            <a:pPr lvl="3"/>
            <a:r>
              <a:rPr lang="en-US" dirty="0">
                <a:solidFill>
                  <a:schemeClr val="bg1"/>
                </a:solidFill>
              </a:rPr>
              <a:t>wget www.openinfosecfoundation.org/download/suricata-current.tar.gz</a:t>
            </a:r>
          </a:p>
          <a:p>
            <a:pPr lvl="3"/>
            <a:r>
              <a:rPr lang="en-US" dirty="0" err="1">
                <a:solidFill>
                  <a:schemeClr val="bg1"/>
                </a:solidFill>
              </a:rPr>
              <a:t>suricata</a:t>
            </a:r>
            <a:r>
              <a:rPr lang="en-US" dirty="0">
                <a:solidFill>
                  <a:schemeClr val="bg1"/>
                </a:solidFill>
              </a:rPr>
              <a:t>-update directory in tarball (with requirements.txt, and setup.py for installation)</a:t>
            </a:r>
          </a:p>
          <a:p>
            <a:pPr lvl="3"/>
            <a:r>
              <a:rPr lang="en-US" dirty="0">
                <a:solidFill>
                  <a:schemeClr val="bg1"/>
                </a:solidFill>
              </a:rPr>
              <a:t>Can also be installed via </a:t>
            </a:r>
            <a:r>
              <a:rPr lang="en-US" sz="1600" dirty="0">
                <a:solidFill>
                  <a:schemeClr val="bg1"/>
                </a:solidFill>
                <a:latin typeface="Consolas" panose="020B0609020204030204" pitchFamily="49" charset="0"/>
              </a:rPr>
              <a:t>make install-full </a:t>
            </a:r>
            <a:r>
              <a:rPr lang="en-US" dirty="0">
                <a:solidFill>
                  <a:schemeClr val="bg1"/>
                </a:solidFill>
              </a:rPr>
              <a:t>alongside Suricata.</a:t>
            </a:r>
          </a:p>
          <a:p>
            <a:pPr lvl="2"/>
            <a:r>
              <a:rPr lang="en-US" dirty="0">
                <a:solidFill>
                  <a:schemeClr val="bg1"/>
                </a:solidFill>
              </a:rPr>
              <a:t>Also available via pip</a:t>
            </a:r>
          </a:p>
          <a:p>
            <a:pPr lvl="3"/>
            <a:r>
              <a:rPr lang="en-US" dirty="0">
                <a:solidFill>
                  <a:schemeClr val="bg1"/>
                </a:solidFill>
              </a:rPr>
              <a:t>pip install </a:t>
            </a:r>
            <a:r>
              <a:rPr lang="en-US" dirty="0" err="1">
                <a:solidFill>
                  <a:schemeClr val="bg1"/>
                </a:solidFill>
              </a:rPr>
              <a:t>suricata</a:t>
            </a:r>
            <a:r>
              <a:rPr lang="en-US" dirty="0">
                <a:solidFill>
                  <a:schemeClr val="bg1"/>
                </a:solidFill>
              </a:rPr>
              <a:t>-update</a:t>
            </a:r>
          </a:p>
          <a:p>
            <a:pPr lvl="1"/>
            <a:r>
              <a:rPr lang="en-US" dirty="0">
                <a:solidFill>
                  <a:schemeClr val="bg1"/>
                </a:solidFill>
              </a:rPr>
              <a:t>If you’re familiar with pulledpork (Snort) it’s basically that. But better.</a:t>
            </a:r>
          </a:p>
        </p:txBody>
      </p:sp>
    </p:spTree>
    <p:extLst>
      <p:ext uri="{BB962C8B-B14F-4D97-AF65-F5344CB8AC3E}">
        <p14:creationId xmlns:p14="http://schemas.microsoft.com/office/powerpoint/2010/main" val="2237280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Using </a:t>
            </a:r>
            <a:r>
              <a:rPr lang="en-US" dirty="0" err="1">
                <a:solidFill>
                  <a:schemeClr val="bg1"/>
                </a:solidFill>
              </a:rPr>
              <a:t>suricata</a:t>
            </a:r>
            <a:r>
              <a:rPr lang="en-US" dirty="0">
                <a:solidFill>
                  <a:schemeClr val="bg1"/>
                </a:solidFill>
              </a:rPr>
              <a:t>-update with ET_INFO</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fontScale="77500" lnSpcReduction="20000"/>
          </a:bodyPr>
          <a:lstStyle/>
          <a:p>
            <a:r>
              <a:rPr lang="en-US" dirty="0">
                <a:solidFill>
                  <a:schemeClr val="bg1"/>
                </a:solidFill>
              </a:rPr>
              <a:t>Configuration files</a:t>
            </a:r>
          </a:p>
          <a:p>
            <a:pPr lvl="1"/>
            <a:r>
              <a:rPr lang="en-US" dirty="0" err="1">
                <a:solidFill>
                  <a:schemeClr val="bg1"/>
                </a:solidFill>
              </a:rPr>
              <a:t>update.yaml</a:t>
            </a:r>
            <a:endParaRPr lang="en-US" dirty="0">
              <a:solidFill>
                <a:schemeClr val="bg1"/>
              </a:solidFill>
            </a:endParaRPr>
          </a:p>
          <a:p>
            <a:pPr lvl="2"/>
            <a:r>
              <a:rPr lang="en-US" dirty="0">
                <a:solidFill>
                  <a:schemeClr val="bg1"/>
                </a:solidFill>
              </a:rPr>
              <a:t>Master configuration file</a:t>
            </a:r>
          </a:p>
          <a:p>
            <a:pPr lvl="2"/>
            <a:r>
              <a:rPr lang="en-US" dirty="0">
                <a:solidFill>
                  <a:schemeClr val="bg1"/>
                </a:solidFill>
              </a:rPr>
              <a:t>Can be used to specify location of disable, enable, modify, and </a:t>
            </a:r>
            <a:r>
              <a:rPr lang="en-US" dirty="0" err="1">
                <a:solidFill>
                  <a:schemeClr val="bg1"/>
                </a:solidFill>
              </a:rPr>
              <a:t>drop.conf</a:t>
            </a:r>
            <a:r>
              <a:rPr lang="en-US" dirty="0">
                <a:solidFill>
                  <a:schemeClr val="bg1"/>
                </a:solidFill>
              </a:rPr>
              <a:t> files</a:t>
            </a:r>
          </a:p>
          <a:p>
            <a:pPr lvl="1"/>
            <a:r>
              <a:rPr lang="en-US" dirty="0" err="1">
                <a:solidFill>
                  <a:schemeClr val="bg1"/>
                </a:solidFill>
              </a:rPr>
              <a:t>Disable.conf</a:t>
            </a:r>
            <a:endParaRPr lang="en-US" dirty="0">
              <a:solidFill>
                <a:schemeClr val="bg1"/>
              </a:solidFill>
            </a:endParaRPr>
          </a:p>
          <a:p>
            <a:pPr lvl="2"/>
            <a:r>
              <a:rPr lang="en-US" dirty="0">
                <a:solidFill>
                  <a:schemeClr val="bg1"/>
                </a:solidFill>
              </a:rPr>
              <a:t>Used to disable rules</a:t>
            </a:r>
          </a:p>
          <a:p>
            <a:pPr lvl="2"/>
            <a:r>
              <a:rPr lang="en-US" dirty="0">
                <a:solidFill>
                  <a:schemeClr val="bg1"/>
                </a:solidFill>
              </a:rPr>
              <a:t>Can manually specify location via --disable-conf</a:t>
            </a:r>
          </a:p>
          <a:p>
            <a:pPr lvl="1"/>
            <a:r>
              <a:rPr lang="en-US" dirty="0" err="1">
                <a:solidFill>
                  <a:schemeClr val="bg1"/>
                </a:solidFill>
              </a:rPr>
              <a:t>Enable.conf</a:t>
            </a:r>
            <a:endParaRPr lang="en-US" dirty="0">
              <a:solidFill>
                <a:schemeClr val="bg1"/>
              </a:solidFill>
            </a:endParaRPr>
          </a:p>
          <a:p>
            <a:pPr lvl="2"/>
            <a:r>
              <a:rPr lang="en-US" dirty="0">
                <a:solidFill>
                  <a:schemeClr val="bg1"/>
                </a:solidFill>
              </a:rPr>
              <a:t>Enables select rules</a:t>
            </a:r>
          </a:p>
          <a:p>
            <a:pPr lvl="2"/>
            <a:r>
              <a:rPr lang="en-US" dirty="0">
                <a:solidFill>
                  <a:schemeClr val="bg1"/>
                </a:solidFill>
              </a:rPr>
              <a:t>Manually specify location via --enable-conf</a:t>
            </a:r>
          </a:p>
          <a:p>
            <a:pPr lvl="1"/>
            <a:r>
              <a:rPr lang="en-US" dirty="0" err="1">
                <a:solidFill>
                  <a:schemeClr val="bg1"/>
                </a:solidFill>
              </a:rPr>
              <a:t>Drop.conf</a:t>
            </a:r>
            <a:endParaRPr lang="en-US" dirty="0">
              <a:solidFill>
                <a:schemeClr val="bg1"/>
              </a:solidFill>
            </a:endParaRPr>
          </a:p>
          <a:p>
            <a:pPr lvl="2"/>
            <a:r>
              <a:rPr lang="en-US" dirty="0">
                <a:solidFill>
                  <a:schemeClr val="bg1"/>
                </a:solidFill>
              </a:rPr>
              <a:t>Changes select rules from alert to drop</a:t>
            </a:r>
          </a:p>
          <a:p>
            <a:pPr lvl="2"/>
            <a:r>
              <a:rPr lang="en-US" dirty="0">
                <a:solidFill>
                  <a:schemeClr val="bg1"/>
                </a:solidFill>
              </a:rPr>
              <a:t>Only applies to inline sensors</a:t>
            </a:r>
          </a:p>
          <a:p>
            <a:pPr lvl="2"/>
            <a:r>
              <a:rPr lang="en-US" dirty="0">
                <a:solidFill>
                  <a:schemeClr val="bg1"/>
                </a:solidFill>
              </a:rPr>
              <a:t>Use --drop-conf to specify conf file location</a:t>
            </a:r>
          </a:p>
          <a:p>
            <a:pPr lvl="1"/>
            <a:r>
              <a:rPr lang="en-US" dirty="0" err="1">
                <a:solidFill>
                  <a:schemeClr val="bg1"/>
                </a:solidFill>
              </a:rPr>
              <a:t>Modify.conf</a:t>
            </a:r>
            <a:endParaRPr lang="en-US" dirty="0">
              <a:solidFill>
                <a:schemeClr val="bg1"/>
              </a:solidFill>
            </a:endParaRPr>
          </a:p>
          <a:p>
            <a:pPr lvl="2"/>
            <a:r>
              <a:rPr lang="en-US" dirty="0">
                <a:solidFill>
                  <a:schemeClr val="bg1"/>
                </a:solidFill>
              </a:rPr>
              <a:t>Can specify changes to rule header, body and/or metadata to matching rules</a:t>
            </a:r>
          </a:p>
          <a:p>
            <a:pPr lvl="2"/>
            <a:r>
              <a:rPr lang="en-US" dirty="0">
                <a:solidFill>
                  <a:schemeClr val="bg1"/>
                </a:solidFill>
              </a:rPr>
              <a:t>--modify-conf to specify conf file location</a:t>
            </a:r>
          </a:p>
          <a:p>
            <a:pPr lvl="2"/>
            <a:r>
              <a:rPr lang="en-US" dirty="0">
                <a:solidFill>
                  <a:schemeClr val="bg1"/>
                </a:solidFill>
              </a:rPr>
              <a:t>Will not be using this today</a:t>
            </a:r>
          </a:p>
        </p:txBody>
      </p:sp>
    </p:spTree>
    <p:extLst>
      <p:ext uri="{BB962C8B-B14F-4D97-AF65-F5344CB8AC3E}">
        <p14:creationId xmlns:p14="http://schemas.microsoft.com/office/powerpoint/2010/main" val="2418776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Enabling only specific ET_INFO rules</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fontScale="92500" lnSpcReduction="10000"/>
          </a:bodyPr>
          <a:lstStyle/>
          <a:p>
            <a:r>
              <a:rPr lang="en-US" dirty="0">
                <a:solidFill>
                  <a:schemeClr val="bg1"/>
                </a:solidFill>
              </a:rPr>
              <a:t>Order of operations</a:t>
            </a:r>
          </a:p>
          <a:p>
            <a:pPr lvl="1"/>
            <a:r>
              <a:rPr lang="en-US" dirty="0">
                <a:solidFill>
                  <a:schemeClr val="bg1"/>
                </a:solidFill>
              </a:rPr>
              <a:t>Suricata-update processes instructions in enable/disable/drop/</a:t>
            </a:r>
            <a:r>
              <a:rPr lang="en-US" dirty="0" err="1">
                <a:solidFill>
                  <a:schemeClr val="bg1"/>
                </a:solidFill>
              </a:rPr>
              <a:t>modify.conf</a:t>
            </a:r>
            <a:r>
              <a:rPr lang="en-US" dirty="0">
                <a:solidFill>
                  <a:schemeClr val="bg1"/>
                </a:solidFill>
              </a:rPr>
              <a:t> in a certain order:</a:t>
            </a:r>
          </a:p>
          <a:p>
            <a:pPr marL="1371600" lvl="2" indent="-457200">
              <a:buFont typeface="+mj-lt"/>
              <a:buAutoNum type="arabicPeriod"/>
            </a:pPr>
            <a:r>
              <a:rPr lang="en-US" b="1" dirty="0" err="1">
                <a:solidFill>
                  <a:schemeClr val="bg1"/>
                </a:solidFill>
              </a:rPr>
              <a:t>disable.conf</a:t>
            </a:r>
            <a:endParaRPr lang="en-US" b="1" dirty="0">
              <a:solidFill>
                <a:schemeClr val="bg1"/>
              </a:solidFill>
            </a:endParaRPr>
          </a:p>
          <a:p>
            <a:pPr marL="1371600" lvl="2" indent="-457200">
              <a:buFont typeface="+mj-lt"/>
              <a:buAutoNum type="arabicPeriod"/>
            </a:pPr>
            <a:r>
              <a:rPr lang="en-US" b="1" dirty="0" err="1">
                <a:solidFill>
                  <a:schemeClr val="bg1"/>
                </a:solidFill>
              </a:rPr>
              <a:t>enable.conf</a:t>
            </a:r>
            <a:endParaRPr lang="en-US" b="1" dirty="0">
              <a:solidFill>
                <a:schemeClr val="bg1"/>
              </a:solidFill>
            </a:endParaRPr>
          </a:p>
          <a:p>
            <a:pPr marL="1371600" lvl="2" indent="-457200">
              <a:buFont typeface="+mj-lt"/>
              <a:buAutoNum type="arabicPeriod"/>
            </a:pPr>
            <a:r>
              <a:rPr lang="en-US" dirty="0" err="1">
                <a:solidFill>
                  <a:schemeClr val="bg1"/>
                </a:solidFill>
              </a:rPr>
              <a:t>drop.conf</a:t>
            </a:r>
            <a:endParaRPr lang="en-US" dirty="0">
              <a:solidFill>
                <a:schemeClr val="bg1"/>
              </a:solidFill>
            </a:endParaRPr>
          </a:p>
          <a:p>
            <a:pPr marL="1371600" lvl="2" indent="-457200">
              <a:buFont typeface="+mj-lt"/>
              <a:buAutoNum type="arabicPeriod"/>
            </a:pPr>
            <a:r>
              <a:rPr lang="en-US" dirty="0" err="1">
                <a:solidFill>
                  <a:schemeClr val="bg1"/>
                </a:solidFill>
              </a:rPr>
              <a:t>modify.conf</a:t>
            </a:r>
            <a:endParaRPr lang="en-US" dirty="0">
              <a:solidFill>
                <a:schemeClr val="bg1"/>
              </a:solidFill>
            </a:endParaRPr>
          </a:p>
          <a:p>
            <a:r>
              <a:rPr lang="en-US" dirty="0">
                <a:solidFill>
                  <a:schemeClr val="bg1"/>
                </a:solidFill>
              </a:rPr>
              <a:t>Supported Rule Matching operations:</a:t>
            </a:r>
          </a:p>
          <a:p>
            <a:pPr lvl="1"/>
            <a:r>
              <a:rPr lang="en-US" dirty="0">
                <a:solidFill>
                  <a:schemeClr val="bg1"/>
                </a:solidFill>
              </a:rPr>
              <a:t>signature ID</a:t>
            </a:r>
          </a:p>
          <a:p>
            <a:pPr lvl="1"/>
            <a:r>
              <a:rPr lang="en-US" dirty="0">
                <a:solidFill>
                  <a:schemeClr val="bg1"/>
                </a:solidFill>
              </a:rPr>
              <a:t>regular expression</a:t>
            </a:r>
          </a:p>
          <a:p>
            <a:pPr lvl="1"/>
            <a:r>
              <a:rPr lang="en-US" dirty="0">
                <a:solidFill>
                  <a:schemeClr val="bg1"/>
                </a:solidFill>
              </a:rPr>
              <a:t>rule group</a:t>
            </a:r>
          </a:p>
          <a:p>
            <a:pPr lvl="1"/>
            <a:r>
              <a:rPr lang="en-US" dirty="0">
                <a:solidFill>
                  <a:schemeClr val="bg1"/>
                </a:solidFill>
              </a:rPr>
              <a:t>filename</a:t>
            </a:r>
          </a:p>
          <a:p>
            <a:r>
              <a:rPr lang="en-US" dirty="0">
                <a:solidFill>
                  <a:schemeClr val="bg1"/>
                </a:solidFill>
              </a:rPr>
              <a:t>We only need </a:t>
            </a:r>
            <a:r>
              <a:rPr lang="en-US" dirty="0" err="1">
                <a:solidFill>
                  <a:schemeClr val="bg1"/>
                </a:solidFill>
              </a:rPr>
              <a:t>disable.conf</a:t>
            </a:r>
            <a:r>
              <a:rPr lang="en-US" dirty="0">
                <a:solidFill>
                  <a:schemeClr val="bg1"/>
                </a:solidFill>
              </a:rPr>
              <a:t> and </a:t>
            </a:r>
            <a:r>
              <a:rPr lang="en-US" dirty="0" err="1">
                <a:solidFill>
                  <a:schemeClr val="bg1"/>
                </a:solidFill>
              </a:rPr>
              <a:t>enable.conf</a:t>
            </a:r>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3532854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Enabling only specific ET_INFO rules</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fontScale="85000" lnSpcReduction="20000"/>
          </a:bodyPr>
          <a:lstStyle/>
          <a:p>
            <a:r>
              <a:rPr lang="en-US" dirty="0" err="1">
                <a:solidFill>
                  <a:schemeClr val="bg1"/>
                </a:solidFill>
              </a:rPr>
              <a:t>Disable.conf</a:t>
            </a:r>
            <a:r>
              <a:rPr lang="en-US" dirty="0">
                <a:solidFill>
                  <a:schemeClr val="bg1"/>
                </a:solidFill>
              </a:rPr>
              <a:t>:</a:t>
            </a:r>
          </a:p>
          <a:p>
            <a:pPr marL="0" indent="0">
              <a:buNone/>
            </a:pPr>
            <a:r>
              <a:rPr lang="en-US" sz="1900" dirty="0" err="1">
                <a:solidFill>
                  <a:schemeClr val="bg1"/>
                </a:solidFill>
                <a:latin typeface="Consolas" panose="020B0609020204030204" pitchFamily="49" charset="0"/>
              </a:rPr>
              <a:t>group:info.rules</a:t>
            </a:r>
            <a:r>
              <a:rPr lang="en-US" sz="1900" dirty="0">
                <a:solidFill>
                  <a:schemeClr val="bg1"/>
                </a:solidFill>
                <a:latin typeface="Consolas" panose="020B0609020204030204" pitchFamily="49" charset="0"/>
              </a:rPr>
              <a:t> </a:t>
            </a:r>
            <a:r>
              <a:rPr lang="en-US" dirty="0">
                <a:solidFill>
                  <a:schemeClr val="bg1"/>
                </a:solidFill>
              </a:rPr>
              <a:t>(</a:t>
            </a:r>
            <a:r>
              <a:rPr lang="en-US" dirty="0" err="1">
                <a:solidFill>
                  <a:schemeClr val="bg1"/>
                </a:solidFill>
              </a:rPr>
              <a:t>etpro</a:t>
            </a:r>
            <a:r>
              <a:rPr lang="en-US" dirty="0">
                <a:solidFill>
                  <a:schemeClr val="bg1"/>
                </a:solidFill>
              </a:rPr>
              <a:t>)</a:t>
            </a:r>
            <a:br>
              <a:rPr lang="en-US" dirty="0">
                <a:solidFill>
                  <a:schemeClr val="bg1"/>
                </a:solidFill>
              </a:rPr>
            </a:br>
            <a:r>
              <a:rPr lang="en-US" sz="1900" dirty="0" err="1">
                <a:solidFill>
                  <a:schemeClr val="bg1"/>
                </a:solidFill>
                <a:latin typeface="Consolas" panose="020B0609020204030204" pitchFamily="49" charset="0"/>
              </a:rPr>
              <a:t>group:emerging-info.rules</a:t>
            </a:r>
            <a:r>
              <a:rPr lang="en-US" sz="1900" dirty="0">
                <a:solidFill>
                  <a:schemeClr val="bg1"/>
                </a:solidFill>
                <a:latin typeface="Consolas" panose="020B0609020204030204" pitchFamily="49" charset="0"/>
              </a:rPr>
              <a:t> </a:t>
            </a:r>
            <a:r>
              <a:rPr lang="en-US" dirty="0">
                <a:solidFill>
                  <a:schemeClr val="bg1"/>
                </a:solidFill>
              </a:rPr>
              <a:t>(</a:t>
            </a:r>
            <a:r>
              <a:rPr lang="en-US" dirty="0" err="1">
                <a:solidFill>
                  <a:schemeClr val="bg1"/>
                </a:solidFill>
              </a:rPr>
              <a:t>etopen</a:t>
            </a:r>
            <a:r>
              <a:rPr lang="en-US" dirty="0">
                <a:solidFill>
                  <a:schemeClr val="bg1"/>
                </a:solidFill>
              </a:rPr>
              <a:t>)</a:t>
            </a:r>
            <a:br>
              <a:rPr lang="en-US" dirty="0">
                <a:solidFill>
                  <a:schemeClr val="bg1"/>
                </a:solidFill>
              </a:rPr>
            </a:br>
            <a:r>
              <a:rPr lang="en-US" sz="1900" dirty="0">
                <a:solidFill>
                  <a:schemeClr val="bg1"/>
                </a:solidFill>
                <a:latin typeface="Consolas" panose="020B0609020204030204" pitchFamily="49" charset="0"/>
              </a:rPr>
              <a:t>group:*</a:t>
            </a:r>
            <a:r>
              <a:rPr lang="en-US" sz="1900" dirty="0" err="1">
                <a:solidFill>
                  <a:schemeClr val="bg1"/>
                </a:solidFill>
                <a:latin typeface="Consolas" panose="020B0609020204030204" pitchFamily="49" charset="0"/>
              </a:rPr>
              <a:t>info.rules</a:t>
            </a:r>
            <a:r>
              <a:rPr lang="en-US" sz="1900" dirty="0">
                <a:solidFill>
                  <a:schemeClr val="bg1"/>
                </a:solidFill>
                <a:latin typeface="Consolas" panose="020B0609020204030204" pitchFamily="49" charset="0"/>
              </a:rPr>
              <a:t> </a:t>
            </a:r>
            <a:r>
              <a:rPr lang="en-US" dirty="0">
                <a:solidFill>
                  <a:schemeClr val="bg1"/>
                </a:solidFill>
              </a:rPr>
              <a:t>(catches both, but may interfere with non ET rulesets)</a:t>
            </a:r>
          </a:p>
          <a:p>
            <a:pPr marL="0" indent="0">
              <a:buNone/>
            </a:pPr>
            <a:endParaRPr lang="en-US" dirty="0">
              <a:solidFill>
                <a:schemeClr val="bg1"/>
              </a:solidFill>
            </a:endParaRPr>
          </a:p>
          <a:p>
            <a:r>
              <a:rPr lang="en-US" dirty="0" err="1">
                <a:solidFill>
                  <a:schemeClr val="bg1"/>
                </a:solidFill>
              </a:rPr>
              <a:t>Enable.conf</a:t>
            </a:r>
            <a:r>
              <a:rPr lang="en-US" dirty="0">
                <a:solidFill>
                  <a:schemeClr val="bg1"/>
                </a:solidFill>
              </a:rPr>
              <a:t>:</a:t>
            </a:r>
          </a:p>
          <a:p>
            <a:pPr marL="0" indent="0">
              <a:buNone/>
            </a:pPr>
            <a:r>
              <a:rPr lang="en-US" sz="1900" dirty="0" err="1">
                <a:solidFill>
                  <a:schemeClr val="bg1"/>
                </a:solidFill>
                <a:latin typeface="Consolas" panose="020B0609020204030204" pitchFamily="49" charset="0"/>
              </a:rPr>
              <a:t>re:ET</a:t>
            </a:r>
            <a:r>
              <a:rPr lang="en-US" sz="1900" dirty="0">
                <a:solidFill>
                  <a:schemeClr val="bg1"/>
                </a:solidFill>
                <a:latin typeface="Consolas" panose="020B0609020204030204" pitchFamily="49" charset="0"/>
              </a:rPr>
              <a:t> INFO.*Dotted Quad</a:t>
            </a:r>
          </a:p>
          <a:p>
            <a:pPr marL="0" indent="0">
              <a:buNone/>
            </a:pPr>
            <a:r>
              <a:rPr lang="en-US" sz="1900" dirty="0" err="1">
                <a:solidFill>
                  <a:schemeClr val="bg1"/>
                </a:solidFill>
                <a:latin typeface="Consolas" panose="020B0609020204030204" pitchFamily="49" charset="0"/>
              </a:rPr>
              <a:t>re:ET</a:t>
            </a:r>
            <a:r>
              <a:rPr lang="en-US" sz="1900" dirty="0">
                <a:solidFill>
                  <a:schemeClr val="bg1"/>
                </a:solidFill>
                <a:latin typeface="Consolas" panose="020B0609020204030204" pitchFamily="49" charset="0"/>
              </a:rPr>
              <a:t> INFO.*(?:</a:t>
            </a:r>
            <a:r>
              <a:rPr lang="en-US" sz="1900" dirty="0" err="1">
                <a:solidFill>
                  <a:schemeClr val="bg1"/>
                </a:solidFill>
                <a:latin typeface="Consolas" panose="020B0609020204030204" pitchFamily="49" charset="0"/>
              </a:rPr>
              <a:t>Pastebin-like|Pastebin-style</a:t>
            </a:r>
            <a:r>
              <a:rPr lang="en-US" sz="1900" dirty="0">
                <a:solidFill>
                  <a:schemeClr val="bg1"/>
                </a:solidFill>
                <a:latin typeface="Consolas" panose="020B0609020204030204" pitchFamily="49" charset="0"/>
              </a:rPr>
              <a:t>)</a:t>
            </a:r>
          </a:p>
          <a:p>
            <a:pPr marL="0" indent="0">
              <a:buNone/>
            </a:pPr>
            <a:r>
              <a:rPr lang="en-US" sz="1900" dirty="0" err="1">
                <a:solidFill>
                  <a:schemeClr val="bg1"/>
                </a:solidFill>
                <a:latin typeface="Consolas" panose="020B0609020204030204" pitchFamily="49" charset="0"/>
              </a:rPr>
              <a:t>re:ET</a:t>
            </a:r>
            <a:r>
              <a:rPr lang="en-US" sz="1900" dirty="0">
                <a:solidFill>
                  <a:schemeClr val="bg1"/>
                </a:solidFill>
                <a:latin typeface="Consolas" panose="020B0609020204030204" pitchFamily="49" charset="0"/>
              </a:rPr>
              <a:t> INFO.*URL Shortener</a:t>
            </a:r>
          </a:p>
          <a:p>
            <a:pPr marL="0" indent="0">
              <a:buNone/>
            </a:pPr>
            <a:r>
              <a:rPr lang="en-US" sz="1900" dirty="0" err="1">
                <a:solidFill>
                  <a:schemeClr val="bg1"/>
                </a:solidFill>
                <a:latin typeface="Consolas" panose="020B0609020204030204" pitchFamily="49" charset="0"/>
              </a:rPr>
              <a:t>re:ET</a:t>
            </a:r>
            <a:r>
              <a:rPr lang="en-US" sz="1900" dirty="0">
                <a:solidFill>
                  <a:schemeClr val="bg1"/>
                </a:solidFill>
                <a:latin typeface="Consolas" panose="020B0609020204030204" pitchFamily="49" charset="0"/>
              </a:rPr>
              <a:t> INFO.*External IP</a:t>
            </a:r>
          </a:p>
          <a:p>
            <a:pPr marL="0" indent="0">
              <a:buNone/>
            </a:pPr>
            <a:r>
              <a:rPr lang="en-US" sz="1900" dirty="0" err="1">
                <a:solidFill>
                  <a:schemeClr val="bg1"/>
                </a:solidFill>
                <a:latin typeface="Consolas" panose="020B0609020204030204" pitchFamily="49" charset="0"/>
              </a:rPr>
              <a:t>re:ET</a:t>
            </a:r>
            <a:r>
              <a:rPr lang="en-US" sz="1900" dirty="0">
                <a:solidFill>
                  <a:schemeClr val="bg1"/>
                </a:solidFill>
                <a:latin typeface="Consolas" panose="020B0609020204030204" pitchFamily="49" charset="0"/>
              </a:rPr>
              <a:t> INFO.*DNS Over HTTPS</a:t>
            </a:r>
          </a:p>
          <a:p>
            <a:pPr marL="0" indent="0">
              <a:buNone/>
            </a:pPr>
            <a:r>
              <a:rPr lang="en-US" sz="1900" dirty="0">
                <a:solidFill>
                  <a:schemeClr val="bg1"/>
                </a:solidFill>
                <a:latin typeface="Consolas" panose="020B0609020204030204" pitchFamily="49" charset="0"/>
              </a:rPr>
              <a:t>#t.me in TLS SNI</a:t>
            </a:r>
          </a:p>
          <a:p>
            <a:pPr marL="0" indent="0">
              <a:buNone/>
            </a:pPr>
            <a:r>
              <a:rPr lang="en-US" sz="1900" dirty="0">
                <a:solidFill>
                  <a:schemeClr val="bg1"/>
                </a:solidFill>
                <a:latin typeface="Consolas" panose="020B0609020204030204" pitchFamily="49" charset="0"/>
              </a:rPr>
              <a:t>2041933</a:t>
            </a:r>
          </a:p>
          <a:p>
            <a:pPr marL="0" indent="0">
              <a:buNone/>
            </a:pPr>
            <a:r>
              <a:rPr lang="en-US" sz="1900" dirty="0" err="1">
                <a:solidFill>
                  <a:schemeClr val="bg1"/>
                </a:solidFill>
                <a:latin typeface="Consolas" panose="020B0609020204030204" pitchFamily="49" charset="0"/>
              </a:rPr>
              <a:t>re:ET</a:t>
            </a:r>
            <a:r>
              <a:rPr lang="en-US" sz="1900" dirty="0">
                <a:solidFill>
                  <a:schemeClr val="bg1"/>
                </a:solidFill>
                <a:latin typeface="Consolas" panose="020B0609020204030204" pitchFamily="49" charset="0"/>
              </a:rPr>
              <a:t> INFO.*Discord</a:t>
            </a:r>
          </a:p>
          <a:p>
            <a:pPr marL="0" indent="0">
              <a:buNone/>
            </a:pPr>
            <a:endParaRPr lang="en-US" dirty="0">
              <a:solidFill>
                <a:schemeClr val="bg1"/>
              </a:solidFill>
            </a:endParaRPr>
          </a:p>
          <a:p>
            <a:pPr lvl="1"/>
            <a:endParaRPr lang="en-US" dirty="0">
              <a:solidFill>
                <a:schemeClr val="bg1"/>
              </a:solidFill>
            </a:endParaRPr>
          </a:p>
        </p:txBody>
      </p:sp>
      <p:pic>
        <p:nvPicPr>
          <p:cNvPr id="5" name="Picture 4">
            <a:extLst>
              <a:ext uri="{FF2B5EF4-FFF2-40B4-BE49-F238E27FC236}">
                <a16:creationId xmlns:a16="http://schemas.microsoft.com/office/drawing/2014/main" id="{C48CAF9A-C89D-6239-1B6F-98D92CD35FCB}"/>
              </a:ext>
            </a:extLst>
          </p:cNvPr>
          <p:cNvPicPr>
            <a:picLocks noChangeAspect="1"/>
          </p:cNvPicPr>
          <p:nvPr/>
        </p:nvPicPr>
        <p:blipFill>
          <a:blip r:embed="rId2"/>
          <a:stretch>
            <a:fillRect/>
          </a:stretch>
        </p:blipFill>
        <p:spPr>
          <a:xfrm>
            <a:off x="5583406" y="3351468"/>
            <a:ext cx="6205663" cy="2652140"/>
          </a:xfrm>
          <a:prstGeom prst="rect">
            <a:avLst/>
          </a:prstGeom>
        </p:spPr>
      </p:pic>
      <p:pic>
        <p:nvPicPr>
          <p:cNvPr id="7" name="Picture 6">
            <a:extLst>
              <a:ext uri="{FF2B5EF4-FFF2-40B4-BE49-F238E27FC236}">
                <a16:creationId xmlns:a16="http://schemas.microsoft.com/office/drawing/2014/main" id="{D36EDD99-448B-7601-F7D6-961D67AAA0AC}"/>
              </a:ext>
            </a:extLst>
          </p:cNvPr>
          <p:cNvPicPr>
            <a:picLocks noChangeAspect="1"/>
          </p:cNvPicPr>
          <p:nvPr/>
        </p:nvPicPr>
        <p:blipFill>
          <a:blip r:embed="rId3"/>
          <a:stretch>
            <a:fillRect/>
          </a:stretch>
        </p:blipFill>
        <p:spPr>
          <a:xfrm>
            <a:off x="5512996" y="1395449"/>
            <a:ext cx="3590859" cy="803550"/>
          </a:xfrm>
          <a:prstGeom prst="rect">
            <a:avLst/>
          </a:prstGeom>
        </p:spPr>
      </p:pic>
    </p:spTree>
    <p:extLst>
      <p:ext uri="{BB962C8B-B14F-4D97-AF65-F5344CB8AC3E}">
        <p14:creationId xmlns:p14="http://schemas.microsoft.com/office/powerpoint/2010/main" val="1011779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Enabling only specific ET_INFO rules</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pPr marL="0" indent="0">
              <a:buNone/>
            </a:pPr>
            <a:endParaRPr lang="en-US" dirty="0">
              <a:solidFill>
                <a:schemeClr val="bg1"/>
              </a:solidFill>
            </a:endParaRPr>
          </a:p>
          <a:p>
            <a:pPr lvl="1"/>
            <a:endParaRPr lang="en-US" dirty="0">
              <a:solidFill>
                <a:schemeClr val="bg1"/>
              </a:solidFill>
            </a:endParaRPr>
          </a:p>
        </p:txBody>
      </p:sp>
      <p:pic>
        <p:nvPicPr>
          <p:cNvPr id="9" name="Picture 8">
            <a:extLst>
              <a:ext uri="{FF2B5EF4-FFF2-40B4-BE49-F238E27FC236}">
                <a16:creationId xmlns:a16="http://schemas.microsoft.com/office/drawing/2014/main" id="{61A6274B-80E6-5BD6-C1F8-787774609CD3}"/>
              </a:ext>
            </a:extLst>
          </p:cNvPr>
          <p:cNvPicPr>
            <a:picLocks noChangeAspect="1"/>
          </p:cNvPicPr>
          <p:nvPr/>
        </p:nvPicPr>
        <p:blipFill>
          <a:blip r:embed="rId2"/>
          <a:srcRect r="31329"/>
          <a:stretch/>
        </p:blipFill>
        <p:spPr>
          <a:xfrm>
            <a:off x="0" y="2031617"/>
            <a:ext cx="12192000" cy="4121770"/>
          </a:xfrm>
          <a:prstGeom prst="rect">
            <a:avLst/>
          </a:prstGeom>
        </p:spPr>
      </p:pic>
      <p:sp>
        <p:nvSpPr>
          <p:cNvPr id="4" name="Rectangle 3">
            <a:extLst>
              <a:ext uri="{FF2B5EF4-FFF2-40B4-BE49-F238E27FC236}">
                <a16:creationId xmlns:a16="http://schemas.microsoft.com/office/drawing/2014/main" id="{605815E0-32E7-6B3F-4E86-AF0B0E5C7014}"/>
              </a:ext>
            </a:extLst>
          </p:cNvPr>
          <p:cNvSpPr/>
          <p:nvPr/>
        </p:nvSpPr>
        <p:spPr>
          <a:xfrm>
            <a:off x="3604075" y="4141870"/>
            <a:ext cx="2176717" cy="46581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8B31E3E-3FD9-4E43-C492-7802A13EDB0D}"/>
              </a:ext>
            </a:extLst>
          </p:cNvPr>
          <p:cNvSpPr/>
          <p:nvPr/>
        </p:nvSpPr>
        <p:spPr>
          <a:xfrm>
            <a:off x="3566903" y="2452804"/>
            <a:ext cx="3810743" cy="63385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5DA3413-B8DC-CBE1-B7C8-13D63B93C13B}"/>
              </a:ext>
            </a:extLst>
          </p:cNvPr>
          <p:cNvSpPr/>
          <p:nvPr/>
        </p:nvSpPr>
        <p:spPr>
          <a:xfrm>
            <a:off x="1664504" y="2031617"/>
            <a:ext cx="10151114" cy="20754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6132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6663EF-BF57-91AD-7494-50480906FD07}"/>
              </a:ext>
            </a:extLst>
          </p:cNvPr>
          <p:cNvSpPr>
            <a:spLocks noGrp="1"/>
          </p:cNvSpPr>
          <p:nvPr>
            <p:ph type="title"/>
          </p:nvPr>
        </p:nvSpPr>
        <p:spPr>
          <a:xfrm>
            <a:off x="753341" y="0"/>
            <a:ext cx="10515600" cy="2852737"/>
          </a:xfrm>
        </p:spPr>
        <p:txBody>
          <a:bodyPr/>
          <a:lstStyle/>
          <a:p>
            <a:r>
              <a:rPr lang="en-US" dirty="0">
                <a:solidFill>
                  <a:schemeClr val="bg1"/>
                </a:solidFill>
              </a:rPr>
              <a:t>Part 2</a:t>
            </a:r>
          </a:p>
        </p:txBody>
      </p:sp>
      <p:sp>
        <p:nvSpPr>
          <p:cNvPr id="5" name="Text Placeholder 4">
            <a:extLst>
              <a:ext uri="{FF2B5EF4-FFF2-40B4-BE49-F238E27FC236}">
                <a16:creationId xmlns:a16="http://schemas.microsoft.com/office/drawing/2014/main" id="{B85768B1-00CD-A2E6-CD50-4BD8D5170481}"/>
              </a:ext>
            </a:extLst>
          </p:cNvPr>
          <p:cNvSpPr>
            <a:spLocks noGrp="1"/>
          </p:cNvSpPr>
          <p:nvPr>
            <p:ph type="body" idx="1"/>
          </p:nvPr>
        </p:nvSpPr>
        <p:spPr>
          <a:xfrm>
            <a:off x="753341" y="3005426"/>
            <a:ext cx="10515600" cy="1500187"/>
          </a:xfrm>
        </p:spPr>
        <p:txBody>
          <a:bodyPr/>
          <a:lstStyle/>
          <a:p>
            <a:br>
              <a:rPr lang="en-US" dirty="0"/>
            </a:br>
            <a:r>
              <a:rPr lang="en-US" dirty="0"/>
              <a:t>Honeytoken IDS Rules </a:t>
            </a:r>
          </a:p>
        </p:txBody>
      </p:sp>
      <p:pic>
        <p:nvPicPr>
          <p:cNvPr id="3" name="Picture 2">
            <a:extLst>
              <a:ext uri="{FF2B5EF4-FFF2-40B4-BE49-F238E27FC236}">
                <a16:creationId xmlns:a16="http://schemas.microsoft.com/office/drawing/2014/main" id="{180FDD7C-7BC4-30A3-8FE2-4F39381C1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5002" y="1077562"/>
            <a:ext cx="3961809" cy="4894228"/>
          </a:xfrm>
          <a:prstGeom prst="rect">
            <a:avLst/>
          </a:prstGeom>
        </p:spPr>
      </p:pic>
    </p:spTree>
    <p:extLst>
      <p:ext uri="{BB962C8B-B14F-4D97-AF65-F5344CB8AC3E}">
        <p14:creationId xmlns:p14="http://schemas.microsoft.com/office/powerpoint/2010/main" val="745216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What is a Honeytoken?</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lnSpcReduction="10000"/>
          </a:bodyPr>
          <a:lstStyle/>
          <a:p>
            <a:r>
              <a:rPr lang="en-US" dirty="0">
                <a:solidFill>
                  <a:schemeClr val="bg1"/>
                </a:solidFill>
              </a:rPr>
              <a:t>Fake or misleading data, that when observed serves as an indicator of malicious activity</a:t>
            </a:r>
          </a:p>
          <a:p>
            <a:pPr lvl="1"/>
            <a:r>
              <a:rPr lang="en-US" dirty="0">
                <a:solidFill>
                  <a:schemeClr val="bg1"/>
                </a:solidFill>
              </a:rPr>
              <a:t>https://en.wikipedia.org/wiki/Honeytoken</a:t>
            </a:r>
          </a:p>
          <a:p>
            <a:r>
              <a:rPr lang="en-US" dirty="0">
                <a:solidFill>
                  <a:schemeClr val="bg1"/>
                </a:solidFill>
              </a:rPr>
              <a:t>Exist in a multitude of forms</a:t>
            </a:r>
          </a:p>
          <a:p>
            <a:pPr lvl="1"/>
            <a:r>
              <a:rPr lang="en-US" dirty="0">
                <a:solidFill>
                  <a:schemeClr val="bg1"/>
                </a:solidFill>
              </a:rPr>
              <a:t>Fake login credentials</a:t>
            </a:r>
          </a:p>
          <a:p>
            <a:pPr lvl="1"/>
            <a:r>
              <a:rPr lang="en-US" dirty="0">
                <a:solidFill>
                  <a:schemeClr val="bg1"/>
                </a:solidFill>
              </a:rPr>
              <a:t>Email addresses</a:t>
            </a:r>
          </a:p>
          <a:p>
            <a:pPr lvl="1"/>
            <a:r>
              <a:rPr lang="en-US" dirty="0">
                <a:solidFill>
                  <a:schemeClr val="bg1"/>
                </a:solidFill>
              </a:rPr>
              <a:t>“Sensitive Files”</a:t>
            </a:r>
          </a:p>
          <a:p>
            <a:pPr lvl="1"/>
            <a:r>
              <a:rPr lang="en-US" b="1" i="1" u="sng" dirty="0">
                <a:solidFill>
                  <a:schemeClr val="bg1"/>
                </a:solidFill>
              </a:rPr>
              <a:t>Systems and System Artifacts</a:t>
            </a:r>
          </a:p>
          <a:p>
            <a:r>
              <a:rPr lang="en-US" dirty="0">
                <a:solidFill>
                  <a:schemeClr val="bg1"/>
                </a:solidFill>
              </a:rPr>
              <a:t>Related: “Canary Tokens”</a:t>
            </a:r>
          </a:p>
          <a:p>
            <a:pPr lvl="1"/>
            <a:r>
              <a:rPr lang="en-US" dirty="0">
                <a:solidFill>
                  <a:schemeClr val="bg1"/>
                </a:solidFill>
              </a:rPr>
              <a:t>Most popular: </a:t>
            </a:r>
            <a:r>
              <a:rPr lang="en-US" dirty="0" err="1">
                <a:solidFill>
                  <a:schemeClr val="bg1"/>
                </a:solidFill>
              </a:rPr>
              <a:t>Thinkst</a:t>
            </a:r>
            <a:r>
              <a:rPr lang="en-US" dirty="0">
                <a:solidFill>
                  <a:schemeClr val="bg1"/>
                </a:solidFill>
              </a:rPr>
              <a:t> Canary Tokens</a:t>
            </a:r>
          </a:p>
          <a:p>
            <a:pPr lvl="2"/>
            <a:r>
              <a:rPr lang="en-US" dirty="0">
                <a:solidFill>
                  <a:schemeClr val="bg1"/>
                </a:solidFill>
              </a:rPr>
              <a:t>https://canary.tools</a:t>
            </a:r>
          </a:p>
          <a:p>
            <a:pPr lvl="2"/>
            <a:r>
              <a:rPr lang="en-US" dirty="0">
                <a:solidFill>
                  <a:schemeClr val="bg1"/>
                </a:solidFill>
              </a:rPr>
              <a:t>https://canarytokens.org/generate</a:t>
            </a:r>
          </a:p>
          <a:p>
            <a:pPr lvl="2"/>
            <a:endParaRPr lang="en-US" dirty="0">
              <a:solidFill>
                <a:schemeClr val="bg1"/>
              </a:solidFill>
            </a:endParaRPr>
          </a:p>
          <a:p>
            <a:pPr marL="457200" lvl="1" indent="0">
              <a:buNone/>
            </a:pPr>
            <a:endParaRPr lang="en-US" b="1" i="1" u="sng" dirty="0">
              <a:solidFill>
                <a:schemeClr val="bg1"/>
              </a:solidFill>
            </a:endParaRPr>
          </a:p>
        </p:txBody>
      </p:sp>
      <p:pic>
        <p:nvPicPr>
          <p:cNvPr id="5" name="Picture 4">
            <a:extLst>
              <a:ext uri="{FF2B5EF4-FFF2-40B4-BE49-F238E27FC236}">
                <a16:creationId xmlns:a16="http://schemas.microsoft.com/office/drawing/2014/main" id="{29C06068-2FF4-9CC4-E3E0-E90D8E96676B}"/>
              </a:ext>
            </a:extLst>
          </p:cNvPr>
          <p:cNvPicPr>
            <a:picLocks noChangeAspect="1"/>
          </p:cNvPicPr>
          <p:nvPr/>
        </p:nvPicPr>
        <p:blipFill>
          <a:blip r:embed="rId2"/>
          <a:stretch>
            <a:fillRect/>
          </a:stretch>
        </p:blipFill>
        <p:spPr>
          <a:xfrm>
            <a:off x="6668429" y="2205843"/>
            <a:ext cx="4763801" cy="3992403"/>
          </a:xfrm>
          <a:prstGeom prst="rect">
            <a:avLst/>
          </a:prstGeom>
        </p:spPr>
      </p:pic>
    </p:spTree>
    <p:extLst>
      <p:ext uri="{BB962C8B-B14F-4D97-AF65-F5344CB8AC3E}">
        <p14:creationId xmlns:p14="http://schemas.microsoft.com/office/powerpoint/2010/main" val="202555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Before we Begin…</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Super huge thanks to Jason Ish (@ish) + Victor Julien (@inliniac)</a:t>
            </a:r>
          </a:p>
          <a:p>
            <a:pPr lvl="1"/>
            <a:r>
              <a:rPr lang="en-US" dirty="0">
                <a:solidFill>
                  <a:schemeClr val="bg1"/>
                </a:solidFill>
              </a:rPr>
              <a:t>For telling me to submit something for </a:t>
            </a:r>
            <a:r>
              <a:rPr lang="en-US" dirty="0" err="1">
                <a:solidFill>
                  <a:schemeClr val="bg1"/>
                </a:solidFill>
              </a:rPr>
              <a:t>Suricon</a:t>
            </a:r>
            <a:r>
              <a:rPr lang="en-US" dirty="0">
                <a:solidFill>
                  <a:schemeClr val="bg1"/>
                </a:solidFill>
              </a:rPr>
              <a:t>. I might not have been able to attend, but I’m here because you believed in me. </a:t>
            </a:r>
          </a:p>
          <a:p>
            <a:r>
              <a:rPr lang="en-US" sz="3200" u="sng" dirty="0">
                <a:solidFill>
                  <a:schemeClr val="bg1"/>
                </a:solidFill>
              </a:rPr>
              <a:t>Slide deck is available at:</a:t>
            </a:r>
          </a:p>
          <a:p>
            <a:r>
              <a:rPr lang="en-US" sz="3200" b="1" dirty="0">
                <a:solidFill>
                  <a:schemeClr val="bg1"/>
                </a:solidFill>
              </a:rPr>
              <a:t> https://github.com/da667/Contalks/tree/main/Suricon2024</a:t>
            </a:r>
          </a:p>
          <a:p>
            <a:pPr lvl="1"/>
            <a:r>
              <a:rPr lang="en-US" dirty="0">
                <a:solidFill>
                  <a:schemeClr val="bg1"/>
                </a:solidFill>
              </a:rPr>
              <a:t>So if you </a:t>
            </a:r>
            <a:r>
              <a:rPr lang="en-US" dirty="0" err="1">
                <a:solidFill>
                  <a:schemeClr val="bg1"/>
                </a:solidFill>
              </a:rPr>
              <a:t>gotta</a:t>
            </a:r>
            <a:r>
              <a:rPr lang="en-US" dirty="0">
                <a:solidFill>
                  <a:schemeClr val="bg1"/>
                </a:solidFill>
              </a:rPr>
              <a:t> get moving…</a:t>
            </a:r>
          </a:p>
          <a:p>
            <a:pPr lvl="1"/>
            <a:r>
              <a:rPr lang="en-US" dirty="0">
                <a:solidFill>
                  <a:schemeClr val="bg1"/>
                </a:solidFill>
              </a:rPr>
              <a:t>Or you missed one of the URLs / References today… help yourself!</a:t>
            </a:r>
          </a:p>
          <a:p>
            <a:pPr lvl="1"/>
            <a:endParaRPr lang="en-US" dirty="0">
              <a:solidFill>
                <a:schemeClr val="bg1"/>
              </a:solidFill>
            </a:endParaRPr>
          </a:p>
          <a:p>
            <a:pPr lvl="1"/>
            <a:endParaRPr lang="en-US" dirty="0">
              <a:solidFill>
                <a:schemeClr val="bg1"/>
              </a:solidFill>
            </a:endParaRPr>
          </a:p>
          <a:p>
            <a:pPr lvl="1"/>
            <a:endParaRPr lang="en-US" dirty="0">
              <a:solidFill>
                <a:schemeClr val="bg1"/>
              </a:solidFill>
            </a:endParaRPr>
          </a:p>
        </p:txBody>
      </p:sp>
      <p:pic>
        <p:nvPicPr>
          <p:cNvPr id="7" name="Picture 6">
            <a:extLst>
              <a:ext uri="{FF2B5EF4-FFF2-40B4-BE49-F238E27FC236}">
                <a16:creationId xmlns:a16="http://schemas.microsoft.com/office/drawing/2014/main" id="{0649FEE2-E184-54B7-A032-6FC1F72A06C3}"/>
              </a:ext>
            </a:extLst>
          </p:cNvPr>
          <p:cNvPicPr>
            <a:picLocks noChangeAspect="1"/>
          </p:cNvPicPr>
          <p:nvPr/>
        </p:nvPicPr>
        <p:blipFill>
          <a:blip r:embed="rId2">
            <a:extLst>
              <a:ext uri="{28A0092B-C50C-407E-A947-70E740481C1C}">
                <a14:useLocalDpi xmlns:a14="http://schemas.microsoft.com/office/drawing/2010/main" val="0"/>
              </a:ext>
            </a:extLst>
          </a:blip>
          <a:srcRect t="17967"/>
          <a:stretch/>
        </p:blipFill>
        <p:spPr>
          <a:xfrm>
            <a:off x="3117881" y="4545237"/>
            <a:ext cx="4942220" cy="2280527"/>
          </a:xfrm>
          <a:prstGeom prst="rect">
            <a:avLst/>
          </a:prstGeom>
        </p:spPr>
      </p:pic>
    </p:spTree>
    <p:extLst>
      <p:ext uri="{BB962C8B-B14F-4D97-AF65-F5344CB8AC3E}">
        <p14:creationId xmlns:p14="http://schemas.microsoft.com/office/powerpoint/2010/main" val="2519499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IDS Honeytokens</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Creating IDS Rules to track the exfiltration of unique host artifacts</a:t>
            </a:r>
          </a:p>
          <a:p>
            <a:pPr lvl="1"/>
            <a:r>
              <a:rPr lang="en-US" dirty="0">
                <a:solidFill>
                  <a:schemeClr val="bg1"/>
                </a:solidFill>
              </a:rPr>
              <a:t>Hostname</a:t>
            </a:r>
          </a:p>
          <a:p>
            <a:pPr lvl="1"/>
            <a:r>
              <a:rPr lang="en-US" dirty="0">
                <a:solidFill>
                  <a:schemeClr val="bg1"/>
                </a:solidFill>
              </a:rPr>
              <a:t>DNS Suffix</a:t>
            </a:r>
          </a:p>
          <a:p>
            <a:pPr lvl="1"/>
            <a:r>
              <a:rPr lang="en-US" dirty="0">
                <a:solidFill>
                  <a:schemeClr val="bg1"/>
                </a:solidFill>
              </a:rPr>
              <a:t>Username</a:t>
            </a:r>
          </a:p>
          <a:p>
            <a:pPr lvl="1"/>
            <a:r>
              <a:rPr lang="en-US" dirty="0">
                <a:solidFill>
                  <a:schemeClr val="bg1"/>
                </a:solidFill>
              </a:rPr>
              <a:t>MAC Address</a:t>
            </a:r>
          </a:p>
          <a:p>
            <a:pPr lvl="1"/>
            <a:r>
              <a:rPr lang="en-US" dirty="0">
                <a:solidFill>
                  <a:schemeClr val="bg1"/>
                </a:solidFill>
              </a:rPr>
              <a:t>HWID/UUID</a:t>
            </a:r>
          </a:p>
          <a:p>
            <a:pPr lvl="1"/>
            <a:r>
              <a:rPr lang="en-US" dirty="0">
                <a:solidFill>
                  <a:schemeClr val="bg1"/>
                </a:solidFill>
              </a:rPr>
              <a:t>Etc.</a:t>
            </a:r>
          </a:p>
        </p:txBody>
      </p:sp>
      <p:pic>
        <p:nvPicPr>
          <p:cNvPr id="5" name="Picture 4">
            <a:extLst>
              <a:ext uri="{FF2B5EF4-FFF2-40B4-BE49-F238E27FC236}">
                <a16:creationId xmlns:a16="http://schemas.microsoft.com/office/drawing/2014/main" id="{5C48A04F-B2F2-0DB2-9A50-93507ADBB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866" y="2091968"/>
            <a:ext cx="5429901" cy="4072426"/>
          </a:xfrm>
          <a:prstGeom prst="rect">
            <a:avLst/>
          </a:prstGeom>
        </p:spPr>
      </p:pic>
    </p:spTree>
    <p:extLst>
      <p:ext uri="{BB962C8B-B14F-4D97-AF65-F5344CB8AC3E}">
        <p14:creationId xmlns:p14="http://schemas.microsoft.com/office/powerpoint/2010/main" val="2714025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System Specific Data - Windows</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Where to find this information - Windows</a:t>
            </a:r>
          </a:p>
          <a:p>
            <a:pPr lvl="1"/>
            <a:r>
              <a:rPr lang="en-US" dirty="0">
                <a:solidFill>
                  <a:schemeClr val="bg1"/>
                </a:solidFill>
              </a:rPr>
              <a:t>Msinfo32.exe</a:t>
            </a:r>
          </a:p>
          <a:p>
            <a:pPr lvl="1"/>
            <a:r>
              <a:rPr lang="en-US" dirty="0">
                <a:solidFill>
                  <a:schemeClr val="bg1"/>
                </a:solidFill>
              </a:rPr>
              <a:t>Systeminfo.exe</a:t>
            </a:r>
          </a:p>
          <a:p>
            <a:pPr lvl="1"/>
            <a:r>
              <a:rPr lang="en-US" dirty="0">
                <a:solidFill>
                  <a:schemeClr val="bg1"/>
                </a:solidFill>
              </a:rPr>
              <a:t>Registry Editor</a:t>
            </a:r>
          </a:p>
          <a:p>
            <a:pPr lvl="2"/>
            <a:r>
              <a:rPr lang="en-US" dirty="0">
                <a:solidFill>
                  <a:schemeClr val="bg1"/>
                </a:solidFill>
              </a:rPr>
              <a:t>HKLM\SOFTWARE\Microsoft\Cryptography\</a:t>
            </a:r>
            <a:r>
              <a:rPr lang="en-US" dirty="0" err="1">
                <a:solidFill>
                  <a:schemeClr val="bg1"/>
                </a:solidFill>
              </a:rPr>
              <a:t>MachineGuid</a:t>
            </a:r>
            <a:endParaRPr lang="en-US" dirty="0">
              <a:solidFill>
                <a:schemeClr val="bg1"/>
              </a:solidFill>
            </a:endParaRPr>
          </a:p>
          <a:p>
            <a:pPr lvl="1"/>
            <a:r>
              <a:rPr lang="en-US" dirty="0" err="1">
                <a:solidFill>
                  <a:schemeClr val="bg1"/>
                </a:solidFill>
              </a:rPr>
              <a:t>Whoami</a:t>
            </a:r>
            <a:endParaRPr lang="en-US" dirty="0">
              <a:solidFill>
                <a:schemeClr val="bg1"/>
              </a:solidFill>
            </a:endParaRPr>
          </a:p>
          <a:p>
            <a:pPr lvl="1"/>
            <a:r>
              <a:rPr lang="en-US" dirty="0">
                <a:solidFill>
                  <a:schemeClr val="bg1"/>
                </a:solidFill>
              </a:rPr>
              <a:t>Ipconfig /all</a:t>
            </a:r>
          </a:p>
          <a:p>
            <a:pPr lvl="1"/>
            <a:r>
              <a:rPr lang="en-US" dirty="0">
                <a:solidFill>
                  <a:schemeClr val="bg1"/>
                </a:solidFill>
              </a:rPr>
              <a:t>Wmic (requires UAC elevation) </a:t>
            </a:r>
          </a:p>
          <a:p>
            <a:pPr lvl="2"/>
            <a:r>
              <a:rPr lang="en-US" dirty="0" err="1">
                <a:solidFill>
                  <a:schemeClr val="bg1"/>
                </a:solidFill>
              </a:rPr>
              <a:t>diskdrive</a:t>
            </a:r>
            <a:r>
              <a:rPr lang="en-US" dirty="0">
                <a:solidFill>
                  <a:schemeClr val="bg1"/>
                </a:solidFill>
              </a:rPr>
              <a:t> get description, </a:t>
            </a:r>
            <a:r>
              <a:rPr lang="en-US" dirty="0" err="1">
                <a:solidFill>
                  <a:schemeClr val="bg1"/>
                </a:solidFill>
              </a:rPr>
              <a:t>pnpdeviceid</a:t>
            </a:r>
            <a:r>
              <a:rPr lang="en-US" dirty="0">
                <a:solidFill>
                  <a:schemeClr val="bg1"/>
                </a:solidFill>
              </a:rPr>
              <a:t> /</a:t>
            </a:r>
            <a:r>
              <a:rPr lang="en-US" dirty="0" err="1">
                <a:solidFill>
                  <a:schemeClr val="bg1"/>
                </a:solidFill>
              </a:rPr>
              <a:t>format:list</a:t>
            </a:r>
            <a:endParaRPr lang="en-US" dirty="0">
              <a:solidFill>
                <a:schemeClr val="bg1"/>
              </a:solidFill>
            </a:endParaRPr>
          </a:p>
          <a:p>
            <a:pPr lvl="2"/>
            <a:r>
              <a:rPr lang="en-US" dirty="0">
                <a:solidFill>
                  <a:schemeClr val="bg1"/>
                </a:solidFill>
              </a:rPr>
              <a:t>path win32_VideoController get name</a:t>
            </a:r>
          </a:p>
          <a:p>
            <a:pPr lvl="2"/>
            <a:r>
              <a:rPr lang="en-US" dirty="0">
                <a:solidFill>
                  <a:schemeClr val="bg1"/>
                </a:solidFill>
              </a:rPr>
              <a:t>baseboard list /</a:t>
            </a:r>
            <a:r>
              <a:rPr lang="en-US" dirty="0" err="1">
                <a:solidFill>
                  <a:schemeClr val="bg1"/>
                </a:solidFill>
              </a:rPr>
              <a:t>format:list</a:t>
            </a:r>
            <a:endParaRPr lang="en-US" dirty="0">
              <a:solidFill>
                <a:schemeClr val="bg1"/>
              </a:solidFill>
            </a:endParaRPr>
          </a:p>
          <a:p>
            <a:pPr lvl="3"/>
            <a:r>
              <a:rPr lang="en-US" dirty="0" err="1">
                <a:solidFill>
                  <a:schemeClr val="bg1"/>
                </a:solidFill>
              </a:rPr>
              <a:t>SerialNumber</a:t>
            </a:r>
            <a:r>
              <a:rPr lang="en-US" dirty="0">
                <a:solidFill>
                  <a:schemeClr val="bg1"/>
                </a:solidFill>
              </a:rPr>
              <a:t>, Manufacturer, Product, Description</a:t>
            </a:r>
          </a:p>
        </p:txBody>
      </p:sp>
    </p:spTree>
    <p:extLst>
      <p:ext uri="{BB962C8B-B14F-4D97-AF65-F5344CB8AC3E}">
        <p14:creationId xmlns:p14="http://schemas.microsoft.com/office/powerpoint/2010/main" val="1844132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System-specific Data - Windows</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endParaRPr lang="en-US" dirty="0">
              <a:solidFill>
                <a:schemeClr val="bg1"/>
              </a:solidFill>
            </a:endParaRPr>
          </a:p>
        </p:txBody>
      </p:sp>
      <p:pic>
        <p:nvPicPr>
          <p:cNvPr id="5" name="Picture 4">
            <a:extLst>
              <a:ext uri="{FF2B5EF4-FFF2-40B4-BE49-F238E27FC236}">
                <a16:creationId xmlns:a16="http://schemas.microsoft.com/office/drawing/2014/main" id="{B416B295-FA9E-D29C-049F-93D6D4C31A34}"/>
              </a:ext>
            </a:extLst>
          </p:cNvPr>
          <p:cNvPicPr>
            <a:picLocks noChangeAspect="1"/>
          </p:cNvPicPr>
          <p:nvPr/>
        </p:nvPicPr>
        <p:blipFill rotWithShape="1">
          <a:blip r:embed="rId2"/>
          <a:srcRect b="60614"/>
          <a:stretch/>
        </p:blipFill>
        <p:spPr>
          <a:xfrm>
            <a:off x="5804370" y="1514765"/>
            <a:ext cx="6306538" cy="2364900"/>
          </a:xfrm>
          <a:prstGeom prst="rect">
            <a:avLst/>
          </a:prstGeom>
        </p:spPr>
      </p:pic>
      <p:pic>
        <p:nvPicPr>
          <p:cNvPr id="9" name="Picture 8">
            <a:extLst>
              <a:ext uri="{FF2B5EF4-FFF2-40B4-BE49-F238E27FC236}">
                <a16:creationId xmlns:a16="http://schemas.microsoft.com/office/drawing/2014/main" id="{878F61DF-95D7-564A-E09E-49657A0F8B1B}"/>
              </a:ext>
            </a:extLst>
          </p:cNvPr>
          <p:cNvPicPr>
            <a:picLocks noChangeAspect="1"/>
          </p:cNvPicPr>
          <p:nvPr/>
        </p:nvPicPr>
        <p:blipFill rotWithShape="1">
          <a:blip r:embed="rId3"/>
          <a:srcRect l="8896"/>
          <a:stretch/>
        </p:blipFill>
        <p:spPr>
          <a:xfrm>
            <a:off x="6351480" y="4059045"/>
            <a:ext cx="5627679" cy="814674"/>
          </a:xfrm>
          <a:prstGeom prst="rect">
            <a:avLst/>
          </a:prstGeom>
        </p:spPr>
      </p:pic>
      <p:pic>
        <p:nvPicPr>
          <p:cNvPr id="12" name="Picture 11">
            <a:extLst>
              <a:ext uri="{FF2B5EF4-FFF2-40B4-BE49-F238E27FC236}">
                <a16:creationId xmlns:a16="http://schemas.microsoft.com/office/drawing/2014/main" id="{6F08AFD8-4543-A424-F1BF-C78F236AFCDD}"/>
              </a:ext>
            </a:extLst>
          </p:cNvPr>
          <p:cNvPicPr>
            <a:picLocks noChangeAspect="1"/>
          </p:cNvPicPr>
          <p:nvPr/>
        </p:nvPicPr>
        <p:blipFill>
          <a:blip r:embed="rId4"/>
          <a:stretch>
            <a:fillRect/>
          </a:stretch>
        </p:blipFill>
        <p:spPr>
          <a:xfrm>
            <a:off x="708846" y="1571957"/>
            <a:ext cx="3412645" cy="606107"/>
          </a:xfrm>
          <a:prstGeom prst="rect">
            <a:avLst/>
          </a:prstGeom>
        </p:spPr>
      </p:pic>
      <p:pic>
        <p:nvPicPr>
          <p:cNvPr id="14" name="Picture 13">
            <a:extLst>
              <a:ext uri="{FF2B5EF4-FFF2-40B4-BE49-F238E27FC236}">
                <a16:creationId xmlns:a16="http://schemas.microsoft.com/office/drawing/2014/main" id="{51275523-34A1-9A5D-396E-6191A2B0F72E}"/>
              </a:ext>
            </a:extLst>
          </p:cNvPr>
          <p:cNvPicPr>
            <a:picLocks noChangeAspect="1"/>
          </p:cNvPicPr>
          <p:nvPr/>
        </p:nvPicPr>
        <p:blipFill>
          <a:blip r:embed="rId5"/>
          <a:stretch>
            <a:fillRect/>
          </a:stretch>
        </p:blipFill>
        <p:spPr>
          <a:xfrm>
            <a:off x="44496" y="2351461"/>
            <a:ext cx="5638165" cy="1429620"/>
          </a:xfrm>
          <a:prstGeom prst="rect">
            <a:avLst/>
          </a:prstGeom>
        </p:spPr>
      </p:pic>
      <p:pic>
        <p:nvPicPr>
          <p:cNvPr id="6" name="Picture 5">
            <a:extLst>
              <a:ext uri="{FF2B5EF4-FFF2-40B4-BE49-F238E27FC236}">
                <a16:creationId xmlns:a16="http://schemas.microsoft.com/office/drawing/2014/main" id="{0EDEFA1E-78C0-1A08-9D7C-1E04AA97506D}"/>
              </a:ext>
            </a:extLst>
          </p:cNvPr>
          <p:cNvPicPr>
            <a:picLocks noChangeAspect="1"/>
          </p:cNvPicPr>
          <p:nvPr/>
        </p:nvPicPr>
        <p:blipFill>
          <a:blip r:embed="rId6"/>
          <a:stretch>
            <a:fillRect/>
          </a:stretch>
        </p:blipFill>
        <p:spPr>
          <a:xfrm>
            <a:off x="44496" y="4134572"/>
            <a:ext cx="6173424" cy="843067"/>
          </a:xfrm>
          <a:prstGeom prst="rect">
            <a:avLst/>
          </a:prstGeom>
        </p:spPr>
      </p:pic>
    </p:spTree>
    <p:extLst>
      <p:ext uri="{BB962C8B-B14F-4D97-AF65-F5344CB8AC3E}">
        <p14:creationId xmlns:p14="http://schemas.microsoft.com/office/powerpoint/2010/main" val="675713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System Specific Data - Linux</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Where to find this information - Linux</a:t>
            </a:r>
          </a:p>
          <a:p>
            <a:pPr lvl="1"/>
            <a:r>
              <a:rPr lang="en-US" dirty="0">
                <a:solidFill>
                  <a:schemeClr val="bg1"/>
                </a:solidFill>
              </a:rPr>
              <a:t>id</a:t>
            </a:r>
          </a:p>
          <a:p>
            <a:pPr lvl="1"/>
            <a:r>
              <a:rPr lang="en-US" dirty="0" err="1">
                <a:solidFill>
                  <a:schemeClr val="bg1"/>
                </a:solidFill>
              </a:rPr>
              <a:t>uname</a:t>
            </a:r>
            <a:r>
              <a:rPr lang="en-US" dirty="0">
                <a:solidFill>
                  <a:schemeClr val="bg1"/>
                </a:solidFill>
              </a:rPr>
              <a:t> -a</a:t>
            </a:r>
          </a:p>
          <a:p>
            <a:pPr lvl="1"/>
            <a:r>
              <a:rPr lang="en-US" dirty="0" err="1">
                <a:solidFill>
                  <a:schemeClr val="bg1"/>
                </a:solidFill>
              </a:rPr>
              <a:t>lsb_release</a:t>
            </a:r>
            <a:r>
              <a:rPr lang="en-US" dirty="0">
                <a:solidFill>
                  <a:schemeClr val="bg1"/>
                </a:solidFill>
              </a:rPr>
              <a:t> -a</a:t>
            </a:r>
          </a:p>
          <a:p>
            <a:pPr lvl="1"/>
            <a:r>
              <a:rPr lang="en-US" dirty="0">
                <a:solidFill>
                  <a:schemeClr val="bg1"/>
                </a:solidFill>
              </a:rPr>
              <a:t>/proc/cpuinfo</a:t>
            </a:r>
          </a:p>
          <a:p>
            <a:pPr lvl="1"/>
            <a:r>
              <a:rPr lang="en-US" dirty="0" err="1">
                <a:solidFill>
                  <a:schemeClr val="bg1"/>
                </a:solidFill>
              </a:rPr>
              <a:t>lscpu</a:t>
            </a:r>
            <a:r>
              <a:rPr lang="en-US" dirty="0">
                <a:solidFill>
                  <a:schemeClr val="bg1"/>
                </a:solidFill>
              </a:rPr>
              <a:t>/</a:t>
            </a:r>
            <a:r>
              <a:rPr lang="en-US" dirty="0" err="1">
                <a:solidFill>
                  <a:schemeClr val="bg1"/>
                </a:solidFill>
              </a:rPr>
              <a:t>lspci</a:t>
            </a:r>
            <a:r>
              <a:rPr lang="en-US" dirty="0">
                <a:solidFill>
                  <a:schemeClr val="bg1"/>
                </a:solidFill>
              </a:rPr>
              <a:t>/</a:t>
            </a:r>
            <a:r>
              <a:rPr lang="en-US" dirty="0" err="1">
                <a:solidFill>
                  <a:schemeClr val="bg1"/>
                </a:solidFill>
              </a:rPr>
              <a:t>lsusb</a:t>
            </a:r>
            <a:endParaRPr lang="en-US" dirty="0">
              <a:solidFill>
                <a:schemeClr val="bg1"/>
              </a:solidFill>
            </a:endParaRPr>
          </a:p>
          <a:p>
            <a:pPr lvl="1"/>
            <a:r>
              <a:rPr lang="en-US" dirty="0">
                <a:solidFill>
                  <a:schemeClr val="bg1"/>
                </a:solidFill>
              </a:rPr>
              <a:t>ip </a:t>
            </a:r>
            <a:r>
              <a:rPr lang="en-US" dirty="0" err="1">
                <a:solidFill>
                  <a:schemeClr val="bg1"/>
                </a:solidFill>
              </a:rPr>
              <a:t>addr</a:t>
            </a:r>
            <a:endParaRPr lang="en-US" dirty="0">
              <a:solidFill>
                <a:schemeClr val="bg1"/>
              </a:solidFill>
            </a:endParaRPr>
          </a:p>
          <a:p>
            <a:pPr lvl="1"/>
            <a:r>
              <a:rPr lang="en-US" dirty="0">
                <a:solidFill>
                  <a:schemeClr val="bg1"/>
                </a:solidFill>
              </a:rPr>
              <a:t>ip link</a:t>
            </a:r>
          </a:p>
          <a:p>
            <a:pPr lvl="1"/>
            <a:r>
              <a:rPr lang="en-US" dirty="0">
                <a:solidFill>
                  <a:schemeClr val="bg1"/>
                </a:solidFill>
              </a:rPr>
              <a:t>/etc/*release</a:t>
            </a:r>
          </a:p>
          <a:p>
            <a:pPr lvl="1"/>
            <a:r>
              <a:rPr lang="en-US" dirty="0">
                <a:solidFill>
                  <a:schemeClr val="bg1"/>
                </a:solidFill>
              </a:rPr>
              <a:t>/etc/*version</a:t>
            </a:r>
          </a:p>
          <a:p>
            <a:pPr lvl="1"/>
            <a:endParaRPr lang="en-US" dirty="0">
              <a:solidFill>
                <a:schemeClr val="bg1"/>
              </a:solidFill>
            </a:endParaRPr>
          </a:p>
        </p:txBody>
      </p:sp>
      <p:pic>
        <p:nvPicPr>
          <p:cNvPr id="5" name="Picture 4">
            <a:extLst>
              <a:ext uri="{FF2B5EF4-FFF2-40B4-BE49-F238E27FC236}">
                <a16:creationId xmlns:a16="http://schemas.microsoft.com/office/drawing/2014/main" id="{E138D4F1-00F2-0C3B-2A46-643E285906FB}"/>
              </a:ext>
            </a:extLst>
          </p:cNvPr>
          <p:cNvPicPr>
            <a:picLocks noChangeAspect="1"/>
          </p:cNvPicPr>
          <p:nvPr/>
        </p:nvPicPr>
        <p:blipFill>
          <a:blip r:embed="rId2"/>
          <a:stretch>
            <a:fillRect/>
          </a:stretch>
        </p:blipFill>
        <p:spPr>
          <a:xfrm>
            <a:off x="4396712" y="1933366"/>
            <a:ext cx="7716327" cy="2991267"/>
          </a:xfrm>
          <a:prstGeom prst="rect">
            <a:avLst/>
          </a:prstGeom>
        </p:spPr>
      </p:pic>
      <p:pic>
        <p:nvPicPr>
          <p:cNvPr id="7" name="Picture 6">
            <a:extLst>
              <a:ext uri="{FF2B5EF4-FFF2-40B4-BE49-F238E27FC236}">
                <a16:creationId xmlns:a16="http://schemas.microsoft.com/office/drawing/2014/main" id="{07DFF488-1594-91CF-2F94-E89A61682275}"/>
              </a:ext>
            </a:extLst>
          </p:cNvPr>
          <p:cNvPicPr>
            <a:picLocks noChangeAspect="1"/>
          </p:cNvPicPr>
          <p:nvPr/>
        </p:nvPicPr>
        <p:blipFill>
          <a:blip r:embed="rId3"/>
          <a:stretch>
            <a:fillRect/>
          </a:stretch>
        </p:blipFill>
        <p:spPr>
          <a:xfrm>
            <a:off x="4396712" y="4924633"/>
            <a:ext cx="7573432" cy="1457528"/>
          </a:xfrm>
          <a:prstGeom prst="rect">
            <a:avLst/>
          </a:prstGeom>
        </p:spPr>
      </p:pic>
    </p:spTree>
    <p:extLst>
      <p:ext uri="{BB962C8B-B14F-4D97-AF65-F5344CB8AC3E}">
        <p14:creationId xmlns:p14="http://schemas.microsoft.com/office/powerpoint/2010/main" val="2673938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So, what now?</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We got all of this data, let’s make some rules out of it</a:t>
            </a:r>
          </a:p>
          <a:p>
            <a:pPr lvl="1"/>
            <a:r>
              <a:rPr lang="en-US" dirty="0">
                <a:solidFill>
                  <a:schemeClr val="bg1"/>
                </a:solidFill>
              </a:rPr>
              <a:t>Most common data exfiltration traffic is going to be HTTP/HTTPS</a:t>
            </a:r>
          </a:p>
          <a:p>
            <a:pPr lvl="1"/>
            <a:r>
              <a:rPr lang="en-US" dirty="0">
                <a:solidFill>
                  <a:schemeClr val="bg1"/>
                </a:solidFill>
              </a:rPr>
              <a:t>Consider creating http (GET/POST), </a:t>
            </a:r>
            <a:r>
              <a:rPr lang="en-US" dirty="0" err="1">
                <a:solidFill>
                  <a:schemeClr val="bg1"/>
                </a:solidFill>
              </a:rPr>
              <a:t>udp</a:t>
            </a:r>
            <a:r>
              <a:rPr lang="en-US" dirty="0">
                <a:solidFill>
                  <a:schemeClr val="bg1"/>
                </a:solidFill>
              </a:rPr>
              <a:t>, and/or generic TCP/UDP rules</a:t>
            </a:r>
          </a:p>
        </p:txBody>
      </p:sp>
    </p:spTree>
    <p:extLst>
      <p:ext uri="{BB962C8B-B14F-4D97-AF65-F5344CB8AC3E}">
        <p14:creationId xmlns:p14="http://schemas.microsoft.com/office/powerpoint/2010/main" val="1256873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Examples - HTTP POST/GET Requests</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fontScale="85000" lnSpcReduction="20000"/>
          </a:bodyPr>
          <a:lstStyle/>
          <a:p>
            <a:pPr marL="0" indent="0">
              <a:buNone/>
            </a:pPr>
            <a:r>
              <a:rPr lang="en-US" sz="2800" dirty="0">
                <a:solidFill>
                  <a:schemeClr val="bg1"/>
                </a:solidFill>
              </a:rPr>
              <a:t>alert http $HOME_NET any -&gt; $EXTERNAL_NET any (</a:t>
            </a:r>
            <a:r>
              <a:rPr lang="en-US" sz="2800" dirty="0" err="1">
                <a:solidFill>
                  <a:schemeClr val="bg1"/>
                </a:solidFill>
              </a:rPr>
              <a:t>msg:”Host</a:t>
            </a:r>
            <a:r>
              <a:rPr lang="en-US" sz="2800" dirty="0">
                <a:solidFill>
                  <a:schemeClr val="bg1"/>
                </a:solidFill>
              </a:rPr>
              <a:t> Berserk GUID Observed in HTTP POST Body”; </a:t>
            </a:r>
            <a:r>
              <a:rPr lang="en-US" sz="2800" dirty="0" err="1">
                <a:solidFill>
                  <a:schemeClr val="bg1"/>
                </a:solidFill>
              </a:rPr>
              <a:t>flow:to_server,established</a:t>
            </a:r>
            <a:r>
              <a:rPr lang="en-US" sz="2800" dirty="0">
                <a:solidFill>
                  <a:schemeClr val="bg1"/>
                </a:solidFill>
              </a:rPr>
              <a:t>, </a:t>
            </a:r>
            <a:r>
              <a:rPr lang="en-US" sz="2800" dirty="0" err="1">
                <a:solidFill>
                  <a:schemeClr val="bg1"/>
                </a:solidFill>
              </a:rPr>
              <a:t>http.method</a:t>
            </a:r>
            <a:r>
              <a:rPr lang="en-US" sz="2800" dirty="0">
                <a:solidFill>
                  <a:schemeClr val="bg1"/>
                </a:solidFill>
              </a:rPr>
              <a:t>; </a:t>
            </a:r>
            <a:r>
              <a:rPr lang="en-US" sz="2800" dirty="0" err="1">
                <a:solidFill>
                  <a:schemeClr val="bg1"/>
                </a:solidFill>
              </a:rPr>
              <a:t>content:”POST</a:t>
            </a:r>
            <a:r>
              <a:rPr lang="en-US" sz="2800" dirty="0">
                <a:solidFill>
                  <a:schemeClr val="bg1"/>
                </a:solidFill>
              </a:rPr>
              <a:t>”; </a:t>
            </a:r>
            <a:r>
              <a:rPr lang="en-US" sz="2800" dirty="0" err="1">
                <a:solidFill>
                  <a:schemeClr val="bg1"/>
                </a:solidFill>
              </a:rPr>
              <a:t>http.request_body</a:t>
            </a:r>
            <a:r>
              <a:rPr lang="en-US" sz="2800" dirty="0">
                <a:solidFill>
                  <a:schemeClr val="bg1"/>
                </a:solidFill>
              </a:rPr>
              <a:t>; content:”e7d3a778-6465-49f0-a711-7d5673993858”; </a:t>
            </a:r>
            <a:r>
              <a:rPr lang="en-US" sz="2800" dirty="0" err="1">
                <a:solidFill>
                  <a:schemeClr val="bg1"/>
                </a:solidFill>
              </a:rPr>
              <a:t>fast_pattern</a:t>
            </a:r>
            <a:r>
              <a:rPr lang="en-US" sz="2800" dirty="0">
                <a:solidFill>
                  <a:schemeClr val="bg1"/>
                </a:solidFill>
              </a:rPr>
              <a:t>; sid:1000000; rev:1;</a:t>
            </a:r>
          </a:p>
          <a:p>
            <a:pPr marL="0" indent="0">
              <a:buNone/>
            </a:pPr>
            <a:r>
              <a:rPr lang="en-US" sz="2800" dirty="0">
                <a:solidFill>
                  <a:schemeClr val="bg1"/>
                </a:solidFill>
              </a:rPr>
              <a:t>alert http $HOME_NET any -&gt; $EXTERNAL_NET any (</a:t>
            </a:r>
            <a:r>
              <a:rPr lang="en-US" sz="2800" dirty="0" err="1">
                <a:solidFill>
                  <a:schemeClr val="bg1"/>
                </a:solidFill>
              </a:rPr>
              <a:t>msg:”Host</a:t>
            </a:r>
            <a:r>
              <a:rPr lang="en-US" sz="2800" dirty="0">
                <a:solidFill>
                  <a:schemeClr val="bg1"/>
                </a:solidFill>
              </a:rPr>
              <a:t> Berserk GUID Observe in HTTP GET Request”; </a:t>
            </a:r>
            <a:r>
              <a:rPr lang="en-US" sz="2800" dirty="0" err="1">
                <a:solidFill>
                  <a:schemeClr val="bg1"/>
                </a:solidFill>
              </a:rPr>
              <a:t>flow:established,to_server</a:t>
            </a:r>
            <a:r>
              <a:rPr lang="en-US" sz="2800" dirty="0">
                <a:solidFill>
                  <a:schemeClr val="bg1"/>
                </a:solidFill>
              </a:rPr>
              <a:t>; </a:t>
            </a:r>
            <a:r>
              <a:rPr lang="en-US" sz="2800" dirty="0" err="1">
                <a:solidFill>
                  <a:schemeClr val="bg1"/>
                </a:solidFill>
              </a:rPr>
              <a:t>http.method</a:t>
            </a:r>
            <a:r>
              <a:rPr lang="en-US" sz="2800" dirty="0">
                <a:solidFill>
                  <a:schemeClr val="bg1"/>
                </a:solidFill>
              </a:rPr>
              <a:t>; </a:t>
            </a:r>
            <a:r>
              <a:rPr lang="en-US" sz="2800" dirty="0" err="1">
                <a:solidFill>
                  <a:schemeClr val="bg1"/>
                </a:solidFill>
              </a:rPr>
              <a:t>content:”GET</a:t>
            </a:r>
            <a:r>
              <a:rPr lang="en-US" sz="2800" dirty="0">
                <a:solidFill>
                  <a:schemeClr val="bg1"/>
                </a:solidFill>
              </a:rPr>
              <a:t>”; </a:t>
            </a:r>
            <a:r>
              <a:rPr lang="en-US" sz="2800" dirty="0" err="1">
                <a:solidFill>
                  <a:schemeClr val="bg1"/>
                </a:solidFill>
              </a:rPr>
              <a:t>http.uri</a:t>
            </a:r>
            <a:r>
              <a:rPr lang="en-US" sz="2800" dirty="0">
                <a:solidFill>
                  <a:schemeClr val="bg1"/>
                </a:solidFill>
              </a:rPr>
              <a:t>; content: :”e7d3a778-6465-49f0-a711-7d5673993858”; </a:t>
            </a:r>
            <a:r>
              <a:rPr lang="en-US" sz="2800" dirty="0" err="1">
                <a:solidFill>
                  <a:schemeClr val="bg1"/>
                </a:solidFill>
              </a:rPr>
              <a:t>fast_pattern</a:t>
            </a:r>
            <a:r>
              <a:rPr lang="en-US" sz="2800" dirty="0">
                <a:solidFill>
                  <a:schemeClr val="bg1"/>
                </a:solidFill>
              </a:rPr>
              <a:t>; sid:1000001; rev:1;)</a:t>
            </a:r>
            <a:endParaRPr lang="en-US" dirty="0">
              <a:solidFill>
                <a:schemeClr val="bg1"/>
              </a:solidFill>
            </a:endParaRPr>
          </a:p>
          <a:p>
            <a:pPr marL="0" indent="0">
              <a:buNone/>
            </a:pPr>
            <a:r>
              <a:rPr lang="en-US" dirty="0">
                <a:solidFill>
                  <a:schemeClr val="bg1"/>
                </a:solidFill>
              </a:rPr>
              <a:t>a</a:t>
            </a:r>
            <a:r>
              <a:rPr lang="en-US" sz="2800" dirty="0">
                <a:solidFill>
                  <a:schemeClr val="bg1"/>
                </a:solidFill>
              </a:rPr>
              <a:t>lert http $HOME_NET any -&gt; $EXTERNAL_NET any (</a:t>
            </a:r>
            <a:r>
              <a:rPr lang="en-US" sz="2800" dirty="0" err="1">
                <a:solidFill>
                  <a:schemeClr val="bg1"/>
                </a:solidFill>
              </a:rPr>
              <a:t>msg:”Host</a:t>
            </a:r>
            <a:r>
              <a:rPr lang="en-US" sz="2800" dirty="0">
                <a:solidFill>
                  <a:schemeClr val="bg1"/>
                </a:solidFill>
              </a:rPr>
              <a:t> Berserk MAC address Observed in HTTP GET Request”; </a:t>
            </a:r>
            <a:r>
              <a:rPr lang="en-US" sz="2800" dirty="0" err="1">
                <a:solidFill>
                  <a:schemeClr val="bg1"/>
                </a:solidFill>
              </a:rPr>
              <a:t>flow:established,to_server</a:t>
            </a:r>
            <a:r>
              <a:rPr lang="en-US" sz="2800" dirty="0">
                <a:solidFill>
                  <a:schemeClr val="bg1"/>
                </a:solidFill>
              </a:rPr>
              <a:t>; </a:t>
            </a:r>
            <a:r>
              <a:rPr lang="en-US" sz="2800" dirty="0" err="1">
                <a:solidFill>
                  <a:schemeClr val="bg1"/>
                </a:solidFill>
              </a:rPr>
              <a:t>http.method</a:t>
            </a:r>
            <a:r>
              <a:rPr lang="en-US" sz="2800" dirty="0">
                <a:solidFill>
                  <a:schemeClr val="bg1"/>
                </a:solidFill>
              </a:rPr>
              <a:t>; </a:t>
            </a:r>
            <a:r>
              <a:rPr lang="en-US" sz="2800" dirty="0" err="1">
                <a:solidFill>
                  <a:schemeClr val="bg1"/>
                </a:solidFill>
              </a:rPr>
              <a:t>content:”GET</a:t>
            </a:r>
            <a:r>
              <a:rPr lang="en-US" sz="2800" dirty="0">
                <a:solidFill>
                  <a:schemeClr val="bg1"/>
                </a:solidFill>
              </a:rPr>
              <a:t>”; </a:t>
            </a:r>
            <a:r>
              <a:rPr lang="en-US" sz="2800" dirty="0" err="1">
                <a:solidFill>
                  <a:schemeClr val="bg1"/>
                </a:solidFill>
              </a:rPr>
              <a:t>http.uri</a:t>
            </a:r>
            <a:r>
              <a:rPr lang="en-US" sz="2800" dirty="0">
                <a:solidFill>
                  <a:schemeClr val="bg1"/>
                </a:solidFill>
              </a:rPr>
              <a:t>; content:”00-E0-4C-22-B1-DF”; </a:t>
            </a:r>
            <a:r>
              <a:rPr lang="en-US" sz="2800" dirty="0" err="1">
                <a:solidFill>
                  <a:schemeClr val="bg1"/>
                </a:solidFill>
              </a:rPr>
              <a:t>fast_pattern</a:t>
            </a:r>
            <a:r>
              <a:rPr lang="en-US" sz="2800" dirty="0">
                <a:solidFill>
                  <a:schemeClr val="bg1"/>
                </a:solidFill>
              </a:rPr>
              <a:t>; sid:1000002; rev:1;)</a:t>
            </a:r>
          </a:p>
          <a:p>
            <a:pPr marL="0" indent="0">
              <a:buNone/>
            </a:pPr>
            <a:r>
              <a:rPr lang="en-US" dirty="0">
                <a:solidFill>
                  <a:schemeClr val="bg1"/>
                </a:solidFill>
              </a:rPr>
              <a:t>alert http $HOME_NET any -&gt; $EXTERNAL_NET any (</a:t>
            </a:r>
            <a:r>
              <a:rPr lang="en-US" dirty="0" err="1">
                <a:solidFill>
                  <a:schemeClr val="bg1"/>
                </a:solidFill>
              </a:rPr>
              <a:t>msg:”Host</a:t>
            </a:r>
            <a:r>
              <a:rPr lang="en-US" dirty="0">
                <a:solidFill>
                  <a:schemeClr val="bg1"/>
                </a:solidFill>
              </a:rPr>
              <a:t> Berserk MAC address Observed in HTTP POST Body”; </a:t>
            </a:r>
            <a:r>
              <a:rPr lang="en-US" dirty="0" err="1">
                <a:solidFill>
                  <a:schemeClr val="bg1"/>
                </a:solidFill>
              </a:rPr>
              <a:t>flow:established,to_server</a:t>
            </a:r>
            <a:r>
              <a:rPr lang="en-US" dirty="0">
                <a:solidFill>
                  <a:schemeClr val="bg1"/>
                </a:solidFill>
              </a:rPr>
              <a:t>; </a:t>
            </a:r>
            <a:r>
              <a:rPr lang="en-US" dirty="0" err="1">
                <a:solidFill>
                  <a:schemeClr val="bg1"/>
                </a:solidFill>
              </a:rPr>
              <a:t>http.method</a:t>
            </a:r>
            <a:r>
              <a:rPr lang="en-US" dirty="0">
                <a:solidFill>
                  <a:schemeClr val="bg1"/>
                </a:solidFill>
              </a:rPr>
              <a:t>; </a:t>
            </a:r>
            <a:r>
              <a:rPr lang="en-US" dirty="0" err="1">
                <a:solidFill>
                  <a:schemeClr val="bg1"/>
                </a:solidFill>
              </a:rPr>
              <a:t>content:”POST</a:t>
            </a:r>
            <a:r>
              <a:rPr lang="en-US" dirty="0">
                <a:solidFill>
                  <a:schemeClr val="bg1"/>
                </a:solidFill>
              </a:rPr>
              <a:t>”; </a:t>
            </a:r>
            <a:r>
              <a:rPr lang="en-US" dirty="0" err="1">
                <a:solidFill>
                  <a:schemeClr val="bg1"/>
                </a:solidFill>
              </a:rPr>
              <a:t>http.request_body</a:t>
            </a:r>
            <a:r>
              <a:rPr lang="en-US" dirty="0">
                <a:solidFill>
                  <a:schemeClr val="bg1"/>
                </a:solidFill>
              </a:rPr>
              <a:t>; content:”00-E0-4C-22-B1-DF”; </a:t>
            </a:r>
            <a:r>
              <a:rPr lang="en-US" dirty="0" err="1">
                <a:solidFill>
                  <a:schemeClr val="bg1"/>
                </a:solidFill>
              </a:rPr>
              <a:t>fast_pattern</a:t>
            </a:r>
            <a:r>
              <a:rPr lang="en-US" dirty="0">
                <a:solidFill>
                  <a:schemeClr val="bg1"/>
                </a:solidFill>
              </a:rPr>
              <a:t>; sid:1000003; rev:1;)</a:t>
            </a:r>
            <a:endParaRPr lang="en-US" sz="2800" dirty="0">
              <a:solidFill>
                <a:schemeClr val="bg1"/>
              </a:solidFill>
            </a:endParaRPr>
          </a:p>
        </p:txBody>
      </p:sp>
    </p:spTree>
    <p:extLst>
      <p:ext uri="{BB962C8B-B14F-4D97-AF65-F5344CB8AC3E}">
        <p14:creationId xmlns:p14="http://schemas.microsoft.com/office/powerpoint/2010/main" val="4016743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So, what now? (Part 2)</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Data Transformations</a:t>
            </a:r>
          </a:p>
          <a:p>
            <a:pPr lvl="1"/>
            <a:r>
              <a:rPr lang="en-US" dirty="0">
                <a:solidFill>
                  <a:schemeClr val="bg1"/>
                </a:solidFill>
              </a:rPr>
              <a:t>Take those host-specific artifacts, and encode/transform them like the bad guys would!</a:t>
            </a:r>
          </a:p>
          <a:p>
            <a:pPr lvl="1"/>
            <a:r>
              <a:rPr lang="en-US" dirty="0">
                <a:solidFill>
                  <a:schemeClr val="bg1"/>
                </a:solidFill>
              </a:rPr>
              <a:t>Use </a:t>
            </a:r>
            <a:r>
              <a:rPr lang="en-US" dirty="0" err="1">
                <a:solidFill>
                  <a:schemeClr val="bg1"/>
                </a:solidFill>
              </a:rPr>
              <a:t>Cyberchef</a:t>
            </a:r>
            <a:r>
              <a:rPr lang="en-US" dirty="0">
                <a:solidFill>
                  <a:schemeClr val="bg1"/>
                </a:solidFill>
              </a:rPr>
              <a:t> (https://gchq.github.io/CyberChef/) and try encoding the artifact strings using various transformations:</a:t>
            </a:r>
          </a:p>
          <a:p>
            <a:pPr lvl="2"/>
            <a:r>
              <a:rPr lang="en-US" dirty="0">
                <a:solidFill>
                  <a:schemeClr val="bg1"/>
                </a:solidFill>
              </a:rPr>
              <a:t>Hex-encoding</a:t>
            </a:r>
          </a:p>
          <a:p>
            <a:pPr lvl="2"/>
            <a:r>
              <a:rPr lang="en-US" dirty="0">
                <a:solidFill>
                  <a:schemeClr val="bg1"/>
                </a:solidFill>
              </a:rPr>
              <a:t>Decimal-encoding</a:t>
            </a:r>
          </a:p>
          <a:p>
            <a:pPr lvl="2"/>
            <a:r>
              <a:rPr lang="en-US" dirty="0">
                <a:solidFill>
                  <a:schemeClr val="bg1"/>
                </a:solidFill>
              </a:rPr>
              <a:t>Base64</a:t>
            </a:r>
          </a:p>
          <a:p>
            <a:pPr lvl="2"/>
            <a:r>
              <a:rPr lang="en-US" dirty="0">
                <a:solidFill>
                  <a:schemeClr val="bg1"/>
                </a:solidFill>
              </a:rPr>
              <a:t>Base32</a:t>
            </a:r>
          </a:p>
          <a:p>
            <a:pPr lvl="2"/>
            <a:r>
              <a:rPr lang="en-US" dirty="0">
                <a:solidFill>
                  <a:schemeClr val="bg1"/>
                </a:solidFill>
              </a:rPr>
              <a:t>Base58</a:t>
            </a:r>
          </a:p>
          <a:p>
            <a:pPr lvl="2"/>
            <a:r>
              <a:rPr lang="en-US" dirty="0">
                <a:solidFill>
                  <a:schemeClr val="bg1"/>
                </a:solidFill>
              </a:rPr>
              <a:t>Uuencoding</a:t>
            </a:r>
          </a:p>
          <a:p>
            <a:pPr lvl="2"/>
            <a:r>
              <a:rPr lang="en-US" dirty="0">
                <a:solidFill>
                  <a:schemeClr val="bg1"/>
                </a:solidFill>
              </a:rPr>
              <a:t>Single-byte XOR</a:t>
            </a:r>
          </a:p>
        </p:txBody>
      </p:sp>
    </p:spTree>
    <p:extLst>
      <p:ext uri="{BB962C8B-B14F-4D97-AF65-F5344CB8AC3E}">
        <p14:creationId xmlns:p14="http://schemas.microsoft.com/office/powerpoint/2010/main" val="629793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57987"/>
            <a:ext cx="10515600" cy="798427"/>
          </a:xfrm>
        </p:spPr>
        <p:txBody>
          <a:bodyPr/>
          <a:lstStyle/>
          <a:p>
            <a:r>
              <a:rPr lang="en-US" dirty="0">
                <a:solidFill>
                  <a:schemeClr val="bg1"/>
                </a:solidFill>
              </a:rPr>
              <a:t>Examples - Part 2</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932242"/>
            <a:ext cx="10891982" cy="5244721"/>
          </a:xfrm>
        </p:spPr>
        <p:txBody>
          <a:bodyPr>
            <a:normAutofit fontScale="85000" lnSpcReduction="10000"/>
          </a:bodyPr>
          <a:lstStyle/>
          <a:p>
            <a:pPr marL="0" indent="0">
              <a:buNone/>
            </a:pPr>
            <a:r>
              <a:rPr lang="en-US" dirty="0">
                <a:solidFill>
                  <a:schemeClr val="bg1"/>
                </a:solidFill>
              </a:rPr>
              <a:t>alert </a:t>
            </a:r>
            <a:r>
              <a:rPr lang="en-US" dirty="0" err="1">
                <a:solidFill>
                  <a:schemeClr val="bg1"/>
                </a:solidFill>
              </a:rPr>
              <a:t>tcp</a:t>
            </a:r>
            <a:r>
              <a:rPr lang="en-US" dirty="0">
                <a:solidFill>
                  <a:schemeClr val="bg1"/>
                </a:solidFill>
              </a:rPr>
              <a:t> $HOME_NET any -&gt; $EXTERNAL_NET any (</a:t>
            </a:r>
            <a:r>
              <a:rPr lang="en-US" dirty="0" err="1">
                <a:solidFill>
                  <a:schemeClr val="bg1"/>
                </a:solidFill>
              </a:rPr>
              <a:t>msg:”Berserk</a:t>
            </a:r>
            <a:r>
              <a:rPr lang="en-US" dirty="0">
                <a:solidFill>
                  <a:schemeClr val="bg1"/>
                </a:solidFill>
              </a:rPr>
              <a:t> Hex-Encoded (no spaces) MAC Address Outbound”; </a:t>
            </a:r>
            <a:r>
              <a:rPr lang="en-US" dirty="0" err="1">
                <a:solidFill>
                  <a:schemeClr val="bg1"/>
                </a:solidFill>
              </a:rPr>
              <a:t>flow:established,to_server</a:t>
            </a:r>
            <a:r>
              <a:rPr lang="en-US" dirty="0">
                <a:solidFill>
                  <a:schemeClr val="bg1"/>
                </a:solidFill>
              </a:rPr>
              <a:t>; content:”303045303443323242314446”; </a:t>
            </a:r>
            <a:r>
              <a:rPr lang="en-US" dirty="0" err="1">
                <a:solidFill>
                  <a:schemeClr val="bg1"/>
                </a:solidFill>
              </a:rPr>
              <a:t>fast_pattern</a:t>
            </a:r>
            <a:r>
              <a:rPr lang="en-US" dirty="0">
                <a:solidFill>
                  <a:schemeClr val="bg1"/>
                </a:solidFill>
              </a:rPr>
              <a:t>; sid:1000004; rev:1;)</a:t>
            </a:r>
          </a:p>
          <a:p>
            <a:pPr marL="0" indent="0">
              <a:buNone/>
            </a:pPr>
            <a:r>
              <a:rPr lang="en-US" dirty="0">
                <a:solidFill>
                  <a:schemeClr val="bg1"/>
                </a:solidFill>
              </a:rPr>
              <a:t>alert </a:t>
            </a:r>
            <a:r>
              <a:rPr lang="en-US" dirty="0" err="1">
                <a:solidFill>
                  <a:schemeClr val="bg1"/>
                </a:solidFill>
              </a:rPr>
              <a:t>tcp</a:t>
            </a:r>
            <a:r>
              <a:rPr lang="en-US" dirty="0">
                <a:solidFill>
                  <a:schemeClr val="bg1"/>
                </a:solidFill>
              </a:rPr>
              <a:t> $HOME_NET any -&gt; $EXTERNAL_NET any (</a:t>
            </a:r>
            <a:r>
              <a:rPr lang="en-US" dirty="0" err="1">
                <a:solidFill>
                  <a:schemeClr val="bg1"/>
                </a:solidFill>
              </a:rPr>
              <a:t>msg:”Berserk</a:t>
            </a:r>
            <a:r>
              <a:rPr lang="en-US" dirty="0">
                <a:solidFill>
                  <a:schemeClr val="bg1"/>
                </a:solidFill>
              </a:rPr>
              <a:t> Decimal-Encoded (no spaces) MAC Address Outbound”; </a:t>
            </a:r>
            <a:r>
              <a:rPr lang="en-US" dirty="0" err="1">
                <a:solidFill>
                  <a:schemeClr val="bg1"/>
                </a:solidFill>
              </a:rPr>
              <a:t>flow:established,to_server</a:t>
            </a:r>
            <a:r>
              <a:rPr lang="en-US" dirty="0">
                <a:solidFill>
                  <a:schemeClr val="bg1"/>
                </a:solidFill>
              </a:rPr>
              <a:t>; content:”48 48 69 48 52 67 50 50 66 49 68 70”; </a:t>
            </a:r>
            <a:r>
              <a:rPr lang="en-US" dirty="0" err="1">
                <a:solidFill>
                  <a:schemeClr val="bg1"/>
                </a:solidFill>
              </a:rPr>
              <a:t>fast_pattern</a:t>
            </a:r>
            <a:r>
              <a:rPr lang="en-US" dirty="0">
                <a:solidFill>
                  <a:schemeClr val="bg1"/>
                </a:solidFill>
              </a:rPr>
              <a:t>; sid:1000005; rev:1;)</a:t>
            </a:r>
          </a:p>
          <a:p>
            <a:pPr marL="0" indent="0">
              <a:buNone/>
            </a:pPr>
            <a:r>
              <a:rPr lang="en-US" dirty="0">
                <a:solidFill>
                  <a:schemeClr val="bg1"/>
                </a:solidFill>
              </a:rPr>
              <a:t>alert </a:t>
            </a:r>
            <a:r>
              <a:rPr lang="en-US" dirty="0" err="1">
                <a:solidFill>
                  <a:schemeClr val="bg1"/>
                </a:solidFill>
              </a:rPr>
              <a:t>tcp</a:t>
            </a:r>
            <a:r>
              <a:rPr lang="en-US" dirty="0">
                <a:solidFill>
                  <a:schemeClr val="bg1"/>
                </a:solidFill>
              </a:rPr>
              <a:t> $HOME_NET any -&gt; $EXTERNAL_NET any (</a:t>
            </a:r>
            <a:r>
              <a:rPr lang="en-US" dirty="0" err="1">
                <a:solidFill>
                  <a:schemeClr val="bg1"/>
                </a:solidFill>
              </a:rPr>
              <a:t>msg:”Berserk</a:t>
            </a:r>
            <a:r>
              <a:rPr lang="en-US" dirty="0">
                <a:solidFill>
                  <a:schemeClr val="bg1"/>
                </a:solidFill>
              </a:rPr>
              <a:t> Base58-Encoded (no spaces) MAC Address Outbound”; </a:t>
            </a:r>
            <a:r>
              <a:rPr lang="en-US" dirty="0" err="1">
                <a:solidFill>
                  <a:schemeClr val="bg1"/>
                </a:solidFill>
              </a:rPr>
              <a:t>flow:established,to_server</a:t>
            </a:r>
            <a:r>
              <a:rPr lang="en-US" dirty="0">
                <a:solidFill>
                  <a:schemeClr val="bg1"/>
                </a:solidFill>
              </a:rPr>
              <a:t>; content:”uk5xhWRSdfmhJhGR”; </a:t>
            </a:r>
            <a:r>
              <a:rPr lang="en-US" dirty="0" err="1">
                <a:solidFill>
                  <a:schemeClr val="bg1"/>
                </a:solidFill>
              </a:rPr>
              <a:t>fast_pattern</a:t>
            </a:r>
            <a:r>
              <a:rPr lang="en-US" dirty="0">
                <a:solidFill>
                  <a:schemeClr val="bg1"/>
                </a:solidFill>
              </a:rPr>
              <a:t>; sid:1000006; rev:1;)</a:t>
            </a:r>
          </a:p>
          <a:p>
            <a:pPr marL="0" indent="0">
              <a:buNone/>
            </a:pPr>
            <a:r>
              <a:rPr lang="en-US" dirty="0">
                <a:solidFill>
                  <a:schemeClr val="bg1"/>
                </a:solidFill>
              </a:rPr>
              <a:t>alert </a:t>
            </a:r>
            <a:r>
              <a:rPr lang="en-US" dirty="0" err="1">
                <a:solidFill>
                  <a:schemeClr val="bg1"/>
                </a:solidFill>
              </a:rPr>
              <a:t>tcp</a:t>
            </a:r>
            <a:r>
              <a:rPr lang="en-US" dirty="0">
                <a:solidFill>
                  <a:schemeClr val="bg1"/>
                </a:solidFill>
              </a:rPr>
              <a:t> $HOME_NET any -&gt; $EXTERNAL_NET any (</a:t>
            </a:r>
            <a:r>
              <a:rPr lang="en-US" dirty="0" err="1">
                <a:solidFill>
                  <a:schemeClr val="bg1"/>
                </a:solidFill>
              </a:rPr>
              <a:t>msg:”Berserk</a:t>
            </a:r>
            <a:r>
              <a:rPr lang="en-US" dirty="0">
                <a:solidFill>
                  <a:schemeClr val="bg1"/>
                </a:solidFill>
              </a:rPr>
              <a:t> Base32-Encoded (no spaces) MAC Address Outbound”; </a:t>
            </a:r>
            <a:r>
              <a:rPr lang="en-US" dirty="0" err="1">
                <a:solidFill>
                  <a:schemeClr val="bg1"/>
                </a:solidFill>
              </a:rPr>
              <a:t>flow:established,to_server</a:t>
            </a:r>
            <a:r>
              <a:rPr lang="en-US" dirty="0">
                <a:solidFill>
                  <a:schemeClr val="bg1"/>
                </a:solidFill>
              </a:rPr>
              <a:t>; </a:t>
            </a:r>
            <a:r>
              <a:rPr lang="en-US" dirty="0" err="1">
                <a:solidFill>
                  <a:schemeClr val="bg1"/>
                </a:solidFill>
              </a:rPr>
              <a:t>content:”GAYEKMBUIMZDEQRRIRDA</a:t>
            </a:r>
            <a:r>
              <a:rPr lang="en-US" dirty="0">
                <a:solidFill>
                  <a:schemeClr val="bg1"/>
                </a:solidFill>
              </a:rPr>
              <a:t>====”; </a:t>
            </a:r>
            <a:r>
              <a:rPr lang="en-US" dirty="0" err="1">
                <a:solidFill>
                  <a:schemeClr val="bg1"/>
                </a:solidFill>
              </a:rPr>
              <a:t>fast_pattern</a:t>
            </a:r>
            <a:r>
              <a:rPr lang="en-US" dirty="0">
                <a:solidFill>
                  <a:schemeClr val="bg1"/>
                </a:solidFill>
              </a:rPr>
              <a:t>; sid:1000007; rev:1;)</a:t>
            </a:r>
          </a:p>
          <a:p>
            <a:pPr marL="0" indent="0">
              <a:buNone/>
            </a:pPr>
            <a:r>
              <a:rPr lang="en-US" dirty="0">
                <a:solidFill>
                  <a:schemeClr val="bg1"/>
                </a:solidFill>
              </a:rPr>
              <a:t>alert </a:t>
            </a:r>
            <a:r>
              <a:rPr lang="en-US" dirty="0" err="1">
                <a:solidFill>
                  <a:schemeClr val="bg1"/>
                </a:solidFill>
              </a:rPr>
              <a:t>tcp</a:t>
            </a:r>
            <a:r>
              <a:rPr lang="en-US" dirty="0">
                <a:solidFill>
                  <a:schemeClr val="bg1"/>
                </a:solidFill>
              </a:rPr>
              <a:t> $HOME_NET any -&gt; $EXTERNAL_NET any (</a:t>
            </a:r>
            <a:r>
              <a:rPr lang="en-US" dirty="0" err="1">
                <a:solidFill>
                  <a:schemeClr val="bg1"/>
                </a:solidFill>
              </a:rPr>
              <a:t>msg:”Berserk</a:t>
            </a:r>
            <a:r>
              <a:rPr lang="en-US" dirty="0">
                <a:solidFill>
                  <a:schemeClr val="bg1"/>
                </a:solidFill>
              </a:rPr>
              <a:t> UU-Encoded (no spaces) MAC Address Outbound”; </a:t>
            </a:r>
            <a:r>
              <a:rPr lang="en-US" dirty="0" err="1">
                <a:solidFill>
                  <a:schemeClr val="bg1"/>
                </a:solidFill>
              </a:rPr>
              <a:t>flow:established,to_server</a:t>
            </a:r>
            <a:r>
              <a:rPr lang="en-US" dirty="0">
                <a:solidFill>
                  <a:schemeClr val="bg1"/>
                </a:solidFill>
              </a:rPr>
              <a:t>; content:”|2c </a:t>
            </a:r>
            <a:r>
              <a:rPr lang="en-US" dirty="0" err="1">
                <a:solidFill>
                  <a:schemeClr val="bg1"/>
                </a:solidFill>
              </a:rPr>
              <a:t>2c</a:t>
            </a:r>
            <a:r>
              <a:rPr lang="en-US" dirty="0">
                <a:solidFill>
                  <a:schemeClr val="bg1"/>
                </a:solidFill>
              </a:rPr>
              <a:t> 23 21 25 2c 23|1|23 2c|C|29 22 2c|41|26|”; </a:t>
            </a:r>
            <a:r>
              <a:rPr lang="en-US" dirty="0" err="1">
                <a:solidFill>
                  <a:schemeClr val="bg1"/>
                </a:solidFill>
              </a:rPr>
              <a:t>fast_pattern</a:t>
            </a:r>
            <a:r>
              <a:rPr lang="en-US" dirty="0">
                <a:solidFill>
                  <a:schemeClr val="bg1"/>
                </a:solidFill>
              </a:rPr>
              <a:t>; sid:1000008; rev:1;)</a:t>
            </a:r>
          </a:p>
        </p:txBody>
      </p:sp>
    </p:spTree>
    <p:extLst>
      <p:ext uri="{BB962C8B-B14F-4D97-AF65-F5344CB8AC3E}">
        <p14:creationId xmlns:p14="http://schemas.microsoft.com/office/powerpoint/2010/main" val="2314298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57987"/>
            <a:ext cx="10515600" cy="798427"/>
          </a:xfrm>
        </p:spPr>
        <p:txBody>
          <a:bodyPr/>
          <a:lstStyle/>
          <a:p>
            <a:r>
              <a:rPr lang="en-US" dirty="0">
                <a:solidFill>
                  <a:schemeClr val="bg1"/>
                </a:solidFill>
              </a:rPr>
              <a:t>Bonus Round - Base64</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932242"/>
            <a:ext cx="5694284" cy="5244721"/>
          </a:xfrm>
        </p:spPr>
        <p:txBody>
          <a:bodyPr>
            <a:normAutofit fontScale="77500" lnSpcReduction="20000"/>
          </a:bodyPr>
          <a:lstStyle/>
          <a:p>
            <a:r>
              <a:rPr lang="en-US" dirty="0">
                <a:solidFill>
                  <a:schemeClr val="bg1"/>
                </a:solidFill>
              </a:rPr>
              <a:t>Use </a:t>
            </a:r>
            <a:r>
              <a:rPr lang="en-US" dirty="0" err="1">
                <a:solidFill>
                  <a:schemeClr val="bg1"/>
                </a:solidFill>
              </a:rPr>
              <a:t>Cyberchef</a:t>
            </a:r>
            <a:r>
              <a:rPr lang="en-US" dirty="0">
                <a:solidFill>
                  <a:schemeClr val="bg1"/>
                </a:solidFill>
              </a:rPr>
              <a:t> “Show Base64 Offsets”</a:t>
            </a:r>
          </a:p>
          <a:p>
            <a:pPr lvl="1"/>
            <a:r>
              <a:rPr lang="en-US" dirty="0">
                <a:solidFill>
                  <a:schemeClr val="bg1"/>
                </a:solidFill>
              </a:rPr>
              <a:t>Results for “00E04C22B1DF” </a:t>
            </a:r>
            <a:r>
              <a:rPr lang="en-US" dirty="0">
                <a:solidFill>
                  <a:schemeClr val="bg1"/>
                </a:solidFill>
                <a:sym typeface="Wingdings" panose="05000000000000000000" pitchFamily="2" charset="2"/>
              </a:rPr>
              <a:t></a:t>
            </a:r>
          </a:p>
          <a:p>
            <a:pPr marL="0" indent="0">
              <a:buNone/>
            </a:pPr>
            <a:r>
              <a:rPr lang="en-US" dirty="0">
                <a:solidFill>
                  <a:schemeClr val="bg1"/>
                </a:solidFill>
                <a:sym typeface="Wingdings" panose="05000000000000000000" pitchFamily="2" charset="2"/>
              </a:rPr>
              <a:t>alert </a:t>
            </a:r>
            <a:r>
              <a:rPr lang="en-US" dirty="0" err="1">
                <a:solidFill>
                  <a:schemeClr val="bg1"/>
                </a:solidFill>
                <a:sym typeface="Wingdings" panose="05000000000000000000" pitchFamily="2" charset="2"/>
              </a:rPr>
              <a:t>tcp</a:t>
            </a:r>
            <a:r>
              <a:rPr lang="en-US" dirty="0">
                <a:solidFill>
                  <a:schemeClr val="bg1"/>
                </a:solidFill>
                <a:sym typeface="Wingdings" panose="05000000000000000000" pitchFamily="2" charset="2"/>
              </a:rPr>
              <a:t> $HOME_NET any -&gt; $EXTERNAL_NET any (</a:t>
            </a:r>
            <a:r>
              <a:rPr lang="en-US" dirty="0" err="1">
                <a:solidFill>
                  <a:schemeClr val="bg1"/>
                </a:solidFill>
                <a:sym typeface="Wingdings" panose="05000000000000000000" pitchFamily="2" charset="2"/>
              </a:rPr>
              <a:t>msg:”Host</a:t>
            </a:r>
            <a:r>
              <a:rPr lang="en-US" dirty="0">
                <a:solidFill>
                  <a:schemeClr val="bg1"/>
                </a:solidFill>
                <a:sym typeface="Wingdings" panose="05000000000000000000" pitchFamily="2" charset="2"/>
              </a:rPr>
              <a:t>  Berserk MAC Address Base64 Offset 1”; </a:t>
            </a:r>
            <a:r>
              <a:rPr lang="en-US" dirty="0" err="1">
                <a:solidFill>
                  <a:schemeClr val="bg1"/>
                </a:solidFill>
                <a:sym typeface="Wingdings" panose="05000000000000000000" pitchFamily="2" charset="2"/>
              </a:rPr>
              <a:t>flow:established,to_server</a:t>
            </a:r>
            <a:r>
              <a:rPr lang="en-US" dirty="0">
                <a:solidFill>
                  <a:schemeClr val="bg1"/>
                </a:solidFill>
                <a:sym typeface="Wingdings" panose="05000000000000000000" pitchFamily="2" charset="2"/>
              </a:rPr>
              <a:t>; content:”</a:t>
            </a:r>
            <a:r>
              <a:rPr lang="en-US" dirty="0" err="1">
                <a:solidFill>
                  <a:schemeClr val="bg1"/>
                </a:solidFill>
                <a:sym typeface="Wingdings" panose="05000000000000000000" pitchFamily="2" charset="2"/>
              </a:rPr>
              <a:t>MDBFMDRDMjJCMURG</a:t>
            </a:r>
            <a:r>
              <a:rPr lang="en-US" dirty="0">
                <a:solidFill>
                  <a:schemeClr val="bg1"/>
                </a:solidFill>
                <a:sym typeface="Wingdings" panose="05000000000000000000" pitchFamily="2" charset="2"/>
              </a:rPr>
              <a:t>”; </a:t>
            </a:r>
            <a:r>
              <a:rPr lang="en-US" dirty="0" err="1">
                <a:solidFill>
                  <a:schemeClr val="bg1"/>
                </a:solidFill>
                <a:sym typeface="Wingdings" panose="05000000000000000000" pitchFamily="2" charset="2"/>
              </a:rPr>
              <a:t>fast_pattern</a:t>
            </a:r>
            <a:r>
              <a:rPr lang="en-US" dirty="0">
                <a:solidFill>
                  <a:schemeClr val="bg1"/>
                </a:solidFill>
                <a:sym typeface="Wingdings" panose="05000000000000000000" pitchFamily="2" charset="2"/>
              </a:rPr>
              <a:t>; sid:1000009; rev:1;)</a:t>
            </a:r>
          </a:p>
          <a:p>
            <a:pPr marL="0" indent="0">
              <a:buNone/>
            </a:pPr>
            <a:r>
              <a:rPr lang="en-US" dirty="0">
                <a:solidFill>
                  <a:schemeClr val="bg1"/>
                </a:solidFill>
                <a:sym typeface="Wingdings" panose="05000000000000000000" pitchFamily="2" charset="2"/>
              </a:rPr>
              <a:t>alert tcp $HOME_NET any -&gt; $EXTERNAL_NET any (</a:t>
            </a:r>
            <a:r>
              <a:rPr lang="en-US" dirty="0" err="1">
                <a:solidFill>
                  <a:schemeClr val="bg1"/>
                </a:solidFill>
                <a:sym typeface="Wingdings" panose="05000000000000000000" pitchFamily="2" charset="2"/>
              </a:rPr>
              <a:t>msg:”Host</a:t>
            </a:r>
            <a:r>
              <a:rPr lang="en-US" dirty="0">
                <a:solidFill>
                  <a:schemeClr val="bg1"/>
                </a:solidFill>
                <a:sym typeface="Wingdings" panose="05000000000000000000" pitchFamily="2" charset="2"/>
              </a:rPr>
              <a:t>  Berserk MAC Address Base64 Offset 2”; </a:t>
            </a:r>
            <a:r>
              <a:rPr lang="en-US" dirty="0" err="1">
                <a:solidFill>
                  <a:schemeClr val="bg1"/>
                </a:solidFill>
                <a:sym typeface="Wingdings" panose="05000000000000000000" pitchFamily="2" charset="2"/>
              </a:rPr>
              <a:t>flow:established,to_server</a:t>
            </a:r>
            <a:r>
              <a:rPr lang="en-US" dirty="0">
                <a:solidFill>
                  <a:schemeClr val="bg1"/>
                </a:solidFill>
                <a:sym typeface="Wingdings" panose="05000000000000000000" pitchFamily="2" charset="2"/>
              </a:rPr>
              <a:t>; content:” AwRTA0QzIyQjFER”; fast_pattern; sid:1000010; rev:1;)</a:t>
            </a:r>
            <a:endParaRPr lang="en-US" dirty="0">
              <a:solidFill>
                <a:schemeClr val="bg1"/>
              </a:solidFill>
            </a:endParaRPr>
          </a:p>
          <a:p>
            <a:pPr marL="0" indent="0">
              <a:buNone/>
            </a:pPr>
            <a:r>
              <a:rPr lang="en-US" dirty="0">
                <a:solidFill>
                  <a:schemeClr val="bg1"/>
                </a:solidFill>
                <a:sym typeface="Wingdings" panose="05000000000000000000" pitchFamily="2" charset="2"/>
              </a:rPr>
              <a:t>alert tcp $HOME_NET any -&gt; $EXTERNAL_NET any (</a:t>
            </a:r>
            <a:r>
              <a:rPr lang="en-US" dirty="0" err="1">
                <a:solidFill>
                  <a:schemeClr val="bg1"/>
                </a:solidFill>
                <a:sym typeface="Wingdings" panose="05000000000000000000" pitchFamily="2" charset="2"/>
              </a:rPr>
              <a:t>msg:”Host</a:t>
            </a:r>
            <a:r>
              <a:rPr lang="en-US" dirty="0">
                <a:solidFill>
                  <a:schemeClr val="bg1"/>
                </a:solidFill>
                <a:sym typeface="Wingdings" panose="05000000000000000000" pitchFamily="2" charset="2"/>
              </a:rPr>
              <a:t>  Berserk MAC Address Base64 Offset 3”; </a:t>
            </a:r>
            <a:r>
              <a:rPr lang="en-US" dirty="0" err="1">
                <a:solidFill>
                  <a:schemeClr val="bg1"/>
                </a:solidFill>
                <a:sym typeface="Wingdings" panose="05000000000000000000" pitchFamily="2" charset="2"/>
              </a:rPr>
              <a:t>flow:established,to_server</a:t>
            </a:r>
            <a:r>
              <a:rPr lang="en-US" dirty="0">
                <a:solidFill>
                  <a:schemeClr val="bg1"/>
                </a:solidFill>
                <a:sym typeface="Wingdings" panose="05000000000000000000" pitchFamily="2" charset="2"/>
              </a:rPr>
              <a:t>; content:” </a:t>
            </a:r>
            <a:r>
              <a:rPr lang="en-US" dirty="0" err="1">
                <a:solidFill>
                  <a:schemeClr val="bg1"/>
                </a:solidFill>
                <a:sym typeface="Wingdings" panose="05000000000000000000" pitchFamily="2" charset="2"/>
              </a:rPr>
              <a:t>wMEUwNEMyMkIxRE</a:t>
            </a:r>
            <a:r>
              <a:rPr lang="en-US" dirty="0">
                <a:solidFill>
                  <a:schemeClr val="bg1"/>
                </a:solidFill>
                <a:sym typeface="Wingdings" panose="05000000000000000000" pitchFamily="2" charset="2"/>
              </a:rPr>
              <a:t>”; fast_pattern; sid:1000011; rev:1;)</a:t>
            </a:r>
            <a:endParaRPr lang="en-US" dirty="0">
              <a:solidFill>
                <a:schemeClr val="bg1"/>
              </a:solidFill>
            </a:endParaRPr>
          </a:p>
          <a:p>
            <a:pPr marL="0" indent="0">
              <a:buNone/>
            </a:pPr>
            <a:endParaRPr lang="en-US" dirty="0">
              <a:solidFill>
                <a:schemeClr val="bg1"/>
              </a:solidFill>
            </a:endParaRPr>
          </a:p>
          <a:p>
            <a:pPr lvl="2"/>
            <a:endParaRPr lang="en-US" dirty="0">
              <a:solidFill>
                <a:schemeClr val="bg1"/>
              </a:solidFill>
            </a:endParaRPr>
          </a:p>
        </p:txBody>
      </p:sp>
      <p:pic>
        <p:nvPicPr>
          <p:cNvPr id="5" name="Picture 4">
            <a:extLst>
              <a:ext uri="{FF2B5EF4-FFF2-40B4-BE49-F238E27FC236}">
                <a16:creationId xmlns:a16="http://schemas.microsoft.com/office/drawing/2014/main" id="{094F0CB3-5635-9BFF-96D9-B0694212C0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6102" y="932242"/>
            <a:ext cx="5868058" cy="5393348"/>
          </a:xfrm>
          <a:prstGeom prst="rect">
            <a:avLst/>
          </a:prstGeom>
        </p:spPr>
      </p:pic>
    </p:spTree>
    <p:extLst>
      <p:ext uri="{BB962C8B-B14F-4D97-AF65-F5344CB8AC3E}">
        <p14:creationId xmlns:p14="http://schemas.microsoft.com/office/powerpoint/2010/main" val="496092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57987"/>
            <a:ext cx="10515600" cy="798427"/>
          </a:xfrm>
        </p:spPr>
        <p:txBody>
          <a:bodyPr>
            <a:normAutofit/>
          </a:bodyPr>
          <a:lstStyle/>
          <a:p>
            <a:r>
              <a:rPr lang="en-US" dirty="0">
                <a:solidFill>
                  <a:schemeClr val="bg1"/>
                </a:solidFill>
              </a:rPr>
              <a:t>Bonus </a:t>
            </a:r>
            <a:r>
              <a:rPr lang="en-US" dirty="0" err="1">
                <a:solidFill>
                  <a:schemeClr val="bg1"/>
                </a:solidFill>
              </a:rPr>
              <a:t>Bonus</a:t>
            </a:r>
            <a:r>
              <a:rPr lang="en-US" dirty="0">
                <a:solidFill>
                  <a:schemeClr val="bg1"/>
                </a:solidFill>
              </a:rPr>
              <a:t> Round: XOR Rainbow Table</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7" y="932242"/>
            <a:ext cx="11444043" cy="5244721"/>
          </a:xfrm>
        </p:spPr>
        <p:txBody>
          <a:bodyPr>
            <a:normAutofit/>
          </a:bodyPr>
          <a:lstStyle/>
          <a:p>
            <a:r>
              <a:rPr lang="en-US" dirty="0">
                <a:solidFill>
                  <a:schemeClr val="bg1"/>
                </a:solidFill>
              </a:rPr>
              <a:t>XOR:</a:t>
            </a:r>
          </a:p>
          <a:p>
            <a:pPr lvl="1"/>
            <a:r>
              <a:rPr lang="en-US" dirty="0">
                <a:solidFill>
                  <a:schemeClr val="bg1"/>
                </a:solidFill>
              </a:rPr>
              <a:t>Do some bitwise math, to obfuscate data</a:t>
            </a:r>
          </a:p>
          <a:p>
            <a:r>
              <a:rPr lang="en-US" dirty="0">
                <a:solidFill>
                  <a:schemeClr val="bg1"/>
                </a:solidFill>
              </a:rPr>
              <a:t>Rainbow table</a:t>
            </a:r>
          </a:p>
          <a:p>
            <a:pPr lvl="1"/>
            <a:r>
              <a:rPr lang="en-US" dirty="0">
                <a:solidFill>
                  <a:schemeClr val="bg1"/>
                </a:solidFill>
              </a:rPr>
              <a:t>Take a known value (e.g. system artifacts) transform it via (single or multi-byte XOR)</a:t>
            </a:r>
          </a:p>
          <a:p>
            <a:pPr lvl="1"/>
            <a:r>
              <a:rPr lang="en-US" dirty="0">
                <a:solidFill>
                  <a:schemeClr val="bg1"/>
                </a:solidFill>
              </a:rPr>
              <a:t>Create rules to search for the transformed values</a:t>
            </a:r>
          </a:p>
          <a:p>
            <a:r>
              <a:rPr lang="en-US" dirty="0">
                <a:solidFill>
                  <a:schemeClr val="bg1"/>
                </a:solidFill>
              </a:rPr>
              <a:t>Can very easily be done with a </a:t>
            </a:r>
            <a:r>
              <a:rPr lang="en-US" dirty="0" err="1">
                <a:solidFill>
                  <a:schemeClr val="bg1"/>
                </a:solidFill>
              </a:rPr>
              <a:t>cyberchef</a:t>
            </a:r>
            <a:r>
              <a:rPr lang="en-US" dirty="0">
                <a:solidFill>
                  <a:schemeClr val="bg1"/>
                </a:solidFill>
              </a:rPr>
              <a:t> recipe + some simple scripting to increment the sid number for the rules</a:t>
            </a:r>
          </a:p>
          <a:p>
            <a:r>
              <a:rPr lang="en-US" dirty="0" err="1">
                <a:solidFill>
                  <a:schemeClr val="bg1"/>
                </a:solidFill>
              </a:rPr>
              <a:t>Cyberchef</a:t>
            </a:r>
            <a:r>
              <a:rPr lang="en-US" dirty="0">
                <a:solidFill>
                  <a:schemeClr val="bg1"/>
                </a:solidFill>
              </a:rPr>
              <a:t> recipe + script for sid numbering available in github repository for this talk</a:t>
            </a:r>
          </a:p>
          <a:p>
            <a:pPr marL="0" indent="0">
              <a:buNone/>
            </a:pPr>
            <a:endParaRPr lang="en-US" dirty="0">
              <a:solidFill>
                <a:schemeClr val="bg1"/>
              </a:solidFill>
            </a:endParaRPr>
          </a:p>
          <a:p>
            <a:pPr lvl="2"/>
            <a:endParaRPr lang="en-US" dirty="0">
              <a:solidFill>
                <a:schemeClr val="bg1"/>
              </a:solidFill>
            </a:endParaRPr>
          </a:p>
        </p:txBody>
      </p:sp>
    </p:spTree>
    <p:extLst>
      <p:ext uri="{BB962C8B-B14F-4D97-AF65-F5344CB8AC3E}">
        <p14:creationId xmlns:p14="http://schemas.microsoft.com/office/powerpoint/2010/main" val="3118181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0"/>
            <a:ext cx="10515600" cy="1325563"/>
          </a:xfrm>
        </p:spPr>
        <p:txBody>
          <a:bodyPr/>
          <a:lstStyle/>
          <a:p>
            <a:r>
              <a:rPr lang="en-US" dirty="0">
                <a:solidFill>
                  <a:schemeClr val="bg1"/>
                </a:solidFill>
              </a:rPr>
              <a:t>#WHOAMI</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sz="half" idx="1"/>
          </p:nvPr>
        </p:nvSpPr>
        <p:spPr>
          <a:xfrm>
            <a:off x="327891" y="1177636"/>
            <a:ext cx="6031345" cy="4999327"/>
          </a:xfrm>
        </p:spPr>
        <p:txBody>
          <a:bodyPr>
            <a:normAutofit lnSpcReduction="10000"/>
          </a:bodyPr>
          <a:lstStyle/>
          <a:p>
            <a:r>
              <a:rPr lang="en-US" dirty="0">
                <a:solidFill>
                  <a:schemeClr val="bg1"/>
                </a:solidFill>
              </a:rPr>
              <a:t>Tony Robinson – Proofpoint Emerging Threats</a:t>
            </a:r>
          </a:p>
          <a:p>
            <a:pPr lvl="1"/>
            <a:r>
              <a:rPr lang="en-US" dirty="0">
                <a:solidFill>
                  <a:schemeClr val="bg1"/>
                </a:solidFill>
              </a:rPr>
              <a:t>Intel goes in, rules come out (Snort 2.9, Suricata 4-7)</a:t>
            </a:r>
          </a:p>
          <a:p>
            <a:pPr lvl="1"/>
            <a:r>
              <a:rPr lang="en-US" dirty="0">
                <a:solidFill>
                  <a:schemeClr val="bg1"/>
                </a:solidFill>
              </a:rPr>
              <a:t>Sr. Threat Researcher, 3 years</a:t>
            </a:r>
          </a:p>
          <a:p>
            <a:pPr lvl="1"/>
            <a:r>
              <a:rPr lang="en-US" dirty="0">
                <a:solidFill>
                  <a:schemeClr val="bg1"/>
                </a:solidFill>
              </a:rPr>
              <a:t>10+ years experience in cybersecurity</a:t>
            </a:r>
          </a:p>
          <a:p>
            <a:pPr lvl="2"/>
            <a:r>
              <a:rPr lang="en-US" dirty="0">
                <a:solidFill>
                  <a:schemeClr val="bg1"/>
                </a:solidFill>
              </a:rPr>
              <a:t>Mainly NSM, SOC, + DFIR</a:t>
            </a:r>
          </a:p>
          <a:p>
            <a:r>
              <a:rPr lang="en-US" dirty="0">
                <a:solidFill>
                  <a:schemeClr val="bg1"/>
                </a:solidFill>
              </a:rPr>
              <a:t>Chesterfield, MI, United States</a:t>
            </a:r>
          </a:p>
          <a:p>
            <a:pPr lvl="1"/>
            <a:r>
              <a:rPr lang="en-US" dirty="0">
                <a:solidFill>
                  <a:schemeClr val="bg1"/>
                </a:solidFill>
              </a:rPr>
              <a:t>Happily Married</a:t>
            </a:r>
          </a:p>
          <a:p>
            <a:pPr lvl="1"/>
            <a:r>
              <a:rPr lang="en-US" dirty="0">
                <a:solidFill>
                  <a:schemeClr val="bg1"/>
                </a:solidFill>
              </a:rPr>
              <a:t>Two Bassett Hounds</a:t>
            </a:r>
          </a:p>
          <a:p>
            <a:pPr lvl="1"/>
            <a:r>
              <a:rPr lang="en-US" dirty="0">
                <a:solidFill>
                  <a:schemeClr val="bg1"/>
                </a:solidFill>
              </a:rPr>
              <a:t>Likes: Good Food, Video Games, Anime/Manga Nerd</a:t>
            </a:r>
          </a:p>
          <a:p>
            <a:pPr lvl="1"/>
            <a:r>
              <a:rPr lang="en-US" dirty="0">
                <a:solidFill>
                  <a:schemeClr val="bg1"/>
                </a:solidFill>
              </a:rPr>
              <a:t>Errata: Self-published author – </a:t>
            </a:r>
            <a:r>
              <a:rPr lang="en-US" i="1" dirty="0">
                <a:solidFill>
                  <a:schemeClr val="bg1"/>
                </a:solidFill>
              </a:rPr>
              <a:t>Building Virtual Machine Labs: A Hands-On Guide</a:t>
            </a:r>
          </a:p>
        </p:txBody>
      </p:sp>
      <p:pic>
        <p:nvPicPr>
          <p:cNvPr id="6" name="Content Placeholder 5">
            <a:extLst>
              <a:ext uri="{FF2B5EF4-FFF2-40B4-BE49-F238E27FC236}">
                <a16:creationId xmlns:a16="http://schemas.microsoft.com/office/drawing/2014/main" id="{53F887A6-EF17-5A73-D073-0B2AE59D86B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92884" y="1247317"/>
            <a:ext cx="3527516" cy="4703355"/>
          </a:xfrm>
        </p:spPr>
      </p:pic>
    </p:spTree>
    <p:extLst>
      <p:ext uri="{BB962C8B-B14F-4D97-AF65-F5344CB8AC3E}">
        <p14:creationId xmlns:p14="http://schemas.microsoft.com/office/powerpoint/2010/main" val="3796486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57987"/>
            <a:ext cx="10515600" cy="798427"/>
          </a:xfrm>
        </p:spPr>
        <p:txBody>
          <a:bodyPr>
            <a:normAutofit/>
          </a:bodyPr>
          <a:lstStyle/>
          <a:p>
            <a:r>
              <a:rPr lang="en-US" dirty="0">
                <a:solidFill>
                  <a:schemeClr val="bg1"/>
                </a:solidFill>
              </a:rPr>
              <a:t>Bonus </a:t>
            </a:r>
            <a:r>
              <a:rPr lang="en-US" dirty="0" err="1">
                <a:solidFill>
                  <a:schemeClr val="bg1"/>
                </a:solidFill>
              </a:rPr>
              <a:t>Bonus</a:t>
            </a:r>
            <a:r>
              <a:rPr lang="en-US" dirty="0">
                <a:solidFill>
                  <a:schemeClr val="bg1"/>
                </a:solidFill>
              </a:rPr>
              <a:t> Round: XOR Rainbow Table</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7" y="932242"/>
            <a:ext cx="11444043" cy="5244721"/>
          </a:xfrm>
        </p:spPr>
        <p:txBody>
          <a:bodyPr>
            <a:normAutofit/>
          </a:bodyPr>
          <a:lstStyle/>
          <a:p>
            <a:pPr marL="0" indent="0">
              <a:buNone/>
            </a:pPr>
            <a:endParaRPr lang="en-US" dirty="0">
              <a:solidFill>
                <a:schemeClr val="bg1"/>
              </a:solidFill>
            </a:endParaRPr>
          </a:p>
          <a:p>
            <a:pPr lvl="2"/>
            <a:endParaRPr lang="en-US" dirty="0">
              <a:solidFill>
                <a:schemeClr val="bg1"/>
              </a:solidFill>
            </a:endParaRPr>
          </a:p>
        </p:txBody>
      </p:sp>
      <p:pic>
        <p:nvPicPr>
          <p:cNvPr id="5" name="Picture 4">
            <a:extLst>
              <a:ext uri="{FF2B5EF4-FFF2-40B4-BE49-F238E27FC236}">
                <a16:creationId xmlns:a16="http://schemas.microsoft.com/office/drawing/2014/main" id="{3CB64F9E-AF3C-AEC5-8ED1-BFDEBB215E6B}"/>
              </a:ext>
            </a:extLst>
          </p:cNvPr>
          <p:cNvPicPr>
            <a:picLocks noChangeAspect="1"/>
          </p:cNvPicPr>
          <p:nvPr/>
        </p:nvPicPr>
        <p:blipFill>
          <a:blip r:embed="rId3"/>
          <a:stretch>
            <a:fillRect/>
          </a:stretch>
        </p:blipFill>
        <p:spPr>
          <a:xfrm>
            <a:off x="43233" y="1104419"/>
            <a:ext cx="12192000" cy="5148372"/>
          </a:xfrm>
          <a:prstGeom prst="rect">
            <a:avLst/>
          </a:prstGeom>
        </p:spPr>
      </p:pic>
    </p:spTree>
    <p:extLst>
      <p:ext uri="{BB962C8B-B14F-4D97-AF65-F5344CB8AC3E}">
        <p14:creationId xmlns:p14="http://schemas.microsoft.com/office/powerpoint/2010/main" val="1474889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57987"/>
            <a:ext cx="10515600" cy="798427"/>
          </a:xfrm>
        </p:spPr>
        <p:txBody>
          <a:bodyPr>
            <a:normAutofit/>
          </a:bodyPr>
          <a:lstStyle/>
          <a:p>
            <a:r>
              <a:rPr lang="en-US" dirty="0">
                <a:solidFill>
                  <a:schemeClr val="bg1"/>
                </a:solidFill>
              </a:rPr>
              <a:t>Bonus </a:t>
            </a:r>
            <a:r>
              <a:rPr lang="en-US" dirty="0" err="1">
                <a:solidFill>
                  <a:schemeClr val="bg1"/>
                </a:solidFill>
              </a:rPr>
              <a:t>Bonus</a:t>
            </a:r>
            <a:r>
              <a:rPr lang="en-US" dirty="0">
                <a:solidFill>
                  <a:schemeClr val="bg1"/>
                </a:solidFill>
              </a:rPr>
              <a:t> Round: XOR Rainbow Table</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7" y="932242"/>
            <a:ext cx="11444043" cy="5244721"/>
          </a:xfrm>
        </p:spPr>
        <p:txBody>
          <a:bodyPr>
            <a:normAutofit/>
          </a:bodyPr>
          <a:lstStyle/>
          <a:p>
            <a:pPr marL="0" indent="0">
              <a:buNone/>
            </a:pPr>
            <a:endParaRPr lang="en-US" dirty="0">
              <a:solidFill>
                <a:schemeClr val="bg1"/>
              </a:solidFill>
            </a:endParaRPr>
          </a:p>
          <a:p>
            <a:pPr lvl="2"/>
            <a:endParaRPr lang="en-US" dirty="0">
              <a:solidFill>
                <a:schemeClr val="bg1"/>
              </a:solidFill>
            </a:endParaRPr>
          </a:p>
        </p:txBody>
      </p:sp>
      <p:pic>
        <p:nvPicPr>
          <p:cNvPr id="6" name="Picture 5">
            <a:extLst>
              <a:ext uri="{FF2B5EF4-FFF2-40B4-BE49-F238E27FC236}">
                <a16:creationId xmlns:a16="http://schemas.microsoft.com/office/drawing/2014/main" id="{484AC800-721A-AF69-1727-FDD0A9DC2934}"/>
              </a:ext>
            </a:extLst>
          </p:cNvPr>
          <p:cNvPicPr>
            <a:picLocks noChangeAspect="1"/>
          </p:cNvPicPr>
          <p:nvPr/>
        </p:nvPicPr>
        <p:blipFill>
          <a:blip r:embed="rId3"/>
          <a:stretch>
            <a:fillRect/>
          </a:stretch>
        </p:blipFill>
        <p:spPr>
          <a:xfrm>
            <a:off x="518334" y="1102747"/>
            <a:ext cx="11155332" cy="4372585"/>
          </a:xfrm>
          <a:prstGeom prst="rect">
            <a:avLst/>
          </a:prstGeom>
        </p:spPr>
      </p:pic>
    </p:spTree>
    <p:extLst>
      <p:ext uri="{BB962C8B-B14F-4D97-AF65-F5344CB8AC3E}">
        <p14:creationId xmlns:p14="http://schemas.microsoft.com/office/powerpoint/2010/main" val="28807412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57987"/>
            <a:ext cx="10515600" cy="798427"/>
          </a:xfrm>
        </p:spPr>
        <p:txBody>
          <a:bodyPr>
            <a:normAutofit/>
          </a:bodyPr>
          <a:lstStyle/>
          <a:p>
            <a:r>
              <a:rPr lang="en-US" dirty="0">
                <a:solidFill>
                  <a:schemeClr val="bg1"/>
                </a:solidFill>
              </a:rPr>
              <a:t>Bonus </a:t>
            </a:r>
            <a:r>
              <a:rPr lang="en-US" dirty="0" err="1">
                <a:solidFill>
                  <a:schemeClr val="bg1"/>
                </a:solidFill>
              </a:rPr>
              <a:t>Bonus</a:t>
            </a:r>
            <a:r>
              <a:rPr lang="en-US" dirty="0">
                <a:solidFill>
                  <a:schemeClr val="bg1"/>
                </a:solidFill>
              </a:rPr>
              <a:t> Round: XOR Rainbow Table</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7" y="932242"/>
            <a:ext cx="11444043" cy="5244721"/>
          </a:xfrm>
        </p:spPr>
        <p:txBody>
          <a:bodyPr>
            <a:normAutofit/>
          </a:bodyPr>
          <a:lstStyle/>
          <a:p>
            <a:pPr marL="0" indent="0">
              <a:buNone/>
            </a:pPr>
            <a:endParaRPr lang="en-US" dirty="0">
              <a:solidFill>
                <a:schemeClr val="bg1"/>
              </a:solidFill>
            </a:endParaRPr>
          </a:p>
          <a:p>
            <a:pPr lvl="2"/>
            <a:endParaRPr lang="en-US" dirty="0">
              <a:solidFill>
                <a:schemeClr val="bg1"/>
              </a:solidFill>
            </a:endParaRPr>
          </a:p>
        </p:txBody>
      </p:sp>
      <p:pic>
        <p:nvPicPr>
          <p:cNvPr id="5" name="Picture 4">
            <a:extLst>
              <a:ext uri="{FF2B5EF4-FFF2-40B4-BE49-F238E27FC236}">
                <a16:creationId xmlns:a16="http://schemas.microsoft.com/office/drawing/2014/main" id="{CD8B8F6C-A4FC-6B8D-FD1B-79F5CC4E5E43}"/>
              </a:ext>
            </a:extLst>
          </p:cNvPr>
          <p:cNvPicPr>
            <a:picLocks noChangeAspect="1"/>
          </p:cNvPicPr>
          <p:nvPr/>
        </p:nvPicPr>
        <p:blipFill>
          <a:blip r:embed="rId3"/>
          <a:stretch>
            <a:fillRect/>
          </a:stretch>
        </p:blipFill>
        <p:spPr>
          <a:xfrm>
            <a:off x="494518" y="2485893"/>
            <a:ext cx="11202963" cy="1886213"/>
          </a:xfrm>
          <a:prstGeom prst="rect">
            <a:avLst/>
          </a:prstGeom>
        </p:spPr>
      </p:pic>
    </p:spTree>
    <p:extLst>
      <p:ext uri="{BB962C8B-B14F-4D97-AF65-F5344CB8AC3E}">
        <p14:creationId xmlns:p14="http://schemas.microsoft.com/office/powerpoint/2010/main" val="3237416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a:xfrm>
            <a:off x="838200" y="57987"/>
            <a:ext cx="10515600" cy="798427"/>
          </a:xfrm>
        </p:spPr>
        <p:txBody>
          <a:bodyPr>
            <a:normAutofit/>
          </a:bodyPr>
          <a:lstStyle/>
          <a:p>
            <a:r>
              <a:rPr lang="en-US" dirty="0">
                <a:solidFill>
                  <a:schemeClr val="bg1"/>
                </a:solidFill>
              </a:rPr>
              <a:t>Thanks for Attending my Talk!</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7" y="932242"/>
            <a:ext cx="11444043" cy="5244721"/>
          </a:xfrm>
        </p:spPr>
        <p:txBody>
          <a:bodyPr>
            <a:normAutofit/>
          </a:bodyPr>
          <a:lstStyle/>
          <a:p>
            <a:r>
              <a:rPr lang="en-US" dirty="0">
                <a:solidFill>
                  <a:schemeClr val="bg1"/>
                </a:solidFill>
              </a:rPr>
              <a:t>Get in touch with the ET team</a:t>
            </a:r>
          </a:p>
          <a:p>
            <a:pPr lvl="1"/>
            <a:r>
              <a:rPr lang="en-US" dirty="0">
                <a:solidFill>
                  <a:schemeClr val="bg1"/>
                </a:solidFill>
              </a:rPr>
              <a:t>https://community.emergingthreats.net</a:t>
            </a:r>
          </a:p>
          <a:p>
            <a:pPr lvl="2"/>
            <a:r>
              <a:rPr lang="en-US" dirty="0">
                <a:solidFill>
                  <a:schemeClr val="bg1"/>
                </a:solidFill>
              </a:rPr>
              <a:t>Community forum. Come talk shop with us, share rules, post questions, etc.</a:t>
            </a:r>
          </a:p>
          <a:p>
            <a:pPr lvl="1"/>
            <a:r>
              <a:rPr lang="en-US" dirty="0">
                <a:solidFill>
                  <a:schemeClr val="bg1"/>
                </a:solidFill>
              </a:rPr>
              <a:t>Discord</a:t>
            </a:r>
          </a:p>
          <a:p>
            <a:pPr lvl="2"/>
            <a:r>
              <a:rPr lang="en-US" dirty="0">
                <a:solidFill>
                  <a:schemeClr val="bg1"/>
                </a:solidFill>
              </a:rPr>
              <a:t>Yeah, I just finished talking smack about Discord, but we _do_ have a Discord community as well.</a:t>
            </a:r>
          </a:p>
          <a:p>
            <a:pPr lvl="2"/>
            <a:r>
              <a:rPr lang="en-US" dirty="0">
                <a:solidFill>
                  <a:schemeClr val="bg1"/>
                </a:solidFill>
              </a:rPr>
              <a:t>https://discord.gg/8ZGA6mtfYT</a:t>
            </a:r>
          </a:p>
          <a:p>
            <a:r>
              <a:rPr lang="en-US" sz="2800" u="sng" dirty="0">
                <a:solidFill>
                  <a:schemeClr val="bg1"/>
                </a:solidFill>
              </a:rPr>
              <a:t>Slide deck, </a:t>
            </a:r>
            <a:r>
              <a:rPr lang="en-US" sz="2800" u="sng" dirty="0" err="1">
                <a:solidFill>
                  <a:schemeClr val="bg1"/>
                </a:solidFill>
              </a:rPr>
              <a:t>Cyberchef</a:t>
            </a:r>
            <a:r>
              <a:rPr lang="en-US" sz="2800" u="sng" dirty="0">
                <a:solidFill>
                  <a:schemeClr val="bg1"/>
                </a:solidFill>
              </a:rPr>
              <a:t> recipe, siderator.py, and </a:t>
            </a:r>
            <a:r>
              <a:rPr lang="en-US" sz="2800" u="sng">
                <a:solidFill>
                  <a:schemeClr val="bg1"/>
                </a:solidFill>
              </a:rPr>
              <a:t>other materials </a:t>
            </a:r>
            <a:r>
              <a:rPr lang="en-US" sz="2800" u="sng" dirty="0">
                <a:solidFill>
                  <a:schemeClr val="bg1"/>
                </a:solidFill>
              </a:rPr>
              <a:t>available at:</a:t>
            </a:r>
          </a:p>
          <a:p>
            <a:r>
              <a:rPr lang="en-US" sz="2800" b="1" dirty="0">
                <a:solidFill>
                  <a:schemeClr val="bg1"/>
                </a:solidFill>
              </a:rPr>
              <a:t> https://github.com/da667/Contalks/tree/main/Suricon2024</a:t>
            </a:r>
            <a:endParaRPr lang="en-US" dirty="0">
              <a:solidFill>
                <a:schemeClr val="bg1"/>
              </a:solidFill>
            </a:endParaRPr>
          </a:p>
          <a:p>
            <a:pPr lvl="2"/>
            <a:endParaRPr lang="en-US" dirty="0">
              <a:solidFill>
                <a:schemeClr val="bg1"/>
              </a:solidFill>
            </a:endParaRPr>
          </a:p>
          <a:p>
            <a:pPr lvl="2"/>
            <a:endParaRPr lang="en-US" dirty="0">
              <a:solidFill>
                <a:schemeClr val="bg1"/>
              </a:solidFill>
            </a:endParaRPr>
          </a:p>
        </p:txBody>
      </p:sp>
    </p:spTree>
    <p:extLst>
      <p:ext uri="{BB962C8B-B14F-4D97-AF65-F5344CB8AC3E}">
        <p14:creationId xmlns:p14="http://schemas.microsoft.com/office/powerpoint/2010/main" val="334070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6663EF-BF57-91AD-7494-50480906FD07}"/>
              </a:ext>
            </a:extLst>
          </p:cNvPr>
          <p:cNvSpPr>
            <a:spLocks noGrp="1"/>
          </p:cNvSpPr>
          <p:nvPr>
            <p:ph type="title"/>
          </p:nvPr>
        </p:nvSpPr>
        <p:spPr>
          <a:xfrm>
            <a:off x="753341" y="0"/>
            <a:ext cx="10515600" cy="2852737"/>
          </a:xfrm>
        </p:spPr>
        <p:txBody>
          <a:bodyPr/>
          <a:lstStyle/>
          <a:p>
            <a:r>
              <a:rPr lang="en-US" dirty="0">
                <a:solidFill>
                  <a:schemeClr val="bg1"/>
                </a:solidFill>
              </a:rPr>
              <a:t>Part 1</a:t>
            </a:r>
          </a:p>
        </p:txBody>
      </p:sp>
      <p:sp>
        <p:nvSpPr>
          <p:cNvPr id="5" name="Text Placeholder 4">
            <a:extLst>
              <a:ext uri="{FF2B5EF4-FFF2-40B4-BE49-F238E27FC236}">
                <a16:creationId xmlns:a16="http://schemas.microsoft.com/office/drawing/2014/main" id="{B85768B1-00CD-A2E6-CD50-4BD8D5170481}"/>
              </a:ext>
            </a:extLst>
          </p:cNvPr>
          <p:cNvSpPr>
            <a:spLocks noGrp="1"/>
          </p:cNvSpPr>
          <p:nvPr>
            <p:ph type="body" idx="1"/>
          </p:nvPr>
        </p:nvSpPr>
        <p:spPr>
          <a:xfrm>
            <a:off x="753341" y="3005426"/>
            <a:ext cx="10515600" cy="1500187"/>
          </a:xfrm>
        </p:spPr>
        <p:txBody>
          <a:bodyPr/>
          <a:lstStyle/>
          <a:p>
            <a:br>
              <a:rPr lang="en-US" dirty="0"/>
            </a:br>
            <a:r>
              <a:rPr lang="en-US" dirty="0"/>
              <a:t>Making better use of ET INFO</a:t>
            </a:r>
          </a:p>
        </p:txBody>
      </p:sp>
      <p:pic>
        <p:nvPicPr>
          <p:cNvPr id="7" name="Picture 6">
            <a:extLst>
              <a:ext uri="{FF2B5EF4-FFF2-40B4-BE49-F238E27FC236}">
                <a16:creationId xmlns:a16="http://schemas.microsoft.com/office/drawing/2014/main" id="{72A8E09D-B11C-D29B-D7F0-7FECA0706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1141" y="1603360"/>
            <a:ext cx="2653564" cy="2987113"/>
          </a:xfrm>
          <a:prstGeom prst="rect">
            <a:avLst/>
          </a:prstGeom>
        </p:spPr>
      </p:pic>
    </p:spTree>
    <p:extLst>
      <p:ext uri="{BB962C8B-B14F-4D97-AF65-F5344CB8AC3E}">
        <p14:creationId xmlns:p14="http://schemas.microsoft.com/office/powerpoint/2010/main" val="4036089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 INFO</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i="1" dirty="0">
                <a:solidFill>
                  <a:schemeClr val="bg1"/>
                </a:solidFill>
              </a:rPr>
              <a:t>[...] for signatures to help provide audit level events that are useful for correlation and identifying interesting activity which may not be inherently malicious but is often observed in malware and other threats</a:t>
            </a:r>
          </a:p>
          <a:p>
            <a:pPr lvl="1"/>
            <a:r>
              <a:rPr lang="en-US" dirty="0">
                <a:solidFill>
                  <a:schemeClr val="bg1"/>
                </a:solidFill>
              </a:rPr>
              <a:t>https://community.emergingthreats.net/t/suricata-5-6-7-rule-categories/</a:t>
            </a:r>
          </a:p>
          <a:p>
            <a:pPr lvl="1"/>
            <a:endParaRPr lang="en-US" dirty="0">
              <a:solidFill>
                <a:schemeClr val="bg1"/>
              </a:solidFill>
            </a:endParaRPr>
          </a:p>
          <a:p>
            <a:r>
              <a:rPr lang="en-US" dirty="0">
                <a:solidFill>
                  <a:schemeClr val="bg1"/>
                </a:solidFill>
              </a:rPr>
              <a:t>TL;DR: These rules could trigger on bog standard activity, but in the right </a:t>
            </a:r>
            <a:r>
              <a:rPr lang="en-US" b="1" u="sng" dirty="0">
                <a:solidFill>
                  <a:schemeClr val="bg1"/>
                </a:solidFill>
              </a:rPr>
              <a:t>context</a:t>
            </a:r>
            <a:r>
              <a:rPr lang="en-US" dirty="0">
                <a:solidFill>
                  <a:schemeClr val="bg1"/>
                </a:solidFill>
              </a:rPr>
              <a:t>, they could indicate anomalous activity</a:t>
            </a:r>
          </a:p>
        </p:txBody>
      </p:sp>
      <p:pic>
        <p:nvPicPr>
          <p:cNvPr id="5" name="Picture 4">
            <a:extLst>
              <a:ext uri="{FF2B5EF4-FFF2-40B4-BE49-F238E27FC236}">
                <a16:creationId xmlns:a16="http://schemas.microsoft.com/office/drawing/2014/main" id="{26899628-73D4-13B3-7EEE-7410999D9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817" y="4428139"/>
            <a:ext cx="3006879" cy="2336190"/>
          </a:xfrm>
          <a:prstGeom prst="rect">
            <a:avLst/>
          </a:prstGeom>
        </p:spPr>
      </p:pic>
    </p:spTree>
    <p:extLst>
      <p:ext uri="{BB962C8B-B14F-4D97-AF65-F5344CB8AC3E}">
        <p14:creationId xmlns:p14="http://schemas.microsoft.com/office/powerpoint/2010/main" val="408958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ET_INFO Category Forks (Suricata 7.0.3+)</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lstStyle/>
          <a:p>
            <a:r>
              <a:rPr lang="en-US" sz="3000" dirty="0">
                <a:solidFill>
                  <a:schemeClr val="bg1"/>
                </a:solidFill>
              </a:rPr>
              <a:t>New Rule Categories:</a:t>
            </a:r>
          </a:p>
          <a:p>
            <a:pPr lvl="1"/>
            <a:r>
              <a:rPr lang="en-US" sz="2800" dirty="0">
                <a:solidFill>
                  <a:schemeClr val="bg1"/>
                </a:solidFill>
              </a:rPr>
              <a:t>Forked From ET_INFO:</a:t>
            </a:r>
          </a:p>
          <a:p>
            <a:pPr lvl="2"/>
            <a:r>
              <a:rPr lang="en-US" sz="2600" dirty="0">
                <a:solidFill>
                  <a:schemeClr val="bg1"/>
                </a:solidFill>
              </a:rPr>
              <a:t>FILE_SHARING</a:t>
            </a:r>
          </a:p>
          <a:p>
            <a:pPr lvl="2"/>
            <a:r>
              <a:rPr lang="en-US" sz="2600" dirty="0">
                <a:solidFill>
                  <a:schemeClr val="bg1"/>
                </a:solidFill>
              </a:rPr>
              <a:t>DYN_DNS</a:t>
            </a:r>
          </a:p>
          <a:p>
            <a:pPr lvl="2"/>
            <a:r>
              <a:rPr lang="en-US" sz="2600" dirty="0">
                <a:solidFill>
                  <a:schemeClr val="bg1"/>
                </a:solidFill>
              </a:rPr>
              <a:t>REMOTE_ACCESS</a:t>
            </a:r>
          </a:p>
          <a:p>
            <a:pPr lvl="2"/>
            <a:r>
              <a:rPr lang="en-US" sz="2600" dirty="0">
                <a:solidFill>
                  <a:schemeClr val="bg1"/>
                </a:solidFill>
              </a:rPr>
              <a:t>TA_ABUSED_SERVICES</a:t>
            </a:r>
          </a:p>
          <a:p>
            <a:r>
              <a:rPr lang="en-US" sz="3000" dirty="0">
                <a:solidFill>
                  <a:schemeClr val="bg1"/>
                </a:solidFill>
              </a:rPr>
              <a:t>Deprecated Rule Categories:</a:t>
            </a:r>
          </a:p>
          <a:p>
            <a:pPr lvl="1"/>
            <a:r>
              <a:rPr lang="en-US" sz="2800" dirty="0">
                <a:solidFill>
                  <a:schemeClr val="bg1"/>
                </a:solidFill>
              </a:rPr>
              <a:t>Merged into ET_INFO:</a:t>
            </a:r>
          </a:p>
          <a:p>
            <a:pPr lvl="2"/>
            <a:r>
              <a:rPr lang="en-US" sz="2600" dirty="0">
                <a:solidFill>
                  <a:schemeClr val="bg1"/>
                </a:solidFill>
              </a:rPr>
              <a:t>ET_POLICY</a:t>
            </a:r>
          </a:p>
        </p:txBody>
      </p:sp>
      <p:pic>
        <p:nvPicPr>
          <p:cNvPr id="5" name="Picture 4">
            <a:extLst>
              <a:ext uri="{FF2B5EF4-FFF2-40B4-BE49-F238E27FC236}">
                <a16:creationId xmlns:a16="http://schemas.microsoft.com/office/drawing/2014/main" id="{5DEF49B9-E9B2-D71F-094E-C61974603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4567" y="1864484"/>
            <a:ext cx="2633488" cy="2637496"/>
          </a:xfrm>
          <a:prstGeom prst="rect">
            <a:avLst/>
          </a:prstGeom>
        </p:spPr>
      </p:pic>
    </p:spTree>
    <p:extLst>
      <p:ext uri="{BB962C8B-B14F-4D97-AF65-F5344CB8AC3E}">
        <p14:creationId xmlns:p14="http://schemas.microsoft.com/office/powerpoint/2010/main" val="188211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ET_INFO Rules That Do Hard Work</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fontScale="92500" lnSpcReduction="10000"/>
          </a:bodyPr>
          <a:lstStyle/>
          <a:p>
            <a:r>
              <a:rPr lang="en-US" dirty="0">
                <a:solidFill>
                  <a:schemeClr val="bg1"/>
                </a:solidFill>
              </a:rPr>
              <a:t>DNS Over HTTPS (</a:t>
            </a:r>
            <a:r>
              <a:rPr lang="en-US" dirty="0" err="1">
                <a:solidFill>
                  <a:schemeClr val="bg1"/>
                </a:solidFill>
              </a:rPr>
              <a:t>DoH</a:t>
            </a:r>
            <a:r>
              <a:rPr lang="en-US" dirty="0">
                <a:solidFill>
                  <a:schemeClr val="bg1"/>
                </a:solidFill>
              </a:rPr>
              <a:t>)</a:t>
            </a:r>
          </a:p>
          <a:p>
            <a:pPr lvl="1"/>
            <a:r>
              <a:rPr lang="en-US" dirty="0">
                <a:solidFill>
                  <a:schemeClr val="bg1"/>
                </a:solidFill>
              </a:rPr>
              <a:t>Wraps DNS queries in TLS and HTTP2</a:t>
            </a:r>
          </a:p>
          <a:p>
            <a:pPr lvl="1"/>
            <a:r>
              <a:rPr lang="en-US" dirty="0">
                <a:solidFill>
                  <a:schemeClr val="bg1"/>
                </a:solidFill>
              </a:rPr>
              <a:t>Slightly better for privacy, terrible for network visibility</a:t>
            </a:r>
          </a:p>
          <a:p>
            <a:pPr lvl="1"/>
            <a:r>
              <a:rPr lang="en-US" dirty="0">
                <a:solidFill>
                  <a:schemeClr val="bg1"/>
                </a:solidFill>
              </a:rPr>
              <a:t>Difficult to block </a:t>
            </a:r>
          </a:p>
          <a:p>
            <a:pPr lvl="2"/>
            <a:r>
              <a:rPr lang="en-US" dirty="0">
                <a:solidFill>
                  <a:schemeClr val="bg1"/>
                </a:solidFill>
              </a:rPr>
              <a:t>Yet another Protocol that can’t be bothered to define its own TCP/UDP port</a:t>
            </a:r>
          </a:p>
          <a:p>
            <a:pPr lvl="1"/>
            <a:r>
              <a:rPr lang="en-US" dirty="0">
                <a:solidFill>
                  <a:schemeClr val="bg1"/>
                </a:solidFill>
              </a:rPr>
              <a:t>Tools/Malware Utilizing </a:t>
            </a:r>
            <a:r>
              <a:rPr lang="en-US" dirty="0" err="1">
                <a:solidFill>
                  <a:schemeClr val="bg1"/>
                </a:solidFill>
              </a:rPr>
              <a:t>DoH</a:t>
            </a:r>
            <a:r>
              <a:rPr lang="en-US" dirty="0">
                <a:solidFill>
                  <a:schemeClr val="bg1"/>
                </a:solidFill>
              </a:rPr>
              <a:t>:</a:t>
            </a:r>
          </a:p>
          <a:p>
            <a:pPr lvl="2"/>
            <a:r>
              <a:rPr lang="en-US" dirty="0" err="1">
                <a:solidFill>
                  <a:schemeClr val="bg1"/>
                </a:solidFill>
              </a:rPr>
              <a:t>ChamelGang</a:t>
            </a:r>
            <a:r>
              <a:rPr lang="en-US" dirty="0">
                <a:solidFill>
                  <a:schemeClr val="bg1"/>
                </a:solidFill>
              </a:rPr>
              <a:t> (2023) - https://www.bleepingcomputer.com/news/security/chinese-hackers-use-dns-over-https-for-linux-malware-communication/</a:t>
            </a:r>
          </a:p>
          <a:p>
            <a:pPr lvl="2"/>
            <a:r>
              <a:rPr lang="en-US" dirty="0" err="1">
                <a:solidFill>
                  <a:schemeClr val="bg1"/>
                </a:solidFill>
              </a:rPr>
              <a:t>Godlua</a:t>
            </a:r>
            <a:r>
              <a:rPr lang="en-US" dirty="0">
                <a:solidFill>
                  <a:schemeClr val="bg1"/>
                </a:solidFill>
              </a:rPr>
              <a:t> (2019) - https://www.trendmicro.com/vinfo/us/security/news/cybercrime-and-digital-threats/new-godlua-backdoor-found-abusing-dns-over-https-doh-protocol</a:t>
            </a:r>
          </a:p>
          <a:p>
            <a:pPr lvl="2"/>
            <a:r>
              <a:rPr lang="en-US" dirty="0" err="1">
                <a:solidFill>
                  <a:schemeClr val="bg1"/>
                </a:solidFill>
              </a:rPr>
              <a:t>Dnstt</a:t>
            </a:r>
            <a:r>
              <a:rPr lang="en-US" dirty="0">
                <a:solidFill>
                  <a:schemeClr val="bg1"/>
                </a:solidFill>
              </a:rPr>
              <a:t> - https://www.bamsoftware.com/software/dnstt/</a:t>
            </a:r>
          </a:p>
          <a:p>
            <a:pPr lvl="2"/>
            <a:r>
              <a:rPr lang="en-US" dirty="0" err="1">
                <a:solidFill>
                  <a:schemeClr val="bg1"/>
                </a:solidFill>
              </a:rPr>
              <a:t>Godoh</a:t>
            </a:r>
            <a:r>
              <a:rPr lang="en-US" dirty="0">
                <a:solidFill>
                  <a:schemeClr val="bg1"/>
                </a:solidFill>
              </a:rPr>
              <a:t> - https://github.com/sensepost/godoh</a:t>
            </a:r>
          </a:p>
          <a:p>
            <a:pPr lvl="2"/>
            <a:r>
              <a:rPr lang="en-US" dirty="0">
                <a:solidFill>
                  <a:schemeClr val="bg1"/>
                </a:solidFill>
              </a:rPr>
              <a:t>https://detect.fyi/detecting-dns-over-https-30fddb55ac78</a:t>
            </a:r>
          </a:p>
          <a:p>
            <a:pPr lvl="2"/>
            <a:r>
              <a:rPr lang="en-US" dirty="0">
                <a:solidFill>
                  <a:schemeClr val="bg1"/>
                </a:solidFill>
              </a:rPr>
              <a:t>https://github.com/curl/curl/wiki/DNS-over-HTTPS#publicly-available-servers</a:t>
            </a:r>
          </a:p>
          <a:p>
            <a:pPr lvl="3"/>
            <a:r>
              <a:rPr lang="en-US" dirty="0">
                <a:solidFill>
                  <a:schemeClr val="bg1"/>
                </a:solidFill>
              </a:rPr>
              <a:t>Where most DNS Over HTTPS Rules in ET OPEN/PRO come from</a:t>
            </a:r>
          </a:p>
          <a:p>
            <a:pPr marL="914400" lvl="2" indent="0">
              <a:buNone/>
            </a:pPr>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353854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ET_INFO Rules That Do Hard Work</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External IP Lookup Services</a:t>
            </a:r>
          </a:p>
          <a:p>
            <a:pPr lvl="1"/>
            <a:r>
              <a:rPr lang="en-US" dirty="0">
                <a:solidFill>
                  <a:schemeClr val="bg1"/>
                </a:solidFill>
              </a:rPr>
              <a:t>Remote server returns the External/Public IP address of the client</a:t>
            </a:r>
          </a:p>
          <a:p>
            <a:pPr lvl="1"/>
            <a:r>
              <a:rPr lang="en-US" dirty="0">
                <a:solidFill>
                  <a:schemeClr val="bg1"/>
                </a:solidFill>
              </a:rPr>
              <a:t>Often used with commodity malware for network connectivity checks, anti-sandboxing, Geofencing, system identification, etc:</a:t>
            </a:r>
          </a:p>
          <a:p>
            <a:pPr lvl="2"/>
            <a:r>
              <a:rPr lang="en-US" dirty="0">
                <a:solidFill>
                  <a:schemeClr val="bg1"/>
                </a:solidFill>
              </a:rPr>
              <a:t>https://isc.sans.edu/diary/APIs+Used+by+Bots+to+Detect+Public+IP+address/29516/OpenSSH</a:t>
            </a:r>
          </a:p>
          <a:p>
            <a:pPr lvl="2"/>
            <a:r>
              <a:rPr lang="en-US" dirty="0">
                <a:solidFill>
                  <a:schemeClr val="bg1"/>
                </a:solidFill>
              </a:rPr>
              <a:t>Agent Tesla - https://blogs.blackberry.com/en/2021/06/threat-thursday-agent-tesla-infostealer-malware</a:t>
            </a:r>
          </a:p>
          <a:p>
            <a:pPr lvl="2"/>
            <a:r>
              <a:rPr lang="en-US" dirty="0" err="1">
                <a:solidFill>
                  <a:schemeClr val="bg1"/>
                </a:solidFill>
              </a:rPr>
              <a:t>Remcos</a:t>
            </a:r>
            <a:r>
              <a:rPr lang="en-US" dirty="0">
                <a:solidFill>
                  <a:schemeClr val="bg1"/>
                </a:solidFill>
              </a:rPr>
              <a:t> RAT - https://www.cyfirma.com/research/the-persistent-danger-of-remcos-rat/</a:t>
            </a:r>
          </a:p>
          <a:p>
            <a:pPr lvl="2"/>
            <a:r>
              <a:rPr lang="en-US" dirty="0">
                <a:solidFill>
                  <a:schemeClr val="bg1"/>
                </a:solidFill>
              </a:rPr>
              <a:t>Snake Keylogger - https://www.splunk.com/en_us/blog/security/under-the-hood-of-snakekeylogger-analyzing-its-loader-and-its-tactics-techniques-and-procedures.html</a:t>
            </a:r>
          </a:p>
          <a:p>
            <a:pPr lvl="1"/>
            <a:r>
              <a:rPr lang="en-US" dirty="0">
                <a:solidFill>
                  <a:schemeClr val="bg1"/>
                </a:solidFill>
              </a:rPr>
              <a:t>Sometimes used with legitimate software for telemetry purposes</a:t>
            </a:r>
          </a:p>
          <a:p>
            <a:pPr lvl="1"/>
            <a:r>
              <a:rPr lang="en-US" dirty="0">
                <a:solidFill>
                  <a:schemeClr val="bg1"/>
                </a:solidFill>
              </a:rPr>
              <a:t>We sig them when we see them</a:t>
            </a:r>
          </a:p>
          <a:p>
            <a:pPr marL="914400" lvl="2" indent="0">
              <a:buNone/>
            </a:pPr>
            <a:endParaRPr lang="en-US" dirty="0">
              <a:solidFill>
                <a:schemeClr val="bg1"/>
              </a:solidFill>
            </a:endParaRPr>
          </a:p>
          <a:p>
            <a:pPr lvl="2"/>
            <a:endParaRPr lang="en-US" dirty="0">
              <a:solidFill>
                <a:schemeClr val="bg1"/>
              </a:solidFill>
            </a:endParaRPr>
          </a:p>
          <a:p>
            <a:pPr lvl="2"/>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1989420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0FC6-5FCA-FB78-E7CE-F1A282597999}"/>
              </a:ext>
            </a:extLst>
          </p:cNvPr>
          <p:cNvSpPr>
            <a:spLocks noGrp="1"/>
          </p:cNvSpPr>
          <p:nvPr>
            <p:ph type="title"/>
          </p:nvPr>
        </p:nvSpPr>
        <p:spPr/>
        <p:txBody>
          <a:bodyPr/>
          <a:lstStyle/>
          <a:p>
            <a:r>
              <a:rPr lang="en-US" dirty="0">
                <a:solidFill>
                  <a:schemeClr val="bg1"/>
                </a:solidFill>
              </a:rPr>
              <a:t>ET_INFO Rules That Do Hard Work</a:t>
            </a:r>
          </a:p>
        </p:txBody>
      </p:sp>
      <p:sp>
        <p:nvSpPr>
          <p:cNvPr id="3" name="Content Placeholder 2">
            <a:extLst>
              <a:ext uri="{FF2B5EF4-FFF2-40B4-BE49-F238E27FC236}">
                <a16:creationId xmlns:a16="http://schemas.microsoft.com/office/drawing/2014/main" id="{D819A4DA-778B-3559-B6D7-45754676602D}"/>
              </a:ext>
            </a:extLst>
          </p:cNvPr>
          <p:cNvSpPr>
            <a:spLocks noGrp="1"/>
          </p:cNvSpPr>
          <p:nvPr>
            <p:ph idx="1"/>
          </p:nvPr>
        </p:nvSpPr>
        <p:spPr>
          <a:xfrm>
            <a:off x="461818" y="1514764"/>
            <a:ext cx="10891982" cy="4662199"/>
          </a:xfrm>
        </p:spPr>
        <p:txBody>
          <a:bodyPr>
            <a:normAutofit/>
          </a:bodyPr>
          <a:lstStyle/>
          <a:p>
            <a:r>
              <a:rPr lang="en-US" dirty="0">
                <a:solidFill>
                  <a:schemeClr val="bg1"/>
                </a:solidFill>
              </a:rPr>
              <a:t>Pastebin-like Services</a:t>
            </a:r>
          </a:p>
          <a:p>
            <a:pPr lvl="1"/>
            <a:r>
              <a:rPr lang="en-US" dirty="0">
                <a:solidFill>
                  <a:schemeClr val="bg1"/>
                </a:solidFill>
              </a:rPr>
              <a:t>Web (HTTP/HTTPS) services used to host text documents</a:t>
            </a:r>
          </a:p>
          <a:p>
            <a:pPr lvl="2"/>
            <a:r>
              <a:rPr lang="en-US" dirty="0">
                <a:solidFill>
                  <a:schemeClr val="bg1"/>
                </a:solidFill>
              </a:rPr>
              <a:t>Sometimes anonymously, sometimes not</a:t>
            </a:r>
          </a:p>
          <a:p>
            <a:pPr lvl="1"/>
            <a:r>
              <a:rPr lang="en-US" dirty="0">
                <a:solidFill>
                  <a:schemeClr val="bg1"/>
                </a:solidFill>
              </a:rPr>
              <a:t>Legitimately used to share configuration files, output of log files, other text-based information for troubleshooting, but very commonly abused</a:t>
            </a:r>
          </a:p>
          <a:p>
            <a:pPr lvl="2"/>
            <a:r>
              <a:rPr lang="en-US" dirty="0">
                <a:solidFill>
                  <a:schemeClr val="bg1"/>
                </a:solidFill>
              </a:rPr>
              <a:t>Host malicious phishing links (and other very objectionable content)</a:t>
            </a:r>
          </a:p>
          <a:p>
            <a:pPr lvl="2"/>
            <a:r>
              <a:rPr lang="en-US" dirty="0">
                <a:solidFill>
                  <a:schemeClr val="bg1"/>
                </a:solidFill>
              </a:rPr>
              <a:t>Host malicious scripts in different programming languages (bash, </a:t>
            </a:r>
            <a:r>
              <a:rPr lang="en-US" dirty="0" err="1">
                <a:solidFill>
                  <a:schemeClr val="bg1"/>
                </a:solidFill>
              </a:rPr>
              <a:t>powershell</a:t>
            </a:r>
            <a:r>
              <a:rPr lang="en-US" dirty="0">
                <a:solidFill>
                  <a:schemeClr val="bg1"/>
                </a:solidFill>
              </a:rPr>
              <a:t>, etc.) encoded/encrypted payloads (base64, etc.)</a:t>
            </a:r>
          </a:p>
          <a:p>
            <a:pPr lvl="3"/>
            <a:r>
              <a:rPr lang="en-US" dirty="0">
                <a:solidFill>
                  <a:schemeClr val="bg1"/>
                </a:solidFill>
              </a:rPr>
              <a:t>https://socradar.io/top-5-paste-sites-used-by-threat-actors/</a:t>
            </a:r>
          </a:p>
          <a:p>
            <a:pPr lvl="3"/>
            <a:r>
              <a:rPr lang="en-US" dirty="0">
                <a:solidFill>
                  <a:schemeClr val="bg1"/>
                </a:solidFill>
              </a:rPr>
              <a:t>https://www.bleepingcomputer.com/news/security/malware-campaigns-deliver-payloads-via-obscure-paste-service/</a:t>
            </a:r>
          </a:p>
          <a:p>
            <a:pPr lvl="2"/>
            <a:endParaRPr lang="en-US" dirty="0">
              <a:solidFill>
                <a:schemeClr val="bg1"/>
              </a:solidFill>
            </a:endParaRPr>
          </a:p>
          <a:p>
            <a:pPr lvl="1"/>
            <a:endParaRPr lang="en-US" dirty="0">
              <a:solidFill>
                <a:schemeClr val="bg1"/>
              </a:solidFill>
            </a:endParaRPr>
          </a:p>
        </p:txBody>
      </p:sp>
    </p:spTree>
    <p:extLst>
      <p:ext uri="{BB962C8B-B14F-4D97-AF65-F5344CB8AC3E}">
        <p14:creationId xmlns:p14="http://schemas.microsoft.com/office/powerpoint/2010/main" val="573832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4953</TotalTime>
  <Words>4530</Words>
  <Application>Microsoft Office PowerPoint</Application>
  <PresentationFormat>Widescreen</PresentationFormat>
  <Paragraphs>266</Paragraphs>
  <Slides>33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vt:lpstr>
      <vt:lpstr>Calibri</vt:lpstr>
      <vt:lpstr>Calibri Light</vt:lpstr>
      <vt:lpstr>Consolas</vt:lpstr>
      <vt:lpstr>Wingdings</vt:lpstr>
      <vt:lpstr>Office Theme</vt:lpstr>
      <vt:lpstr>Honeytoken IDS rules +  ET INFO Suricata rules for anomaly detection</vt:lpstr>
      <vt:lpstr>Before we Begin…</vt:lpstr>
      <vt:lpstr>#WHOAMI</vt:lpstr>
      <vt:lpstr>Part 1</vt:lpstr>
      <vt:lpstr>ET INFO</vt:lpstr>
      <vt:lpstr>ET_INFO Category Forks (Suricata 7.0.3+)</vt:lpstr>
      <vt:lpstr>ET_INFO Rules That Do Hard Work</vt:lpstr>
      <vt:lpstr>ET_INFO Rules That Do Hard Work</vt:lpstr>
      <vt:lpstr>ET_INFO Rules That Do Hard Work</vt:lpstr>
      <vt:lpstr>ET_INFO Rules That Do Hard Work</vt:lpstr>
      <vt:lpstr>ET_INFO Rules That Do Hard Work</vt:lpstr>
      <vt:lpstr>ET_INFO Rules That Do Hard Work</vt:lpstr>
      <vt:lpstr>Using suricata-update with ET_INFO</vt:lpstr>
      <vt:lpstr>Using suricata-update with ET_INFO</vt:lpstr>
      <vt:lpstr>Enabling only specific ET_INFO rules</vt:lpstr>
      <vt:lpstr>Enabling only specific ET_INFO rules</vt:lpstr>
      <vt:lpstr>Enabling only specific ET_INFO rules</vt:lpstr>
      <vt:lpstr>Part 2</vt:lpstr>
      <vt:lpstr>What is a Honeytoken?</vt:lpstr>
      <vt:lpstr>IDS Honeytokens</vt:lpstr>
      <vt:lpstr>System Specific Data - Windows</vt:lpstr>
      <vt:lpstr>System-specific Data - Windows</vt:lpstr>
      <vt:lpstr>System Specific Data - Linux</vt:lpstr>
      <vt:lpstr>So, what now?</vt:lpstr>
      <vt:lpstr>Examples - HTTP POST/GET Requests</vt:lpstr>
      <vt:lpstr>So, what now? (Part 2)</vt:lpstr>
      <vt:lpstr>Examples - Part 2</vt:lpstr>
      <vt:lpstr>Bonus Round - Base64</vt:lpstr>
      <vt:lpstr>Bonus Bonus Round: XOR Rainbow Table</vt:lpstr>
      <vt:lpstr>Bonus Bonus Round: XOR Rainbow Table</vt:lpstr>
      <vt:lpstr>Bonus Bonus Round: XOR Rainbow Table</vt:lpstr>
      <vt:lpstr>Bonus Bonus Round: XOR Rainbow Table</vt:lpstr>
      <vt:lpstr>Thanks for Attending my Talk!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tony</dc:creator>
  <cp:lastModifiedBy>tony</cp:lastModifiedBy>
  <cp:revision>18</cp:revision>
  <dcterms:created xsi:type="dcterms:W3CDTF">2024-06-21T14:17:22Z</dcterms:created>
  <dcterms:modified xsi:type="dcterms:W3CDTF">2025-01-03T16:32:29Z</dcterms:modified>
</cp:coreProperties>
</file>