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  <p:sldId id="266" r:id="rId11"/>
    <p:sldId id="269" r:id="rId12"/>
    <p:sldId id="270" r:id="rId13"/>
    <p:sldId id="267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62"/>
    <p:restoredTop sz="94745"/>
  </p:normalViewPr>
  <p:slideViewPr>
    <p:cSldViewPr snapToGrid="0">
      <p:cViewPr varScale="1">
        <p:scale>
          <a:sx n="105" d="100"/>
          <a:sy n="105" d="100"/>
        </p:scale>
        <p:origin x="20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48E3E-AD4F-4D5F-B8CA-086775A6F6C4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5B00A-3735-477C-B70F-FAD81B85D3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21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Session 4 is the day right after exendin-4 injection; session 8 is 2 days after exendin-4 injection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B00A-3735-477C-B70F-FAD81B85D3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462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Session 5 is the day right after exendin-4 injection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B00A-3735-477C-B70F-FAD81B85D3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60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54533-1C35-EE19-0E63-F604F661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4D1723-FE38-95DC-6BA3-FBC3FBD21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ED3985-871B-4FD8-62B8-7FB5019A6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Session 5 is the day right after exendin-4 injection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DB117A-1822-1850-553D-06DD6552C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5B00A-3735-477C-B70F-FAD81B85D3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2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6AF0-EAC4-19F4-4283-E4B57AF6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6939B-9D69-6D8C-3C8D-4F7A9D61C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38634-A0CD-3D0D-283A-DF8FDAABE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6D61A-AC73-0B37-EE99-F0AEBAFA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0D7BC-7641-2887-7314-BBB2FB39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1C27-B0FB-648A-EB8E-712D5120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74E25-43F5-3CF8-FCA6-488A71AB2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B807-70F8-0984-8516-F1444F6F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90F57-B0BA-0D4A-A177-DCE865DE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35E29-FAF7-2C17-0739-62E61998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AFCAB-CFFF-1E87-D6DE-DF07FCBF2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72F11-2460-4C97-6CB7-F8D2E2DB5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A46C9-5CFC-5129-D6B4-D931A566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1226-5CEC-C18C-2F3B-41E9C1D7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BB8D-D8CF-1546-4AF4-31CEBE12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02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3FD7-A00D-57A8-CF30-4C217316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25F5-B9A4-CB72-1026-42B3F2C99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DF9A9-1FD3-4C25-0A32-DDE93AA5D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53550-E484-CAA4-9A0E-7EF4BA85A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0D3B-9213-C1FF-2B29-36E3D0299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BA8F-9EE6-59A8-A478-198185F2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F108A-CAAB-4EC0-62E1-FE29A6ADB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43F1-6958-D38F-DDD4-74EBCD55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096FC-4CFB-823A-5818-9B994ADDC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DFC7-0642-95A0-DC97-F0F220AB9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7ACF-12E3-DD51-63D0-139F13E50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B14D-C3FC-80AF-A58E-7863F3FB2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3D9D6-9BC4-7E5B-9C60-84A0CE353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F17B0-EE5F-24A4-6AEB-9BFF52DD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B4FCA-3C7D-C8BC-3A17-62CEFF6F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94655-FFE3-E51C-F65B-786C6FF0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5830-06B1-CAF0-3548-5B15B071C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602B-A2FE-4938-F6BF-378FA8C3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ABC4C-A54D-201E-BA87-68AC10D83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776FA-9021-3FD4-02A9-F19C38F58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819DF-4657-2669-6AC4-DEB35A498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FB6D4-8933-6A2C-ECE0-C02E7EE65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CB1BB-F605-421D-D6D0-381F57D1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F53944-810A-3668-58B0-5B0DA4CEF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1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8B93-C119-11B5-BD69-51585F333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ABAF4-505C-77E1-23F7-93878EE5B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2013C-6AF4-A9C6-DC28-934072ECA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F34CD-E0C7-E28A-5060-C8503748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3E97AD-6E94-1AC0-4937-7DA32620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1CB5-4E1A-8BCF-BBD3-D28475D6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E5D6C-D29E-FA09-A308-1957E316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7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EEED2-4D2E-4A49-184D-6133653B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E415-064C-F045-11CB-D0FC0E035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ABC5F-2F31-1945-8F81-9E41A4AEA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70160-087D-3B5D-6834-0A3864FE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22C57-FD93-33A0-3F8A-CFD52204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78EFE-D3D3-CC31-C4ED-1C47533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226A-CDD2-BF97-CFC4-2361634F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36792-F032-FED8-C118-EC7EE0065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88E26-694F-1124-DFD8-C2BA17E08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6D900-979B-F426-8DE8-CB798847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6244-53BF-6DDA-8A29-9ABCD2E0F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533F8-FD3D-FDB0-69A2-52D52856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0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B4CBE0-03C8-0F02-9DA9-32A45BA3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2D51F-174E-2B55-6858-9FA9BF41A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6B11C-3E44-B559-54CC-5AD7DA43F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8D641-CEDD-FB43-A308-ADAEABEDC5BB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7192-B71A-1AD4-3445-B4D053BB4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0736-6F1C-3DD4-EEEC-E516932F3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E90FD-C637-A749-A264-144BA8236D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5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D9D8B-DEA5-542B-F1A5-A78AC1EAA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13" y="683491"/>
            <a:ext cx="2870200" cy="23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F85A8-CD7A-B222-7567-2B2063E21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431" y="683491"/>
            <a:ext cx="2933700" cy="238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0C3AAB-1078-C1C9-7873-DBB0DCD93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582" y="794328"/>
            <a:ext cx="2870200" cy="238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1823CC-888C-AE19-1FDD-A61F2DCD1B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023" y="842819"/>
            <a:ext cx="2870200" cy="238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999263-1970-130F-29B2-0E12898A8A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31" y="3696854"/>
            <a:ext cx="2933700" cy="238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227E5C-86EA-3BB7-52D1-1EE952A3B9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5800" y="3752273"/>
            <a:ext cx="2870200" cy="238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BFFE01-FFCE-D112-F61A-5207F4926F0D}"/>
              </a:ext>
            </a:extLst>
          </p:cNvPr>
          <p:cNvSpPr txBox="1"/>
          <p:nvPr/>
        </p:nvSpPr>
        <p:spPr>
          <a:xfrm>
            <a:off x="804492" y="31415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PBSNR-01LH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BAB58A-F10E-8FC1-CD60-17867F59B794}"/>
              </a:ext>
            </a:extLst>
          </p:cNvPr>
          <p:cNvSpPr txBox="1"/>
          <p:nvPr/>
        </p:nvSpPr>
        <p:spPr>
          <a:xfrm>
            <a:off x="804492" y="332752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PBSNR-02LH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935A3D-0572-1E53-168A-58E6B0E30500}"/>
              </a:ext>
            </a:extLst>
          </p:cNvPr>
          <p:cNvSpPr txBox="1"/>
          <p:nvPr/>
        </p:nvSpPr>
        <p:spPr>
          <a:xfrm>
            <a:off x="2958991" y="269071"/>
            <a:ext cx="481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 Injection on session3, 5, 6 (10ug/kg)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9679E7-11EA-0168-8E24-1BCEF983E216}"/>
              </a:ext>
            </a:extLst>
          </p:cNvPr>
          <p:cNvSpPr txBox="1"/>
          <p:nvPr/>
        </p:nvSpPr>
        <p:spPr>
          <a:xfrm>
            <a:off x="2598234" y="6445405"/>
            <a:ext cx="4340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 Injection on session 7 (20ug/kg)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CCBCB-D6BB-E9DA-2B3A-5948463A2A68}"/>
              </a:ext>
            </a:extLst>
          </p:cNvPr>
          <p:cNvSpPr txBox="1"/>
          <p:nvPr/>
        </p:nvSpPr>
        <p:spPr>
          <a:xfrm>
            <a:off x="3791415" y="3071091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min after inj.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9D9A93-59E8-1580-696A-39963C89B131}"/>
              </a:ext>
            </a:extLst>
          </p:cNvPr>
          <p:cNvSpPr txBox="1"/>
          <p:nvPr/>
        </p:nvSpPr>
        <p:spPr>
          <a:xfrm>
            <a:off x="6683257" y="3124384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 after inj.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939D39-65EB-1726-E232-B5369499380F}"/>
              </a:ext>
            </a:extLst>
          </p:cNvPr>
          <p:cNvSpPr txBox="1"/>
          <p:nvPr/>
        </p:nvSpPr>
        <p:spPr>
          <a:xfrm>
            <a:off x="9707350" y="3181928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1h after inj.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3CA9A1-BD66-A61F-E086-A883DF7D2CB7}"/>
              </a:ext>
            </a:extLst>
          </p:cNvPr>
          <p:cNvSpPr txBox="1"/>
          <p:nvPr/>
        </p:nvSpPr>
        <p:spPr>
          <a:xfrm>
            <a:off x="3685616" y="6075674"/>
            <a:ext cx="1717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 after inj.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5977C-BFD4-EA09-F5C9-3C4C65E6A6F0}"/>
              </a:ext>
            </a:extLst>
          </p:cNvPr>
          <p:cNvSpPr txBox="1"/>
          <p:nvPr/>
        </p:nvSpPr>
        <p:spPr>
          <a:xfrm>
            <a:off x="1152710" y="295819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3ADE77-AC09-63CD-FEA6-A717FAC51FCD}"/>
              </a:ext>
            </a:extLst>
          </p:cNvPr>
          <p:cNvSpPr txBox="1"/>
          <p:nvPr/>
        </p:nvSpPr>
        <p:spPr>
          <a:xfrm>
            <a:off x="1179599" y="610059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</a:t>
            </a:r>
          </a:p>
        </p:txBody>
      </p:sp>
    </p:spTree>
    <p:extLst>
      <p:ext uri="{BB962C8B-B14F-4D97-AF65-F5344CB8AC3E}">
        <p14:creationId xmlns:p14="http://schemas.microsoft.com/office/powerpoint/2010/main" val="3060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C96FA932-A6B8-A333-5C66-6C4885EA544D}"/>
              </a:ext>
            </a:extLst>
          </p:cNvPr>
          <p:cNvSpPr txBox="1"/>
          <p:nvPr/>
        </p:nvSpPr>
        <p:spPr>
          <a:xfrm>
            <a:off x="575892" y="55325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PBSNR-01LH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824C8850-D874-2293-247A-98B63F01A5F4}"/>
              </a:ext>
            </a:extLst>
          </p:cNvPr>
          <p:cNvSpPr txBox="1"/>
          <p:nvPr/>
        </p:nvSpPr>
        <p:spPr>
          <a:xfrm>
            <a:off x="7891092" y="118216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 injection (0.2mg/kg)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10715D-A981-9CAE-BAD2-DCF5E5A4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21" y="1013054"/>
            <a:ext cx="2934000" cy="2420389"/>
          </a:xfrm>
          <a:prstGeom prst="rect">
            <a:avLst/>
          </a:prstGeom>
        </p:spPr>
      </p:pic>
      <p:sp>
        <p:nvSpPr>
          <p:cNvPr id="8" name="TextBox 15">
            <a:extLst>
              <a:ext uri="{FF2B5EF4-FFF2-40B4-BE49-F238E27FC236}">
                <a16:creationId xmlns:a16="http://schemas.microsoft.com/office/drawing/2014/main" id="{003D4BC1-420B-2FA6-264C-954C482484AB}"/>
              </a:ext>
            </a:extLst>
          </p:cNvPr>
          <p:cNvSpPr txBox="1"/>
          <p:nvPr/>
        </p:nvSpPr>
        <p:spPr>
          <a:xfrm>
            <a:off x="1287625" y="3339243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session 13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945CEF-DFD8-E0A9-A323-E6EA3665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714" y="1013053"/>
            <a:ext cx="2934000" cy="2420389"/>
          </a:xfrm>
          <a:prstGeom prst="rect">
            <a:avLst/>
          </a:prstGeom>
        </p:spPr>
      </p:pic>
      <p:sp>
        <p:nvSpPr>
          <p:cNvPr id="11" name="TextBox 15">
            <a:extLst>
              <a:ext uri="{FF2B5EF4-FFF2-40B4-BE49-F238E27FC236}">
                <a16:creationId xmlns:a16="http://schemas.microsoft.com/office/drawing/2014/main" id="{A3B4A375-965B-E1A1-9DA3-16F052362201}"/>
              </a:ext>
            </a:extLst>
          </p:cNvPr>
          <p:cNvSpPr txBox="1"/>
          <p:nvPr/>
        </p:nvSpPr>
        <p:spPr>
          <a:xfrm>
            <a:off x="4102078" y="3378481"/>
            <a:ext cx="2335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 session 14</a:t>
            </a:r>
            <a:endParaRPr lang="en-US" dirty="0"/>
          </a:p>
        </p:txBody>
      </p:sp>
      <p:sp>
        <p:nvSpPr>
          <p:cNvPr id="19" name="TextBox 9">
            <a:extLst>
              <a:ext uri="{FF2B5EF4-FFF2-40B4-BE49-F238E27FC236}">
                <a16:creationId xmlns:a16="http://schemas.microsoft.com/office/drawing/2014/main" id="{65E27CB1-9DE2-06C1-7307-C3346F7E36DA}"/>
              </a:ext>
            </a:extLst>
          </p:cNvPr>
          <p:cNvSpPr txBox="1"/>
          <p:nvPr/>
        </p:nvSpPr>
        <p:spPr>
          <a:xfrm>
            <a:off x="540465" y="3729752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PBSNR-02LH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AB36C1F-16B0-4CFF-F705-752A11E9D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522" y="4089800"/>
            <a:ext cx="2934000" cy="23635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A71AA063-26A5-BB8D-BBC1-16E162C4A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465" y="4032911"/>
            <a:ext cx="2934000" cy="2420389"/>
          </a:xfrm>
          <a:prstGeom prst="rect">
            <a:avLst/>
          </a:prstGeom>
        </p:spPr>
      </p:pic>
      <p:sp>
        <p:nvSpPr>
          <p:cNvPr id="24" name="TextBox 15">
            <a:extLst>
              <a:ext uri="{FF2B5EF4-FFF2-40B4-BE49-F238E27FC236}">
                <a16:creationId xmlns:a16="http://schemas.microsoft.com/office/drawing/2014/main" id="{9D17086C-BC36-4D12-B194-562ABBEC6A9E}"/>
              </a:ext>
            </a:extLst>
          </p:cNvPr>
          <p:cNvSpPr txBox="1"/>
          <p:nvPr/>
        </p:nvSpPr>
        <p:spPr>
          <a:xfrm>
            <a:off x="1233197" y="638724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75E8DF4F-9493-D512-86E4-11BEBA674675}"/>
              </a:ext>
            </a:extLst>
          </p:cNvPr>
          <p:cNvSpPr txBox="1"/>
          <p:nvPr/>
        </p:nvSpPr>
        <p:spPr>
          <a:xfrm>
            <a:off x="4047650" y="6426479"/>
            <a:ext cx="117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</a:t>
            </a:r>
            <a:endParaRPr 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7AAE6FC-E3E7-0FBE-1495-041736644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7526" y="880586"/>
            <a:ext cx="2934000" cy="2420389"/>
          </a:xfrm>
          <a:prstGeom prst="rect">
            <a:avLst/>
          </a:prstGeom>
        </p:spPr>
      </p:pic>
      <p:sp>
        <p:nvSpPr>
          <p:cNvPr id="29" name="TextBox 15">
            <a:extLst>
              <a:ext uri="{FF2B5EF4-FFF2-40B4-BE49-F238E27FC236}">
                <a16:creationId xmlns:a16="http://schemas.microsoft.com/office/drawing/2014/main" id="{B7ECDE23-50CE-C16F-56EA-9698EE471DE8}"/>
              </a:ext>
            </a:extLst>
          </p:cNvPr>
          <p:cNvSpPr txBox="1"/>
          <p:nvPr/>
        </p:nvSpPr>
        <p:spPr>
          <a:xfrm>
            <a:off x="7311741" y="327755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session 15</a:t>
            </a:r>
          </a:p>
        </p:txBody>
      </p:sp>
    </p:spTree>
    <p:extLst>
      <p:ext uri="{BB962C8B-B14F-4D97-AF65-F5344CB8AC3E}">
        <p14:creationId xmlns:p14="http://schemas.microsoft.com/office/powerpoint/2010/main" val="4056716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4B2E-4B4F-CB01-A27E-D42010E70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B0F4BFDD-F47A-542F-8356-C977255318FA}"/>
              </a:ext>
            </a:extLst>
          </p:cNvPr>
          <p:cNvSpPr txBox="1"/>
          <p:nvPr/>
        </p:nvSpPr>
        <p:spPr>
          <a:xfrm>
            <a:off x="7891092" y="118216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 injection (0.2mg/kg)</a:t>
            </a:r>
            <a:endParaRPr lang="en-US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FE0F9A4-5914-8029-1276-82C1A032DC47}"/>
              </a:ext>
            </a:extLst>
          </p:cNvPr>
          <p:cNvGrpSpPr/>
          <p:nvPr/>
        </p:nvGrpSpPr>
        <p:grpSpPr>
          <a:xfrm>
            <a:off x="619932" y="1712185"/>
            <a:ext cx="5876993" cy="3194557"/>
            <a:chOff x="6287707" y="553256"/>
            <a:chExt cx="5876993" cy="3194557"/>
          </a:xfrm>
        </p:grpSpPr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76FF35CA-82A5-8D98-E69D-29AAA3EB303B}"/>
                </a:ext>
              </a:extLst>
            </p:cNvPr>
            <p:cNvSpPr txBox="1"/>
            <p:nvPr/>
          </p:nvSpPr>
          <p:spPr>
            <a:xfrm>
              <a:off x="6559622" y="553256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PBSNR-01BH</a:t>
              </a: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790D452-99FD-E5F1-8291-5B9C7D5EE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7707" y="1023514"/>
              <a:ext cx="2934000" cy="2420389"/>
            </a:xfrm>
            <a:prstGeom prst="rect">
              <a:avLst/>
            </a:prstGeom>
          </p:spPr>
        </p:pic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BB364F1A-69AA-A0A0-29DA-6A61A7D1EF9D}"/>
                </a:ext>
              </a:extLst>
            </p:cNvPr>
            <p:cNvSpPr txBox="1"/>
            <p:nvPr/>
          </p:nvSpPr>
          <p:spPr>
            <a:xfrm>
              <a:off x="7295399" y="336016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saline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B921D5C-8E43-9892-9013-35EF7B6F5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0700" y="947023"/>
              <a:ext cx="2934000" cy="2496880"/>
            </a:xfrm>
            <a:prstGeom prst="rect">
              <a:avLst/>
            </a:prstGeom>
          </p:spPr>
        </p:pic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3F2BCD14-EA2C-E34F-0C92-6B2ABFB364F7}"/>
                </a:ext>
              </a:extLst>
            </p:cNvPr>
            <p:cNvSpPr txBox="1"/>
            <p:nvPr/>
          </p:nvSpPr>
          <p:spPr>
            <a:xfrm>
              <a:off x="9997057" y="3378481"/>
              <a:ext cx="1173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liraglutide</a:t>
              </a:r>
              <a:endParaRPr lang="en-US" dirty="0"/>
            </a:p>
          </p:txBody>
        </p:sp>
      </p:grpSp>
      <p:pic>
        <p:nvPicPr>
          <p:cNvPr id="31" name="图片 30">
            <a:extLst>
              <a:ext uri="{FF2B5EF4-FFF2-40B4-BE49-F238E27FC236}">
                <a16:creationId xmlns:a16="http://schemas.microsoft.com/office/drawing/2014/main" id="{18B292AB-46A8-E1AF-A915-1733868DA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450" y="2272729"/>
            <a:ext cx="2934000" cy="24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9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E2D6-21EB-0E6A-9C39-892D5CA8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>
            <a:extLst>
              <a:ext uri="{FF2B5EF4-FFF2-40B4-BE49-F238E27FC236}">
                <a16:creationId xmlns:a16="http://schemas.microsoft.com/office/drawing/2014/main" id="{DC8CC335-36ED-CEEA-E7FD-46F3F37B0BDC}"/>
              </a:ext>
            </a:extLst>
          </p:cNvPr>
          <p:cNvSpPr txBox="1"/>
          <p:nvPr/>
        </p:nvSpPr>
        <p:spPr>
          <a:xfrm>
            <a:off x="7891092" y="118216"/>
            <a:ext cx="324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 injection (0.2mg/kg)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D59078F-6D55-270E-E697-1DB37EB59047}"/>
              </a:ext>
            </a:extLst>
          </p:cNvPr>
          <p:cNvGrpSpPr/>
          <p:nvPr/>
        </p:nvGrpSpPr>
        <p:grpSpPr>
          <a:xfrm>
            <a:off x="536122" y="921237"/>
            <a:ext cx="6100943" cy="3066059"/>
            <a:chOff x="307522" y="3729752"/>
            <a:chExt cx="6100943" cy="3066059"/>
          </a:xfrm>
        </p:grpSpPr>
        <p:sp>
          <p:nvSpPr>
            <p:cNvPr id="19" name="TextBox 9">
              <a:extLst>
                <a:ext uri="{FF2B5EF4-FFF2-40B4-BE49-F238E27FC236}">
                  <a16:creationId xmlns:a16="http://schemas.microsoft.com/office/drawing/2014/main" id="{90A883D0-523B-9B2D-BAF2-E753FC9642BD}"/>
                </a:ext>
              </a:extLst>
            </p:cNvPr>
            <p:cNvSpPr txBox="1"/>
            <p:nvPr/>
          </p:nvSpPr>
          <p:spPr>
            <a:xfrm>
              <a:off x="540465" y="3729752"/>
              <a:ext cx="14943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PBSNR-02LH</a:t>
              </a: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1F21D7A1-1145-7E75-2567-CAFD6122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522" y="4089800"/>
              <a:ext cx="2934000" cy="2363500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78E02DC-9BED-C063-2F97-39B7768D7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4465" y="4032911"/>
              <a:ext cx="2934000" cy="2420389"/>
            </a:xfrm>
            <a:prstGeom prst="rect">
              <a:avLst/>
            </a:prstGeom>
          </p:spPr>
        </p:pic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806E793A-7E64-E939-9C23-079C3C71AAA8}"/>
                </a:ext>
              </a:extLst>
            </p:cNvPr>
            <p:cNvSpPr txBox="1"/>
            <p:nvPr/>
          </p:nvSpPr>
          <p:spPr>
            <a:xfrm>
              <a:off x="1233197" y="6387241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saline</a:t>
              </a:r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B86889BC-600E-0426-7EC2-4036F9BEF217}"/>
                </a:ext>
              </a:extLst>
            </p:cNvPr>
            <p:cNvSpPr txBox="1"/>
            <p:nvPr/>
          </p:nvSpPr>
          <p:spPr>
            <a:xfrm>
              <a:off x="4047650" y="6426479"/>
              <a:ext cx="1173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liraglutide</a:t>
              </a:r>
              <a:endParaRPr lang="en-US" dirty="0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083FB293-F992-F881-936A-A496B6612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931" y="1343003"/>
            <a:ext cx="2934000" cy="242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69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A59784BD-DBB7-D968-2DF4-75086EBA047F}"/>
              </a:ext>
            </a:extLst>
          </p:cNvPr>
          <p:cNvSpPr txBox="1"/>
          <p:nvPr/>
        </p:nvSpPr>
        <p:spPr>
          <a:xfrm>
            <a:off x="450573" y="25639"/>
            <a:ext cx="3055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PBSNR-01LH, only 50% trials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CCA58D0-B2F6-C896-FDB8-0651570A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13" y="3198507"/>
            <a:ext cx="3024000" cy="2293859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AE62BD1-6828-4972-95F1-25C9AED53CA1}"/>
              </a:ext>
            </a:extLst>
          </p:cNvPr>
          <p:cNvSpPr txBox="1"/>
          <p:nvPr/>
        </p:nvSpPr>
        <p:spPr>
          <a:xfrm>
            <a:off x="339689" y="2894408"/>
            <a:ext cx="364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 0.2mg/kg sc. session 14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746E0CE-2EB2-06B0-83FB-FC9685B7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287" y="3276051"/>
            <a:ext cx="2880000" cy="21846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299E21-6D74-89B0-BBCD-3155FA1AF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861" y="3297769"/>
            <a:ext cx="2934000" cy="2203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57940F-EF66-E483-99BC-663B76210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9" y="649314"/>
            <a:ext cx="2934000" cy="2294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17F5EDF-F08E-39AC-D0DC-87F048A54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7287" y="683944"/>
            <a:ext cx="2934000" cy="22255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B7B8CC-B51A-163E-EFFA-B064B9F54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4287" y="649314"/>
            <a:ext cx="2934000" cy="2225590"/>
          </a:xfrm>
          <a:prstGeom prst="rect">
            <a:avLst/>
          </a:prstGeom>
        </p:spPr>
      </p:pic>
      <p:sp>
        <p:nvSpPr>
          <p:cNvPr id="17" name="TextBox 9">
            <a:extLst>
              <a:ext uri="{FF2B5EF4-FFF2-40B4-BE49-F238E27FC236}">
                <a16:creationId xmlns:a16="http://schemas.microsoft.com/office/drawing/2014/main" id="{0BDDB6F4-EF2A-52C4-B857-381B8B7EB212}"/>
              </a:ext>
            </a:extLst>
          </p:cNvPr>
          <p:cNvSpPr txBox="1"/>
          <p:nvPr/>
        </p:nvSpPr>
        <p:spPr>
          <a:xfrm>
            <a:off x="450573" y="405958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Saline session 13</a:t>
            </a:r>
            <a:endParaRPr 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66D5326-BAD0-2857-C7B8-50EC428F46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9015" y="126175"/>
            <a:ext cx="3060000" cy="2393402"/>
          </a:xfrm>
          <a:prstGeom prst="rect">
            <a:avLst/>
          </a:prstGeom>
        </p:spPr>
      </p:pic>
      <p:sp>
        <p:nvSpPr>
          <p:cNvPr id="20" name="TextBox 9">
            <a:extLst>
              <a:ext uri="{FF2B5EF4-FFF2-40B4-BE49-F238E27FC236}">
                <a16:creationId xmlns:a16="http://schemas.microsoft.com/office/drawing/2014/main" id="{BB515C74-545B-7E79-BB0A-B96DAEE8D25C}"/>
              </a:ext>
            </a:extLst>
          </p:cNvPr>
          <p:cNvSpPr txBox="1"/>
          <p:nvPr/>
        </p:nvSpPr>
        <p:spPr>
          <a:xfrm>
            <a:off x="8878287" y="41783"/>
            <a:ext cx="3004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Saline session 15,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trials</a:t>
            </a:r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57B341C6-3D49-D441-0B8D-4F055ACD8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2015" y="4632410"/>
            <a:ext cx="2934000" cy="222559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FF84477-67AA-43D1-20DE-BE4F5405C6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589" y="2415048"/>
            <a:ext cx="2934000" cy="228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48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37C38-16E1-F2C4-C34C-410C0BC9A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10C7E8AB-34D4-C9D0-BD19-A63B64EFA507}"/>
              </a:ext>
            </a:extLst>
          </p:cNvPr>
          <p:cNvSpPr txBox="1"/>
          <p:nvPr/>
        </p:nvSpPr>
        <p:spPr>
          <a:xfrm>
            <a:off x="450573" y="25639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PBSNR-01BH, all trials</a:t>
            </a:r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88712884-D4E1-5809-BAFA-4E99920A569A}"/>
              </a:ext>
            </a:extLst>
          </p:cNvPr>
          <p:cNvSpPr txBox="1"/>
          <p:nvPr/>
        </p:nvSpPr>
        <p:spPr>
          <a:xfrm>
            <a:off x="154629" y="2922059"/>
            <a:ext cx="3643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Liraglutide 0.2mg/kg sc. session 12</a:t>
            </a:r>
            <a:endParaRPr lang="en-US" dirty="0"/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9C595267-E9AB-2EBB-FA91-DE5D6240C947}"/>
              </a:ext>
            </a:extLst>
          </p:cNvPr>
          <p:cNvSpPr txBox="1"/>
          <p:nvPr/>
        </p:nvSpPr>
        <p:spPr>
          <a:xfrm>
            <a:off x="69927" y="331251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Saline session 11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48EAF1-D38E-8D47-AD99-598AC6100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7" y="3566610"/>
            <a:ext cx="2934000" cy="2225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4D07004-C025-BA43-8A92-7316072E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2000" y="3497350"/>
            <a:ext cx="2934000" cy="2294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B3F1F61-0BB7-B472-1CDE-80AEDF59B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8761" y="3497350"/>
            <a:ext cx="2934000" cy="22255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912AB25-3DA2-AC2A-67DE-29667DB58F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61097"/>
            <a:ext cx="2934000" cy="222558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22C1CE6-2F42-D0CA-9670-AC31630C29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4761" y="615009"/>
            <a:ext cx="2934000" cy="222559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9CEDF68-C3AA-62E2-5A1A-507796E38A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4761" y="572464"/>
            <a:ext cx="2934000" cy="2225590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D07E1E1C-9D6E-3E2A-2875-16AEBACF70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88073" y="210305"/>
            <a:ext cx="2934000" cy="22255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88C47D2-99A9-F055-1EF9-FF75A3BB4D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58894" y="2453815"/>
            <a:ext cx="2934000" cy="222559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D01B153-67E6-4415-B65B-809AD56AA9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2894" y="4632410"/>
            <a:ext cx="2934000" cy="2225590"/>
          </a:xfrm>
          <a:prstGeom prst="rect">
            <a:avLst/>
          </a:prstGeom>
        </p:spPr>
      </p:pic>
      <p:sp>
        <p:nvSpPr>
          <p:cNvPr id="31" name="TextBox 9">
            <a:extLst>
              <a:ext uri="{FF2B5EF4-FFF2-40B4-BE49-F238E27FC236}">
                <a16:creationId xmlns:a16="http://schemas.microsoft.com/office/drawing/2014/main" id="{12051564-CAB0-CA4D-F6A7-F810AEA81BFB}"/>
              </a:ext>
            </a:extLst>
          </p:cNvPr>
          <p:cNvSpPr txBox="1"/>
          <p:nvPr/>
        </p:nvSpPr>
        <p:spPr>
          <a:xfrm>
            <a:off x="9546748" y="16679"/>
            <a:ext cx="280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Saline session 13, all trials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05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>
            <a:extLst>
              <a:ext uri="{FF2B5EF4-FFF2-40B4-BE49-F238E27FC236}">
                <a16:creationId xmlns:a16="http://schemas.microsoft.com/office/drawing/2014/main" id="{344C861B-F8DB-6D64-8CD3-6BA3E90056D0}"/>
              </a:ext>
            </a:extLst>
          </p:cNvPr>
          <p:cNvSpPr txBox="1"/>
          <p:nvPr/>
        </p:nvSpPr>
        <p:spPr>
          <a:xfrm>
            <a:off x="450573" y="256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PBSNR-02LH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480BD90-3366-0278-4B9C-37531005335C}"/>
              </a:ext>
            </a:extLst>
          </p:cNvPr>
          <p:cNvGrpSpPr/>
          <p:nvPr/>
        </p:nvGrpSpPr>
        <p:grpSpPr>
          <a:xfrm>
            <a:off x="234722" y="601800"/>
            <a:ext cx="8729963" cy="2322160"/>
            <a:chOff x="300037" y="394971"/>
            <a:chExt cx="8729963" cy="232216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D790656-E5AC-A93C-C80D-0D46BEB98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422280"/>
              <a:ext cx="2934000" cy="2294851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F753EA3-F85A-6601-FC1A-8FAC7F447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0037" y="394971"/>
              <a:ext cx="2934000" cy="2225590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A656325A-806B-ECC5-5C47-17212FECD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000" y="394971"/>
              <a:ext cx="2934000" cy="2294851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AF7D1443-3C98-93D7-5C8B-9E08F6029D1F}"/>
              </a:ext>
            </a:extLst>
          </p:cNvPr>
          <p:cNvSpPr txBox="1"/>
          <p:nvPr/>
        </p:nvSpPr>
        <p:spPr>
          <a:xfrm>
            <a:off x="620486" y="4034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Saline session 11, all trials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0109391-178E-39D3-08A1-2A1FA6520A6B}"/>
              </a:ext>
            </a:extLst>
          </p:cNvPr>
          <p:cNvGrpSpPr/>
          <p:nvPr/>
        </p:nvGrpSpPr>
        <p:grpSpPr>
          <a:xfrm>
            <a:off x="225718" y="3499301"/>
            <a:ext cx="8663068" cy="2304518"/>
            <a:chOff x="234722" y="2946782"/>
            <a:chExt cx="8663068" cy="2304518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7E938B1-5CCD-4938-6D0F-058067541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722" y="2946782"/>
              <a:ext cx="2934000" cy="2294851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F66E5F96-2E3C-C7F5-6E10-980B84934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99256" y="3025710"/>
              <a:ext cx="2934000" cy="2177398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F2B55D7-FAEB-D853-E4CB-8E260CB8A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63790" y="3025710"/>
              <a:ext cx="2934000" cy="2225590"/>
            </a:xfrm>
            <a:prstGeom prst="rect">
              <a:avLst/>
            </a:prstGeom>
          </p:spPr>
        </p:pic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CB02AA2-2105-0351-E00E-112BC3043F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8667" y="26459"/>
            <a:ext cx="2934000" cy="2294851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829BAF-921C-D779-6FC0-41A58EF22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79781" y="2241840"/>
            <a:ext cx="2934000" cy="22948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105FB10-C081-36E7-3A96-154FF35DE8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7790" y="4508425"/>
            <a:ext cx="2934000" cy="22436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02544EE-DAEE-E2FC-535C-D06B38946263}"/>
              </a:ext>
            </a:extLst>
          </p:cNvPr>
          <p:cNvSpPr txBox="1"/>
          <p:nvPr/>
        </p:nvSpPr>
        <p:spPr>
          <a:xfrm>
            <a:off x="378219" y="30527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liraglutide session 12, all trials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B3A655-C917-D0F5-4ADE-088149D970FD}"/>
              </a:ext>
            </a:extLst>
          </p:cNvPr>
          <p:cNvSpPr txBox="1"/>
          <p:nvPr/>
        </p:nvSpPr>
        <p:spPr>
          <a:xfrm>
            <a:off x="7783286" y="-415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Saline session 13, all trials</a:t>
            </a:r>
          </a:p>
        </p:txBody>
      </p:sp>
    </p:spTree>
    <p:extLst>
      <p:ext uri="{BB962C8B-B14F-4D97-AF65-F5344CB8AC3E}">
        <p14:creationId xmlns:p14="http://schemas.microsoft.com/office/powerpoint/2010/main" val="1791406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B40347-FF9E-8A84-99FC-DFF7B540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" y="674236"/>
            <a:ext cx="3060000" cy="2279129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B6EB90DA-8A02-B25C-C633-14F6EF2A7622}"/>
              </a:ext>
            </a:extLst>
          </p:cNvPr>
          <p:cNvSpPr txBox="1"/>
          <p:nvPr/>
        </p:nvSpPr>
        <p:spPr>
          <a:xfrm>
            <a:off x="450573" y="188925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PBSNR01-NH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BD4E010-9423-E106-6172-14E5BE05C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20" y="674236"/>
            <a:ext cx="3060000" cy="2388775"/>
          </a:xfrm>
          <a:prstGeom prst="rect">
            <a:avLst/>
          </a:prstGeom>
        </p:spPr>
      </p:pic>
      <p:sp>
        <p:nvSpPr>
          <p:cNvPr id="8" name="TextBox 9">
            <a:extLst>
              <a:ext uri="{FF2B5EF4-FFF2-40B4-BE49-F238E27FC236}">
                <a16:creationId xmlns:a16="http://schemas.microsoft.com/office/drawing/2014/main" id="{E21BFF82-575F-4090-19E2-E7A66E65C5CB}"/>
              </a:ext>
            </a:extLst>
          </p:cNvPr>
          <p:cNvSpPr txBox="1"/>
          <p:nvPr/>
        </p:nvSpPr>
        <p:spPr>
          <a:xfrm>
            <a:off x="6096000" y="17736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PBSNR01-RH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EF6729-E3CE-46F7-183B-E417B5D5E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293" y="4306623"/>
            <a:ext cx="3060000" cy="2362452"/>
          </a:xfrm>
          <a:prstGeom prst="rect">
            <a:avLst/>
          </a:prstGeom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ED2B89F7-5473-9DC9-2AF8-3A2F1E12E60F}"/>
              </a:ext>
            </a:extLst>
          </p:cNvPr>
          <p:cNvSpPr txBox="1"/>
          <p:nvPr/>
        </p:nvSpPr>
        <p:spPr>
          <a:xfrm>
            <a:off x="295275" y="3933616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PBSNR02-RH</a:t>
            </a:r>
          </a:p>
        </p:txBody>
      </p:sp>
    </p:spTree>
    <p:extLst>
      <p:ext uri="{BB962C8B-B14F-4D97-AF65-F5344CB8AC3E}">
        <p14:creationId xmlns:p14="http://schemas.microsoft.com/office/powerpoint/2010/main" val="2200886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CC598A-DFAF-66AB-7FD1-67767AA9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329" y="848475"/>
            <a:ext cx="4552901" cy="2580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299857-F242-C912-4E7E-CF99B3DA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85" y="3662333"/>
            <a:ext cx="4372100" cy="25805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02E10-E43B-92C8-6A75-B482342B8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48475"/>
            <a:ext cx="4372100" cy="2580525"/>
          </a:xfrm>
          <a:prstGeom prst="rect">
            <a:avLst/>
          </a:prstGeom>
        </p:spPr>
      </p:pic>
      <p:sp>
        <p:nvSpPr>
          <p:cNvPr id="5" name="Triangle 4">
            <a:extLst>
              <a:ext uri="{FF2B5EF4-FFF2-40B4-BE49-F238E27FC236}">
                <a16:creationId xmlns:a16="http://schemas.microsoft.com/office/drawing/2014/main" id="{6EA6BDEB-8702-F974-809A-DAFE12F1F30F}"/>
              </a:ext>
            </a:extLst>
          </p:cNvPr>
          <p:cNvSpPr/>
          <p:nvPr/>
        </p:nvSpPr>
        <p:spPr>
          <a:xfrm flipH="1" flipV="1">
            <a:off x="3408218" y="1187532"/>
            <a:ext cx="142504" cy="3443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0A8C6D40-3FF7-F381-7AFF-0C5520C886CE}"/>
              </a:ext>
            </a:extLst>
          </p:cNvPr>
          <p:cNvSpPr/>
          <p:nvPr/>
        </p:nvSpPr>
        <p:spPr>
          <a:xfrm flipH="1" flipV="1">
            <a:off x="3420093" y="3860964"/>
            <a:ext cx="142504" cy="3443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D5BB9674-1555-AAFD-D773-20B9D5D35B39}"/>
              </a:ext>
            </a:extLst>
          </p:cNvPr>
          <p:cNvSpPr/>
          <p:nvPr/>
        </p:nvSpPr>
        <p:spPr>
          <a:xfrm flipH="1" flipV="1">
            <a:off x="8488877" y="555549"/>
            <a:ext cx="142504" cy="34438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C796D-EE47-6257-F394-00FC3E03AAC8}"/>
              </a:ext>
            </a:extLst>
          </p:cNvPr>
          <p:cNvSpPr txBox="1"/>
          <p:nvPr/>
        </p:nvSpPr>
        <p:spPr>
          <a:xfrm>
            <a:off x="629392" y="245810"/>
            <a:ext cx="337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Liraglutide 0.4mg/ml </a:t>
            </a:r>
            <a:r>
              <a:rPr lang="en-US" dirty="0" err="1"/>
              <a:t>s.c.</a:t>
            </a:r>
            <a:r>
              <a:rPr lang="en-US" dirty="0"/>
              <a:t> (arrow)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17A7F-CE7B-05F8-6143-EB7EA3A5711C}"/>
              </a:ext>
            </a:extLst>
          </p:cNvPr>
          <p:cNvSpPr txBox="1"/>
          <p:nvPr/>
        </p:nvSpPr>
        <p:spPr>
          <a:xfrm>
            <a:off x="6278880" y="5242560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0-2 baseline (saline </a:t>
            </a:r>
            <a:r>
              <a:rPr lang="en-US" dirty="0" err="1"/>
              <a:t>inj</a:t>
            </a:r>
            <a:r>
              <a:rPr lang="en-US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A2193F-CC3F-7444-101D-999FFC36667A}"/>
              </a:ext>
            </a:extLst>
          </p:cNvPr>
          <p:cNvSpPr txBox="1"/>
          <p:nvPr/>
        </p:nvSpPr>
        <p:spPr>
          <a:xfrm>
            <a:off x="4195671" y="107310"/>
            <a:ext cx="309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60% trials analyzed, same in following slides  </a:t>
            </a:r>
          </a:p>
        </p:txBody>
      </p:sp>
    </p:spTree>
    <p:extLst>
      <p:ext uri="{BB962C8B-B14F-4D97-AF65-F5344CB8AC3E}">
        <p14:creationId xmlns:p14="http://schemas.microsoft.com/office/powerpoint/2010/main" val="1921449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79415-3457-EE22-101E-41B3316C402B}"/>
              </a:ext>
            </a:extLst>
          </p:cNvPr>
          <p:cNvSpPr txBox="1"/>
          <p:nvPr/>
        </p:nvSpPr>
        <p:spPr>
          <a:xfrm>
            <a:off x="546265" y="439387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PBSNR01-LH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07F70-3565-C51C-BEEF-526B0345B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65" y="1318424"/>
            <a:ext cx="3487519" cy="2643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BEF41-00EF-05FB-C96A-C8BDAEFCE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9314" y="1436914"/>
            <a:ext cx="3331213" cy="2525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1CFE8F-755D-A13B-139C-4BF84FA9E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943" y="1377854"/>
            <a:ext cx="3331212" cy="25986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91ACAD-78AA-8D7A-368B-4B4D94CBD1D6}"/>
              </a:ext>
            </a:extLst>
          </p:cNvPr>
          <p:cNvSpPr txBox="1"/>
          <p:nvPr/>
        </p:nvSpPr>
        <p:spPr>
          <a:xfrm>
            <a:off x="3020183" y="119318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14ul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67A5E-1AFA-0726-5FAC-387650C39D9C}"/>
              </a:ext>
            </a:extLst>
          </p:cNvPr>
          <p:cNvSpPr txBox="1"/>
          <p:nvPr/>
        </p:nvSpPr>
        <p:spPr>
          <a:xfrm>
            <a:off x="6450699" y="11537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9.8ul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E61E42-7B51-BFD1-3BA3-318B8676F927}"/>
              </a:ext>
            </a:extLst>
          </p:cNvPr>
          <p:cNvSpPr txBox="1"/>
          <p:nvPr/>
        </p:nvSpPr>
        <p:spPr>
          <a:xfrm>
            <a:off x="9882369" y="110107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1B6DA-45AA-7344-032E-21F39245432C}"/>
              </a:ext>
            </a:extLst>
          </p:cNvPr>
          <p:cNvSpPr txBox="1"/>
          <p:nvPr/>
        </p:nvSpPr>
        <p:spPr>
          <a:xfrm>
            <a:off x="609344" y="87890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(session 0)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3F55FC-16AC-DCF8-3D69-6940219D2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437" y="4275115"/>
            <a:ext cx="3294353" cy="2517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DC806-D4CD-C9E6-391F-8262A00DDD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4801" y="4151605"/>
            <a:ext cx="3385725" cy="26411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D921F70-55A0-1177-22DB-68B5C7092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943" y="4194129"/>
            <a:ext cx="3331212" cy="259862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7BCD2C-0F7F-6D46-B992-CD8EBD030662}"/>
              </a:ext>
            </a:extLst>
          </p:cNvPr>
          <p:cNvSpPr txBox="1"/>
          <p:nvPr/>
        </p:nvSpPr>
        <p:spPr>
          <a:xfrm>
            <a:off x="609344" y="3938438"/>
            <a:ext cx="37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Liraglutide 0.4mg/ml </a:t>
            </a:r>
            <a:r>
              <a:rPr lang="en-US" dirty="0" err="1"/>
              <a:t>s.c.</a:t>
            </a:r>
            <a:r>
              <a:rPr lang="en-US" dirty="0"/>
              <a:t> (session 3)</a:t>
            </a:r>
          </a:p>
        </p:txBody>
      </p:sp>
    </p:spTree>
    <p:extLst>
      <p:ext uri="{BB962C8B-B14F-4D97-AF65-F5344CB8AC3E}">
        <p14:creationId xmlns:p14="http://schemas.microsoft.com/office/powerpoint/2010/main" val="137524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A343BB-F926-4A91-2D2E-4F8A508E5DA2}"/>
              </a:ext>
            </a:extLst>
          </p:cNvPr>
          <p:cNvSpPr txBox="1"/>
          <p:nvPr/>
        </p:nvSpPr>
        <p:spPr>
          <a:xfrm>
            <a:off x="688769" y="16863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Helvetica" pitchFamily="2" charset="0"/>
              </a:rPr>
              <a:t>PBSNR01_BH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51CA7-45EC-5BD1-FC09-5E3AFCF5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763" y="1011095"/>
            <a:ext cx="3733602" cy="2830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966E20-B504-64F8-28C1-D0BA6251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61" y="1011095"/>
            <a:ext cx="3733602" cy="2830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39163-1143-CC03-A6A7-813A45A3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864" y="1011096"/>
            <a:ext cx="3733601" cy="28303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5567A-1234-3C42-0A0C-E1D327331A73}"/>
              </a:ext>
            </a:extLst>
          </p:cNvPr>
          <p:cNvSpPr txBox="1"/>
          <p:nvPr/>
        </p:nvSpPr>
        <p:spPr>
          <a:xfrm>
            <a:off x="559468" y="59817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(session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06BBD4-06D4-FC46-D8B7-897FED67B340}"/>
              </a:ext>
            </a:extLst>
          </p:cNvPr>
          <p:cNvSpPr txBox="1"/>
          <p:nvPr/>
        </p:nvSpPr>
        <p:spPr>
          <a:xfrm>
            <a:off x="3003558" y="72430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D70335-F8C8-F2DD-EC21-ED3AEC22ABAE}"/>
              </a:ext>
            </a:extLst>
          </p:cNvPr>
          <p:cNvSpPr txBox="1"/>
          <p:nvPr/>
        </p:nvSpPr>
        <p:spPr>
          <a:xfrm>
            <a:off x="6650201" y="68487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9.8ul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2D9FB-EA69-6BFF-5263-864E2C9F74E1}"/>
              </a:ext>
            </a:extLst>
          </p:cNvPr>
          <p:cNvSpPr txBox="1"/>
          <p:nvPr/>
        </p:nvSpPr>
        <p:spPr>
          <a:xfrm>
            <a:off x="10397752" y="63218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6.9ul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92CD1A-9BC9-EAA8-A5E1-C1F28513D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61" y="4175700"/>
            <a:ext cx="3550426" cy="2691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FFDB2-5125-5379-A4EE-3EE4BB6E1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8761" y="4097525"/>
            <a:ext cx="3550426" cy="27696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528EAA-646B-B432-D0FA-1623624818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2955" y="4199750"/>
            <a:ext cx="3443606" cy="26104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D6629B-CF29-5426-E0A7-07C9A4B5FD43}"/>
              </a:ext>
            </a:extLst>
          </p:cNvPr>
          <p:cNvSpPr txBox="1"/>
          <p:nvPr/>
        </p:nvSpPr>
        <p:spPr>
          <a:xfrm>
            <a:off x="378096" y="3782918"/>
            <a:ext cx="37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Liraglutide 0.4mg/ml </a:t>
            </a:r>
            <a:r>
              <a:rPr lang="en-US" dirty="0" err="1"/>
              <a:t>s.c.</a:t>
            </a:r>
            <a:r>
              <a:rPr lang="en-US" dirty="0"/>
              <a:t> (session 3)</a:t>
            </a:r>
          </a:p>
        </p:txBody>
      </p:sp>
    </p:spTree>
    <p:extLst>
      <p:ext uri="{BB962C8B-B14F-4D97-AF65-F5344CB8AC3E}">
        <p14:creationId xmlns:p14="http://schemas.microsoft.com/office/powerpoint/2010/main" val="413250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48EFBA-646D-4419-486A-446A37E38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21" y="4229149"/>
            <a:ext cx="2285197" cy="22851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D667C-BBC0-9021-248F-1327FB782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02" y="1313435"/>
            <a:ext cx="2375402" cy="22851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AC6BA8-F413-9B89-3D4B-5AFC71542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658" y="1298836"/>
            <a:ext cx="3984060" cy="2315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FFDBE1-0723-F7B0-539E-8F35AFA77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1282" y="3783444"/>
            <a:ext cx="4149436" cy="23152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1E5D7-5547-656B-C1C9-AB75EF213F83}"/>
              </a:ext>
            </a:extLst>
          </p:cNvPr>
          <p:cNvSpPr txBox="1"/>
          <p:nvPr/>
        </p:nvSpPr>
        <p:spPr>
          <a:xfrm>
            <a:off x="1123147" y="75929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PBSNR-01LH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BEF29A-D806-228C-063A-81993D20B0F6}"/>
              </a:ext>
            </a:extLst>
          </p:cNvPr>
          <p:cNvSpPr txBox="1"/>
          <p:nvPr/>
        </p:nvSpPr>
        <p:spPr>
          <a:xfrm>
            <a:off x="1016659" y="3783444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PBSNR-02LH</a:t>
            </a:r>
          </a:p>
        </p:txBody>
      </p:sp>
      <p:sp>
        <p:nvSpPr>
          <p:cNvPr id="2" name="Triangle 1">
            <a:extLst>
              <a:ext uri="{FF2B5EF4-FFF2-40B4-BE49-F238E27FC236}">
                <a16:creationId xmlns:a16="http://schemas.microsoft.com/office/drawing/2014/main" id="{C6C8A4B1-3C92-7073-F742-56286062E06D}"/>
              </a:ext>
            </a:extLst>
          </p:cNvPr>
          <p:cNvSpPr/>
          <p:nvPr/>
        </p:nvSpPr>
        <p:spPr>
          <a:xfrm rot="10800000">
            <a:off x="1639430" y="1906985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F4BF8D6-7071-E6E5-82DE-5915F373C8FA}"/>
              </a:ext>
            </a:extLst>
          </p:cNvPr>
          <p:cNvSpPr/>
          <p:nvPr/>
        </p:nvSpPr>
        <p:spPr>
          <a:xfrm rot="10800000">
            <a:off x="2063678" y="2468750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00D25BE-C44A-843B-2189-4E3FCBED9D0F}"/>
              </a:ext>
            </a:extLst>
          </p:cNvPr>
          <p:cNvSpPr/>
          <p:nvPr/>
        </p:nvSpPr>
        <p:spPr>
          <a:xfrm rot="10800000">
            <a:off x="2211960" y="2125213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9CE8ED69-07C2-3E12-4FCA-44F43470876C}"/>
              </a:ext>
            </a:extLst>
          </p:cNvPr>
          <p:cNvSpPr/>
          <p:nvPr/>
        </p:nvSpPr>
        <p:spPr>
          <a:xfrm rot="10800000">
            <a:off x="2806339" y="2262804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A6421099-564C-1257-3C48-0CF2138C5453}"/>
              </a:ext>
            </a:extLst>
          </p:cNvPr>
          <p:cNvSpPr/>
          <p:nvPr/>
        </p:nvSpPr>
        <p:spPr>
          <a:xfrm rot="10800000">
            <a:off x="2760619" y="4049803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A9948CE5-5BA7-6893-DB70-05511D1B6183}"/>
              </a:ext>
            </a:extLst>
          </p:cNvPr>
          <p:cNvSpPr/>
          <p:nvPr/>
        </p:nvSpPr>
        <p:spPr>
          <a:xfrm rot="10800000">
            <a:off x="6059871" y="2035576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50E7180-26AD-94AE-A89A-114C25B82090}"/>
              </a:ext>
            </a:extLst>
          </p:cNvPr>
          <p:cNvSpPr/>
          <p:nvPr/>
        </p:nvSpPr>
        <p:spPr>
          <a:xfrm rot="10800000">
            <a:off x="6418217" y="2571724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6912875-00B8-4C97-7762-8CEACBB38908}"/>
              </a:ext>
            </a:extLst>
          </p:cNvPr>
          <p:cNvSpPr/>
          <p:nvPr/>
        </p:nvSpPr>
        <p:spPr>
          <a:xfrm rot="10800000">
            <a:off x="5688133" y="2674697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DB47761F-832D-FFD4-0155-B3E76842616E}"/>
              </a:ext>
            </a:extLst>
          </p:cNvPr>
          <p:cNvSpPr/>
          <p:nvPr/>
        </p:nvSpPr>
        <p:spPr>
          <a:xfrm rot="10800000">
            <a:off x="5853925" y="2581478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E8D6E59-1BDA-AE26-CDE2-1E4DA00A43F9}"/>
              </a:ext>
            </a:extLst>
          </p:cNvPr>
          <p:cNvSpPr/>
          <p:nvPr/>
        </p:nvSpPr>
        <p:spPr>
          <a:xfrm>
            <a:off x="5301990" y="299597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03BE4ACA-8340-1A85-E97E-5096C8ECF794}"/>
              </a:ext>
            </a:extLst>
          </p:cNvPr>
          <p:cNvSpPr/>
          <p:nvPr/>
        </p:nvSpPr>
        <p:spPr>
          <a:xfrm rot="10800000">
            <a:off x="6014152" y="2365777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C62FD32-8F6A-730F-A30A-215D56E7003F}"/>
              </a:ext>
            </a:extLst>
          </p:cNvPr>
          <p:cNvSpPr/>
          <p:nvPr/>
        </p:nvSpPr>
        <p:spPr>
          <a:xfrm rot="10800000">
            <a:off x="6073140" y="4469857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687A61AE-1AF0-F284-C530-DFFA78E8B9E5}"/>
              </a:ext>
            </a:extLst>
          </p:cNvPr>
          <p:cNvSpPr/>
          <p:nvPr/>
        </p:nvSpPr>
        <p:spPr>
          <a:xfrm>
            <a:off x="5317553" y="5652675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E80B896D-8F66-8309-9DE8-CFBDFD07B848}"/>
              </a:ext>
            </a:extLst>
          </p:cNvPr>
          <p:cNvSpPr/>
          <p:nvPr/>
        </p:nvSpPr>
        <p:spPr>
          <a:xfrm rot="10800000">
            <a:off x="5665273" y="5165801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25DA6FCB-220B-DE16-2361-DF4D663D0291}"/>
              </a:ext>
            </a:extLst>
          </p:cNvPr>
          <p:cNvSpPr/>
          <p:nvPr/>
        </p:nvSpPr>
        <p:spPr>
          <a:xfrm rot="10800000">
            <a:off x="5853924" y="5268774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27CEC6E7-4B30-28C9-756E-3BCB78CFB08C}"/>
              </a:ext>
            </a:extLst>
          </p:cNvPr>
          <p:cNvSpPr/>
          <p:nvPr/>
        </p:nvSpPr>
        <p:spPr>
          <a:xfrm rot="10800000">
            <a:off x="6395357" y="5167319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7E3EC43F-BE8A-BDAF-BD95-9E1889DE3D53}"/>
              </a:ext>
            </a:extLst>
          </p:cNvPr>
          <p:cNvSpPr/>
          <p:nvPr/>
        </p:nvSpPr>
        <p:spPr>
          <a:xfrm rot="10800000">
            <a:off x="6663088" y="6165079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833612-9909-A62F-E805-E33D44EAEEE4}"/>
              </a:ext>
            </a:extLst>
          </p:cNvPr>
          <p:cNvSpPr txBox="1"/>
          <p:nvPr/>
        </p:nvSpPr>
        <p:spPr>
          <a:xfrm>
            <a:off x="6812691" y="6169196"/>
            <a:ext cx="12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Agonist injection</a:t>
            </a:r>
          </a:p>
        </p:txBody>
      </p:sp>
    </p:spTree>
    <p:extLst>
      <p:ext uri="{BB962C8B-B14F-4D97-AF65-F5344CB8AC3E}">
        <p14:creationId xmlns:p14="http://schemas.microsoft.com/office/powerpoint/2010/main" val="2185212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9D1352-2D3F-3ACB-67D4-CC6700953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1" y="830939"/>
            <a:ext cx="3583878" cy="271681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A4433-057C-7283-1909-E46F8792C2E6}"/>
              </a:ext>
            </a:extLst>
          </p:cNvPr>
          <p:cNvSpPr txBox="1"/>
          <p:nvPr/>
        </p:nvSpPr>
        <p:spPr>
          <a:xfrm>
            <a:off x="676894" y="2375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PBSNR02-LH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19F82-8DEF-C904-DEFB-816AB9A450E3}"/>
              </a:ext>
            </a:extLst>
          </p:cNvPr>
          <p:cNvSpPr txBox="1"/>
          <p:nvPr/>
        </p:nvSpPr>
        <p:spPr>
          <a:xfrm>
            <a:off x="676894" y="393085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(session 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C324F-54D7-3975-26F4-8E37E35CE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338" y="827969"/>
            <a:ext cx="3583877" cy="2716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0E7EB-EB50-842A-9112-E7E6EAE12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981" y="827969"/>
            <a:ext cx="3482719" cy="2716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007800-42B4-16AD-C7C4-A173575D07DF}"/>
              </a:ext>
            </a:extLst>
          </p:cNvPr>
          <p:cNvSpPr txBox="1"/>
          <p:nvPr/>
        </p:nvSpPr>
        <p:spPr>
          <a:xfrm>
            <a:off x="2813553" y="687877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7DB31-8BAA-0975-56F4-4B1C2992288A}"/>
              </a:ext>
            </a:extLst>
          </p:cNvPr>
          <p:cNvSpPr txBox="1"/>
          <p:nvPr/>
        </p:nvSpPr>
        <p:spPr>
          <a:xfrm>
            <a:off x="6460196" y="64845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9.8ul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FC3C0-D87C-A672-F7A0-9077CD6EF390}"/>
              </a:ext>
            </a:extLst>
          </p:cNvPr>
          <p:cNvSpPr txBox="1"/>
          <p:nvPr/>
        </p:nvSpPr>
        <p:spPr>
          <a:xfrm>
            <a:off x="10207747" y="59575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6.9ul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4FBE3-D545-FFD5-04EF-2F7CE10B5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461" y="4094454"/>
            <a:ext cx="3488876" cy="26447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582BB3-522D-C3C4-4DDC-F9CB7C2F43D1}"/>
              </a:ext>
            </a:extLst>
          </p:cNvPr>
          <p:cNvSpPr txBox="1"/>
          <p:nvPr/>
        </p:nvSpPr>
        <p:spPr>
          <a:xfrm>
            <a:off x="378096" y="3640418"/>
            <a:ext cx="37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Liraglutide 0.4mg/ml </a:t>
            </a:r>
            <a:r>
              <a:rPr lang="en-US" dirty="0" err="1"/>
              <a:t>s.c.</a:t>
            </a:r>
            <a:r>
              <a:rPr lang="en-US" dirty="0"/>
              <a:t> (session 3)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96A64-76D5-7B12-185A-6B62169CEC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9338" y="4094454"/>
            <a:ext cx="3488876" cy="2644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5E2E09-139D-26F5-7FA0-B7BCDA461C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1980" y="4156728"/>
            <a:ext cx="3310569" cy="258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416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1D8EDA-D621-9BFF-4305-A8B6D2D6F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332" y="722718"/>
            <a:ext cx="3568139" cy="28282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15DB9D-A184-4A6F-9651-5E29E5F84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2" y="3986168"/>
            <a:ext cx="3589005" cy="28282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955388-5C31-5390-65F4-B8EF54294C80}"/>
              </a:ext>
            </a:extLst>
          </p:cNvPr>
          <p:cNvSpPr txBox="1"/>
          <p:nvPr/>
        </p:nvSpPr>
        <p:spPr>
          <a:xfrm>
            <a:off x="485305" y="26300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PBSNR01-LH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D4FAD-7E09-4E0F-AA4C-D67A5EADDA4F}"/>
              </a:ext>
            </a:extLst>
          </p:cNvPr>
          <p:cNvSpPr txBox="1"/>
          <p:nvPr/>
        </p:nvSpPr>
        <p:spPr>
          <a:xfrm>
            <a:off x="589332" y="353386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(session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ED66EC-ED7A-EDBB-A2E1-F515857F59D5}"/>
              </a:ext>
            </a:extLst>
          </p:cNvPr>
          <p:cNvSpPr txBox="1"/>
          <p:nvPr/>
        </p:nvSpPr>
        <p:spPr>
          <a:xfrm>
            <a:off x="328928" y="3556826"/>
            <a:ext cx="374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Liraglutide 0.4mg/ml </a:t>
            </a:r>
            <a:r>
              <a:rPr lang="en-US" dirty="0" err="1"/>
              <a:t>s.c.</a:t>
            </a:r>
            <a:r>
              <a:rPr lang="en-US" dirty="0"/>
              <a:t> (session 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8B0315-7C55-2F36-66E0-5452E1D69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875" y="769962"/>
            <a:ext cx="3448930" cy="27337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E23AC2-B2EB-7A5F-58F4-1E604A63B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660" y="3926158"/>
            <a:ext cx="3589005" cy="2828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5C1285-5727-F10B-C4E7-1416D2CC2B01}"/>
              </a:ext>
            </a:extLst>
          </p:cNvPr>
          <p:cNvSpPr txBox="1"/>
          <p:nvPr/>
        </p:nvSpPr>
        <p:spPr>
          <a:xfrm>
            <a:off x="4534085" y="162814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  <a:latin typeface="Helvetica" pitchFamily="2" charset="0"/>
              </a:rPr>
              <a:t>PBSNR01_BH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EEB8CB-0D42-9818-F5F2-8F3E76BB21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7209" y="769962"/>
            <a:ext cx="3591973" cy="27337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0ED13E-22DA-2D81-798C-8CC6105F52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9987" y="3926158"/>
            <a:ext cx="3693307" cy="27944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D56ED-5C6D-A6AD-F8C1-886DFD08C112}"/>
              </a:ext>
            </a:extLst>
          </p:cNvPr>
          <p:cNvSpPr txBox="1"/>
          <p:nvPr/>
        </p:nvSpPr>
        <p:spPr>
          <a:xfrm>
            <a:off x="8246402" y="21096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PBSNR02-LH</a:t>
            </a:r>
          </a:p>
        </p:txBody>
      </p:sp>
    </p:spTree>
    <p:extLst>
      <p:ext uri="{BB962C8B-B14F-4D97-AF65-F5344CB8AC3E}">
        <p14:creationId xmlns:p14="http://schemas.microsoft.com/office/powerpoint/2010/main" val="40594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81B248-088A-C557-B966-35A9AAC7FBBE}"/>
              </a:ext>
            </a:extLst>
          </p:cNvPr>
          <p:cNvSpPr txBox="1"/>
          <p:nvPr/>
        </p:nvSpPr>
        <p:spPr>
          <a:xfrm>
            <a:off x="584791" y="265814"/>
            <a:ext cx="169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first 60% trials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C0E40-41E4-857A-3A02-E47A6B2E7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91" y="1054100"/>
            <a:ext cx="4916384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E107A3-5586-8DDC-26CA-922A79712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307" y="1054100"/>
            <a:ext cx="4938981" cy="287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D10A8-181E-0C1B-7E2E-A596B8777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52" y="3797300"/>
            <a:ext cx="4916384" cy="2857068"/>
          </a:xfrm>
          <a:prstGeom prst="rect">
            <a:avLst/>
          </a:prstGeom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9A3ED4C9-2C4F-E603-D019-FFE57CEA8F51}"/>
              </a:ext>
            </a:extLst>
          </p:cNvPr>
          <p:cNvSpPr/>
          <p:nvPr/>
        </p:nvSpPr>
        <p:spPr>
          <a:xfrm rot="10800000">
            <a:off x="2052411" y="4059735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33C4698F-7479-4698-6E0B-2C940D9720E5}"/>
              </a:ext>
            </a:extLst>
          </p:cNvPr>
          <p:cNvSpPr/>
          <p:nvPr/>
        </p:nvSpPr>
        <p:spPr>
          <a:xfrm rot="10800000">
            <a:off x="2529460" y="4265681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0A799B69-1F2C-5B85-C736-2E2C9E01E72A}"/>
              </a:ext>
            </a:extLst>
          </p:cNvPr>
          <p:cNvSpPr/>
          <p:nvPr/>
        </p:nvSpPr>
        <p:spPr>
          <a:xfrm>
            <a:off x="2763210" y="4787969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005D03F7-343F-93F1-CF62-A467DEB2ED3E}"/>
              </a:ext>
            </a:extLst>
          </p:cNvPr>
          <p:cNvSpPr/>
          <p:nvPr/>
        </p:nvSpPr>
        <p:spPr>
          <a:xfrm>
            <a:off x="2067975" y="4634988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C201E629-E895-1E79-255C-5CD89A983B48}"/>
              </a:ext>
            </a:extLst>
          </p:cNvPr>
          <p:cNvSpPr/>
          <p:nvPr/>
        </p:nvSpPr>
        <p:spPr>
          <a:xfrm>
            <a:off x="2268936" y="450401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A55B094-DD4B-064D-A9FE-CF08F0515522}"/>
              </a:ext>
            </a:extLst>
          </p:cNvPr>
          <p:cNvSpPr/>
          <p:nvPr/>
        </p:nvSpPr>
        <p:spPr>
          <a:xfrm rot="10800000">
            <a:off x="3020123" y="5700927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CC675F4D-6B70-62F5-D25F-D8CB835D166C}"/>
              </a:ext>
            </a:extLst>
          </p:cNvPr>
          <p:cNvSpPr/>
          <p:nvPr/>
        </p:nvSpPr>
        <p:spPr>
          <a:xfrm rot="10800000">
            <a:off x="2286464" y="2665476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1E6AE227-AB79-42DF-38C1-8A4866886FB5}"/>
              </a:ext>
            </a:extLst>
          </p:cNvPr>
          <p:cNvSpPr/>
          <p:nvPr/>
        </p:nvSpPr>
        <p:spPr>
          <a:xfrm rot="10800000">
            <a:off x="2763513" y="287142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2DEE0F9-72A0-7EEE-09BE-4B5679931CF4}"/>
              </a:ext>
            </a:extLst>
          </p:cNvPr>
          <p:cNvSpPr/>
          <p:nvPr/>
        </p:nvSpPr>
        <p:spPr>
          <a:xfrm>
            <a:off x="2967471" y="303677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90634E29-050F-0069-D67F-27AEA7314325}"/>
              </a:ext>
            </a:extLst>
          </p:cNvPr>
          <p:cNvSpPr/>
          <p:nvPr/>
        </p:nvSpPr>
        <p:spPr>
          <a:xfrm rot="10800000">
            <a:off x="2090834" y="1960707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11923FB-2C7C-942E-9816-9012B5DD1C37}"/>
              </a:ext>
            </a:extLst>
          </p:cNvPr>
          <p:cNvSpPr/>
          <p:nvPr/>
        </p:nvSpPr>
        <p:spPr>
          <a:xfrm rot="10800000">
            <a:off x="2304937" y="172300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968E4A0E-2B95-7F1C-4003-3D0A2B9FC7E1}"/>
              </a:ext>
            </a:extLst>
          </p:cNvPr>
          <p:cNvSpPr/>
          <p:nvPr/>
        </p:nvSpPr>
        <p:spPr>
          <a:xfrm>
            <a:off x="2967470" y="2518376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00C6A018-8C8B-CC4D-97F9-1B55FC2611E0}"/>
              </a:ext>
            </a:extLst>
          </p:cNvPr>
          <p:cNvSpPr/>
          <p:nvPr/>
        </p:nvSpPr>
        <p:spPr>
          <a:xfrm>
            <a:off x="6853671" y="326743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6D71B45E-274B-2EC2-1404-45E9B13AEDDF}"/>
              </a:ext>
            </a:extLst>
          </p:cNvPr>
          <p:cNvSpPr/>
          <p:nvPr/>
        </p:nvSpPr>
        <p:spPr>
          <a:xfrm>
            <a:off x="7303943" y="3164459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2AE8A5D8-E2A1-4D09-4CC8-FF0F52B9FE96}"/>
              </a:ext>
            </a:extLst>
          </p:cNvPr>
          <p:cNvSpPr/>
          <p:nvPr/>
        </p:nvSpPr>
        <p:spPr>
          <a:xfrm>
            <a:off x="7546398" y="3267432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027EC2E8-78E8-B8F8-E4DC-AD7D9994B985}"/>
              </a:ext>
            </a:extLst>
          </p:cNvPr>
          <p:cNvSpPr/>
          <p:nvPr/>
        </p:nvSpPr>
        <p:spPr>
          <a:xfrm rot="10800000">
            <a:off x="6853671" y="2063680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28">
            <a:extLst>
              <a:ext uri="{FF2B5EF4-FFF2-40B4-BE49-F238E27FC236}">
                <a16:creationId xmlns:a16="http://schemas.microsoft.com/office/drawing/2014/main" id="{8CB37BD3-01E1-E646-A791-1E7D2D625F58}"/>
              </a:ext>
            </a:extLst>
          </p:cNvPr>
          <p:cNvSpPr/>
          <p:nvPr/>
        </p:nvSpPr>
        <p:spPr>
          <a:xfrm rot="10800000">
            <a:off x="7070740" y="1857734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FA358189-4EB4-2A54-4301-6DB12FCF806E}"/>
              </a:ext>
            </a:extLst>
          </p:cNvPr>
          <p:cNvSpPr/>
          <p:nvPr/>
        </p:nvSpPr>
        <p:spPr>
          <a:xfrm rot="10800000">
            <a:off x="7758384" y="2665476"/>
            <a:ext cx="45719" cy="20594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1069270C-6F4A-AA86-31B7-57A4FDCEA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33" y="718185"/>
            <a:ext cx="3187700" cy="238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74E390-7F43-3782-8228-1DA40978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381" y="718185"/>
            <a:ext cx="3187700" cy="2387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815B4D-878F-192A-9C10-6419F96B3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239" y="718185"/>
            <a:ext cx="3187700" cy="238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7D9CEA-16EA-C109-34A1-700B0738C249}"/>
              </a:ext>
            </a:extLst>
          </p:cNvPr>
          <p:cNvSpPr txBox="1"/>
          <p:nvPr/>
        </p:nvSpPr>
        <p:spPr>
          <a:xfrm>
            <a:off x="583096" y="318051"/>
            <a:ext cx="179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Saline, session2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3A2A4-7AFF-ADE2-3D71-D4A2B14F75E3}"/>
              </a:ext>
            </a:extLst>
          </p:cNvPr>
          <p:cNvSpPr txBox="1"/>
          <p:nvPr/>
        </p:nvSpPr>
        <p:spPr>
          <a:xfrm>
            <a:off x="203834" y="3059668"/>
            <a:ext cx="375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Exendin-4, session3, 10 min after </a:t>
            </a:r>
            <a:r>
              <a:rPr lang="en-US" dirty="0" err="1"/>
              <a:t>inj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E84087-0F73-6675-89DF-3F81E98CA034}"/>
              </a:ext>
            </a:extLst>
          </p:cNvPr>
          <p:cNvSpPr txBox="1"/>
          <p:nvPr/>
        </p:nvSpPr>
        <p:spPr>
          <a:xfrm>
            <a:off x="450573" y="25639"/>
            <a:ext cx="3102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PBSNR-01LH, only 60% trials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30137-5E1F-7521-6994-B7FFD8A57C39}"/>
              </a:ext>
            </a:extLst>
          </p:cNvPr>
          <p:cNvSpPr txBox="1"/>
          <p:nvPr/>
        </p:nvSpPr>
        <p:spPr>
          <a:xfrm>
            <a:off x="3245815" y="10414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14ul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F8691B-0DA8-BCB4-E2DA-B299A3091AF9}"/>
              </a:ext>
            </a:extLst>
          </p:cNvPr>
          <p:cNvSpPr txBox="1"/>
          <p:nvPr/>
        </p:nvSpPr>
        <p:spPr>
          <a:xfrm>
            <a:off x="6676331" y="100197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9.8ul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A56CF-06E8-07A1-1CCA-69109D60ADB7}"/>
              </a:ext>
            </a:extLst>
          </p:cNvPr>
          <p:cNvSpPr txBox="1"/>
          <p:nvPr/>
        </p:nvSpPr>
        <p:spPr>
          <a:xfrm>
            <a:off x="10108001" y="94928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6.9ul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653C68-65EE-F9B9-D2ED-23D63F020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467" y="3752215"/>
            <a:ext cx="3149600" cy="238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D6F9CB4-ADD1-8708-063B-0B87F4935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3939" y="3844081"/>
            <a:ext cx="3149600" cy="2387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2C50FA-A93E-10B1-B4E3-A7429192D2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3204" y="3844081"/>
            <a:ext cx="3149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C3B1466C-37D0-E4AB-72A4-EF20A1E9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753" y="746181"/>
            <a:ext cx="3149600" cy="238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4411CF-279C-9178-B963-23770964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245" y="750957"/>
            <a:ext cx="3149600" cy="238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E131C7-36BB-1490-D7C6-4CBFD1766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37" y="750957"/>
            <a:ext cx="3149600" cy="238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D16F4B-A572-37FE-60AD-765B8558E868}"/>
              </a:ext>
            </a:extLst>
          </p:cNvPr>
          <p:cNvSpPr txBox="1"/>
          <p:nvPr/>
        </p:nvSpPr>
        <p:spPr>
          <a:xfrm>
            <a:off x="450573" y="25639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PBSNR-02LH, 60% trials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08228-9F36-63DA-4C5C-970635E1D50D}"/>
              </a:ext>
            </a:extLst>
          </p:cNvPr>
          <p:cNvSpPr txBox="1"/>
          <p:nvPr/>
        </p:nvSpPr>
        <p:spPr>
          <a:xfrm>
            <a:off x="583096" y="318051"/>
            <a:ext cx="179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Saline, session6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A0262B-B456-10D1-B8A3-05F6E7B91B15}"/>
              </a:ext>
            </a:extLst>
          </p:cNvPr>
          <p:cNvSpPr txBox="1"/>
          <p:nvPr/>
        </p:nvSpPr>
        <p:spPr>
          <a:xfrm>
            <a:off x="3245815" y="1041400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14ul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C929CA-13B9-A93B-0F9C-A60C4C755D05}"/>
              </a:ext>
            </a:extLst>
          </p:cNvPr>
          <p:cNvSpPr txBox="1"/>
          <p:nvPr/>
        </p:nvSpPr>
        <p:spPr>
          <a:xfrm>
            <a:off x="6395415" y="1041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9.8ul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E606F-BB71-91F8-FD0E-A9C8D31C45A8}"/>
              </a:ext>
            </a:extLst>
          </p:cNvPr>
          <p:cNvSpPr txBox="1"/>
          <p:nvPr/>
        </p:nvSpPr>
        <p:spPr>
          <a:xfrm>
            <a:off x="9691649" y="104140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6.9ul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97934-09FE-EFD5-DD52-C3774BE4E954}"/>
              </a:ext>
            </a:extLst>
          </p:cNvPr>
          <p:cNvSpPr txBox="1"/>
          <p:nvPr/>
        </p:nvSpPr>
        <p:spPr>
          <a:xfrm>
            <a:off x="203120" y="3242365"/>
            <a:ext cx="21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Exendin-4, session7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7FCFBF1-0436-BD28-C412-6B30C35AA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96" y="3779079"/>
            <a:ext cx="3149600" cy="238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AF4149-B4BD-48A9-4E1D-E7F36E9CC0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652" y="3779079"/>
            <a:ext cx="3149600" cy="238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0D20BDB-B3EF-A3EC-25B5-EE52FDFBC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2252" y="3685645"/>
            <a:ext cx="31242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27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D2157-F105-D22A-0FB6-D374F776F81B}"/>
              </a:ext>
            </a:extLst>
          </p:cNvPr>
          <p:cNvSpPr txBox="1"/>
          <p:nvPr/>
        </p:nvSpPr>
        <p:spPr>
          <a:xfrm>
            <a:off x="450573" y="25639"/>
            <a:ext cx="261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PBSNR-01BH, 60% trials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5F04D5-91B7-BAF9-7EDE-F9FB02928D2D}"/>
              </a:ext>
            </a:extLst>
          </p:cNvPr>
          <p:cNvSpPr txBox="1"/>
          <p:nvPr/>
        </p:nvSpPr>
        <p:spPr>
          <a:xfrm>
            <a:off x="583096" y="318051"/>
            <a:ext cx="1795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Saline, session2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6987E8-468A-0457-5273-43FDCB468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6" y="979795"/>
            <a:ext cx="3149600" cy="238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4ADE49-49A0-C538-74A3-C8C77E711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816" y="1041400"/>
            <a:ext cx="3149600" cy="238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4BCE57-6775-45E7-0060-00020AFA8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655" y="1041400"/>
            <a:ext cx="3149600" cy="238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A7BC89-F2EF-119B-3A34-9A13AD1C9491}"/>
              </a:ext>
            </a:extLst>
          </p:cNvPr>
          <p:cNvSpPr txBox="1"/>
          <p:nvPr/>
        </p:nvSpPr>
        <p:spPr>
          <a:xfrm>
            <a:off x="450573" y="3582887"/>
            <a:ext cx="217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Exendin-4, session7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86776-7243-0C6B-04DE-48214DC31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096" y="3972509"/>
            <a:ext cx="3149600" cy="2387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F599-54A3-7DC3-8774-0458454F1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3138" y="3767553"/>
            <a:ext cx="3149600" cy="238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228C95-DCB7-EDFD-357B-E207CCF84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5420" y="3752217"/>
            <a:ext cx="3149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5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62196C89-B937-D978-0FAE-A15930EE704D}"/>
              </a:ext>
            </a:extLst>
          </p:cNvPr>
          <p:cNvSpPr txBox="1"/>
          <p:nvPr/>
        </p:nvSpPr>
        <p:spPr>
          <a:xfrm>
            <a:off x="450573" y="256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PBSNR-01LH</a:t>
            </a:r>
          </a:p>
        </p:txBody>
      </p:sp>
      <p:pic>
        <p:nvPicPr>
          <p:cNvPr id="4" name="图片 3" descr="图表&#10;&#10;AI 生成的内容可能不正确。">
            <a:extLst>
              <a:ext uri="{FF2B5EF4-FFF2-40B4-BE49-F238E27FC236}">
                <a16:creationId xmlns:a16="http://schemas.microsoft.com/office/drawing/2014/main" id="{C18341A4-66EF-26EE-2FA5-E74BC3929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31" y="570507"/>
            <a:ext cx="3960000" cy="2989362"/>
          </a:xfrm>
          <a:prstGeom prst="rect">
            <a:avLst/>
          </a:prstGeom>
        </p:spPr>
      </p:pic>
      <p:pic>
        <p:nvPicPr>
          <p:cNvPr id="6" name="图片 5" descr="图片包含 图表&#10;&#10;AI 生成的内容可能不正确。">
            <a:extLst>
              <a:ext uri="{FF2B5EF4-FFF2-40B4-BE49-F238E27FC236}">
                <a16:creationId xmlns:a16="http://schemas.microsoft.com/office/drawing/2014/main" id="{2278A24A-2067-E92E-BA73-E8902434B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469" y="3735405"/>
            <a:ext cx="3960000" cy="2989362"/>
          </a:xfrm>
          <a:prstGeom prst="rect">
            <a:avLst/>
          </a:prstGeom>
        </p:spPr>
      </p:pic>
      <p:pic>
        <p:nvPicPr>
          <p:cNvPr id="8" name="图片 7" descr="图形用户界面&#10;&#10;AI 生成的内容可能不正确。">
            <a:extLst>
              <a:ext uri="{FF2B5EF4-FFF2-40B4-BE49-F238E27FC236}">
                <a16:creationId xmlns:a16="http://schemas.microsoft.com/office/drawing/2014/main" id="{395ECA1D-B4B9-E163-185B-C5AE17329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1887" y="521800"/>
            <a:ext cx="3960000" cy="2989361"/>
          </a:xfrm>
          <a:prstGeom prst="rect">
            <a:avLst/>
          </a:prstGeom>
        </p:spPr>
      </p:pic>
      <p:pic>
        <p:nvPicPr>
          <p:cNvPr id="10" name="图片 9" descr="图表&#10;&#10;AI 生成的内容可能不正确。">
            <a:extLst>
              <a:ext uri="{FF2B5EF4-FFF2-40B4-BE49-F238E27FC236}">
                <a16:creationId xmlns:a16="http://schemas.microsoft.com/office/drawing/2014/main" id="{4425C879-B968-FDFF-BFDA-2AEC9BDAAB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887" y="3735406"/>
            <a:ext cx="3960000" cy="2989361"/>
          </a:xfrm>
          <a:prstGeom prst="rect">
            <a:avLst/>
          </a:prstGeom>
        </p:spPr>
      </p:pic>
      <p:pic>
        <p:nvPicPr>
          <p:cNvPr id="12" name="图片 11" descr="图片包含 图表&#10;&#10;AI 生成的内容可能不正确。">
            <a:extLst>
              <a:ext uri="{FF2B5EF4-FFF2-40B4-BE49-F238E27FC236}">
                <a16:creationId xmlns:a16="http://schemas.microsoft.com/office/drawing/2014/main" id="{374F5322-2CAA-613B-B822-D2BA624D1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2000" y="474286"/>
            <a:ext cx="3960000" cy="3036875"/>
          </a:xfrm>
          <a:prstGeom prst="rect">
            <a:avLst/>
          </a:prstGeom>
        </p:spPr>
      </p:pic>
      <p:pic>
        <p:nvPicPr>
          <p:cNvPr id="14" name="图片 13" descr="图表&#10;&#10;AI 生成的内容可能不正确。">
            <a:extLst>
              <a:ext uri="{FF2B5EF4-FFF2-40B4-BE49-F238E27FC236}">
                <a16:creationId xmlns:a16="http://schemas.microsoft.com/office/drawing/2014/main" id="{5DCCCFBE-036E-A9FE-6EFD-92DDE2B02C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305" y="3735405"/>
            <a:ext cx="3960000" cy="2989361"/>
          </a:xfrm>
          <a:prstGeom prst="rect">
            <a:avLst/>
          </a:prstGeom>
        </p:spPr>
      </p:pic>
      <p:sp>
        <p:nvSpPr>
          <p:cNvPr id="15" name="TextBox 3">
            <a:extLst>
              <a:ext uri="{FF2B5EF4-FFF2-40B4-BE49-F238E27FC236}">
                <a16:creationId xmlns:a16="http://schemas.microsoft.com/office/drawing/2014/main" id="{0EFF29D2-409E-BE8A-AF55-07F800A08BED}"/>
              </a:ext>
            </a:extLst>
          </p:cNvPr>
          <p:cNvSpPr txBox="1"/>
          <p:nvPr/>
        </p:nvSpPr>
        <p:spPr>
          <a:xfrm>
            <a:off x="235771" y="29807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injection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395C0BB3-9375-8212-B75B-29BC6E7183C9}"/>
              </a:ext>
            </a:extLst>
          </p:cNvPr>
          <p:cNvSpPr txBox="1"/>
          <p:nvPr/>
        </p:nvSpPr>
        <p:spPr>
          <a:xfrm>
            <a:off x="235771" y="3429000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 injection</a:t>
            </a:r>
          </a:p>
        </p:txBody>
      </p:sp>
    </p:spTree>
    <p:extLst>
      <p:ext uri="{BB962C8B-B14F-4D97-AF65-F5344CB8AC3E}">
        <p14:creationId xmlns:p14="http://schemas.microsoft.com/office/powerpoint/2010/main" val="187419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788E-D8B5-8F81-3DFE-305A9B825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04D88276-2CB5-F9C8-A294-983E8841AE88}"/>
              </a:ext>
            </a:extLst>
          </p:cNvPr>
          <p:cNvSpPr txBox="1"/>
          <p:nvPr/>
        </p:nvSpPr>
        <p:spPr>
          <a:xfrm>
            <a:off x="450573" y="25639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PBSNR-01BH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D3C0084-7432-F170-A2C6-E04A0C888381}"/>
              </a:ext>
            </a:extLst>
          </p:cNvPr>
          <p:cNvSpPr txBox="1"/>
          <p:nvPr/>
        </p:nvSpPr>
        <p:spPr>
          <a:xfrm>
            <a:off x="235771" y="29807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injection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9BD6D8D2-FBDE-7076-7C1A-36EE2DBAE2D0}"/>
              </a:ext>
            </a:extLst>
          </p:cNvPr>
          <p:cNvSpPr txBox="1"/>
          <p:nvPr/>
        </p:nvSpPr>
        <p:spPr>
          <a:xfrm>
            <a:off x="235771" y="3429000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 injection</a:t>
            </a:r>
          </a:p>
        </p:txBody>
      </p:sp>
      <p:pic>
        <p:nvPicPr>
          <p:cNvPr id="5" name="图片 4" descr="图片包含 背景图案&#10;&#10;AI 生成的内容可能不正确。">
            <a:extLst>
              <a:ext uri="{FF2B5EF4-FFF2-40B4-BE49-F238E27FC236}">
                <a16:creationId xmlns:a16="http://schemas.microsoft.com/office/drawing/2014/main" id="{7A5E4C12-FC5D-6572-DA95-114835BED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28" y="542636"/>
            <a:ext cx="3960000" cy="2989361"/>
          </a:xfrm>
          <a:prstGeom prst="rect">
            <a:avLst/>
          </a:prstGeom>
        </p:spPr>
      </p:pic>
      <p:pic>
        <p:nvPicPr>
          <p:cNvPr id="9" name="图片 8" descr="图片包含 图表&#10;&#10;AI 生成的内容可能不正确。">
            <a:extLst>
              <a:ext uri="{FF2B5EF4-FFF2-40B4-BE49-F238E27FC236}">
                <a16:creationId xmlns:a16="http://schemas.microsoft.com/office/drawing/2014/main" id="{93191611-7D9B-A58A-A503-57D9E4C56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42" y="3776560"/>
            <a:ext cx="3960000" cy="2989361"/>
          </a:xfrm>
          <a:prstGeom prst="rect">
            <a:avLst/>
          </a:prstGeom>
        </p:spPr>
      </p:pic>
      <p:pic>
        <p:nvPicPr>
          <p:cNvPr id="13" name="图片 12" descr="图片包含 图表&#10;&#10;AI 生成的内容可能不正确。">
            <a:extLst>
              <a:ext uri="{FF2B5EF4-FFF2-40B4-BE49-F238E27FC236}">
                <a16:creationId xmlns:a16="http://schemas.microsoft.com/office/drawing/2014/main" id="{EC1AF030-49AA-44B7-8821-F2ACF946B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660" y="3832677"/>
            <a:ext cx="3960000" cy="2989361"/>
          </a:xfrm>
          <a:prstGeom prst="rect">
            <a:avLst/>
          </a:prstGeom>
        </p:spPr>
      </p:pic>
      <p:pic>
        <p:nvPicPr>
          <p:cNvPr id="18" name="图片 17" descr="图片包含 图表&#10;&#10;AI 生成的内容可能不正确。">
            <a:extLst>
              <a:ext uri="{FF2B5EF4-FFF2-40B4-BE49-F238E27FC236}">
                <a16:creationId xmlns:a16="http://schemas.microsoft.com/office/drawing/2014/main" id="{3DDB3670-6EF6-2A6C-C760-EA720B88E9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308" y="544323"/>
            <a:ext cx="3960000" cy="2989361"/>
          </a:xfrm>
          <a:prstGeom prst="rect">
            <a:avLst/>
          </a:prstGeom>
        </p:spPr>
      </p:pic>
      <p:pic>
        <p:nvPicPr>
          <p:cNvPr id="20" name="图片 19" descr="图片包含 图表&#10;&#10;AI 生成的内容可能不正确。">
            <a:extLst>
              <a:ext uri="{FF2B5EF4-FFF2-40B4-BE49-F238E27FC236}">
                <a16:creationId xmlns:a16="http://schemas.microsoft.com/office/drawing/2014/main" id="{EC4157C4-7C91-1774-04B1-253E1DB29B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2000" y="482739"/>
            <a:ext cx="3960000" cy="2989361"/>
          </a:xfrm>
          <a:prstGeom prst="rect">
            <a:avLst/>
          </a:prstGeom>
        </p:spPr>
      </p:pic>
      <p:pic>
        <p:nvPicPr>
          <p:cNvPr id="22" name="图片 21" descr="图表&#10;&#10;AI 生成的内容可能不正确。">
            <a:extLst>
              <a:ext uri="{FF2B5EF4-FFF2-40B4-BE49-F238E27FC236}">
                <a16:creationId xmlns:a16="http://schemas.microsoft.com/office/drawing/2014/main" id="{9119828E-A2B9-711C-0FDD-9E717A0C65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1117" y="3818826"/>
            <a:ext cx="3960000" cy="294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312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B61F3-AA8C-1C2C-1161-A2BD8B24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9">
            <a:extLst>
              <a:ext uri="{FF2B5EF4-FFF2-40B4-BE49-F238E27FC236}">
                <a16:creationId xmlns:a16="http://schemas.microsoft.com/office/drawing/2014/main" id="{CB747872-20A2-6796-4784-82F9FDE5A29C}"/>
              </a:ext>
            </a:extLst>
          </p:cNvPr>
          <p:cNvSpPr txBox="1"/>
          <p:nvPr/>
        </p:nvSpPr>
        <p:spPr>
          <a:xfrm>
            <a:off x="450573" y="25639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PBSNR-02LH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A286E60-51E1-1453-0D1C-2E300DCC589B}"/>
              </a:ext>
            </a:extLst>
          </p:cNvPr>
          <p:cNvSpPr txBox="1"/>
          <p:nvPr/>
        </p:nvSpPr>
        <p:spPr>
          <a:xfrm>
            <a:off x="235771" y="298073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Saline injection</a:t>
            </a:r>
          </a:p>
        </p:txBody>
      </p:sp>
      <p:sp>
        <p:nvSpPr>
          <p:cNvPr id="16" name="TextBox 3">
            <a:extLst>
              <a:ext uri="{FF2B5EF4-FFF2-40B4-BE49-F238E27FC236}">
                <a16:creationId xmlns:a16="http://schemas.microsoft.com/office/drawing/2014/main" id="{08026A1E-CF81-9F19-BA0B-B818D3203DFB}"/>
              </a:ext>
            </a:extLst>
          </p:cNvPr>
          <p:cNvSpPr txBox="1"/>
          <p:nvPr/>
        </p:nvSpPr>
        <p:spPr>
          <a:xfrm>
            <a:off x="235771" y="3429000"/>
            <a:ext cx="208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Exendin-4 injection</a:t>
            </a:r>
          </a:p>
        </p:txBody>
      </p:sp>
      <p:pic>
        <p:nvPicPr>
          <p:cNvPr id="4" name="图片 3" descr="背景图案&#10;&#10;AI 生成的内容可能不正确。">
            <a:extLst>
              <a:ext uri="{FF2B5EF4-FFF2-40B4-BE49-F238E27FC236}">
                <a16:creationId xmlns:a16="http://schemas.microsoft.com/office/drawing/2014/main" id="{D0E0F4CA-680F-77AE-121A-9D391D1E8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81" y="381866"/>
            <a:ext cx="4320000" cy="3215013"/>
          </a:xfrm>
          <a:prstGeom prst="rect">
            <a:avLst/>
          </a:prstGeom>
        </p:spPr>
      </p:pic>
      <p:pic>
        <p:nvPicPr>
          <p:cNvPr id="7" name="图片 6" descr="图片包含 背景图案&#10;&#10;AI 生成的内容可能不正确。">
            <a:extLst>
              <a:ext uri="{FF2B5EF4-FFF2-40B4-BE49-F238E27FC236}">
                <a16:creationId xmlns:a16="http://schemas.microsoft.com/office/drawing/2014/main" id="{5A484EA9-F2C6-DFEE-5D52-819E835B7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472" y="3596879"/>
            <a:ext cx="4320000" cy="3261121"/>
          </a:xfrm>
          <a:prstGeom prst="rect">
            <a:avLst/>
          </a:prstGeom>
        </p:spPr>
      </p:pic>
      <p:pic>
        <p:nvPicPr>
          <p:cNvPr id="10" name="图片 9" descr="图表&#10;&#10;AI 生成的内容可能不正确。">
            <a:extLst>
              <a:ext uri="{FF2B5EF4-FFF2-40B4-BE49-F238E27FC236}">
                <a16:creationId xmlns:a16="http://schemas.microsoft.com/office/drawing/2014/main" id="{99B5C514-529D-FE61-BE43-3567EC139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3065" y="335759"/>
            <a:ext cx="4320000" cy="32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18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2938</TotalTime>
  <Words>376</Words>
  <Application>Microsoft Macintosh PowerPoint</Application>
  <PresentationFormat>Widescreen</PresentationFormat>
  <Paragraphs>101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等线</vt:lpstr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Zhu, Aelita</dc:creator>
  <cp:lastModifiedBy>Zhu, Aelita</cp:lastModifiedBy>
  <cp:revision>37</cp:revision>
  <dcterms:created xsi:type="dcterms:W3CDTF">2025-03-06T05:13:47Z</dcterms:created>
  <dcterms:modified xsi:type="dcterms:W3CDTF">2025-04-09T18:03:21Z</dcterms:modified>
</cp:coreProperties>
</file>