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816" r:id="rId5"/>
    <p:sldMasterId id="2147483841" r:id="rId6"/>
    <p:sldMasterId id="2147483855" r:id="rId7"/>
  </p:sldMasterIdLst>
  <p:notesMasterIdLst>
    <p:notesMasterId r:id="rId26"/>
  </p:notesMasterIdLst>
  <p:handoutMasterIdLst>
    <p:handoutMasterId r:id="rId27"/>
  </p:handoutMasterIdLst>
  <p:sldIdLst>
    <p:sldId id="386" r:id="rId8"/>
    <p:sldId id="387" r:id="rId9"/>
    <p:sldId id="418" r:id="rId10"/>
    <p:sldId id="388" r:id="rId11"/>
    <p:sldId id="390" r:id="rId12"/>
    <p:sldId id="410" r:id="rId13"/>
    <p:sldId id="406" r:id="rId14"/>
    <p:sldId id="409" r:id="rId15"/>
    <p:sldId id="412" r:id="rId16"/>
    <p:sldId id="414" r:id="rId17"/>
    <p:sldId id="413" r:id="rId18"/>
    <p:sldId id="389" r:id="rId19"/>
    <p:sldId id="408" r:id="rId20"/>
    <p:sldId id="416" r:id="rId21"/>
    <p:sldId id="417" r:id="rId22"/>
    <p:sldId id="391" r:id="rId23"/>
    <p:sldId id="415" r:id="rId24"/>
    <p:sldId id="398" r:id="rId25"/>
  </p:sldIdLst>
  <p:sldSz cx="9144000" cy="6858000" type="screen4x3"/>
  <p:notesSz cx="6669088" cy="9926638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5">
          <p15:clr>
            <a:srgbClr val="A4A3A4"/>
          </p15:clr>
        </p15:guide>
        <p15:guide id="2" orient="horz" pos="848">
          <p15:clr>
            <a:srgbClr val="A4A3A4"/>
          </p15:clr>
        </p15:guide>
        <p15:guide id="3" pos="5305">
          <p15:clr>
            <a:srgbClr val="A4A3A4"/>
          </p15:clr>
        </p15:guide>
        <p15:guide id="4" pos="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bang Phefo [ MTN - Innovation Centre ]" initials="TP[M-IC]" lastIdx="1" clrIdx="0">
    <p:extLst>
      <p:ext uri="{19B8F6BF-5375-455C-9EA6-DF929625EA0E}">
        <p15:presenceInfo xmlns:p15="http://schemas.microsoft.com/office/powerpoint/2012/main" userId="S-1-5-21-502757206-1005391493-1542849698-257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5"/>
    <a:srgbClr val="D9DBDD"/>
    <a:srgbClr val="CDCFD1"/>
    <a:srgbClr val="BCBEC0"/>
    <a:srgbClr val="76BDC0"/>
    <a:srgbClr val="8D4700"/>
    <a:srgbClr val="462B76"/>
    <a:srgbClr val="F073AC"/>
    <a:srgbClr val="95D8DB"/>
    <a:srgbClr val="69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718" autoAdjust="0"/>
    <p:restoredTop sz="96113" autoAdjust="0"/>
  </p:normalViewPr>
  <p:slideViewPr>
    <p:cSldViewPr snapToGrid="0" snapToObjects="1">
      <p:cViewPr varScale="1">
        <p:scale>
          <a:sx n="92" d="100"/>
          <a:sy n="92" d="100"/>
        </p:scale>
        <p:origin x="816" y="414"/>
      </p:cViewPr>
      <p:guideLst>
        <p:guide orient="horz" pos="2915"/>
        <p:guide orient="horz" pos="848"/>
        <p:guide pos="5305"/>
        <p:guide pos="566"/>
      </p:guideLst>
    </p:cSldViewPr>
  </p:slideViewPr>
  <p:outlineViewPr>
    <p:cViewPr>
      <p:scale>
        <a:sx n="33" d="100"/>
        <a:sy n="33" d="100"/>
      </p:scale>
      <p:origin x="0" y="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4080" y="-102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A0A54-A4BE-3042-9723-6028D337C4C4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9AFCB-1113-1A43-938A-23BAB0FE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88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0CADF-E435-1849-BE0E-35EEACC453F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83127-4977-424C-B8AE-E7878194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5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image" Target="../media/image4.jpe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5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1.xml"/><Relationship Id="rId7" Type="http://schemas.openxmlformats.org/officeDocument/2006/relationships/image" Target="../media/image5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.xml"/><Relationship Id="rId9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7.xml"/><Relationship Id="rId7" Type="http://schemas.openxmlformats.org/officeDocument/2006/relationships/oleObject" Target="../embeddings/oleObject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oleObject" Target="../embeddings/oleObject7.bin"/><Relationship Id="rId2" Type="http://schemas.openxmlformats.org/officeDocument/2006/relationships/tags" Target="../tags/tag2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8.bin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.emf"/><Relationship Id="rId2" Type="http://schemas.openxmlformats.org/officeDocument/2006/relationships/tags" Target="../tags/tag2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.emf"/><Relationship Id="rId2" Type="http://schemas.openxmlformats.org/officeDocument/2006/relationships/tags" Target="../tags/tag3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03464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82099" y="6158194"/>
            <a:ext cx="2880000" cy="21544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19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1012371"/>
            <a:ext cx="9149452" cy="41229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82099" y="5339444"/>
            <a:ext cx="2880000" cy="73249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787" y="318861"/>
            <a:ext cx="5086350" cy="595313"/>
          </a:xfrm>
        </p:spPr>
        <p:txBody>
          <a:bodyPr/>
          <a:lstStyle>
            <a:lvl1pPr algn="r">
              <a:defRPr sz="2700" b="1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insert 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36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1"/>
            <a:ext cx="9149452" cy="40716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4" y="2453054"/>
            <a:ext cx="9144000" cy="4404946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59220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950187" y="5848705"/>
            <a:ext cx="5244248" cy="309489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1950187" y="6158194"/>
            <a:ext cx="5244248" cy="215444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ZA" sz="16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019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273176"/>
            <a:ext cx="7750800" cy="46434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2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7750800" cy="41609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7750800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69119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356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3814032" cy="41609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78114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33955" y="1558390"/>
            <a:ext cx="3814032" cy="41609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633955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8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5"/>
            <a:ext cx="3796481" cy="46359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651506" y="1273174"/>
            <a:ext cx="3796481" cy="22291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4651506" y="3679951"/>
            <a:ext cx="3796481" cy="22291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23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4"/>
            <a:ext cx="7749487" cy="2272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721174"/>
            <a:ext cx="2484000" cy="2195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721174"/>
            <a:ext cx="2484000" cy="2195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721174"/>
            <a:ext cx="2484000" cy="2195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19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660476"/>
            <a:ext cx="2484000" cy="2256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660476"/>
            <a:ext cx="2484000" cy="2256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660476"/>
            <a:ext cx="2484000" cy="2256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698500" y="1269638"/>
            <a:ext cx="2484000" cy="2256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3330920" y="1269638"/>
            <a:ext cx="2484000" cy="2256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5963341" y="1269638"/>
            <a:ext cx="2484000" cy="2256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60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3814032" cy="43582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651506" y="1273173"/>
            <a:ext cx="3796481" cy="22647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4651506" y="3651848"/>
            <a:ext cx="3796481" cy="22647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07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5030356" cy="43582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5030356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5900468" y="1273174"/>
            <a:ext cx="2547519" cy="4643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8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7631" y="1558390"/>
            <a:ext cx="5030356" cy="43582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417631" y="1227344"/>
            <a:ext cx="5030356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1273174"/>
            <a:ext cx="2547519" cy="4643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32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10677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213274" y="3369574"/>
            <a:ext cx="2880000" cy="67726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23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sub-title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0"/>
            <a:ext cx="4520302" cy="6857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213274" y="2343169"/>
            <a:ext cx="2880000" cy="1026405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4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2881222"/>
            <a:ext cx="7749487" cy="303539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1273174"/>
            <a:ext cx="7767656" cy="1444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20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1273175"/>
            <a:ext cx="7749487" cy="25914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4015266"/>
            <a:ext cx="7767656" cy="190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45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3355675"/>
            <a:ext cx="3787236" cy="256093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1273174"/>
            <a:ext cx="7767656" cy="190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669377" y="3355675"/>
            <a:ext cx="3787236" cy="256093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1273176"/>
            <a:ext cx="3787236" cy="26087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4015266"/>
            <a:ext cx="7767656" cy="190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669377" y="1273176"/>
            <a:ext cx="3787236" cy="26087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NTENT SLIDE 1 COLUMN">
    <p:bg>
      <p:bgPr>
        <a:solidFill>
          <a:srgbClr val="FFCB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701" t="20675" r="2153" b="21544"/>
          <a:stretch/>
        </p:blipFill>
        <p:spPr>
          <a:xfrm>
            <a:off x="8385175" y="193675"/>
            <a:ext cx="561975" cy="5524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81843"/>
            <a:ext cx="6535057" cy="4604656"/>
          </a:xfrm>
        </p:spPr>
        <p:txBody>
          <a:bodyPr/>
          <a:lstStyle>
            <a:lvl1pPr>
              <a:defRPr sz="4400" b="1" i="1"/>
            </a:lvl1pPr>
          </a:lstStyle>
          <a:p>
            <a:pPr lvl="0"/>
            <a:r>
              <a:rPr lang="en-US" dirty="0" smtClean="0"/>
              <a:t>Click to insert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72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NTENT SLIDE 1 COLUM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273176"/>
            <a:ext cx="7750800" cy="46434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5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1"/>
            <a:ext cx="7750800" cy="414367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7750800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78114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485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3814032" cy="408328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69488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33955" y="1558390"/>
            <a:ext cx="3814032" cy="408328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633955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6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4"/>
            <a:ext cx="3796481" cy="46434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651506" y="1273174"/>
            <a:ext cx="3796481" cy="2284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4651506" y="3631722"/>
            <a:ext cx="3796481" cy="22848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8530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213274" y="3369574"/>
            <a:ext cx="2880000" cy="67726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23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sub-title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0"/>
            <a:ext cx="4520302" cy="6857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213274" y="2343169"/>
            <a:ext cx="2880000" cy="1026405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4"/>
            <a:ext cx="7749487" cy="22636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674853"/>
            <a:ext cx="2484000" cy="224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674853"/>
            <a:ext cx="2484000" cy="224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674853"/>
            <a:ext cx="2484000" cy="224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9874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661583"/>
            <a:ext cx="2484000" cy="22550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661583"/>
            <a:ext cx="2484000" cy="22550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661583"/>
            <a:ext cx="2484000" cy="22550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698500" y="1269639"/>
            <a:ext cx="2484000" cy="22550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3330920" y="1269639"/>
            <a:ext cx="2484000" cy="22550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5963341" y="1269639"/>
            <a:ext cx="2484000" cy="22550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9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3814032" cy="43582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651506" y="1273174"/>
            <a:ext cx="3796481" cy="23226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4651506" y="3755365"/>
            <a:ext cx="3796481" cy="21612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75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5030356" cy="472811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5030356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5900468" y="1273174"/>
            <a:ext cx="2547519" cy="50133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8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7631" y="1558390"/>
            <a:ext cx="5030356" cy="435822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417631" y="1227344"/>
            <a:ext cx="5030356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1273174"/>
            <a:ext cx="2547519" cy="46211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29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2881222"/>
            <a:ext cx="7749487" cy="303539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1273174"/>
            <a:ext cx="7767656" cy="1444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20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1273175"/>
            <a:ext cx="7749487" cy="260008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4015266"/>
            <a:ext cx="7767656" cy="190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58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3355675"/>
            <a:ext cx="3787236" cy="256093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1273174"/>
            <a:ext cx="7767656" cy="190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669377" y="3355675"/>
            <a:ext cx="3787236" cy="256093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1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8500" y="1273175"/>
            <a:ext cx="3787236" cy="265184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88957" y="4015266"/>
            <a:ext cx="7767656" cy="19013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669377" y="1273175"/>
            <a:ext cx="3787236" cy="265184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0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NTENT SLIDE 1 COLUM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1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3032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82099" y="6158194"/>
            <a:ext cx="2880000" cy="21544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19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1012371"/>
            <a:ext cx="9149452" cy="41229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82099" y="5339444"/>
            <a:ext cx="2880000" cy="73249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787" y="318861"/>
            <a:ext cx="5086350" cy="595313"/>
          </a:xfrm>
        </p:spPr>
        <p:txBody>
          <a:bodyPr/>
          <a:lstStyle>
            <a:lvl1pPr algn="r">
              <a:defRPr sz="2700" b="1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insert 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3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273176"/>
            <a:ext cx="7750800" cy="453979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6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1"/>
            <a:ext cx="7750800" cy="415661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7750800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15001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2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3814032" cy="41811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55822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33955" y="1558390"/>
            <a:ext cx="3814032" cy="41811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633955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4"/>
            <a:ext cx="3796481" cy="44810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651506" y="1273173"/>
            <a:ext cx="3796481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4651506" y="3580485"/>
            <a:ext cx="3796481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1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4"/>
            <a:ext cx="7749487" cy="20660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495858"/>
            <a:ext cx="2484000" cy="2304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495858"/>
            <a:ext cx="2484000" cy="2304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495858"/>
            <a:ext cx="2484000" cy="2304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65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598454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598454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598454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698500" y="1269639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3330920" y="1269639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5963341" y="1269639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68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273176"/>
            <a:ext cx="7750800" cy="453979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46127" y="6124427"/>
            <a:ext cx="4253242" cy="553998"/>
          </a:xfrm>
        </p:spPr>
        <p:txBody>
          <a:bodyPr wrap="square">
            <a:spAutoFit/>
          </a:bodyPr>
          <a:lstStyle>
            <a:lvl1pPr algn="r">
              <a:defRPr lang="en-US" sz="3600" b="1" i="1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r"/>
            <a:r>
              <a:rPr lang="en-US" dirty="0" smtClean="0"/>
              <a:t>Project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67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1"/>
            <a:ext cx="7750800" cy="415661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7750800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15001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46127" y="6124427"/>
            <a:ext cx="4253242" cy="553998"/>
          </a:xfrm>
        </p:spPr>
        <p:txBody>
          <a:bodyPr wrap="square">
            <a:spAutoFit/>
          </a:bodyPr>
          <a:lstStyle>
            <a:lvl1pPr algn="r">
              <a:defRPr lang="en-US" sz="3600" b="1" i="1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r"/>
            <a:r>
              <a:rPr lang="en-US" dirty="0" smtClean="0"/>
              <a:t>Project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70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57" y="99213"/>
            <a:ext cx="720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8957" y="1558390"/>
            <a:ext cx="3814032" cy="41811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8957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8957" y="5755822"/>
            <a:ext cx="7750800" cy="138499"/>
          </a:xfrm>
        </p:spPr>
        <p:txBody>
          <a:bodyPr wrap="square" anchor="b" anchorCtr="0">
            <a:noAutofit/>
          </a:bodyPr>
          <a:lstStyle>
            <a:lvl1pPr>
              <a:defRPr sz="900" i="1"/>
            </a:lvl1pPr>
          </a:lstStyle>
          <a:p>
            <a:pPr lvl="0"/>
            <a:r>
              <a:rPr lang="en-US" dirty="0" smtClean="0"/>
              <a:t>Click to insert footnote / source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33955" y="1558390"/>
            <a:ext cx="3814032" cy="41811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633955" y="1227344"/>
            <a:ext cx="3814032" cy="246988"/>
          </a:xfrm>
        </p:spPr>
        <p:txBody>
          <a:bodyPr>
            <a:noAutofit/>
          </a:bodyPr>
          <a:lstStyle>
            <a:lvl1pPr>
              <a:defRPr sz="1900" b="1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insert slide sub-title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46127" y="6124427"/>
            <a:ext cx="4253242" cy="553998"/>
          </a:xfrm>
        </p:spPr>
        <p:txBody>
          <a:bodyPr wrap="square">
            <a:spAutoFit/>
          </a:bodyPr>
          <a:lstStyle>
            <a:lvl1pPr algn="r">
              <a:defRPr lang="en-US" sz="3600" b="1" i="1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r"/>
            <a:r>
              <a:rPr lang="en-US" dirty="0" smtClean="0"/>
              <a:t>Project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88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4"/>
            <a:ext cx="3796481" cy="44810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651506" y="1273173"/>
            <a:ext cx="3796481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4651506" y="3580485"/>
            <a:ext cx="3796481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46127" y="6124427"/>
            <a:ext cx="4253242" cy="553998"/>
          </a:xfrm>
        </p:spPr>
        <p:txBody>
          <a:bodyPr wrap="square">
            <a:spAutoFit/>
          </a:bodyPr>
          <a:lstStyle>
            <a:lvl1pPr algn="r">
              <a:defRPr lang="en-US" sz="3600" b="1" i="1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r"/>
            <a:r>
              <a:rPr lang="en-US" dirty="0" smtClean="0"/>
              <a:t>Project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95281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82099" y="6158194"/>
            <a:ext cx="2880000" cy="21544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19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1012371"/>
            <a:ext cx="9149452" cy="41229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82099" y="5339444"/>
            <a:ext cx="2880000" cy="73249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787" y="318861"/>
            <a:ext cx="5086350" cy="595313"/>
          </a:xfrm>
        </p:spPr>
        <p:txBody>
          <a:bodyPr/>
          <a:lstStyle>
            <a:lvl1pPr algn="r">
              <a:defRPr sz="2700" b="1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insert 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3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8500" y="1273174"/>
            <a:ext cx="7749487" cy="20660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495858"/>
            <a:ext cx="2484000" cy="2304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495858"/>
            <a:ext cx="2484000" cy="2304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495858"/>
            <a:ext cx="2484000" cy="2304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46127" y="6124427"/>
            <a:ext cx="4253242" cy="553998"/>
          </a:xfrm>
        </p:spPr>
        <p:txBody>
          <a:bodyPr wrap="square">
            <a:spAutoFit/>
          </a:bodyPr>
          <a:lstStyle>
            <a:lvl1pPr algn="r">
              <a:defRPr lang="en-US" sz="3600" b="1" i="1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r"/>
            <a:r>
              <a:rPr lang="en-US" dirty="0" smtClean="0"/>
              <a:t>Project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01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500" y="99213"/>
            <a:ext cx="6840000" cy="7560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698500" y="3598454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3330920" y="3598454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5963341" y="3598454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698500" y="1269639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3330920" y="1269639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5963341" y="1269639"/>
            <a:ext cx="2484000" cy="2173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46127" y="6124427"/>
            <a:ext cx="4253242" cy="553998"/>
          </a:xfrm>
        </p:spPr>
        <p:txBody>
          <a:bodyPr wrap="square">
            <a:spAutoFit/>
          </a:bodyPr>
          <a:lstStyle>
            <a:lvl1pPr algn="r">
              <a:defRPr lang="en-US" sz="3600" b="1" i="1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r"/>
            <a:r>
              <a:rPr lang="en-US" dirty="0" smtClean="0"/>
              <a:t>Project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74167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82099" y="5339444"/>
            <a:ext cx="2880000" cy="73249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682099" y="6158194"/>
            <a:ext cx="2880000" cy="21544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19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1012371"/>
            <a:ext cx="9149452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8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085"/>
          <a:stretch/>
        </p:blipFill>
        <p:spPr>
          <a:xfrm>
            <a:off x="0" y="966158"/>
            <a:ext cx="9144000" cy="5891574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74859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82099" y="6158194"/>
            <a:ext cx="2880000" cy="21544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19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82099" y="5339444"/>
            <a:ext cx="2880000" cy="73249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65747" y="215122"/>
            <a:ext cx="5064125" cy="621641"/>
          </a:xfrm>
        </p:spPr>
        <p:txBody>
          <a:bodyPr/>
          <a:lstStyle>
            <a:lvl1pPr algn="r">
              <a:defRPr sz="4000" b="1" i="1" baseline="0"/>
            </a:lvl1pPr>
          </a:lstStyle>
          <a:p>
            <a:pPr lvl="0"/>
            <a:r>
              <a:rPr lang="en-US" dirty="0" smtClean="0"/>
              <a:t>Project Name!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53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29575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82099" y="6158194"/>
            <a:ext cx="2880000" cy="21544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19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1012371"/>
            <a:ext cx="9149452" cy="41229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82099" y="5339444"/>
            <a:ext cx="2880000" cy="73249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787" y="318861"/>
            <a:ext cx="5086350" cy="595313"/>
          </a:xfrm>
        </p:spPr>
        <p:txBody>
          <a:bodyPr/>
          <a:lstStyle>
            <a:lvl1pPr algn="r">
              <a:defRPr sz="2700" b="1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insert 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2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1981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682099" y="6158194"/>
            <a:ext cx="2880000" cy="21544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ZA" sz="1900" b="1" i="1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ZA" dirty="0" smtClean="0"/>
              <a:t>Click to insert date</a:t>
            </a:r>
            <a:endParaRPr lang="en-ZA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-5452" y="1012371"/>
            <a:ext cx="9149452" cy="41229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insert image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82099" y="5339444"/>
            <a:ext cx="2880000" cy="73249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insert presentation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787" y="318861"/>
            <a:ext cx="5086350" cy="595313"/>
          </a:xfrm>
        </p:spPr>
        <p:txBody>
          <a:bodyPr/>
          <a:lstStyle>
            <a:lvl1pPr algn="r">
              <a:defRPr sz="2700" b="1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insert 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7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tags" Target="../tags/tag4.xml"/><Relationship Id="rId35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ags" Target="../tags/tag38.xml"/><Relationship Id="rId3" Type="http://schemas.openxmlformats.org/officeDocument/2006/relationships/slideLayout" Target="../slideLayouts/slideLayout28.xml"/><Relationship Id="rId21" Type="http://schemas.openxmlformats.org/officeDocument/2006/relationships/tags" Target="../tags/tag41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ags" Target="../tags/tag3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7.xml"/><Relationship Id="rId16" Type="http://schemas.openxmlformats.org/officeDocument/2006/relationships/vmlDrawing" Target="../drawings/vmlDrawing12.vml"/><Relationship Id="rId20" Type="http://schemas.openxmlformats.org/officeDocument/2006/relationships/tags" Target="../tags/tag40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oleObject" Target="../embeddings/oleObject12.bin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23" Type="http://schemas.openxmlformats.org/officeDocument/2006/relationships/image" Target="../media/image13.jpg"/><Relationship Id="rId10" Type="http://schemas.openxmlformats.org/officeDocument/2006/relationships/slideLayout" Target="../slideLayouts/slideLayout35.xml"/><Relationship Id="rId19" Type="http://schemas.openxmlformats.org/officeDocument/2006/relationships/tags" Target="../tags/tag39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image" Target="../media/image1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13" Type="http://schemas.openxmlformats.org/officeDocument/2006/relationships/tags" Target="../tags/tag46.xml"/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3.xml"/><Relationship Id="rId12" Type="http://schemas.openxmlformats.org/officeDocument/2006/relationships/tags" Target="../tags/tag45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ags" Target="../tags/tag44.xml"/><Relationship Id="rId5" Type="http://schemas.openxmlformats.org/officeDocument/2006/relationships/slideLayout" Target="../slideLayouts/slideLayout44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43.xml"/><Relationship Id="rId4" Type="http://schemas.openxmlformats.org/officeDocument/2006/relationships/slideLayout" Target="../slideLayouts/slideLayout43.xml"/><Relationship Id="rId9" Type="http://schemas.openxmlformats.org/officeDocument/2006/relationships/tags" Target="../tags/tag42.xml"/><Relationship Id="rId14" Type="http://schemas.openxmlformats.org/officeDocument/2006/relationships/image" Target="../media/image1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51.xml"/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4.xml"/><Relationship Id="rId12" Type="http://schemas.openxmlformats.org/officeDocument/2006/relationships/tags" Target="../tags/tag50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ags" Target="../tags/tag49.xml"/><Relationship Id="rId5" Type="http://schemas.openxmlformats.org/officeDocument/2006/relationships/slideLayout" Target="../slideLayouts/slideLayout50.xml"/><Relationship Id="rId15" Type="http://schemas.openxmlformats.org/officeDocument/2006/relationships/oleObject" Target="../embeddings/oleObject14.bin"/><Relationship Id="rId10" Type="http://schemas.openxmlformats.org/officeDocument/2006/relationships/tags" Target="../tags/tag48.xml"/><Relationship Id="rId4" Type="http://schemas.openxmlformats.org/officeDocument/2006/relationships/slideLayout" Target="../slideLayouts/slideLayout49.xml"/><Relationship Id="rId9" Type="http://schemas.openxmlformats.org/officeDocument/2006/relationships/tags" Target="../tags/tag47.xml"/><Relationship Id="rId14" Type="http://schemas.openxmlformats.org/officeDocument/2006/relationships/image" Target="../media/image1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098875"/>
            <a:ext cx="9140825" cy="759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996"/>
            <a:ext cx="9144000" cy="956098"/>
          </a:xfrm>
          <a:prstGeom prst="rect">
            <a:avLst/>
          </a:prstGeom>
        </p:spPr>
      </p:pic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2922995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93253" y="99638"/>
            <a:ext cx="7199915" cy="75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0"/>
            </p:custDataLst>
          </p:nvPr>
        </p:nvSpPr>
        <p:spPr>
          <a:xfrm>
            <a:off x="693253" y="1265458"/>
            <a:ext cx="7750175" cy="46511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31"/>
            </p:custDataLst>
          </p:nvPr>
        </p:nvSpPr>
        <p:spPr>
          <a:xfrm>
            <a:off x="8215857" y="6575523"/>
            <a:ext cx="249382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700">
                <a:solidFill>
                  <a:srgbClr val="95D8DB"/>
                </a:solidFill>
                <a:effectLst/>
              </a:defRPr>
            </a:lvl1pPr>
          </a:lstStyle>
          <a:p>
            <a:pPr lvl="0" algn="r"/>
            <a:fld id="{3AD70FBD-5510-400F-86FC-486313CF9C36}" type="slidenum">
              <a:rPr lang="en-GB" sz="750" smtClean="0">
                <a:solidFill>
                  <a:schemeClr val="tx2"/>
                </a:solidFill>
              </a:rPr>
              <a:pPr lvl="0" algn="r"/>
              <a:t>‹#›</a:t>
            </a:fld>
            <a:endParaRPr lang="en-GB" sz="750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32"/>
            </p:custDataLst>
          </p:nvPr>
        </p:nvSpPr>
        <p:spPr>
          <a:xfrm>
            <a:off x="701879" y="6575523"/>
            <a:ext cx="6374628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7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Copyright© 2013 Mobile Telephone Networks. All rights reserved</a:t>
            </a:r>
            <a:endParaRPr lang="en-GB" sz="700" dirty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64" r:id="rId2"/>
    <p:sldLayoutId id="2147483865" r:id="rId3"/>
    <p:sldLayoutId id="2147483863" r:id="rId4"/>
    <p:sldLayoutId id="2147483840" r:id="rId5"/>
    <p:sldLayoutId id="2147483764" r:id="rId6"/>
    <p:sldLayoutId id="2147483838" r:id="rId7"/>
    <p:sldLayoutId id="2147483837" r:id="rId8"/>
    <p:sldLayoutId id="2147483836" r:id="rId9"/>
    <p:sldLayoutId id="2147483813" r:id="rId10"/>
    <p:sldLayoutId id="2147483685" r:id="rId11"/>
    <p:sldLayoutId id="2147483803" r:id="rId12"/>
    <p:sldLayoutId id="2147483802" r:id="rId13"/>
    <p:sldLayoutId id="2147483775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62" r:id="rId24"/>
    <p:sldLayoutId id="214748381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300" b="1" i="1" kern="1200" baseline="0" dirty="0">
          <a:solidFill>
            <a:schemeClr val="accent4"/>
          </a:solidFill>
          <a:latin typeface="+mn-lt"/>
          <a:ea typeface="+mj-ea"/>
          <a:cs typeface="Calibri"/>
        </a:defRPr>
      </a:lvl1pPr>
    </p:titleStyle>
    <p:bodyStyle>
      <a:lvl1pPr marL="0" indent="0" algn="l" defTabSz="457200" rtl="0" eaLnBrk="1" latinLnBrk="0" hangingPunct="1">
        <a:spcBef>
          <a:spcPts val="300"/>
        </a:spcBef>
        <a:spcAft>
          <a:spcPts val="300"/>
        </a:spcAft>
        <a:buClr>
          <a:srgbClr val="FF0000"/>
        </a:buClr>
        <a:buFont typeface="Wingdings" charset="2"/>
        <a:buNone/>
        <a:defRPr sz="1800" kern="1200">
          <a:solidFill>
            <a:schemeClr val="tx1"/>
          </a:solidFill>
          <a:latin typeface="+mj-lt"/>
          <a:ea typeface="+mn-ea"/>
          <a:cs typeface="Calibri"/>
        </a:defRPr>
      </a:lvl1pPr>
      <a:lvl2pPr marL="155575" indent="-1555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Calibri"/>
        </a:defRPr>
      </a:lvl2pPr>
      <a:lvl3pPr marL="3619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Calibri"/>
        </a:defRPr>
      </a:lvl3pPr>
      <a:lvl4pPr marL="534988" indent="-173038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Wingdings" charset="2"/>
        <a:buChar char="§"/>
        <a:defRPr sz="1800" kern="1200">
          <a:solidFill>
            <a:schemeClr val="tx1"/>
          </a:solidFill>
          <a:latin typeface="+mj-lt"/>
          <a:ea typeface="+mn-ea"/>
          <a:cs typeface="Calibri"/>
        </a:defRPr>
      </a:lvl4pPr>
      <a:lvl5pPr marL="498475" indent="-1428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Courier New" pitchFamily="49" charset="0"/>
        <a:buChar char="o"/>
        <a:tabLst/>
        <a:defRPr sz="1200" kern="1200">
          <a:solidFill>
            <a:srgbClr val="404F3C"/>
          </a:solidFill>
          <a:latin typeface="+mj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" y="3175"/>
            <a:ext cx="9144000" cy="6739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39"/>
          <a:stretch/>
        </p:blipFill>
        <p:spPr>
          <a:xfrm>
            <a:off x="3175" y="6707794"/>
            <a:ext cx="9144000" cy="152400"/>
          </a:xfrm>
          <a:prstGeom prst="rect">
            <a:avLst/>
          </a:prstGeom>
        </p:spPr>
      </p:pic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6819476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3253" y="99638"/>
            <a:ext cx="7199915" cy="75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3253" y="1265458"/>
            <a:ext cx="7750175" cy="5014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20"/>
            </p:custDataLst>
          </p:nvPr>
        </p:nvSpPr>
        <p:spPr>
          <a:xfrm>
            <a:off x="8215857" y="6575523"/>
            <a:ext cx="249382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700">
                <a:solidFill>
                  <a:srgbClr val="95D8DB"/>
                </a:solidFill>
                <a:effectLst/>
              </a:defRPr>
            </a:lvl1pPr>
          </a:lstStyle>
          <a:p>
            <a:pPr lvl="0" algn="r"/>
            <a:fld id="{3AD70FBD-5510-400F-86FC-486313CF9C36}" type="slidenum">
              <a:rPr lang="en-GB" sz="750" smtClean="0">
                <a:solidFill>
                  <a:schemeClr val="tx2"/>
                </a:solidFill>
              </a:rPr>
              <a:pPr lvl="0" algn="r"/>
              <a:t>‹#›</a:t>
            </a:fld>
            <a:endParaRPr lang="en-GB" sz="750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21"/>
            </p:custDataLst>
          </p:nvPr>
        </p:nvSpPr>
        <p:spPr>
          <a:xfrm>
            <a:off x="701879" y="6575523"/>
            <a:ext cx="6374628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7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Copyright© 2013 Mobile Telephone Networks. All rights reserved</a:t>
            </a:r>
            <a:endParaRPr lang="en-GB" sz="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300" b="1" i="1" kern="1200" baseline="0" dirty="0">
          <a:solidFill>
            <a:schemeClr val="accent4"/>
          </a:solidFill>
          <a:latin typeface="+mn-lt"/>
          <a:ea typeface="+mj-ea"/>
          <a:cs typeface="Calibri"/>
        </a:defRPr>
      </a:lvl1pPr>
    </p:titleStyle>
    <p:bodyStyle>
      <a:lvl1pPr marL="0" indent="0" algn="l" defTabSz="457200" rtl="0" eaLnBrk="1" latinLnBrk="0" hangingPunct="1">
        <a:spcBef>
          <a:spcPts val="300"/>
        </a:spcBef>
        <a:spcAft>
          <a:spcPts val="300"/>
        </a:spcAft>
        <a:buClr>
          <a:srgbClr val="FF0000"/>
        </a:buClr>
        <a:buFont typeface="Wingdings" charset="2"/>
        <a:buNone/>
        <a:defRPr sz="1800" kern="1200">
          <a:solidFill>
            <a:schemeClr val="tx1"/>
          </a:solidFill>
          <a:latin typeface="+mj-lt"/>
          <a:ea typeface="+mn-ea"/>
          <a:cs typeface="Calibri"/>
        </a:defRPr>
      </a:lvl1pPr>
      <a:lvl2pPr marL="155575" indent="-1555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Calibri"/>
        </a:defRPr>
      </a:lvl2pPr>
      <a:lvl3pPr marL="3619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Calibri"/>
        </a:defRPr>
      </a:lvl3pPr>
      <a:lvl4pPr marL="534988" indent="-173038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Wingdings" charset="2"/>
        <a:buChar char="§"/>
        <a:defRPr sz="1800" kern="1200">
          <a:solidFill>
            <a:schemeClr val="tx1"/>
          </a:solidFill>
          <a:latin typeface="+mj-lt"/>
          <a:ea typeface="+mn-ea"/>
          <a:cs typeface="Calibri"/>
        </a:defRPr>
      </a:lvl4pPr>
      <a:lvl5pPr marL="498475" indent="-1428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Courier New" pitchFamily="49" charset="0"/>
        <a:buChar char="o"/>
        <a:tabLst/>
        <a:defRPr sz="1200" kern="1200">
          <a:solidFill>
            <a:srgbClr val="404F3C"/>
          </a:solidFill>
          <a:latin typeface="+mj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50707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93253" y="99638"/>
            <a:ext cx="7199915" cy="75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93253" y="1265458"/>
            <a:ext cx="7750175" cy="4547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12"/>
            </p:custDataLst>
          </p:nvPr>
        </p:nvSpPr>
        <p:spPr>
          <a:xfrm>
            <a:off x="3398928" y="6575523"/>
            <a:ext cx="249382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700">
                <a:solidFill>
                  <a:srgbClr val="95D8DB"/>
                </a:solidFill>
                <a:effectLst/>
              </a:defRPr>
            </a:lvl1pPr>
          </a:lstStyle>
          <a:p>
            <a:pPr lvl="0" algn="r"/>
            <a:fld id="{3AD70FBD-5510-400F-86FC-486313CF9C36}" type="slidenum">
              <a:rPr lang="en-GB" sz="750" smtClean="0">
                <a:solidFill>
                  <a:schemeClr val="tx2"/>
                </a:solidFill>
              </a:rPr>
              <a:pPr lvl="0" algn="r"/>
              <a:t>‹#›</a:t>
            </a:fld>
            <a:endParaRPr lang="en-GB" sz="750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13"/>
            </p:custDataLst>
          </p:nvPr>
        </p:nvSpPr>
        <p:spPr>
          <a:xfrm>
            <a:off x="701879" y="6575523"/>
            <a:ext cx="6374628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7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Copyright© 2013 Mobile Telephone Networks. All rights reserved</a:t>
            </a:r>
            <a:endParaRPr lang="en-GB" sz="7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9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300" b="1" i="1" kern="1200" baseline="0" dirty="0">
          <a:solidFill>
            <a:schemeClr val="accent4"/>
          </a:solidFill>
          <a:latin typeface="+mn-lt"/>
          <a:ea typeface="+mj-ea"/>
          <a:cs typeface="Calibri"/>
        </a:defRPr>
      </a:lvl1pPr>
    </p:titleStyle>
    <p:bodyStyle>
      <a:lvl1pPr marL="0" indent="0" algn="l" defTabSz="457200" rtl="0" eaLnBrk="1" latinLnBrk="0" hangingPunct="1">
        <a:spcBef>
          <a:spcPts val="300"/>
        </a:spcBef>
        <a:spcAft>
          <a:spcPts val="300"/>
        </a:spcAft>
        <a:buClr>
          <a:srgbClr val="FF0000"/>
        </a:buClr>
        <a:buFont typeface="Wingdings" charset="2"/>
        <a:buNone/>
        <a:defRPr sz="1800" kern="1200">
          <a:solidFill>
            <a:schemeClr val="tx1"/>
          </a:solidFill>
          <a:latin typeface="+mj-lt"/>
          <a:ea typeface="+mn-ea"/>
          <a:cs typeface="Calibri"/>
        </a:defRPr>
      </a:lvl1pPr>
      <a:lvl2pPr marL="155575" indent="-1555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Calibri"/>
        </a:defRPr>
      </a:lvl2pPr>
      <a:lvl3pPr marL="3619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Calibri"/>
        </a:defRPr>
      </a:lvl3pPr>
      <a:lvl4pPr marL="534988" indent="-173038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Wingdings" charset="2"/>
        <a:buChar char="§"/>
        <a:defRPr sz="1800" kern="1200">
          <a:solidFill>
            <a:schemeClr val="tx1"/>
          </a:solidFill>
          <a:latin typeface="+mj-lt"/>
          <a:ea typeface="+mn-ea"/>
          <a:cs typeface="Calibri"/>
        </a:defRPr>
      </a:lvl4pPr>
      <a:lvl5pPr marL="498475" indent="-1428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Courier New" pitchFamily="49" charset="0"/>
        <a:buChar char="o"/>
        <a:tabLst/>
        <a:defRPr sz="1200" kern="1200">
          <a:solidFill>
            <a:srgbClr val="404F3C"/>
          </a:solidFill>
          <a:latin typeface="+mj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69479"/>
            <a:ext cx="9144000" cy="8882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789"/>
          <a:stretch/>
        </p:blipFill>
        <p:spPr>
          <a:xfrm>
            <a:off x="0" y="268"/>
            <a:ext cx="9144000" cy="974517"/>
          </a:xfrm>
          <a:prstGeom prst="rect">
            <a:avLst/>
          </a:prstGeom>
        </p:spPr>
      </p:pic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5607035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93253" y="99638"/>
            <a:ext cx="7199915" cy="75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 dirty="0" smtClean="0"/>
              <a:t>Click to insert slide title (maximum 2 lines)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93253" y="1265458"/>
            <a:ext cx="7750175" cy="4547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insert level one 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0" name="TextBox 9"/>
          <p:cNvSpPr txBox="1"/>
          <p:nvPr>
            <p:custDataLst>
              <p:tags r:id="rId12"/>
            </p:custDataLst>
          </p:nvPr>
        </p:nvSpPr>
        <p:spPr>
          <a:xfrm>
            <a:off x="701879" y="6575523"/>
            <a:ext cx="6374628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7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Copyright© 2013 Mobile Telephone Networks. All rights reserved</a:t>
            </a:r>
            <a:endParaRPr lang="en-GB" sz="700" dirty="0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3"/>
            </p:custDataLst>
          </p:nvPr>
        </p:nvSpPr>
        <p:spPr>
          <a:xfrm>
            <a:off x="3398928" y="6575523"/>
            <a:ext cx="249382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700">
                <a:solidFill>
                  <a:srgbClr val="95D8DB"/>
                </a:solidFill>
                <a:effectLst/>
              </a:defRPr>
            </a:lvl1pPr>
          </a:lstStyle>
          <a:p>
            <a:pPr lvl="0" algn="r"/>
            <a:fld id="{3AD70FBD-5510-400F-86FC-486313CF9C36}" type="slidenum">
              <a:rPr lang="en-GB" sz="750" smtClean="0">
                <a:solidFill>
                  <a:schemeClr val="tx2"/>
                </a:solidFill>
              </a:rPr>
              <a:pPr lvl="0" algn="r"/>
              <a:t>‹#›</a:t>
            </a:fld>
            <a:endParaRPr lang="en-GB" sz="75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3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300" b="1" i="1" kern="1200" baseline="0" dirty="0">
          <a:solidFill>
            <a:schemeClr val="accent4"/>
          </a:solidFill>
          <a:latin typeface="+mn-lt"/>
          <a:ea typeface="+mj-ea"/>
          <a:cs typeface="Calibri"/>
        </a:defRPr>
      </a:lvl1pPr>
    </p:titleStyle>
    <p:bodyStyle>
      <a:lvl1pPr marL="0" indent="0" algn="l" defTabSz="457200" rtl="0" eaLnBrk="1" latinLnBrk="0" hangingPunct="1">
        <a:spcBef>
          <a:spcPts val="300"/>
        </a:spcBef>
        <a:spcAft>
          <a:spcPts val="300"/>
        </a:spcAft>
        <a:buClr>
          <a:srgbClr val="FF0000"/>
        </a:buClr>
        <a:buFont typeface="Wingdings" charset="2"/>
        <a:buNone/>
        <a:defRPr sz="1800" kern="1200">
          <a:solidFill>
            <a:schemeClr val="tx1"/>
          </a:solidFill>
          <a:latin typeface="+mj-lt"/>
          <a:ea typeface="+mn-ea"/>
          <a:cs typeface="Calibri"/>
        </a:defRPr>
      </a:lvl1pPr>
      <a:lvl2pPr marL="155575" indent="-1555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Calibri"/>
        </a:defRPr>
      </a:lvl2pPr>
      <a:lvl3pPr marL="3619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Calibri"/>
        </a:defRPr>
      </a:lvl3pPr>
      <a:lvl4pPr marL="534988" indent="-173038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Wingdings" charset="2"/>
        <a:buChar char="§"/>
        <a:defRPr sz="1800" kern="1200">
          <a:solidFill>
            <a:schemeClr val="tx1"/>
          </a:solidFill>
          <a:latin typeface="+mj-lt"/>
          <a:ea typeface="+mn-ea"/>
          <a:cs typeface="Calibri"/>
        </a:defRPr>
      </a:lvl4pPr>
      <a:lvl5pPr marL="498475" indent="-142875" algn="l" defTabSz="4572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Font typeface="Courier New" pitchFamily="49" charset="0"/>
        <a:buChar char="o"/>
        <a:tabLst/>
        <a:defRPr sz="1200" kern="1200">
          <a:solidFill>
            <a:srgbClr val="404F3C"/>
          </a:solidFill>
          <a:latin typeface="+mj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err="1" smtClean="0"/>
              <a:t>daBlaqChat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dirty="0" smtClean="0"/>
              <a:t>Instant Messaging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 smtClean="0"/>
              <a:t>03 June 2016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023"/>
            <a:ext cx="9144000" cy="4330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0452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smtClean="0"/>
              <a:t>Flow Chart</a:t>
            </a:r>
            <a:endParaRPr lang="en-ZA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Client Flow Chart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09" y="1273176"/>
            <a:ext cx="147658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smtClean="0"/>
              <a:t>Message Sequence Diagram</a:t>
            </a:r>
            <a:endParaRPr lang="en-ZA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46" y="1013402"/>
            <a:ext cx="4219632" cy="4643438"/>
          </a:xfrm>
        </p:spPr>
      </p:pic>
    </p:spTree>
    <p:extLst>
      <p:ext uri="{BB962C8B-B14F-4D97-AF65-F5344CB8AC3E}">
        <p14:creationId xmlns:p14="http://schemas.microsoft.com/office/powerpoint/2010/main" val="1966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smtClean="0"/>
              <a:t>Classes and Functions</a:t>
            </a:r>
            <a:endParaRPr lang="en-ZA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46" y="6068290"/>
            <a:ext cx="1533411" cy="101608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6548" y="2081307"/>
            <a:ext cx="4457700" cy="21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daBlaqDemo</a:t>
            </a:r>
            <a:endParaRPr lang="en-ZA" i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2"/>
          <a:stretch/>
        </p:blipFill>
        <p:spPr>
          <a:xfrm>
            <a:off x="166256" y="1387776"/>
            <a:ext cx="8260772" cy="5865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46" y="6068290"/>
            <a:ext cx="1533411" cy="1016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8" y="1079999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Step 1: </a:t>
            </a:r>
            <a:r>
              <a:rPr lang="en-ZA" sz="1400" dirty="0" smtClean="0"/>
              <a:t>Server running and waiting for clients to connect.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2467854"/>
            <a:ext cx="3581900" cy="781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21" y="2467854"/>
            <a:ext cx="3305636" cy="371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28" y="2130095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Step 2: </a:t>
            </a:r>
            <a:r>
              <a:rPr lang="en-ZA" sz="1400" dirty="0" smtClean="0"/>
              <a:t>Client runs application and connects to Server. Server accepts connection.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8" y="3205327"/>
            <a:ext cx="83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Client</a:t>
            </a:r>
            <a:endParaRPr lang="en-ZA" sz="1400" i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2777552"/>
            <a:ext cx="83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Server</a:t>
            </a:r>
            <a:endParaRPr lang="en-ZA" sz="14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128" y="3678709"/>
            <a:ext cx="790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Step 3: </a:t>
            </a:r>
            <a:r>
              <a:rPr lang="en-ZA" sz="1400" dirty="0" smtClean="0"/>
              <a:t>Additional clients connect to the Server. Connected clients are notified of new clients.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4030056"/>
            <a:ext cx="3734321" cy="1152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21" y="4030056"/>
            <a:ext cx="3096057" cy="7525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128" y="5145927"/>
            <a:ext cx="83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Client</a:t>
            </a:r>
            <a:endParaRPr lang="en-ZA" sz="14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4718152"/>
            <a:ext cx="83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Server</a:t>
            </a:r>
            <a:endParaRPr lang="en-ZA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6864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daBlaqDemo</a:t>
            </a:r>
            <a:endParaRPr lang="en-ZA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46" y="6068290"/>
            <a:ext cx="1533411" cy="1016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8" y="1079999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Step 4: </a:t>
            </a:r>
            <a:r>
              <a:rPr lang="en-ZA" sz="1400" dirty="0" smtClean="0"/>
              <a:t>Client (C1) sends message to other connected clients (C2): “</a:t>
            </a:r>
            <a:r>
              <a:rPr lang="en-ZA" sz="1400" i="1" dirty="0" smtClean="0"/>
              <a:t>test message 1.</a:t>
            </a:r>
            <a:r>
              <a:rPr lang="en-ZA" sz="1400" dirty="0" smtClean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619" y="2600860"/>
            <a:ext cx="872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Step 5</a:t>
            </a:r>
            <a:r>
              <a:rPr lang="en-ZA" sz="1400" b="1" dirty="0"/>
              <a:t>: : </a:t>
            </a:r>
            <a:r>
              <a:rPr lang="en-ZA" sz="1400" dirty="0"/>
              <a:t>Client (</a:t>
            </a:r>
            <a:r>
              <a:rPr lang="en-ZA" sz="1400" dirty="0" smtClean="0"/>
              <a:t>C2) replies to </a:t>
            </a:r>
            <a:r>
              <a:rPr lang="en-ZA" sz="1400" dirty="0"/>
              <a:t>other connected clients (</a:t>
            </a:r>
            <a:r>
              <a:rPr lang="en-ZA" sz="1400" dirty="0" smtClean="0"/>
              <a:t>C1): </a:t>
            </a:r>
            <a:r>
              <a:rPr lang="en-ZA" sz="1400" dirty="0"/>
              <a:t>“</a:t>
            </a:r>
            <a:r>
              <a:rPr lang="en-ZA" sz="1400" i="1" dirty="0"/>
              <a:t>test message </a:t>
            </a:r>
            <a:r>
              <a:rPr lang="en-ZA" sz="1400" i="1" dirty="0" smtClean="0"/>
              <a:t>2.</a:t>
            </a:r>
            <a:r>
              <a:rPr lang="en-ZA" sz="1400" dirty="0" smtClean="0"/>
              <a:t>” Client is </a:t>
            </a:r>
            <a:r>
              <a:rPr lang="en-ZA" sz="1400" b="1" dirty="0" smtClean="0"/>
              <a:t>notified</a:t>
            </a:r>
            <a:r>
              <a:rPr lang="en-ZA" sz="1400" dirty="0" smtClean="0"/>
              <a:t> of successful message delivery. Server relays and displays all messages.</a:t>
            </a:r>
            <a:endParaRPr lang="en-Z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83578" y="5501488"/>
            <a:ext cx="83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Server</a:t>
            </a:r>
            <a:endParaRPr lang="en-ZA" sz="1400" i="1" dirty="0" smtClean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7" y="1427321"/>
            <a:ext cx="2353003" cy="609685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7" y="1429325"/>
            <a:ext cx="2800741" cy="4667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7419" y="2014654"/>
            <a:ext cx="212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Sending Client (C1)</a:t>
            </a:r>
            <a:endParaRPr lang="en-ZA" sz="1400" i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88956" y="1876395"/>
            <a:ext cx="21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Receiving Client (C2)</a:t>
            </a:r>
            <a:endParaRPr lang="en-ZA" sz="1400" i="1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2" y="3172731"/>
            <a:ext cx="2810267" cy="552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19" y="3164132"/>
            <a:ext cx="2676899" cy="5239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88074" y="3697891"/>
            <a:ext cx="212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Sending Client (C2)</a:t>
            </a:r>
            <a:endParaRPr lang="en-ZA" sz="1400" i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42432" y="3671909"/>
            <a:ext cx="21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Receiving Client (C1)</a:t>
            </a:r>
            <a:endParaRPr lang="en-ZA" sz="1400" i="1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46" y="4250418"/>
            <a:ext cx="382958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daBlaqDemo</a:t>
            </a:r>
            <a:endParaRPr lang="en-ZA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46" y="6068290"/>
            <a:ext cx="1533411" cy="1016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8" y="1079999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Step 6: </a:t>
            </a:r>
            <a:r>
              <a:rPr lang="en-ZA" sz="1400" dirty="0" smtClean="0"/>
              <a:t>Client enter keyword </a:t>
            </a:r>
            <a:r>
              <a:rPr lang="en-ZA" sz="1400" i="1" dirty="0" smtClean="0"/>
              <a:t>“exit” </a:t>
            </a:r>
            <a:r>
              <a:rPr lang="en-ZA" sz="1400" dirty="0" smtClean="0"/>
              <a:t>to leave the chat.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7275" y="2049632"/>
            <a:ext cx="212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i="1" dirty="0" smtClean="0"/>
              <a:t>Client</a:t>
            </a:r>
            <a:endParaRPr lang="en-ZA" sz="1400" i="1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5" y="1512889"/>
            <a:ext cx="2717980" cy="536743"/>
          </a:xfrm>
        </p:spPr>
      </p:pic>
    </p:spTree>
    <p:extLst>
      <p:ext uri="{BB962C8B-B14F-4D97-AF65-F5344CB8AC3E}">
        <p14:creationId xmlns:p14="http://schemas.microsoft.com/office/powerpoint/2010/main" val="16606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</a:t>
            </a:r>
            <a:r>
              <a:rPr lang="en-ZA" i="0" dirty="0" smtClean="0"/>
              <a:t>-Future Work</a:t>
            </a:r>
            <a:endParaRPr lang="en-ZA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57" y="1317712"/>
            <a:ext cx="7750800" cy="3923989"/>
          </a:xfrm>
        </p:spPr>
        <p:txBody>
          <a:bodyPr/>
          <a:lstStyle/>
          <a:p>
            <a:pPr algn="just">
              <a:buClrTx/>
            </a:pPr>
            <a:r>
              <a:rPr lang="en-ZA" dirty="0" smtClean="0"/>
              <a:t>Things that I would be able to do if I had more time: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Implement a login structure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Function to request Users online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Integrate optimization features, upgradability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Implement online/offline notification icon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Keep </a:t>
            </a:r>
            <a:r>
              <a:rPr lang="en-ZA" dirty="0"/>
              <a:t>U</a:t>
            </a:r>
            <a:r>
              <a:rPr lang="en-ZA" dirty="0" smtClean="0"/>
              <a:t>sers directory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Ability to make private chats and send messages even when offline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31" y="6068290"/>
            <a:ext cx="1533411" cy="1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daBlaqCritical</a:t>
            </a:r>
            <a:r>
              <a:rPr lang="en-ZA" i="0" dirty="0" smtClean="0"/>
              <a:t> Analysis</a:t>
            </a:r>
            <a:endParaRPr lang="en-ZA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57" y="1118602"/>
            <a:ext cx="7750800" cy="4949688"/>
          </a:xfrm>
        </p:spPr>
        <p:txBody>
          <a:bodyPr/>
          <a:lstStyle/>
          <a:p>
            <a:pPr algn="just"/>
            <a:r>
              <a:rPr lang="en-ZA" b="1" dirty="0" smtClean="0"/>
              <a:t>Strengths</a:t>
            </a:r>
            <a:r>
              <a:rPr lang="en-ZA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Simple code structure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Easy to implement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Uses select function to handle multiple clients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Uses TCP, end-point of a connection is guaranteed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Messages are sent successfully, no failed deliveries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Message resources are not wasted</a:t>
            </a:r>
          </a:p>
          <a:p>
            <a:pPr algn="just"/>
            <a:r>
              <a:rPr lang="en-ZA" b="1" dirty="0" smtClean="0"/>
              <a:t>Weaknesses</a:t>
            </a:r>
            <a:r>
              <a:rPr lang="en-ZA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Only one class was used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Client application is a script, but allows restructuring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The code has poor extensibility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Has a few bugs, but can be fixed</a:t>
            </a:r>
          </a:p>
          <a:p>
            <a:pPr algn="just"/>
            <a:r>
              <a:rPr lang="en-ZA" b="1" dirty="0" smtClean="0"/>
              <a:t>Trade-Offs</a:t>
            </a:r>
            <a:r>
              <a:rPr lang="en-ZA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Used simple code instead of classes and functions (Client)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46" y="6068290"/>
            <a:ext cx="1533411" cy="1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daBlaqConclusion</a:t>
            </a:r>
            <a:endParaRPr lang="en-ZA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</a:t>
            </a:r>
            <a:r>
              <a:rPr lang="en-ZA" dirty="0" smtClean="0"/>
              <a:t> simple basic chat server that allows users to communicate and exchange information over the internet.</a:t>
            </a:r>
          </a:p>
          <a:p>
            <a:endParaRPr lang="en-ZA" dirty="0"/>
          </a:p>
          <a:p>
            <a:r>
              <a:rPr lang="en-ZA" dirty="0" smtClean="0"/>
              <a:t>Programmed using Python language, Server application under 40 lines of code and Client application under 53 lines of code, both interacting as one application unit to form a Chat Application running on a Linux CLI.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92" y="2565765"/>
            <a:ext cx="3897730" cy="33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Instant Messaging </a:t>
            </a:r>
            <a:r>
              <a:rPr lang="en-ZA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Chat </a:t>
            </a:r>
            <a:r>
              <a:rPr lang="en-ZA" dirty="0" smtClean="0"/>
              <a:t>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daBlaqObjectives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daBlaqChat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daBlaqArchitecture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daBlaqFlow</a:t>
            </a:r>
            <a:r>
              <a:rPr lang="en-ZA" dirty="0" smtClean="0"/>
              <a:t>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daBlaqMessage</a:t>
            </a:r>
            <a:r>
              <a:rPr lang="en-ZA" dirty="0" smtClean="0"/>
              <a:t> </a:t>
            </a:r>
            <a:r>
              <a:rPr lang="en-ZA" dirty="0"/>
              <a:t>Sequence </a:t>
            </a:r>
            <a:r>
              <a:rPr lang="en-ZA" dirty="0" smtClean="0"/>
              <a:t>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daBlaqClass</a:t>
            </a:r>
            <a:r>
              <a:rPr lang="en-ZA" dirty="0" smtClean="0"/>
              <a:t>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daBlaqDemo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daBlaqFuture</a:t>
            </a:r>
            <a:r>
              <a:rPr lang="en-ZA" dirty="0" smtClean="0"/>
              <a:t>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daBlaqCritical</a:t>
            </a:r>
            <a:r>
              <a:rPr lang="en-ZA" dirty="0"/>
              <a:t> </a:t>
            </a:r>
            <a:r>
              <a:rPr lang="en-ZA" dirty="0" smtClean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daBlaqConclusion</a:t>
            </a:r>
            <a:endParaRPr lang="en-ZA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Instant Messaging 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Instant Messaging is a type of online chat which offers real-time text transmission over the internet.</a:t>
            </a:r>
          </a:p>
          <a:p>
            <a:endParaRPr lang="en-ZA" dirty="0" smtClean="0"/>
          </a:p>
          <a:p>
            <a:r>
              <a:rPr lang="en-ZA" dirty="0" smtClean="0"/>
              <a:t>The earliest chat applications where the Internet Relay Chat, which was an application layer protocol that facilitates communication in a form of text, and  another well known chat application was ICQ.</a:t>
            </a:r>
          </a:p>
          <a:p>
            <a:endParaRPr lang="en-ZA" dirty="0" smtClean="0"/>
          </a:p>
          <a:p>
            <a:r>
              <a:rPr lang="en-ZA" dirty="0" smtClean="0"/>
              <a:t>Linux chat applications without a Graphical User Interface are, </a:t>
            </a:r>
            <a:r>
              <a:rPr lang="en-ZA" dirty="0" err="1" smtClean="0"/>
              <a:t>Konversation</a:t>
            </a:r>
            <a:r>
              <a:rPr lang="en-ZA" dirty="0" smtClean="0"/>
              <a:t>, </a:t>
            </a:r>
            <a:r>
              <a:rPr lang="en-ZA" dirty="0" err="1" smtClean="0"/>
              <a:t>Xchat</a:t>
            </a:r>
            <a:r>
              <a:rPr lang="en-ZA" dirty="0" smtClean="0"/>
              <a:t>, </a:t>
            </a:r>
            <a:r>
              <a:rPr lang="en-ZA" dirty="0" err="1" smtClean="0"/>
              <a:t>Chatzilla</a:t>
            </a:r>
            <a:r>
              <a:rPr lang="en-ZA" dirty="0" smtClean="0"/>
              <a:t> and </a:t>
            </a:r>
            <a:r>
              <a:rPr lang="en-ZA" dirty="0" err="1" smtClean="0"/>
              <a:t>irssi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dirty="0" smtClean="0"/>
              <a:t>The following application is a Linux CLI and is capable of communicating across multiple access networks - </a:t>
            </a:r>
            <a:r>
              <a:rPr lang="en-ZA" dirty="0" err="1" smtClean="0"/>
              <a:t>daBlaqChat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smtClean="0"/>
              <a:t>Chat Applications</a:t>
            </a:r>
            <a:endParaRPr lang="en-ZA" i="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73"/>
          <a:stretch>
            <a:fillRect/>
          </a:stretch>
        </p:blipFill>
        <p:spPr>
          <a:xfrm>
            <a:off x="0" y="3660475"/>
            <a:ext cx="2484000" cy="2256137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 r="72"/>
          <a:stretch/>
        </p:blipFill>
        <p:spPr>
          <a:xfrm>
            <a:off x="57474" y="976793"/>
            <a:ext cx="4727863" cy="2148043"/>
          </a:xfr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" t="-2562" r="-3791" b="-6413"/>
          <a:stretch/>
        </p:blipFill>
        <p:spPr>
          <a:xfrm>
            <a:off x="3287227" y="4665712"/>
            <a:ext cx="1662545" cy="883227"/>
          </a:xfr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8" t="-10003" r="-11057" b="-7888"/>
          <a:stretch/>
        </p:blipFill>
        <p:spPr>
          <a:xfrm>
            <a:off x="6240534" y="4166754"/>
            <a:ext cx="1974273" cy="1714500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-7572" r="-2941" b="-6065"/>
          <a:stretch/>
        </p:blipFill>
        <p:spPr>
          <a:xfrm>
            <a:off x="3214491" y="3369529"/>
            <a:ext cx="1808018" cy="779318"/>
          </a:xfr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1" b="4601"/>
          <a:stretch>
            <a:fillRect/>
          </a:stretch>
        </p:blipFill>
        <p:spPr>
          <a:xfrm>
            <a:off x="5985452" y="976793"/>
            <a:ext cx="2484438" cy="225583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daBlaqObjectives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build a network focused and aware Instant Messaging Application, that will run on Linux CLI and be capable of communicating across multiple access networks.</a:t>
            </a:r>
          </a:p>
          <a:p>
            <a:r>
              <a:rPr lang="en-US" dirty="0" smtClean="0"/>
              <a:t>The Instant Message app would </a:t>
            </a:r>
            <a:r>
              <a:rPr lang="en-US" dirty="0"/>
              <a:t>have the following mandatory features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Messaging </a:t>
            </a:r>
            <a:r>
              <a:rPr lang="en-US" dirty="0"/>
              <a:t>between two </a:t>
            </a:r>
            <a:r>
              <a:rPr lang="en-US" dirty="0" smtClean="0"/>
              <a:t>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Auto-discovery </a:t>
            </a:r>
            <a:r>
              <a:rPr lang="en-US" dirty="0"/>
              <a:t>on a closed </a:t>
            </a:r>
            <a:r>
              <a:rPr lang="en-US" dirty="0" smtClean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Protocol </a:t>
            </a:r>
            <a:r>
              <a:rPr lang="en-US" dirty="0"/>
              <a:t>selection based on access network (fixed - UDP or wireless - </a:t>
            </a:r>
            <a:r>
              <a:rPr lang="en-US" dirty="0" smtClean="0"/>
              <a:t>TCP)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Signaling </a:t>
            </a:r>
            <a:r>
              <a:rPr lang="en-US" dirty="0"/>
              <a:t>reduction </a:t>
            </a:r>
            <a:r>
              <a:rPr lang="en-US" dirty="0" smtClean="0"/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failed </a:t>
            </a:r>
            <a:r>
              <a:rPr lang="en-US" dirty="0" smtClean="0"/>
              <a:t>deliveries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Offline </a:t>
            </a:r>
            <a:r>
              <a:rPr lang="en-US" dirty="0"/>
              <a:t>and Online notifications on chat </a:t>
            </a:r>
            <a:r>
              <a:rPr lang="en-US" dirty="0" smtClean="0"/>
              <a:t>initiation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</a:t>
            </a:r>
            <a:r>
              <a:rPr lang="en-US" dirty="0"/>
              <a:t>either use a client-server or peer to peer architecture (you need to justify your choice</a:t>
            </a:r>
            <a:r>
              <a:rPr lang="en-US" dirty="0" smtClean="0"/>
              <a:t>)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daBlaqChat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daBlaqChat</a:t>
            </a:r>
            <a:r>
              <a:rPr lang="en-ZA" dirty="0" smtClean="0"/>
              <a:t> is an open source chat application coded using Python language in socket programming. It is a Client-Server based model whereby clients communicate through the server. Two separate applications were programmed, (1) Server application and (2) Client application.</a:t>
            </a:r>
          </a:p>
          <a:p>
            <a:r>
              <a:rPr lang="en-US" dirty="0" err="1" smtClean="0"/>
              <a:t>daBlaqChat</a:t>
            </a:r>
            <a:r>
              <a:rPr lang="en-US" dirty="0" smtClean="0"/>
              <a:t>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Message </a:t>
            </a:r>
            <a:r>
              <a:rPr lang="en-US" dirty="0"/>
              <a:t>between two </a:t>
            </a:r>
            <a:r>
              <a:rPr lang="en-US" dirty="0" smtClean="0"/>
              <a:t>clients and more through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socket and listen on it forever </a:t>
            </a:r>
            <a:r>
              <a:rPr lang="en-US" dirty="0"/>
              <a:t>on a closed </a:t>
            </a:r>
            <a:r>
              <a:rPr lang="en-US" dirty="0" smtClean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Accept new connections requesting to connect on the server’s socket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TCP stream socket to transmit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Broadcast messages to other clients except the sender – prevent wasteful resources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failed </a:t>
            </a:r>
            <a:r>
              <a:rPr lang="en-US" dirty="0" smtClean="0"/>
              <a:t>deliveries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notifications on chat </a:t>
            </a:r>
            <a:r>
              <a:rPr lang="en-US" dirty="0" smtClean="0"/>
              <a:t>initiation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daBlaqArchitecture</a:t>
            </a:r>
            <a:endParaRPr lang="en-ZA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72" y="1273175"/>
            <a:ext cx="6315380" cy="4643438"/>
          </a:xfrm>
        </p:spPr>
      </p:pic>
    </p:spTree>
    <p:extLst>
      <p:ext uri="{BB962C8B-B14F-4D97-AF65-F5344CB8AC3E}">
        <p14:creationId xmlns:p14="http://schemas.microsoft.com/office/powerpoint/2010/main" val="31001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err="1" smtClean="0"/>
              <a:t>daBlaqArchitecture</a:t>
            </a:r>
            <a:endParaRPr lang="en-ZA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" y="2659528"/>
            <a:ext cx="7750175" cy="1870731"/>
          </a:xfrm>
        </p:spPr>
      </p:pic>
    </p:spTree>
    <p:extLst>
      <p:ext uri="{BB962C8B-B14F-4D97-AF65-F5344CB8AC3E}">
        <p14:creationId xmlns:p14="http://schemas.microsoft.com/office/powerpoint/2010/main" val="3308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0" dirty="0" smtClean="0"/>
              <a:t>Flow Chart</a:t>
            </a:r>
            <a:endParaRPr lang="en-ZA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3" y="6068290"/>
            <a:ext cx="1533411" cy="101608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Server Flow Chart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4" y="955964"/>
            <a:ext cx="2124371" cy="51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5VCrs1Okav71NeVu2jm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5VCrs1Okav71NeVu2j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Dv_REajDEaXLrZ7Svsf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Dv_REajDEaXLrZ7SvsfJ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5VCrs1Okav71NeVu2jm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Dv_REajDEaXLrZ7SvsfJ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5VCrs1Okav71NeVu2jm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Dv_REajDEaXLrZ7Svsf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fEJfYYdEqKkU5gT08d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9_D4xDikG5UFpsCw8Q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592CtphhkC0rwCvBlsYiQ"/>
</p:tagLst>
</file>

<file path=ppt/theme/theme1.xml><?xml version="1.0" encoding="utf-8"?>
<a:theme xmlns:a="http://schemas.openxmlformats.org/drawingml/2006/main" name="MTN PPT Template_Master">
  <a:themeElements>
    <a:clrScheme name="MTN">
      <a:dk1>
        <a:srgbClr val="212120"/>
      </a:dk1>
      <a:lt1>
        <a:srgbClr val="FFFFFF"/>
      </a:lt1>
      <a:dk2>
        <a:srgbClr val="7B7B77"/>
      </a:dk2>
      <a:lt2>
        <a:srgbClr val="CDCDCD"/>
      </a:lt2>
      <a:accent1>
        <a:srgbClr val="006281"/>
      </a:accent1>
      <a:accent2>
        <a:srgbClr val="676767"/>
      </a:accent2>
      <a:accent3>
        <a:srgbClr val="FDC426"/>
      </a:accent3>
      <a:accent4>
        <a:srgbClr val="E5322C"/>
      </a:accent4>
      <a:accent5>
        <a:srgbClr val="0095C4"/>
      </a:accent5>
      <a:accent6>
        <a:srgbClr val="9F9F9F"/>
      </a:accent6>
      <a:hlink>
        <a:srgbClr val="1F497D"/>
      </a:hlink>
      <a:folHlink>
        <a:srgbClr val="0095C4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Internet Solutions_PPT_28.05.13_WA">
  <a:themeElements>
    <a:clrScheme name="MTN">
      <a:dk1>
        <a:srgbClr val="212120"/>
      </a:dk1>
      <a:lt1>
        <a:srgbClr val="FFFFFF"/>
      </a:lt1>
      <a:dk2>
        <a:srgbClr val="7B7B77"/>
      </a:dk2>
      <a:lt2>
        <a:srgbClr val="CDCDCD"/>
      </a:lt2>
      <a:accent1>
        <a:srgbClr val="006281"/>
      </a:accent1>
      <a:accent2>
        <a:srgbClr val="676767"/>
      </a:accent2>
      <a:accent3>
        <a:srgbClr val="FDC426"/>
      </a:accent3>
      <a:accent4>
        <a:srgbClr val="E5322C"/>
      </a:accent4>
      <a:accent5>
        <a:srgbClr val="0095C4"/>
      </a:accent5>
      <a:accent6>
        <a:srgbClr val="9F9F9F"/>
      </a:accent6>
      <a:hlink>
        <a:srgbClr val="1F497D"/>
      </a:hlink>
      <a:folHlink>
        <a:srgbClr val="0095C4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Internet Solutions_PPT_28.05.13_WA">
  <a:themeElements>
    <a:clrScheme name="MTN">
      <a:dk1>
        <a:srgbClr val="212120"/>
      </a:dk1>
      <a:lt1>
        <a:srgbClr val="FFFFFF"/>
      </a:lt1>
      <a:dk2>
        <a:srgbClr val="7B7B77"/>
      </a:dk2>
      <a:lt2>
        <a:srgbClr val="CDCDCD"/>
      </a:lt2>
      <a:accent1>
        <a:srgbClr val="006281"/>
      </a:accent1>
      <a:accent2>
        <a:srgbClr val="676767"/>
      </a:accent2>
      <a:accent3>
        <a:srgbClr val="FDC426"/>
      </a:accent3>
      <a:accent4>
        <a:srgbClr val="E5322C"/>
      </a:accent4>
      <a:accent5>
        <a:srgbClr val="0095C4"/>
      </a:accent5>
      <a:accent6>
        <a:srgbClr val="9F9F9F"/>
      </a:accent6>
      <a:hlink>
        <a:srgbClr val="1F497D"/>
      </a:hlink>
      <a:folHlink>
        <a:srgbClr val="0095C4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3_Internet Solutions_PPT_28.05.13_WA">
  <a:themeElements>
    <a:clrScheme name="MTN">
      <a:dk1>
        <a:srgbClr val="212120"/>
      </a:dk1>
      <a:lt1>
        <a:srgbClr val="FFFFFF"/>
      </a:lt1>
      <a:dk2>
        <a:srgbClr val="7B7B77"/>
      </a:dk2>
      <a:lt2>
        <a:srgbClr val="CDCDCD"/>
      </a:lt2>
      <a:accent1>
        <a:srgbClr val="006281"/>
      </a:accent1>
      <a:accent2>
        <a:srgbClr val="676767"/>
      </a:accent2>
      <a:accent3>
        <a:srgbClr val="FDC426"/>
      </a:accent3>
      <a:accent4>
        <a:srgbClr val="E5322C"/>
      </a:accent4>
      <a:accent5>
        <a:srgbClr val="0095C4"/>
      </a:accent5>
      <a:accent6>
        <a:srgbClr val="9F9F9F"/>
      </a:accent6>
      <a:hlink>
        <a:srgbClr val="1F497D"/>
      </a:hlink>
      <a:folHlink>
        <a:srgbClr val="0095C4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ockeyword xmlns="50c8d59b-d6bb-41c9-8e15-fbabe89884a5" xsi:nil="true"/>
    <Department xmlns="50c8d59b-d6bb-41c9-8e15-fbabe89884a5" xsi:nil="true"/>
    <Docauthor xmlns="50c8d59b-d6bb-41c9-8e15-fbabe89884a5" xsi:nil="true"/>
    <Doctype xmlns="50c8d59b-d6bb-41c9-8e15-fbabe89884a5" xsi:nil="true"/>
    <Docdate xmlns="50c8d59b-d6bb-41c9-8e15-fbabe89884a5" xsi:nil="true"/>
    <Doctitle xmlns="50c8d59b-d6bb-41c9-8e15-fbabe89884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E89325A5B6348AE31AC8EC91E5E53" ma:contentTypeVersion="6" ma:contentTypeDescription="Create a new document." ma:contentTypeScope="" ma:versionID="7924aba35de9a623936d70f6d9707dad">
  <xsd:schema xmlns:xsd="http://www.w3.org/2001/XMLSchema" xmlns:xs="http://www.w3.org/2001/XMLSchema" xmlns:p="http://schemas.microsoft.com/office/2006/metadata/properties" xmlns:ns2="50c8d59b-d6bb-41c9-8e15-fbabe89884a5" targetNamespace="http://schemas.microsoft.com/office/2006/metadata/properties" ma:root="true" ma:fieldsID="c6c709a82ef1406f8369617689e7772a" ns2:_="">
    <xsd:import namespace="50c8d59b-d6bb-41c9-8e15-fbabe89884a5"/>
    <xsd:element name="properties">
      <xsd:complexType>
        <xsd:sequence>
          <xsd:element name="documentManagement">
            <xsd:complexType>
              <xsd:all>
                <xsd:element ref="ns2:Doctitle" minOccurs="0"/>
                <xsd:element ref="ns2:Docauthor" minOccurs="0"/>
                <xsd:element ref="ns2:Department" minOccurs="0"/>
                <xsd:element ref="ns2:Doctype" minOccurs="0"/>
                <xsd:element ref="ns2:Docdate" minOccurs="0"/>
                <xsd:element ref="ns2:Dockey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8d59b-d6bb-41c9-8e15-fbabe89884a5" elementFormDefault="qualified">
    <xsd:import namespace="http://schemas.microsoft.com/office/2006/documentManagement/types"/>
    <xsd:import namespace="http://schemas.microsoft.com/office/infopath/2007/PartnerControls"/>
    <xsd:element name="Doctitle" ma:index="8" nillable="true" ma:displayName="Doctitle" ma:internalName="Doctitle">
      <xsd:simpleType>
        <xsd:restriction base="dms:Text">
          <xsd:maxLength value="255"/>
        </xsd:restriction>
      </xsd:simpleType>
    </xsd:element>
    <xsd:element name="Docauthor" ma:index="9" nillable="true" ma:displayName="Docauthor" ma:internalName="Docauthor">
      <xsd:simpleType>
        <xsd:restriction base="dms:Note">
          <xsd:maxLength value="255"/>
        </xsd:restriction>
      </xsd:simpleType>
    </xsd:element>
    <xsd:element name="Department" ma:index="10" nillable="true" ma:displayName="Department" ma:internalName="Department">
      <xsd:simpleType>
        <xsd:restriction base="dms:Text">
          <xsd:maxLength value="255"/>
        </xsd:restriction>
      </xsd:simpleType>
    </xsd:element>
    <xsd:element name="Doctype" ma:index="11" nillable="true" ma:displayName="Doctype" ma:internalName="Doctype">
      <xsd:simpleType>
        <xsd:restriction base="dms:Text">
          <xsd:maxLength value="255"/>
        </xsd:restriction>
      </xsd:simpleType>
    </xsd:element>
    <xsd:element name="Docdate" ma:index="12" nillable="true" ma:displayName="Docdate" ma:internalName="Docdate">
      <xsd:simpleType>
        <xsd:restriction base="dms:Text">
          <xsd:maxLength value="255"/>
        </xsd:restriction>
      </xsd:simpleType>
    </xsd:element>
    <xsd:element name="Dockeyword" ma:index="13" nillable="true" ma:displayName="Dockeyword" ma:internalName="Dockeyword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0C82DC-C32D-49D6-A363-E6248051418F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0c8d59b-d6bb-41c9-8e15-fbabe89884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9C3462-A2EC-4A76-A9CC-586087C704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987882-732B-4CDA-903E-D3D84722C0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8d59b-d6bb-41c9-8e15-fbabe8988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MTN PPT Template_Master.potx</Template>
  <TotalTime>2479</TotalTime>
  <Words>671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MTN PPT Template_Master</vt:lpstr>
      <vt:lpstr>1_Internet Solutions_PPT_28.05.13_WA</vt:lpstr>
      <vt:lpstr>2_Internet Solutions_PPT_28.05.13_WA</vt:lpstr>
      <vt:lpstr>3_Internet Solutions_PPT_28.05.13_WA</vt:lpstr>
      <vt:lpstr>think-cell Slide</vt:lpstr>
      <vt:lpstr>PowerPoint Presentation</vt:lpstr>
      <vt:lpstr>Contents</vt:lpstr>
      <vt:lpstr>Instant Messaging Overview</vt:lpstr>
      <vt:lpstr>Chat Applications</vt:lpstr>
      <vt:lpstr>daBlaqObjectives</vt:lpstr>
      <vt:lpstr>daBlaqChat</vt:lpstr>
      <vt:lpstr>daBlaqArchitecture</vt:lpstr>
      <vt:lpstr>daBlaqArchitecture</vt:lpstr>
      <vt:lpstr>Flow Chart</vt:lpstr>
      <vt:lpstr>Flow Chart</vt:lpstr>
      <vt:lpstr>Message Sequence Diagram</vt:lpstr>
      <vt:lpstr>Classes and Functions</vt:lpstr>
      <vt:lpstr>daBlaqDemo</vt:lpstr>
      <vt:lpstr>daBlaqDemo</vt:lpstr>
      <vt:lpstr>daBlaqDemo</vt:lpstr>
      <vt:lpstr>daBlaq-Future Work</vt:lpstr>
      <vt:lpstr>daBlaqCritical Analysis</vt:lpstr>
      <vt:lpstr>daBlaqConclusion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Worker Ant</dc:creator>
  <cp:lastModifiedBy>Thabang Phefo [ MTN - Innovation Centre ]</cp:lastModifiedBy>
  <cp:revision>134</cp:revision>
  <cp:lastPrinted>2013-05-27T14:14:39Z</cp:lastPrinted>
  <dcterms:created xsi:type="dcterms:W3CDTF">2013-07-16T10:22:34Z</dcterms:created>
  <dcterms:modified xsi:type="dcterms:W3CDTF">2017-03-23T08:04:15Z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0x010100916E89325A5B6348AE31AC8EC91E5E53</vt:lpwstr>
  </property>
</Properties>
</file>