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306" r:id="rId12"/>
    <p:sldId id="307" r:id="rId13"/>
    <p:sldId id="308" r:id="rId14"/>
    <p:sldId id="309" r:id="rId15"/>
    <p:sldId id="295" r:id="rId16"/>
    <p:sldId id="296" r:id="rId17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26" d="100"/>
          <a:sy n="226" d="100"/>
        </p:scale>
        <p:origin x="168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29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947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20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85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06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6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06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27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48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54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96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120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04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33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87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87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94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982931"/>
            <a:ext cx="906942" cy="406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677" y="327006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-2530" y="15180"/>
                </a:moveTo>
                <a:lnTo>
                  <a:pt x="45547" y="15180"/>
                </a:lnTo>
              </a:path>
            </a:pathLst>
          </a:custGeom>
          <a:ln w="366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7060" y="32660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8" y="0"/>
                </a:moveTo>
                <a:lnTo>
                  <a:pt x="0" y="19049"/>
                </a:lnTo>
                <a:lnTo>
                  <a:pt x="25408" y="38099"/>
                </a:lnTo>
                <a:lnTo>
                  <a:pt x="2540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865" y="32660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389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708" y="328018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-2530" y="15180"/>
                </a:moveTo>
                <a:lnTo>
                  <a:pt x="45537" y="15180"/>
                </a:lnTo>
              </a:path>
            </a:pathLst>
          </a:custGeom>
          <a:ln w="366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193" y="32699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5"/>
                </a:moveTo>
                <a:lnTo>
                  <a:pt x="0" y="0"/>
                </a:lnTo>
                <a:lnTo>
                  <a:pt x="43190" y="0"/>
                </a:lnTo>
                <a:lnTo>
                  <a:pt x="43190" y="30479"/>
                </a:lnTo>
                <a:lnTo>
                  <a:pt x="33009" y="30479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43" y="3259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8"/>
                </a:moveTo>
                <a:lnTo>
                  <a:pt x="0" y="0"/>
                </a:lnTo>
                <a:lnTo>
                  <a:pt x="43190" y="0"/>
                </a:lnTo>
                <a:lnTo>
                  <a:pt x="43190" y="30492"/>
                </a:lnTo>
                <a:lnTo>
                  <a:pt x="33040" y="30492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23" y="32660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20" y="0"/>
                </a:moveTo>
                <a:lnTo>
                  <a:pt x="0" y="19049"/>
                </a:lnTo>
                <a:lnTo>
                  <a:pt x="25420" y="38099"/>
                </a:lnTo>
                <a:lnTo>
                  <a:pt x="25420" y="0"/>
                </a:lnTo>
                <a:close/>
              </a:path>
              <a:path w="203200" h="38100">
                <a:moveTo>
                  <a:pt x="177820" y="0"/>
                </a:moveTo>
                <a:lnTo>
                  <a:pt x="177820" y="38099"/>
                </a:lnTo>
                <a:lnTo>
                  <a:pt x="203210" y="19049"/>
                </a:lnTo>
                <a:lnTo>
                  <a:pt x="17782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6881" y="32724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7970" y="32660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820" y="0"/>
                </a:moveTo>
                <a:lnTo>
                  <a:pt x="177820" y="38099"/>
                </a:lnTo>
                <a:lnTo>
                  <a:pt x="203210" y="19049"/>
                </a:lnTo>
                <a:lnTo>
                  <a:pt x="17782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170" y="3259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6881" y="3285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170" y="32978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6881" y="33105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9649" y="3259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28" y="3278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49" y="32660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789" y="0"/>
                </a:moveTo>
                <a:lnTo>
                  <a:pt x="177789" y="38099"/>
                </a:lnTo>
                <a:lnTo>
                  <a:pt x="203179" y="19049"/>
                </a:lnTo>
                <a:lnTo>
                  <a:pt x="17778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9" y="32978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28" y="33105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6" y="3259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807" y="3278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45096" y="32978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807" y="33105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451024" y="329023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30" y="20311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23958" y="326372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88" y="15180"/>
                </a:moveTo>
                <a:lnTo>
                  <a:pt x="30388" y="6798"/>
                </a:lnTo>
                <a:lnTo>
                  <a:pt x="23591" y="0"/>
                </a:lnTo>
                <a:lnTo>
                  <a:pt x="15179" y="0"/>
                </a:lnTo>
                <a:lnTo>
                  <a:pt x="6797" y="0"/>
                </a:lnTo>
                <a:lnTo>
                  <a:pt x="0" y="6798"/>
                </a:lnTo>
                <a:lnTo>
                  <a:pt x="0" y="15180"/>
                </a:lnTo>
                <a:lnTo>
                  <a:pt x="0" y="23574"/>
                </a:lnTo>
                <a:lnTo>
                  <a:pt x="6797" y="30373"/>
                </a:lnTo>
                <a:lnTo>
                  <a:pt x="15179" y="30373"/>
                </a:lnTo>
                <a:lnTo>
                  <a:pt x="23591" y="30373"/>
                </a:lnTo>
                <a:lnTo>
                  <a:pt x="30388" y="23574"/>
                </a:lnTo>
                <a:lnTo>
                  <a:pt x="30388" y="15180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44637" y="3260845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5096" y="49699"/>
                </a:moveTo>
                <a:lnTo>
                  <a:pt x="38471" y="45808"/>
                </a:lnTo>
                <a:lnTo>
                  <a:pt x="47750" y="35706"/>
                </a:lnTo>
                <a:lnTo>
                  <a:pt x="47067" y="17943"/>
                </a:lnTo>
                <a:lnTo>
                  <a:pt x="41428" y="6143"/>
                </a:lnTo>
                <a:lnTo>
                  <a:pt x="32268" y="0"/>
                </a:lnTo>
                <a:lnTo>
                  <a:pt x="15804" y="2163"/>
                </a:lnTo>
                <a:lnTo>
                  <a:pt x="4953" y="9550"/>
                </a:lnTo>
                <a:lnTo>
                  <a:pt x="0" y="20495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29104" y="327752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499467" y="3260839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2697" y="49705"/>
                </a:moveTo>
                <a:lnTo>
                  <a:pt x="9214" y="45814"/>
                </a:lnTo>
                <a:lnTo>
                  <a:pt x="0" y="35712"/>
                </a:lnTo>
                <a:lnTo>
                  <a:pt x="711" y="17940"/>
                </a:lnTo>
                <a:lnTo>
                  <a:pt x="6370" y="6138"/>
                </a:lnTo>
                <a:lnTo>
                  <a:pt x="15544" y="0"/>
                </a:lnTo>
                <a:lnTo>
                  <a:pt x="32001" y="2169"/>
                </a:lnTo>
                <a:lnTo>
                  <a:pt x="42849" y="9563"/>
                </a:lnTo>
                <a:lnTo>
                  <a:pt x="47796" y="20516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532314" y="327752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1" y="100524"/>
            <a:ext cx="4419496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0" y="629831"/>
            <a:ext cx="4358418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401" y="3342135"/>
            <a:ext cx="26670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7749" y="989612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76" y="0"/>
                </a:moveTo>
                <a:lnTo>
                  <a:pt x="41306" y="894"/>
                </a:lnTo>
                <a:lnTo>
                  <a:pt x="7788" y="23849"/>
                </a:lnTo>
                <a:lnTo>
                  <a:pt x="0" y="50791"/>
                </a:lnTo>
                <a:lnTo>
                  <a:pt x="0" y="82378"/>
                </a:lnTo>
                <a:lnTo>
                  <a:pt x="4432556" y="82378"/>
                </a:lnTo>
                <a:lnTo>
                  <a:pt x="4431663" y="41314"/>
                </a:lnTo>
                <a:lnTo>
                  <a:pt x="4408712" y="7790"/>
                </a:lnTo>
                <a:lnTo>
                  <a:pt x="4381776" y="0"/>
                </a:lnTo>
                <a:close/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1" y="1543501"/>
            <a:ext cx="101607" cy="10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176" y="1529715"/>
            <a:ext cx="115823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976" y="1581531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183" y="1038987"/>
            <a:ext cx="51815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183" y="1090803"/>
            <a:ext cx="52069" cy="454659"/>
          </a:xfrm>
          <a:custGeom>
            <a:avLst/>
            <a:gdLst/>
            <a:ahLst/>
            <a:cxnLst/>
            <a:rect l="l" t="t" r="r" b="b"/>
            <a:pathLst>
              <a:path w="52070" h="454659">
                <a:moveTo>
                  <a:pt x="0" y="454151"/>
                </a:moveTo>
                <a:lnTo>
                  <a:pt x="51815" y="454151"/>
                </a:lnTo>
                <a:lnTo>
                  <a:pt x="5181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9" y="1034034"/>
            <a:ext cx="4432935" cy="560705"/>
          </a:xfrm>
          <a:custGeom>
            <a:avLst/>
            <a:gdLst/>
            <a:ahLst/>
            <a:cxnLst/>
            <a:rect l="l" t="t" r="r" b="b"/>
            <a:pathLst>
              <a:path w="4432935" h="560705">
                <a:moveTo>
                  <a:pt x="4432556" y="0"/>
                </a:moveTo>
                <a:lnTo>
                  <a:pt x="0" y="0"/>
                </a:lnTo>
                <a:lnTo>
                  <a:pt x="0" y="509467"/>
                </a:lnTo>
                <a:lnTo>
                  <a:pt x="16636" y="546985"/>
                </a:lnTo>
                <a:lnTo>
                  <a:pt x="4381776" y="560271"/>
                </a:lnTo>
                <a:lnTo>
                  <a:pt x="4396013" y="558225"/>
                </a:lnTo>
                <a:lnTo>
                  <a:pt x="4427124" y="532257"/>
                </a:lnTo>
                <a:lnTo>
                  <a:pt x="4432556" y="0"/>
                </a:lnTo>
                <a:close/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05" y="1078266"/>
            <a:ext cx="0" cy="484505"/>
          </a:xfrm>
          <a:custGeom>
            <a:avLst/>
            <a:gdLst/>
            <a:ahLst/>
            <a:cxnLst/>
            <a:rect l="l" t="t" r="r" b="b"/>
            <a:pathLst>
              <a:path h="484505">
                <a:moveTo>
                  <a:pt x="0" y="4842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05" y="10655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0528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0401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2581" y="1081981"/>
            <a:ext cx="25031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70" dirty="0" smtClean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400" spc="-65" dirty="0" smtClean="0">
                <a:solidFill>
                  <a:srgbClr val="FFFFFF"/>
                </a:solidFill>
                <a:latin typeface="Tahoma"/>
                <a:cs typeface="Tahoma"/>
              </a:rPr>
              <a:t>ava</a:t>
            </a:r>
            <a:r>
              <a:rPr lang="en-US" sz="1400" spc="-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30" dirty="0" smtClean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35" dirty="0" smtClean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5" dirty="0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55" dirty="0" smtClean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35" dirty="0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3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400" spc="20" dirty="0" smtClean="0">
                <a:solidFill>
                  <a:srgbClr val="FFFFFF"/>
                </a:solidFill>
                <a:latin typeface="Tahoma"/>
                <a:cs typeface="Tahoma"/>
              </a:rPr>
              <a:t>Master Seminar</a:t>
            </a:r>
            <a:endParaRPr lang="en-US" sz="1400" spc="-6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1400" spc="-65" dirty="0" smtClean="0">
                <a:solidFill>
                  <a:srgbClr val="FFFFFF"/>
                </a:solidFill>
                <a:latin typeface="Tahoma"/>
                <a:cs typeface="Tahoma"/>
              </a:rPr>
              <a:t>Module Pattern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9094" y="1839024"/>
            <a:ext cx="2230120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00" spc="15" dirty="0" smtClean="0">
                <a:latin typeface="Tahoma"/>
                <a:cs typeface="Tahoma"/>
              </a:rPr>
              <a:t>Sirma Gjorgievska</a:t>
            </a:r>
            <a:endParaRPr lang="en-US" sz="1100" spc="15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1100" spc="20" dirty="0" smtClean="0">
                <a:latin typeface="Tahoma"/>
                <a:cs typeface="Tahoma"/>
              </a:rPr>
              <a:t>Johannes Fischer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-5" dirty="0">
                <a:latin typeface="Lucida Sans Unicode"/>
                <a:cs typeface="Lucida Sans Unicode"/>
              </a:rPr>
              <a:t>T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-40" dirty="0">
                <a:latin typeface="Lucida Sans Unicode"/>
                <a:cs typeface="Lucida Sans Unicode"/>
              </a:rPr>
              <a:t>c</a:t>
            </a:r>
            <a:r>
              <a:rPr sz="800" spc="-55" dirty="0">
                <a:latin typeface="Lucida Sans Unicode"/>
                <a:cs typeface="Lucida Sans Unicode"/>
              </a:rPr>
              <a:t>hni</a:t>
            </a:r>
            <a:r>
              <a:rPr sz="800" spc="-90" dirty="0">
                <a:latin typeface="Lucida Sans Unicode"/>
                <a:cs typeface="Lucida Sans Unicode"/>
              </a:rPr>
              <a:t>s</a:t>
            </a:r>
            <a:r>
              <a:rPr sz="800" spc="-40" dirty="0">
                <a:latin typeface="Lucida Sans Unicode"/>
                <a:cs typeface="Lucida Sans Unicode"/>
              </a:rPr>
              <a:t>c</a:t>
            </a:r>
            <a:r>
              <a:rPr sz="800" spc="-65" dirty="0">
                <a:latin typeface="Lucida Sans Unicode"/>
                <a:cs typeface="Lucida Sans Unicode"/>
              </a:rPr>
              <a:t>h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U</a:t>
            </a:r>
            <a:r>
              <a:rPr sz="800" spc="-50" dirty="0">
                <a:latin typeface="Lucida Sans Unicode"/>
                <a:cs typeface="Lucida Sans Unicode"/>
              </a:rPr>
              <a:t>ni</a:t>
            </a:r>
            <a:r>
              <a:rPr sz="800" spc="-25" dirty="0">
                <a:latin typeface="Lucida Sans Unicode"/>
                <a:cs typeface="Lucida Sans Unicode"/>
              </a:rPr>
              <a:t>v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-40" dirty="0">
                <a:latin typeface="Lucida Sans Unicode"/>
                <a:cs typeface="Lucida Sans Unicode"/>
              </a:rPr>
              <a:t>r</a:t>
            </a:r>
            <a:r>
              <a:rPr sz="800" spc="-90" dirty="0">
                <a:latin typeface="Lucida Sans Unicode"/>
                <a:cs typeface="Lucida Sans Unicode"/>
              </a:rPr>
              <a:t>s</a:t>
            </a:r>
            <a:r>
              <a:rPr sz="800" spc="-30" dirty="0">
                <a:latin typeface="Lucida Sans Unicode"/>
                <a:cs typeface="Lucida Sans Unicode"/>
              </a:rPr>
              <a:t>i</a:t>
            </a:r>
            <a:r>
              <a:rPr sz="800" spc="-5" dirty="0">
                <a:latin typeface="Lucida Sans Unicode"/>
                <a:cs typeface="Lucida Sans Unicode"/>
              </a:rPr>
              <a:t>t</a:t>
            </a:r>
            <a:r>
              <a:rPr sz="800" spc="-484" dirty="0">
                <a:latin typeface="Lucida Sans Unicode"/>
                <a:cs typeface="Lucida Sans Unicode"/>
              </a:rPr>
              <a:t>¨</a:t>
            </a:r>
            <a:r>
              <a:rPr sz="800" spc="-40" dirty="0">
                <a:latin typeface="Lucida Sans Unicode"/>
                <a:cs typeface="Lucida Sans Unicode"/>
              </a:rPr>
              <a:t>a</a:t>
            </a:r>
            <a:r>
              <a:rPr sz="800" spc="5" dirty="0">
                <a:latin typeface="Lucida Sans Unicode"/>
                <a:cs typeface="Lucida Sans Unicode"/>
              </a:rPr>
              <a:t>t</a:t>
            </a:r>
            <a:r>
              <a:rPr sz="800" spc="30" dirty="0">
                <a:latin typeface="Lucida Sans Unicode"/>
                <a:cs typeface="Lucida Sans Unicode"/>
              </a:rPr>
              <a:t> </a:t>
            </a:r>
            <a:r>
              <a:rPr sz="800" spc="40" dirty="0">
                <a:latin typeface="Lucida Sans Unicode"/>
                <a:cs typeface="Lucida Sans Unicode"/>
              </a:rPr>
              <a:t>M</a:t>
            </a:r>
            <a:r>
              <a:rPr sz="800" spc="-495" dirty="0">
                <a:latin typeface="Lucida Sans Unicode"/>
                <a:cs typeface="Lucida Sans Unicode"/>
              </a:rPr>
              <a:t>u</a:t>
            </a:r>
            <a:r>
              <a:rPr sz="800" spc="-65" dirty="0">
                <a:latin typeface="Lucida Sans Unicode"/>
                <a:cs typeface="Lucida Sans Unicode"/>
              </a:rPr>
              <a:t>¨n</a:t>
            </a:r>
            <a:r>
              <a:rPr sz="800" spc="-40" dirty="0">
                <a:latin typeface="Lucida Sans Unicode"/>
                <a:cs typeface="Lucida Sans Unicode"/>
              </a:rPr>
              <a:t>c</a:t>
            </a:r>
            <a:r>
              <a:rPr sz="800" spc="-65" dirty="0">
                <a:latin typeface="Lucida Sans Unicode"/>
                <a:cs typeface="Lucida Sans Unicode"/>
              </a:rPr>
              <a:t>h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-65" dirty="0">
                <a:latin typeface="Lucida Sans Unicode"/>
                <a:cs typeface="Lucida Sans Unicode"/>
              </a:rPr>
              <a:t>n</a:t>
            </a:r>
            <a:endParaRPr sz="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100" spc="65" dirty="0" smtClean="0">
                <a:latin typeface="Tahoma"/>
                <a:cs typeface="Tahoma"/>
              </a:rPr>
              <a:t>September 07</a:t>
            </a:r>
            <a:r>
              <a:rPr sz="1100" spc="-55" dirty="0" smtClean="0">
                <a:latin typeface="Tahoma"/>
                <a:cs typeface="Tahoma"/>
              </a:rPr>
              <a:t>,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2015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2650" y="206375"/>
            <a:ext cx="386603" cy="416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45" dirty="0" smtClean="0"/>
              <a:t>The Basics</a:t>
            </a:r>
            <a:endParaRPr spc="-90" dirty="0"/>
          </a:p>
        </p:txBody>
      </p:sp>
      <p:sp>
        <p:nvSpPr>
          <p:cNvPr id="5" name="object 5"/>
          <p:cNvSpPr txBox="1"/>
          <p:nvPr/>
        </p:nvSpPr>
        <p:spPr>
          <a:xfrm>
            <a:off x="-370885" y="587375"/>
            <a:ext cx="404304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0" lvl="1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ahoma"/>
              </a:rPr>
              <a:t>Module Export</a:t>
            </a:r>
          </a:p>
          <a:p>
            <a:pPr marL="469900" lvl="1">
              <a:buClr>
                <a:schemeClr val="tx2">
                  <a:lumMod val="75000"/>
                </a:schemeClr>
              </a:buClr>
            </a:pPr>
            <a:endParaRPr lang="en-US" sz="1000" b="1" dirty="0" smtClean="0">
              <a:cs typeface="Tahoma"/>
            </a:endParaRPr>
          </a:p>
          <a:p>
            <a:pPr marL="1098550" lvl="2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>
                <a:cs typeface="Tahoma"/>
              </a:rPr>
              <a:t>Declare </a:t>
            </a:r>
            <a:r>
              <a:rPr lang="en-US" sz="1000" dirty="0" err="1" smtClean="0">
                <a:cs typeface="Tahoma"/>
              </a:rPr>
              <a:t>globals</a:t>
            </a:r>
            <a:r>
              <a:rPr lang="en-US" sz="1000" dirty="0" smtClean="0">
                <a:cs typeface="Tahoma"/>
              </a:rPr>
              <a:t> for further use</a:t>
            </a:r>
          </a:p>
          <a:p>
            <a:pPr marL="1098550" lvl="2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cs typeface="Tahoma"/>
              </a:rPr>
              <a:t>R</a:t>
            </a:r>
            <a:r>
              <a:rPr lang="en-US" sz="1000" dirty="0" smtClean="0">
                <a:cs typeface="Tahoma"/>
              </a:rPr>
              <a:t>eturn value of anonymous function</a:t>
            </a:r>
            <a:endParaRPr lang="en-US" sz="1000" dirty="0">
              <a:cs typeface="Tahoma"/>
            </a:endParaRPr>
          </a:p>
          <a:p>
            <a:pPr marL="1098550" lvl="2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000" dirty="0" smtClean="0"/>
              <a:t>Module </a:t>
            </a:r>
            <a:r>
              <a:rPr lang="de-DE" sz="1000" dirty="0"/>
              <a:t>variables readable </a:t>
            </a:r>
            <a:r>
              <a:rPr lang="de-DE" sz="1000" dirty="0" smtClean="0"/>
              <a:t>afterwards</a:t>
            </a:r>
          </a:p>
          <a:p>
            <a:pPr marL="1098550" lvl="2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000" dirty="0" smtClean="0"/>
              <a:t>Namespacing </a:t>
            </a:r>
            <a:r>
              <a:rPr lang="de-DE" sz="1000" dirty="0"/>
              <a:t>(avoids varname conflicts)</a:t>
            </a:r>
          </a:p>
          <a:p>
            <a:pPr marL="1098550" lvl="2" indent="-171450">
              <a:buFont typeface="Arial" panose="020B0604020202020204" pitchFamily="34" charset="0"/>
              <a:buChar char="•"/>
            </a:pPr>
            <a:endParaRPr sz="1000" dirty="0"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558699"/>
            <a:ext cx="1734504" cy="13908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3050" y="2949575"/>
            <a:ext cx="1734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800" dirty="0" smtClean="0"/>
              <a:t>: Module export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45" dirty="0" smtClean="0"/>
              <a:t>Submodules</a:t>
            </a:r>
            <a:endParaRPr spc="-9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30300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45" dirty="0" smtClean="0"/>
              <a:t>Inheritance</a:t>
            </a:r>
            <a:endParaRPr spc="-9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06658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55" dirty="0"/>
              <a:t>Shared Private State</a:t>
            </a:r>
            <a:br>
              <a:rPr lang="en-US" spc="-55" dirty="0"/>
            </a:br>
            <a:endParaRPr spc="-9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28667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5" dirty="0" smtClean="0"/>
              <a:t>Live Demonstration</a:t>
            </a:r>
            <a:endParaRPr spc="-9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50225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30" dirty="0"/>
              <a:t>c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781573"/>
            <a:ext cx="65258" cy="65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732764"/>
            <a:ext cx="4079240" cy="216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5" dirty="0"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90" dirty="0">
                <a:latin typeface="Tahoma"/>
                <a:cs typeface="Tahoma"/>
              </a:rPr>
              <a:t>ow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g,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41084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offi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70" dirty="0">
                <a:latin typeface="Tahoma"/>
                <a:cs typeface="Tahoma"/>
              </a:rPr>
              <a:t>g: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1000" spc="20" dirty="0">
                <a:solidFill>
                  <a:srgbClr val="0000FF"/>
                </a:solidFill>
                <a:latin typeface="Tahoma"/>
                <a:cs typeface="Tahoma"/>
              </a:rPr>
              <a:t>tt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1000" spc="-7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000" spc="-85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1000" spc="60" dirty="0">
                <a:solidFill>
                  <a:srgbClr val="0000FF"/>
                </a:solidFill>
                <a:latin typeface="Tahoma"/>
                <a:cs typeface="Tahoma"/>
              </a:rPr>
              <a:t>//d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oc</a:t>
            </a:r>
            <a:r>
              <a:rPr sz="1000" spc="-7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000" spc="-40" dirty="0">
                <a:solidFill>
                  <a:srgbClr val="0000FF"/>
                </a:solidFill>
                <a:latin typeface="Tahoma"/>
                <a:cs typeface="Tahoma"/>
              </a:rPr>
              <a:t>.a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000" spc="-50" dirty="0">
                <a:solidFill>
                  <a:srgbClr val="0000FF"/>
                </a:solidFill>
                <a:latin typeface="Tahoma"/>
                <a:cs typeface="Tahoma"/>
              </a:rPr>
              <a:t>gu</a:t>
            </a:r>
            <a:r>
              <a:rPr sz="1000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000" spc="-8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1000" spc="-20" dirty="0">
                <a:solidFill>
                  <a:srgbClr val="0000FF"/>
                </a:solidFill>
                <a:latin typeface="Tahoma"/>
                <a:cs typeface="Tahoma"/>
              </a:rPr>
              <a:t>j</a:t>
            </a:r>
            <a:r>
              <a:rPr sz="1000" spc="-7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000" spc="-3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1000" spc="-8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1000" spc="25" dirty="0">
                <a:solidFill>
                  <a:srgbClr val="0000FF"/>
                </a:solidFill>
                <a:latin typeface="Tahoma"/>
                <a:cs typeface="Tahoma"/>
              </a:rPr>
              <a:t>g/</a:t>
            </a:r>
            <a:endParaRPr sz="1000">
              <a:latin typeface="Tahoma"/>
              <a:cs typeface="Tahoma"/>
            </a:endParaRPr>
          </a:p>
          <a:p>
            <a:pPr marL="289560" marR="14351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op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t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15" dirty="0">
                <a:latin typeface="Tahoma"/>
                <a:cs typeface="Tahoma"/>
              </a:rPr>
              <a:t>R</a:t>
            </a:r>
            <a:r>
              <a:rPr sz="1000" spc="25" dirty="0">
                <a:latin typeface="Tahoma"/>
                <a:cs typeface="Tahoma"/>
              </a:rPr>
              <a:t>U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U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bu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14604" indent="-137160" algn="just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10" dirty="0">
                <a:latin typeface="Tahoma"/>
                <a:cs typeface="Tahoma"/>
              </a:rPr>
              <a:t>t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ill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5" dirty="0">
                <a:latin typeface="Tahoma"/>
                <a:cs typeface="Tahoma"/>
              </a:rPr>
              <a:t>am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90" dirty="0">
                <a:latin typeface="Tahoma"/>
                <a:cs typeface="Tahoma"/>
              </a:rPr>
              <a:t>wo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17462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20" dirty="0">
                <a:latin typeface="Tahoma"/>
                <a:cs typeface="Tahoma"/>
              </a:rPr>
              <a:t>Q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-20" dirty="0">
                <a:latin typeface="Tahoma"/>
                <a:cs typeface="Tahoma"/>
              </a:rPr>
              <a:t>!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850" y="1196975"/>
            <a:ext cx="37762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b="1" spc="135" dirty="0" smtClean="0"/>
              <a:t>T</a:t>
            </a:r>
            <a:r>
              <a:rPr lang="en-US" b="1" spc="-65" dirty="0" smtClean="0"/>
              <a:t>h</a:t>
            </a:r>
            <a:r>
              <a:rPr lang="en-US" b="1" spc="-70" dirty="0" smtClean="0"/>
              <a:t>a</a:t>
            </a:r>
            <a:r>
              <a:rPr lang="en-US" b="1" spc="-65" dirty="0" smtClean="0"/>
              <a:t>n</a:t>
            </a:r>
            <a:r>
              <a:rPr lang="en-US" b="1" spc="-25" dirty="0" smtClean="0"/>
              <a:t>k</a:t>
            </a:r>
            <a:r>
              <a:rPr lang="en-US" b="1" spc="25" dirty="0" smtClean="0"/>
              <a:t> </a:t>
            </a:r>
            <a:r>
              <a:rPr lang="en-US" b="1" dirty="0" smtClean="0"/>
              <a:t>Y</a:t>
            </a:r>
            <a:r>
              <a:rPr lang="en-US" b="1" spc="-65" dirty="0" smtClean="0"/>
              <a:t>ou!</a:t>
            </a:r>
            <a:endParaRPr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Ag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-70" dirty="0"/>
              <a:t>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301" y="663575"/>
            <a:ext cx="2283115" cy="148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spc="-55" dirty="0" smtClean="0">
                <a:cs typeface="Tahoma"/>
              </a:rPr>
              <a:t>Introduction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spc="-55" dirty="0" smtClean="0">
                <a:cs typeface="Tahoma"/>
              </a:rPr>
              <a:t>The Basics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spc="-55" dirty="0" smtClean="0">
                <a:cs typeface="Tahoma"/>
              </a:rPr>
              <a:t>Submodules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spc="-55" dirty="0" smtClean="0">
                <a:cs typeface="Tahoma"/>
              </a:rPr>
              <a:t>Inheritance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spc="-55" dirty="0" smtClean="0">
                <a:cs typeface="Tahoma"/>
              </a:rPr>
              <a:t>Shared Private State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spc="-55" dirty="0" smtClean="0">
                <a:cs typeface="Tahoma"/>
              </a:rPr>
              <a:t>Demonstration</a:t>
            </a:r>
          </a:p>
          <a:p>
            <a:pPr marL="184150" marR="5080" indent="-171450">
              <a:lnSpc>
                <a:spcPct val="125299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spc="-55" dirty="0" smtClean="0">
                <a:cs typeface="Tahoma"/>
              </a:rPr>
              <a:t>Conclusion</a:t>
            </a:r>
            <a:endParaRPr lang="en-US" sz="1100" spc="-55" dirty="0"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I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85" y="892175"/>
            <a:ext cx="441949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sz="1000" spc="25" dirty="0">
                <a:cs typeface="Tahoma"/>
              </a:rPr>
              <a:t>W</a:t>
            </a:r>
            <a:r>
              <a:rPr sz="1000" spc="-60" dirty="0">
                <a:cs typeface="Tahoma"/>
              </a:rPr>
              <a:t>ha</a:t>
            </a:r>
            <a:r>
              <a:rPr sz="1000" spc="25" dirty="0">
                <a:cs typeface="Tahoma"/>
              </a:rPr>
              <a:t>t</a:t>
            </a:r>
            <a:r>
              <a:rPr sz="1000" spc="15" dirty="0">
                <a:cs typeface="Tahoma"/>
              </a:rPr>
              <a:t> </a:t>
            </a:r>
            <a:r>
              <a:rPr sz="1000" spc="5" dirty="0">
                <a:cs typeface="Tahoma"/>
              </a:rPr>
              <a:t>i</a:t>
            </a:r>
            <a:r>
              <a:rPr sz="1000" spc="-75" dirty="0">
                <a:cs typeface="Tahoma"/>
              </a:rPr>
              <a:t>s</a:t>
            </a:r>
            <a:r>
              <a:rPr sz="1000" spc="20" dirty="0">
                <a:cs typeface="Tahoma"/>
              </a:rPr>
              <a:t> </a:t>
            </a:r>
            <a:r>
              <a:rPr lang="en-US" sz="1000" spc="65" dirty="0" smtClean="0">
                <a:cs typeface="Tahoma"/>
              </a:rPr>
              <a:t>Module</a:t>
            </a:r>
            <a:r>
              <a:rPr sz="1000" spc="-15" dirty="0" smtClean="0">
                <a:cs typeface="Tahoma"/>
              </a:rPr>
              <a:t>?</a:t>
            </a:r>
            <a:endParaRPr lang="en-US" sz="1000" dirty="0">
              <a:cs typeface="Tahoma"/>
            </a:endParaRPr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Integral </a:t>
            </a:r>
            <a:r>
              <a:rPr lang="en-US" sz="1000" dirty="0"/>
              <a:t>piece of any robust application's architecture </a:t>
            </a:r>
            <a:endParaRPr lang="en-US" sz="1000" dirty="0" smtClean="0"/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Helps in keeping the </a:t>
            </a:r>
            <a:r>
              <a:rPr lang="en-US" sz="1000" dirty="0"/>
              <a:t>units of code </a:t>
            </a:r>
            <a:r>
              <a:rPr lang="en-US" sz="1000" dirty="0" smtClean="0"/>
              <a:t>separated </a:t>
            </a:r>
            <a:r>
              <a:rPr lang="en-US" sz="1000" dirty="0"/>
              <a:t>and </a:t>
            </a:r>
            <a:r>
              <a:rPr lang="en-US" sz="1000" dirty="0" smtClean="0"/>
              <a:t>organized</a:t>
            </a:r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000" dirty="0">
              <a:cs typeface="Tahoma"/>
            </a:endParaRPr>
          </a:p>
          <a:p>
            <a:pPr marL="18415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 smtClean="0"/>
              <a:t>Implementation of module:</a:t>
            </a:r>
          </a:p>
          <a:p>
            <a:pPr marL="6286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The </a:t>
            </a:r>
            <a:r>
              <a:rPr lang="en-US" sz="1000" dirty="0"/>
              <a:t>Module pattern</a:t>
            </a:r>
          </a:p>
          <a:p>
            <a:pPr marL="6286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Object literal notation</a:t>
            </a:r>
          </a:p>
          <a:p>
            <a:pPr marL="6286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AMD modules</a:t>
            </a:r>
          </a:p>
          <a:p>
            <a:pPr marL="6286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err="1"/>
              <a:t>CommonJS</a:t>
            </a:r>
            <a:r>
              <a:rPr lang="en-US" sz="1000" dirty="0"/>
              <a:t> modules</a:t>
            </a:r>
          </a:p>
          <a:p>
            <a:pPr marL="6286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ECMAScript Harmony modules</a:t>
            </a:r>
          </a:p>
          <a:p>
            <a:pPr marL="6413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sz="1000" dirty="0"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I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-209550" y="407593"/>
            <a:ext cx="3600399" cy="1610428"/>
          </a:xfrm>
          <a:prstGeom prst="rect">
            <a:avLst/>
          </a:prstGeom>
        </p:spPr>
        <p:txBody>
          <a:bodyPr vert="horz" wrap="square" lIns="0" tIns="528053" rIns="0" bIns="0" rtlCol="0">
            <a:spAutoFit/>
          </a:bodyPr>
          <a:lstStyle/>
          <a:p>
            <a:pPr marL="46101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spc="25" dirty="0" smtClean="0">
                <a:latin typeface="+mn-lt"/>
              </a:rPr>
              <a:t>What is Module pattern?</a:t>
            </a:r>
            <a:endParaRPr sz="700" dirty="0" smtClean="0">
              <a:latin typeface="+mn-lt"/>
            </a:endParaRPr>
          </a:p>
          <a:p>
            <a:pPr marL="6286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JavaScript design pattern</a:t>
            </a:r>
          </a:p>
          <a:p>
            <a:pPr marL="6286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Originally developed by a number of people including Richard </a:t>
            </a:r>
            <a:r>
              <a:rPr lang="en-US" sz="1000" dirty="0" err="1"/>
              <a:t>Cornford</a:t>
            </a:r>
            <a:r>
              <a:rPr lang="en-US" sz="1000" dirty="0"/>
              <a:t> in </a:t>
            </a:r>
            <a:r>
              <a:rPr lang="en-US" sz="1000" dirty="0" smtClean="0"/>
              <a:t>2003</a:t>
            </a:r>
          </a:p>
          <a:p>
            <a:pPr marL="6286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Provide private and public </a:t>
            </a:r>
            <a:r>
              <a:rPr lang="en-US" sz="1000" dirty="0" smtClean="0"/>
              <a:t>encapsulation</a:t>
            </a:r>
          </a:p>
          <a:p>
            <a:pPr marL="62865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M</a:t>
            </a:r>
            <a:r>
              <a:rPr lang="en-US" sz="1000" dirty="0" smtClean="0"/>
              <a:t>imic </a:t>
            </a:r>
            <a:r>
              <a:rPr lang="en-US" sz="1000" dirty="0"/>
              <a:t>classes in conventional software </a:t>
            </a:r>
            <a:r>
              <a:rPr lang="en-US" sz="1000" dirty="0" smtClean="0"/>
              <a:t>engineering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endParaRPr sz="1000" dirty="0">
              <a:latin typeface="+mn-lt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I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349" y="815975"/>
            <a:ext cx="441949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198755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ahoma"/>
              </a:rPr>
              <a:t>Advantages of Module Pattern</a:t>
            </a:r>
          </a:p>
          <a:p>
            <a:pPr marL="628650" marR="198755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Cleaner </a:t>
            </a:r>
            <a:r>
              <a:rPr lang="en-US" sz="1000" dirty="0"/>
              <a:t>approach for </a:t>
            </a:r>
            <a:r>
              <a:rPr lang="en-US" sz="1000" dirty="0" smtClean="0"/>
              <a:t>developers</a:t>
            </a:r>
          </a:p>
          <a:p>
            <a:pPr marL="628650" marR="198755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Supports </a:t>
            </a:r>
            <a:r>
              <a:rPr lang="en-US" sz="1000" dirty="0"/>
              <a:t>private </a:t>
            </a:r>
            <a:r>
              <a:rPr lang="en-US" sz="1000" dirty="0" smtClean="0"/>
              <a:t>data</a:t>
            </a:r>
          </a:p>
          <a:p>
            <a:pPr marL="628650" marR="198755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Less </a:t>
            </a:r>
            <a:r>
              <a:rPr lang="en-US" sz="1000" dirty="0"/>
              <a:t>clutter in the global </a:t>
            </a:r>
            <a:r>
              <a:rPr lang="en-US" sz="1000" dirty="0" smtClean="0"/>
              <a:t>namespace</a:t>
            </a:r>
          </a:p>
          <a:p>
            <a:pPr marL="628650" marR="198755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Localization </a:t>
            </a:r>
            <a:r>
              <a:rPr lang="en-US" sz="1000" dirty="0"/>
              <a:t>of functions and variables through </a:t>
            </a:r>
            <a:r>
              <a:rPr lang="en-US" sz="1000" dirty="0" smtClean="0"/>
              <a:t>closures</a:t>
            </a:r>
          </a:p>
          <a:p>
            <a:pPr marL="628650" marR="198755" lvl="1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marR="198755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 smtClean="0"/>
              <a:t>Disadvantages </a:t>
            </a:r>
            <a:r>
              <a:rPr lang="en-US" sz="1000" dirty="0">
                <a:cs typeface="Tahoma"/>
              </a:rPr>
              <a:t>of Module </a:t>
            </a:r>
            <a:r>
              <a:rPr lang="en-US" sz="1000" dirty="0" smtClean="0">
                <a:cs typeface="Tahoma"/>
              </a:rPr>
              <a:t>Pattern</a:t>
            </a:r>
            <a:endParaRPr lang="en-US" sz="1000" dirty="0" smtClean="0"/>
          </a:p>
          <a:p>
            <a:pPr marL="628650" marR="198755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I</a:t>
            </a:r>
            <a:r>
              <a:rPr lang="en-US" sz="1000" dirty="0" smtClean="0"/>
              <a:t>nability </a:t>
            </a:r>
            <a:r>
              <a:rPr lang="en-US" sz="1000" dirty="0"/>
              <a:t>to create automated unit </a:t>
            </a:r>
            <a:r>
              <a:rPr lang="en-US" sz="1000" dirty="0" smtClean="0"/>
              <a:t>tests for private members</a:t>
            </a:r>
          </a:p>
          <a:p>
            <a:pPr marL="628650" marR="198755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Private methods and functions lose </a:t>
            </a:r>
            <a:r>
              <a:rPr lang="en-US" sz="1000" dirty="0" smtClean="0"/>
              <a:t>extendibility</a:t>
            </a:r>
          </a:p>
          <a:p>
            <a:pPr marL="628650" marR="198755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>
                <a:cs typeface="Tahoma"/>
              </a:rPr>
              <a:t>Problems when changing visibility of public/private members</a:t>
            </a:r>
          </a:p>
          <a:p>
            <a:pPr marL="171450" marR="198755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sz="1000" dirty="0"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45" dirty="0" smtClean="0"/>
              <a:t>The Basics</a:t>
            </a:r>
            <a:endParaRPr spc="-90" dirty="0"/>
          </a:p>
        </p:txBody>
      </p:sp>
      <p:sp>
        <p:nvSpPr>
          <p:cNvPr id="5" name="object 5"/>
          <p:cNvSpPr txBox="1"/>
          <p:nvPr/>
        </p:nvSpPr>
        <p:spPr>
          <a:xfrm>
            <a:off x="93184" y="824143"/>
            <a:ext cx="160110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9017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Anonymous </a:t>
            </a:r>
            <a:r>
              <a:rPr lang="en-US" sz="1000" dirty="0" smtClean="0"/>
              <a:t>Closures</a:t>
            </a:r>
          </a:p>
          <a:p>
            <a:pPr marL="171450" marR="9017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 smtClean="0"/>
              <a:t>Private methods</a:t>
            </a:r>
            <a:endParaRPr lang="en-US" sz="1000" dirty="0"/>
          </a:p>
          <a:p>
            <a:pPr marL="171450" marR="9017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Global Import</a:t>
            </a:r>
          </a:p>
          <a:p>
            <a:pPr marL="171450" marR="90170" indent="-17145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ahoma"/>
              </a:rPr>
              <a:t>Module Export</a:t>
            </a:r>
            <a:endParaRPr sz="1000" dirty="0"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1759389"/>
            <a:ext cx="2524126" cy="968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45" dirty="0" smtClean="0"/>
              <a:t>The Basics </a:t>
            </a:r>
            <a:endParaRPr spc="-90" dirty="0"/>
          </a:p>
        </p:txBody>
      </p:sp>
      <p:sp>
        <p:nvSpPr>
          <p:cNvPr id="5" name="object 5"/>
          <p:cNvSpPr txBox="1"/>
          <p:nvPr/>
        </p:nvSpPr>
        <p:spPr>
          <a:xfrm>
            <a:off x="95301" y="451044"/>
            <a:ext cx="396234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9017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b="1" dirty="0"/>
              <a:t>Anonymous </a:t>
            </a:r>
            <a:r>
              <a:rPr lang="en-US" sz="1000" b="1" dirty="0" smtClean="0"/>
              <a:t>Closures</a:t>
            </a:r>
          </a:p>
          <a:p>
            <a:pPr marL="171450" marR="90170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628650" marR="9017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000" dirty="0"/>
              <a:t>Defined function is executed </a:t>
            </a:r>
            <a:r>
              <a:rPr lang="de-DE" sz="1000" dirty="0" smtClean="0"/>
              <a:t>immediately</a:t>
            </a:r>
          </a:p>
          <a:p>
            <a:pPr marL="628650" marR="9017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Code inside </a:t>
            </a:r>
            <a:r>
              <a:rPr lang="en-US" sz="1000" dirty="0"/>
              <a:t>the function lives in a </a:t>
            </a:r>
            <a:r>
              <a:rPr lang="en-US" sz="1000" b="1" dirty="0" smtClean="0"/>
              <a:t>closure</a:t>
            </a:r>
          </a:p>
          <a:p>
            <a:pPr marL="628650" marR="9017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It provides </a:t>
            </a:r>
            <a:r>
              <a:rPr lang="en-US" sz="1000" b="1" dirty="0"/>
              <a:t>privacy</a:t>
            </a:r>
            <a:r>
              <a:rPr lang="en-US" sz="1000" dirty="0"/>
              <a:t> and </a:t>
            </a:r>
            <a:r>
              <a:rPr lang="en-US" sz="1000" b="1" dirty="0" smtClean="0"/>
              <a:t>state</a:t>
            </a:r>
          </a:p>
          <a:p>
            <a:pPr marL="628650" marR="90170" lvl="1" indent="-1714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Maintains access to all </a:t>
            </a:r>
            <a:r>
              <a:rPr lang="en-US" sz="1000" dirty="0" err="1" smtClean="0"/>
              <a:t>globals</a:t>
            </a:r>
            <a:endParaRPr lang="de-DE" sz="1000" dirty="0"/>
          </a:p>
          <a:p>
            <a:pPr marL="628650" marR="90170" lvl="1" indent="-1714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27"/>
          <a:stretch/>
        </p:blipFill>
        <p:spPr>
          <a:xfrm>
            <a:off x="857249" y="1958975"/>
            <a:ext cx="2670705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5801" y="2416175"/>
            <a:ext cx="213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800" dirty="0" smtClean="0"/>
              <a:t>: A simple anonymous closure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45" dirty="0" smtClean="0"/>
              <a:t>The Basics</a:t>
            </a:r>
            <a:endParaRPr spc="-90" dirty="0"/>
          </a:p>
        </p:txBody>
      </p:sp>
      <p:sp>
        <p:nvSpPr>
          <p:cNvPr id="5" name="object 5"/>
          <p:cNvSpPr txBox="1"/>
          <p:nvPr/>
        </p:nvSpPr>
        <p:spPr>
          <a:xfrm>
            <a:off x="97416" y="511175"/>
            <a:ext cx="396747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b="1" spc="25" dirty="0" smtClean="0">
                <a:cs typeface="Tahoma"/>
              </a:rPr>
              <a:t>Private methods</a:t>
            </a:r>
          </a:p>
          <a:p>
            <a:pPr marL="12700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endParaRPr lang="en-US" sz="1000" spc="25" dirty="0" smtClean="0">
              <a:cs typeface="Tahoma"/>
            </a:endParaRPr>
          </a:p>
          <a:p>
            <a:pPr marL="641350" lvl="1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Methods locally declared in modules </a:t>
            </a:r>
            <a:endParaRPr lang="en-US" sz="1000" spc="25" dirty="0" smtClean="0">
              <a:cs typeface="Tahoma"/>
            </a:endParaRPr>
          </a:p>
          <a:p>
            <a:pPr marL="641350" lvl="1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I</a:t>
            </a:r>
            <a:r>
              <a:rPr lang="en-US" sz="1000" dirty="0" smtClean="0"/>
              <a:t>naccessible </a:t>
            </a:r>
            <a:r>
              <a:rPr lang="en-US" sz="1000" dirty="0"/>
              <a:t>outside of </a:t>
            </a:r>
            <a:r>
              <a:rPr lang="en-US" sz="1000" dirty="0" smtClean="0"/>
              <a:t>the scope defined </a:t>
            </a:r>
            <a:r>
              <a:rPr lang="en-US" sz="1000" spc="25" dirty="0" smtClean="0">
                <a:cs typeface="Tahoma"/>
              </a:rPr>
              <a:t> </a:t>
            </a:r>
            <a:endParaRPr sz="1000" dirty="0"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" y="1416311"/>
            <a:ext cx="3429000" cy="8172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77090" y="2260021"/>
            <a:ext cx="1608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800" dirty="0" smtClean="0"/>
              <a:t>: Private scope of a function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1" y="100524"/>
            <a:ext cx="44194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45" dirty="0" smtClean="0"/>
              <a:t>The Basics</a:t>
            </a:r>
            <a:endParaRPr spc="-90" dirty="0"/>
          </a:p>
        </p:txBody>
      </p:sp>
      <p:sp>
        <p:nvSpPr>
          <p:cNvPr id="5" name="object 5"/>
          <p:cNvSpPr txBox="1"/>
          <p:nvPr/>
        </p:nvSpPr>
        <p:spPr>
          <a:xfrm>
            <a:off x="95301" y="451044"/>
            <a:ext cx="4047490" cy="1821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ahoma"/>
              </a:rPr>
              <a:t>Implied </a:t>
            </a:r>
            <a:r>
              <a:rPr lang="en-US" sz="1000" dirty="0" err="1" smtClean="0">
                <a:cs typeface="Tahoma"/>
              </a:rPr>
              <a:t>Globals</a:t>
            </a:r>
            <a:endParaRPr lang="en-US" sz="1000" dirty="0" smtClean="0">
              <a:cs typeface="Tahoma"/>
            </a:endParaRPr>
          </a:p>
          <a:p>
            <a:pPr marL="641350" lvl="1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Hard-to-manage code</a:t>
            </a:r>
          </a:p>
          <a:p>
            <a:pPr marL="641350" lvl="1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Not </a:t>
            </a:r>
            <a:r>
              <a:rPr lang="en-US" sz="1000" dirty="0"/>
              <a:t>obvious (to humans) which variables are </a:t>
            </a:r>
            <a:r>
              <a:rPr lang="en-US" sz="1000" dirty="0" smtClean="0"/>
              <a:t>global</a:t>
            </a:r>
          </a:p>
          <a:p>
            <a:pPr marL="469900" lvl="1">
              <a:lnSpc>
                <a:spcPts val="1310"/>
              </a:lnSpc>
              <a:buClr>
                <a:schemeClr val="tx2">
                  <a:lumMod val="75000"/>
                </a:schemeClr>
              </a:buClr>
            </a:pPr>
            <a:endParaRPr lang="en-US" sz="1000" dirty="0" smtClean="0">
              <a:cs typeface="Tahoma"/>
            </a:endParaRPr>
          </a:p>
          <a:p>
            <a:pPr marL="184150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ahoma"/>
              </a:rPr>
              <a:t>Global Import</a:t>
            </a:r>
          </a:p>
          <a:p>
            <a:pPr marL="641350" lvl="1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Better alternative</a:t>
            </a:r>
          </a:p>
          <a:p>
            <a:pPr marL="641350" lvl="1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P</a:t>
            </a:r>
            <a:r>
              <a:rPr lang="en-US" sz="1000" dirty="0" smtClean="0"/>
              <a:t>assing </a:t>
            </a:r>
            <a:r>
              <a:rPr lang="en-US" sz="1000" dirty="0" err="1"/>
              <a:t>globals</a:t>
            </a:r>
            <a:r>
              <a:rPr lang="en-US" sz="1000" dirty="0"/>
              <a:t> as parameters to </a:t>
            </a:r>
            <a:r>
              <a:rPr lang="en-US" sz="1000" dirty="0" smtClean="0"/>
              <a:t>anonymous function</a:t>
            </a:r>
          </a:p>
          <a:p>
            <a:pPr marL="641350" lvl="1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C</a:t>
            </a:r>
            <a:r>
              <a:rPr lang="en-US" sz="1000" dirty="0" smtClean="0"/>
              <a:t>learer </a:t>
            </a:r>
            <a:r>
              <a:rPr lang="en-US" sz="1000" dirty="0"/>
              <a:t>and </a:t>
            </a:r>
            <a:r>
              <a:rPr lang="en-US" sz="1000" dirty="0" smtClean="0"/>
              <a:t>faster</a:t>
            </a:r>
            <a:r>
              <a:rPr lang="en-US" sz="1000" b="1" dirty="0" smtClean="0"/>
              <a:t> </a:t>
            </a:r>
            <a:r>
              <a:rPr lang="en-US" sz="1000" dirty="0" smtClean="0"/>
              <a:t>approach</a:t>
            </a:r>
          </a:p>
          <a:p>
            <a:pPr marL="641350" lvl="1" indent="-171450">
              <a:lnSpc>
                <a:spcPts val="131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 smtClean="0">
                <a:cs typeface="Tahoma"/>
              </a:rPr>
              <a:t>Better efficiency and readability</a:t>
            </a:r>
          </a:p>
          <a:p>
            <a:pPr marL="184150" indent="-171450">
              <a:lnSpc>
                <a:spcPts val="1310"/>
              </a:lnSpc>
              <a:buFont typeface="Arial" panose="020B0604020202020204" pitchFamily="34" charset="0"/>
              <a:buChar char="•"/>
            </a:pPr>
            <a:endParaRPr sz="1000" dirty="0">
              <a:cs typeface="Tahoma"/>
            </a:endParaRPr>
          </a:p>
          <a:p>
            <a:pPr marL="152400">
              <a:lnSpc>
                <a:spcPts val="1190"/>
              </a:lnSpc>
            </a:pPr>
            <a:endParaRPr sz="1000" dirty="0"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1" y="2284463"/>
            <a:ext cx="3562719" cy="360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0070" y="2644775"/>
            <a:ext cx="3562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800" dirty="0" smtClean="0"/>
              <a:t>: Importing of </a:t>
            </a:r>
            <a:r>
              <a:rPr lang="en-US" sz="800" dirty="0" err="1" smtClean="0"/>
              <a:t>globals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463</Words>
  <Application>Microsoft Office PowerPoint</Application>
  <PresentationFormat>Custom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Tahoma</vt:lpstr>
      <vt:lpstr>Times New Roman</vt:lpstr>
      <vt:lpstr>Wingdings</vt:lpstr>
      <vt:lpstr>Office Theme</vt:lpstr>
      <vt:lpstr>PowerPoint Presentation</vt:lpstr>
      <vt:lpstr>Agenda</vt:lpstr>
      <vt:lpstr>Introduction</vt:lpstr>
      <vt:lpstr>Introduction</vt:lpstr>
      <vt:lpstr>Introduction</vt:lpstr>
      <vt:lpstr>The Basics</vt:lpstr>
      <vt:lpstr>The Basics </vt:lpstr>
      <vt:lpstr>The Basics</vt:lpstr>
      <vt:lpstr>The Basics</vt:lpstr>
      <vt:lpstr>The Basics</vt:lpstr>
      <vt:lpstr>Submodules</vt:lpstr>
      <vt:lpstr>Inheritance</vt:lpstr>
      <vt:lpstr>Shared Private State </vt:lpstr>
      <vt:lpstr>Live Demonstration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Sirma Gjorgievska</cp:lastModifiedBy>
  <cp:revision>24</cp:revision>
  <dcterms:created xsi:type="dcterms:W3CDTF">2015-09-06T20:37:18Z</dcterms:created>
  <dcterms:modified xsi:type="dcterms:W3CDTF">2015-09-07T15:15:41Z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2015-09-06T00:00:00Z</vt:filetime>
  </property>
  <property fmtid="{D5CDD505-2E9C-101B-9397-08002B2CF9AE}" pid="3" name="LastSaved">
    <vt:filetime>2015-09-06T00:00:00Z</vt:filetime>
  </property>
</Properties>
</file>