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95" r:id="rId7"/>
    <p:sldId id="296" r:id="rId8"/>
    <p:sldId id="289" r:id="rId9"/>
    <p:sldId id="297" r:id="rId10"/>
    <p:sldId id="298" r:id="rId11"/>
    <p:sldId id="299" r:id="rId12"/>
    <p:sldId id="300" r:id="rId13"/>
    <p:sldId id="301" r:id="rId14"/>
    <p:sldId id="302" r:id="rId15"/>
    <p:sldId id="303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>
        <p:scale>
          <a:sx n="100" d="100"/>
          <a:sy n="100" d="100"/>
        </p:scale>
        <p:origin x="378" y="4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F8075-1A65-4E2D-86FD-3149223795BF}" type="datetime1">
              <a:rPr lang="ru-RU" smtClean="0"/>
              <a:t>07.04.2025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F6790-AAC1-45DA-A380-9B168CABEF7B}" type="datetime1">
              <a:rPr lang="ru-RU" smtClean="0"/>
              <a:pPr/>
              <a:t>07.04.2025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12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32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737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40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428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3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47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65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57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08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924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81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1.svg"/><Relationship Id="rId7" Type="http://schemas.openxmlformats.org/officeDocument/2006/relationships/image" Target="../media/image20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813.sv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0259" y="3487271"/>
            <a:ext cx="6597553" cy="2069771"/>
          </a:xfrm>
        </p:spPr>
        <p:txBody>
          <a:bodyPr rtlCol="0"/>
          <a:lstStyle/>
          <a:p>
            <a:r>
              <a:rPr lang="ru-RU" sz="4800" dirty="0"/>
              <a:t>Перевод искусственных языков 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0259" y="5586890"/>
            <a:ext cx="6597552" cy="688404"/>
          </a:xfrm>
        </p:spPr>
        <p:txBody>
          <a:bodyPr rtlCol="0">
            <a:noAutofit/>
          </a:bodyPr>
          <a:lstStyle/>
          <a:p>
            <a:pPr rtl="0"/>
            <a:r>
              <a:rPr lang="ru-RU" sz="1100" dirty="0" smtClean="0"/>
              <a:t>Подготовили</a:t>
            </a:r>
            <a:r>
              <a:rPr lang="en-US" sz="1100" dirty="0" smtClean="0"/>
              <a:t>: </a:t>
            </a:r>
            <a:r>
              <a:rPr lang="ru-RU" sz="1100" dirty="0" smtClean="0"/>
              <a:t>студенты Цифровой кафедры Шевелев Д.В., Григоренко П.А.</a:t>
            </a:r>
          </a:p>
          <a:p>
            <a:pPr rtl="0"/>
            <a:r>
              <a:rPr lang="ru-RU" sz="1100" dirty="0" smtClean="0"/>
              <a:t>Проверил</a:t>
            </a:r>
            <a:r>
              <a:rPr lang="en-US" sz="1100" dirty="0" smtClean="0"/>
              <a:t>: </a:t>
            </a:r>
            <a:r>
              <a:rPr lang="ru-RU" sz="1100" dirty="0" smtClean="0"/>
              <a:t>к.т.н. доцент Волкова Е.А.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11526"/>
            <a:ext cx="8421688" cy="506377"/>
          </a:xfrm>
        </p:spPr>
        <p:txBody>
          <a:bodyPr rtlCol="0"/>
          <a:lstStyle/>
          <a:p>
            <a:pPr rtl="0"/>
            <a:r>
              <a:rPr lang="ru-RU" dirty="0" smtClean="0"/>
              <a:t>Класс </a:t>
            </a:r>
            <a:r>
              <a:rPr lang="en-US" dirty="0" smtClean="0"/>
              <a:t>translator</a:t>
            </a:r>
            <a:endParaRPr lang="ru-RU" dirty="0"/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381000" y="1343025"/>
            <a:ext cx="3876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4 </a:t>
            </a:r>
            <a:r>
              <a:rPr lang="ru-RU" sz="2000" u="sng" dirty="0" smtClean="0"/>
              <a:t>публичных метода</a:t>
            </a:r>
            <a:r>
              <a:rPr lang="en-US" sz="2000" u="sng" dirty="0" smtClean="0"/>
              <a:t>:</a:t>
            </a:r>
          </a:p>
          <a:p>
            <a:endParaRPr lang="en-US" sz="2000" u="sng" dirty="0" smtClean="0"/>
          </a:p>
          <a:p>
            <a:r>
              <a:rPr lang="en-US" sz="2000" dirty="0" err="1" smtClean="0"/>
              <a:t>translate_russian_to_elvish</a:t>
            </a:r>
            <a:r>
              <a:rPr lang="en-US" sz="2000" dirty="0" smtClean="0"/>
              <a:t>(text)</a:t>
            </a:r>
          </a:p>
          <a:p>
            <a:r>
              <a:rPr lang="en-US" sz="2000" dirty="0" err="1" smtClean="0"/>
              <a:t>translate_elvish_to_russian</a:t>
            </a:r>
            <a:r>
              <a:rPr lang="en-US" sz="2000" dirty="0" smtClean="0"/>
              <a:t>(text)</a:t>
            </a:r>
          </a:p>
          <a:p>
            <a:r>
              <a:rPr lang="en-US" sz="2000" dirty="0" err="1" smtClean="0"/>
              <a:t>translate_english_to_elvish</a:t>
            </a:r>
            <a:r>
              <a:rPr lang="en-US" sz="2000" dirty="0" smtClean="0"/>
              <a:t>(text)</a:t>
            </a:r>
          </a:p>
          <a:p>
            <a:r>
              <a:rPr lang="en-US" sz="2000" dirty="0" err="1" smtClean="0"/>
              <a:t>translate_elvish_to_english</a:t>
            </a:r>
            <a:r>
              <a:rPr lang="en-US" sz="2000" dirty="0" smtClean="0"/>
              <a:t>(text)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362450" y="1124863"/>
            <a:ext cx="75247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Подбери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синонимы слова "</a:t>
            </a:r>
            <a:r>
              <a:rPr lang="ru-RU" u="sng" dirty="0">
                <a:solidFill>
                  <a:schemeClr val="accent5">
                    <a:lumMod val="75000"/>
                  </a:schemeClr>
                </a:solidFill>
              </a:rPr>
              <a:t>призвать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". Разделяй их через ,.</a:t>
            </a:r>
          </a:p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Слева и справа от результата напиши "RESULT". Больше ничего лишнего не пиши.</a:t>
            </a:r>
          </a:p>
          <a:p>
            <a:r>
              <a:rPr lang="ru-RU" b="1" u="sng" dirty="0">
                <a:solidFill>
                  <a:srgbClr val="FF0000"/>
                </a:solidFill>
              </a:rPr>
              <a:t>RESULT обратиться, молить, умолять, </a:t>
            </a:r>
            <a:r>
              <a:rPr lang="ru-RU" b="1" u="sng" dirty="0" smtClean="0">
                <a:solidFill>
                  <a:srgbClr val="FF0000"/>
                </a:solidFill>
              </a:rPr>
              <a:t>…</a:t>
            </a:r>
          </a:p>
          <a:p>
            <a:endParaRPr lang="ru-RU" b="1" u="sng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Переведи русский текст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ru-RU" u="sng" dirty="0" smtClean="0">
                <a:solidFill>
                  <a:schemeClr val="accent5">
                    <a:lumMod val="75000"/>
                  </a:schemeClr>
                </a:solidFill>
              </a:rPr>
              <a:t>Здравствуй, Дитя Старшей Крови! Зачем ты призвала меня?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" на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другой язык согласно словарю:</a:t>
            </a:r>
          </a:p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здравствуй - </a:t>
            </a:r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</a:rPr>
              <a:t>cead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дитя -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luned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дитя огонь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</a:rPr>
              <a:t>aenyeweddien</a:t>
            </a: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…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призвать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prizvat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я -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aé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я есть -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aessea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я в порядок -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esseath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5">
                    <a:lumMod val="75000"/>
                  </a:schemeClr>
                </a:solidFill>
              </a:rPr>
              <a:t>ghnath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Слева и справа от результата напиши "RESULT". Больше ничего лишнего не пиши.</a:t>
            </a:r>
          </a:p>
          <a:p>
            <a:r>
              <a:rPr lang="ru-RU" b="1" u="sng" dirty="0">
                <a:solidFill>
                  <a:srgbClr val="FF0000"/>
                </a:solidFill>
              </a:rPr>
              <a:t>RESULT</a:t>
            </a:r>
          </a:p>
          <a:p>
            <a:r>
              <a:rPr lang="ru-RU" b="1" u="sng" dirty="0" err="1">
                <a:solidFill>
                  <a:srgbClr val="FF0000"/>
                </a:solidFill>
              </a:rPr>
              <a:t>Cead</a:t>
            </a:r>
            <a:r>
              <a:rPr lang="ru-RU" b="1" u="sng" dirty="0">
                <a:solidFill>
                  <a:srgbClr val="FF0000"/>
                </a:solidFill>
              </a:rPr>
              <a:t>, </a:t>
            </a:r>
            <a:r>
              <a:rPr lang="ru-RU" b="1" u="sng" dirty="0" err="1">
                <a:solidFill>
                  <a:srgbClr val="FF0000"/>
                </a:solidFill>
              </a:rPr>
              <a:t>Luned</a:t>
            </a:r>
            <a:r>
              <a:rPr lang="ru-RU" b="1" u="sng" dirty="0">
                <a:solidFill>
                  <a:srgbClr val="FF0000"/>
                </a:solidFill>
              </a:rPr>
              <a:t> </a:t>
            </a:r>
            <a:r>
              <a:rPr lang="ru-RU" b="1" u="sng" dirty="0" err="1">
                <a:solidFill>
                  <a:srgbClr val="FF0000"/>
                </a:solidFill>
              </a:rPr>
              <a:t>hen</a:t>
            </a:r>
            <a:r>
              <a:rPr lang="ru-RU" b="1" u="sng" dirty="0">
                <a:solidFill>
                  <a:srgbClr val="FF0000"/>
                </a:solidFill>
              </a:rPr>
              <a:t> </a:t>
            </a:r>
            <a:r>
              <a:rPr lang="ru-RU" b="1" u="sng" dirty="0" err="1">
                <a:solidFill>
                  <a:srgbClr val="FF0000"/>
                </a:solidFill>
              </a:rPr>
              <a:t>ichaer</a:t>
            </a:r>
            <a:r>
              <a:rPr lang="ru-RU" b="1" u="sng" dirty="0">
                <a:solidFill>
                  <a:srgbClr val="FF0000"/>
                </a:solidFill>
              </a:rPr>
              <a:t>! </a:t>
            </a:r>
            <a:r>
              <a:rPr lang="ru-RU" b="1" u="sng" dirty="0" err="1">
                <a:solidFill>
                  <a:srgbClr val="FF0000"/>
                </a:solidFill>
              </a:rPr>
              <a:t>Zachem</a:t>
            </a:r>
            <a:r>
              <a:rPr lang="ru-RU" b="1" u="sng" dirty="0">
                <a:solidFill>
                  <a:srgbClr val="FF0000"/>
                </a:solidFill>
              </a:rPr>
              <a:t> </a:t>
            </a:r>
            <a:r>
              <a:rPr lang="ru-RU" b="1" u="sng" dirty="0" err="1">
                <a:solidFill>
                  <a:srgbClr val="FF0000"/>
                </a:solidFill>
              </a:rPr>
              <a:t>esseath</a:t>
            </a:r>
            <a:r>
              <a:rPr lang="ru-RU" b="1" u="sng" dirty="0">
                <a:solidFill>
                  <a:srgbClr val="FF0000"/>
                </a:solidFill>
              </a:rPr>
              <a:t> </a:t>
            </a:r>
            <a:r>
              <a:rPr lang="ru-RU" b="1" u="sng" dirty="0" err="1">
                <a:solidFill>
                  <a:srgbClr val="FF0000"/>
                </a:solidFill>
              </a:rPr>
              <a:t>prizvat</a:t>
            </a:r>
            <a:r>
              <a:rPr lang="ru-RU" b="1" u="sng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57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1" y="414339"/>
            <a:ext cx="7400925" cy="1204912"/>
          </a:xfrm>
        </p:spPr>
        <p:txBody>
          <a:bodyPr rtlCol="0">
            <a:normAutofit/>
          </a:bodyPr>
          <a:lstStyle/>
          <a:p>
            <a:pPr rtl="0"/>
            <a:r>
              <a:rPr lang="ru-RU" dirty="0" smtClean="0"/>
              <a:t>Тестирование косинусным сходством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4600" y="34953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Russian-To-</a:t>
            </a:r>
            <a:r>
              <a:rPr lang="en-US" b="1" u="sng" dirty="0" err="1">
                <a:solidFill>
                  <a:srgbClr val="FF0000"/>
                </a:solidFill>
              </a:rPr>
              <a:t>Elvish</a:t>
            </a:r>
            <a:r>
              <a:rPr lang="en-US" b="1" u="sng" dirty="0">
                <a:solidFill>
                  <a:srgbClr val="FF0000"/>
                </a:solidFill>
              </a:rPr>
              <a:t> Score: </a:t>
            </a:r>
            <a:r>
              <a:rPr lang="en-US" b="1" u="sng" dirty="0" smtClean="0">
                <a:solidFill>
                  <a:srgbClr val="FF0000"/>
                </a:solidFill>
              </a:rPr>
              <a:t>0.63</a:t>
            </a:r>
            <a:endParaRPr lang="ru-RU" b="1" u="sng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Elvish</a:t>
            </a:r>
            <a:r>
              <a:rPr lang="en-US" dirty="0" smtClean="0"/>
              <a:t>-To-Russian </a:t>
            </a:r>
            <a:r>
              <a:rPr lang="en-US" dirty="0"/>
              <a:t>Score: </a:t>
            </a:r>
            <a:r>
              <a:rPr lang="en-US" dirty="0" smtClean="0"/>
              <a:t>0.23</a:t>
            </a:r>
            <a:endParaRPr lang="ru-RU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English-To-</a:t>
            </a:r>
            <a:r>
              <a:rPr lang="en-US" b="1" u="sng" dirty="0" err="1" smtClean="0">
                <a:solidFill>
                  <a:srgbClr val="FF0000"/>
                </a:solidFill>
              </a:rPr>
              <a:t>Elvish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>
                <a:solidFill>
                  <a:srgbClr val="FF0000"/>
                </a:solidFill>
              </a:rPr>
              <a:t>Score: </a:t>
            </a:r>
            <a:r>
              <a:rPr lang="en-US" b="1" u="sng" dirty="0" smtClean="0">
                <a:solidFill>
                  <a:srgbClr val="FF0000"/>
                </a:solidFill>
              </a:rPr>
              <a:t>0.43</a:t>
            </a:r>
            <a:endParaRPr lang="ru-RU" b="1" u="sng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Elvish</a:t>
            </a:r>
            <a:r>
              <a:rPr lang="en-US" dirty="0" smtClean="0"/>
              <a:t>-To-English </a:t>
            </a:r>
            <a:r>
              <a:rPr lang="en-US" dirty="0"/>
              <a:t>Score: </a:t>
            </a:r>
            <a:r>
              <a:rPr lang="en-US" dirty="0" smtClean="0"/>
              <a:t>0.24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4600" y="51560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Russian-To-</a:t>
            </a:r>
            <a:r>
              <a:rPr lang="en-US" b="1" u="sng" dirty="0" err="1">
                <a:solidFill>
                  <a:srgbClr val="FF0000"/>
                </a:solidFill>
              </a:rPr>
              <a:t>Elvish</a:t>
            </a:r>
            <a:r>
              <a:rPr lang="en-US" b="1" u="sng" dirty="0">
                <a:solidFill>
                  <a:srgbClr val="FF0000"/>
                </a:solidFill>
              </a:rPr>
              <a:t> Score: </a:t>
            </a:r>
            <a:r>
              <a:rPr lang="en-US" b="1" u="sng" dirty="0" smtClean="0">
                <a:solidFill>
                  <a:srgbClr val="FF0000"/>
                </a:solidFill>
              </a:rPr>
              <a:t>0.56</a:t>
            </a:r>
            <a:endParaRPr lang="ru-RU" b="1" u="sng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Elvish</a:t>
            </a:r>
            <a:r>
              <a:rPr lang="en-US" dirty="0" smtClean="0"/>
              <a:t>-To-Russian </a:t>
            </a:r>
            <a:r>
              <a:rPr lang="en-US" dirty="0"/>
              <a:t>Score: </a:t>
            </a:r>
            <a:r>
              <a:rPr lang="en-US" dirty="0" smtClean="0"/>
              <a:t>0.10</a:t>
            </a:r>
            <a:endParaRPr lang="ru-RU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English-To-</a:t>
            </a:r>
            <a:r>
              <a:rPr lang="en-US" b="1" u="sng" dirty="0" err="1" smtClean="0">
                <a:solidFill>
                  <a:srgbClr val="FF0000"/>
                </a:solidFill>
              </a:rPr>
              <a:t>Elvish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>
                <a:solidFill>
                  <a:srgbClr val="FF0000"/>
                </a:solidFill>
              </a:rPr>
              <a:t>Score: </a:t>
            </a:r>
            <a:r>
              <a:rPr lang="en-US" b="1" u="sng" dirty="0" smtClean="0">
                <a:solidFill>
                  <a:srgbClr val="FF0000"/>
                </a:solidFill>
              </a:rPr>
              <a:t>0.25</a:t>
            </a:r>
            <a:endParaRPr lang="ru-RU" b="1" u="sng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Elvish</a:t>
            </a:r>
            <a:r>
              <a:rPr lang="en-US" dirty="0" smtClean="0"/>
              <a:t>-To-English </a:t>
            </a:r>
            <a:r>
              <a:rPr lang="en-US" dirty="0"/>
              <a:t>Score: </a:t>
            </a:r>
            <a:r>
              <a:rPr lang="en-US" dirty="0" smtClean="0"/>
              <a:t>0.14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562600" y="191530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Russian-To-</a:t>
            </a:r>
            <a:r>
              <a:rPr lang="en-US" b="1" u="sng" dirty="0" err="1">
                <a:solidFill>
                  <a:srgbClr val="FF0000"/>
                </a:solidFill>
              </a:rPr>
              <a:t>Elvish</a:t>
            </a:r>
            <a:r>
              <a:rPr lang="en-US" b="1" u="sng" dirty="0">
                <a:solidFill>
                  <a:srgbClr val="FF0000"/>
                </a:solidFill>
              </a:rPr>
              <a:t> Score: </a:t>
            </a:r>
            <a:r>
              <a:rPr lang="en-US" b="1" u="sng" dirty="0" smtClean="0">
                <a:solidFill>
                  <a:srgbClr val="FF0000"/>
                </a:solidFill>
              </a:rPr>
              <a:t>0.66</a:t>
            </a:r>
            <a:endParaRPr lang="ru-RU" b="1" u="sng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Elvish</a:t>
            </a:r>
            <a:r>
              <a:rPr lang="en-US" dirty="0" smtClean="0"/>
              <a:t>-To-Russian </a:t>
            </a:r>
            <a:r>
              <a:rPr lang="en-US" dirty="0"/>
              <a:t>Score: </a:t>
            </a:r>
            <a:r>
              <a:rPr lang="en-US" dirty="0" smtClean="0"/>
              <a:t>0.25</a:t>
            </a:r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English-To-</a:t>
            </a:r>
            <a:r>
              <a:rPr lang="en-US" b="1" u="sng" dirty="0" err="1">
                <a:solidFill>
                  <a:srgbClr val="FF0000"/>
                </a:solidFill>
              </a:rPr>
              <a:t>Elvish</a:t>
            </a:r>
            <a:r>
              <a:rPr lang="en-US" b="1" u="sng" dirty="0">
                <a:solidFill>
                  <a:srgbClr val="FF0000"/>
                </a:solidFill>
              </a:rPr>
              <a:t> Score: </a:t>
            </a:r>
            <a:r>
              <a:rPr lang="en-US" b="1" u="sng" dirty="0" smtClean="0">
                <a:solidFill>
                  <a:srgbClr val="FF0000"/>
                </a:solidFill>
              </a:rPr>
              <a:t>0.56</a:t>
            </a:r>
            <a:endParaRPr lang="en-US" b="1" u="sng" dirty="0">
              <a:solidFill>
                <a:srgbClr val="FF0000"/>
              </a:solidFill>
            </a:endParaRPr>
          </a:p>
          <a:p>
            <a:r>
              <a:rPr lang="en-US" dirty="0" err="1"/>
              <a:t>Elvish</a:t>
            </a:r>
            <a:r>
              <a:rPr lang="en-US" dirty="0"/>
              <a:t>-To-English Score: </a:t>
            </a:r>
            <a:r>
              <a:rPr lang="en-US" dirty="0" smtClean="0"/>
              <a:t>0.26</a:t>
            </a:r>
            <a:endParaRPr lang="ru-RU" dirty="0"/>
          </a:p>
        </p:txBody>
      </p:sp>
      <p:pic>
        <p:nvPicPr>
          <p:cNvPr id="11" name="Picture 6" descr="gemm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3" y="1947357"/>
            <a:ext cx="5342234" cy="116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un Deepseek-R1 / R1 Zero | Daniel Han | 116 comm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3" y="5156021"/>
            <a:ext cx="2268215" cy="127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17" y="3383971"/>
            <a:ext cx="1805684" cy="142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9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581" y="101602"/>
            <a:ext cx="8421688" cy="1325563"/>
          </a:xfrm>
        </p:spPr>
        <p:txBody>
          <a:bodyPr rtlCol="0"/>
          <a:lstStyle/>
          <a:p>
            <a:pPr rtl="0"/>
            <a:r>
              <a:rPr lang="en-US" dirty="0" smtClean="0"/>
              <a:t>RestFUL API, WEB UI</a:t>
            </a:r>
            <a:endParaRPr lang="ru-RU" dirty="0"/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380999" y="1343025"/>
            <a:ext cx="4295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4 endpoints:</a:t>
            </a:r>
          </a:p>
          <a:p>
            <a:endParaRPr lang="en-US" sz="2000" u="sng" dirty="0" smtClean="0"/>
          </a:p>
          <a:p>
            <a:r>
              <a:rPr lang="en-US" sz="2000" dirty="0"/>
              <a:t>/</a:t>
            </a:r>
            <a:r>
              <a:rPr lang="en-US" sz="2000" dirty="0" smtClean="0"/>
              <a:t>translate/</a:t>
            </a:r>
            <a:r>
              <a:rPr lang="en-US" sz="2000" dirty="0" err="1" smtClean="0"/>
              <a:t>russian_to_elvish</a:t>
            </a:r>
            <a:r>
              <a:rPr lang="ru-RU" sz="2000" dirty="0"/>
              <a:t>?</a:t>
            </a:r>
            <a:r>
              <a:rPr lang="en-US" sz="2000" dirty="0" smtClean="0"/>
              <a:t>text</a:t>
            </a:r>
            <a:r>
              <a:rPr lang="ru-RU" sz="2000" dirty="0" smtClean="0"/>
              <a:t>=</a:t>
            </a:r>
            <a:endParaRPr lang="en-US" sz="2000" dirty="0" smtClean="0"/>
          </a:p>
          <a:p>
            <a:r>
              <a:rPr lang="en-US" sz="2000" dirty="0" smtClean="0"/>
              <a:t>/translate/</a:t>
            </a:r>
            <a:r>
              <a:rPr lang="en-US" sz="2000" dirty="0" err="1" smtClean="0"/>
              <a:t>elvish_to_russian</a:t>
            </a:r>
            <a:r>
              <a:rPr lang="ru-RU" sz="2000" dirty="0"/>
              <a:t>?</a:t>
            </a:r>
            <a:r>
              <a:rPr lang="en-US" sz="2000" dirty="0"/>
              <a:t>text</a:t>
            </a:r>
            <a:r>
              <a:rPr lang="ru-RU" sz="2000" dirty="0" smtClean="0"/>
              <a:t>=</a:t>
            </a:r>
            <a:endParaRPr lang="en-US" sz="2000" dirty="0" smtClean="0"/>
          </a:p>
          <a:p>
            <a:r>
              <a:rPr lang="en-US" sz="2000" dirty="0" smtClean="0"/>
              <a:t>/translate/</a:t>
            </a:r>
            <a:r>
              <a:rPr lang="en-US" sz="2000" dirty="0" err="1" smtClean="0"/>
              <a:t>english_to_elvish</a:t>
            </a:r>
            <a:r>
              <a:rPr lang="ru-RU" sz="2000" dirty="0"/>
              <a:t>?</a:t>
            </a:r>
            <a:r>
              <a:rPr lang="en-US" sz="2000" dirty="0"/>
              <a:t>text</a:t>
            </a:r>
            <a:r>
              <a:rPr lang="ru-RU" sz="2000" dirty="0" smtClean="0"/>
              <a:t>=</a:t>
            </a:r>
            <a:endParaRPr lang="en-US" sz="2000" dirty="0" smtClean="0"/>
          </a:p>
          <a:p>
            <a:r>
              <a:rPr lang="en-US" sz="2000" dirty="0" smtClean="0"/>
              <a:t>/translate/</a:t>
            </a:r>
            <a:r>
              <a:rPr lang="en-US" sz="2000" dirty="0" err="1" smtClean="0"/>
              <a:t>elvish_to_english</a:t>
            </a:r>
            <a:r>
              <a:rPr lang="ru-RU" sz="2000" dirty="0"/>
              <a:t>?</a:t>
            </a:r>
            <a:r>
              <a:rPr lang="en-US" sz="2000" dirty="0"/>
              <a:t>text</a:t>
            </a:r>
            <a:r>
              <a:rPr lang="ru-RU" sz="2000" dirty="0" smtClean="0"/>
              <a:t>=</a:t>
            </a:r>
            <a:endParaRPr lang="en-US" sz="20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69" y="1055191"/>
            <a:ext cx="6410325" cy="287305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69" y="4012511"/>
            <a:ext cx="6382137" cy="270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Старшая Речь | Ведьмак Вики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87" y="-4044577"/>
            <a:ext cx="9448800" cy="1356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526640"/>
            <a:ext cx="4394201" cy="673884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Выбранный язык – старшая речь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8611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026" name="Picture 2" descr="Анджей Сапковский: «Мне пришлось искать свое русло. И я его нашел...» -  Черноголовская Городская Муниципальная Библиотек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522" y="1640383"/>
            <a:ext cx="3189568" cy="44925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56" y="358777"/>
            <a:ext cx="8421688" cy="1325563"/>
          </a:xfrm>
        </p:spPr>
        <p:txBody>
          <a:bodyPr rtlCol="0"/>
          <a:lstStyle/>
          <a:p>
            <a:pPr rtl="0"/>
            <a:r>
              <a:rPr lang="ru-RU" dirty="0" smtClean="0"/>
              <a:t>Первый этап – сбор датасета</a:t>
            </a:r>
            <a:endParaRPr lang="ru-RU" dirty="0"/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573" y="2217740"/>
            <a:ext cx="7215842" cy="413861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12" y="2217740"/>
            <a:ext cx="4188187" cy="518433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601" y="1778002"/>
            <a:ext cx="2499989" cy="87947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3681" y="1730377"/>
            <a:ext cx="2371725" cy="59055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599" y="1730377"/>
            <a:ext cx="2603082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38586"/>
            <a:ext cx="8421688" cy="1325563"/>
          </a:xfrm>
        </p:spPr>
        <p:txBody>
          <a:bodyPr rtlCol="0"/>
          <a:lstStyle/>
          <a:p>
            <a:pPr rtl="0"/>
            <a:r>
              <a:rPr lang="ru-RU" dirty="0" smtClean="0"/>
              <a:t>Реализация парсера</a:t>
            </a:r>
            <a:endParaRPr lang="ru-RU" dirty="0"/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87" y="1354934"/>
            <a:ext cx="2970213" cy="1458767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299" y="1354934"/>
            <a:ext cx="3349585" cy="120026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723625" y="3623410"/>
            <a:ext cx="3729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3A3A3A"/>
                </a:solidFill>
                <a:latin typeface="Helvetica Neue"/>
              </a:rPr>
              <a:t>Aard</a:t>
            </a:r>
            <a:r>
              <a:rPr lang="en-US" sz="2400" dirty="0">
                <a:solidFill>
                  <a:srgbClr val="3A3A3A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A3A3A"/>
                </a:solidFill>
                <a:latin typeface="Helvetica Neue"/>
              </a:rPr>
              <a:t>ard</a:t>
            </a:r>
            <a:r>
              <a:rPr lang="en-US" sz="2400" dirty="0">
                <a:solidFill>
                  <a:srgbClr val="3A3A3A"/>
                </a:solidFill>
                <a:latin typeface="Helvetica Neue"/>
              </a:rPr>
              <a:t> — </a:t>
            </a:r>
            <a:r>
              <a:rPr lang="ru-RU" sz="2400" dirty="0">
                <a:solidFill>
                  <a:srgbClr val="3A3A3A"/>
                </a:solidFill>
                <a:latin typeface="Helvetica Neue"/>
              </a:rPr>
              <a:t>гора, горный</a:t>
            </a:r>
            <a:endParaRPr lang="ru-RU" sz="2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723625" y="4894442"/>
            <a:ext cx="4650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3A3A3A"/>
                </a:solidFill>
                <a:latin typeface="Helvetica Neue"/>
              </a:rPr>
              <a:t>Aenyell'hael</a:t>
            </a:r>
            <a:r>
              <a:rPr lang="en-US" sz="2400" dirty="0">
                <a:solidFill>
                  <a:srgbClr val="3A3A3A"/>
                </a:solidFill>
                <a:latin typeface="Helvetica Neue"/>
              </a:rPr>
              <a:t> — </a:t>
            </a:r>
            <a:r>
              <a:rPr lang="ru-RU" sz="2400" dirty="0">
                <a:solidFill>
                  <a:srgbClr val="3A3A3A"/>
                </a:solidFill>
                <a:latin typeface="Helvetica Neue"/>
              </a:rPr>
              <a:t>крещение огнём</a:t>
            </a:r>
            <a:endParaRPr lang="ru-RU" sz="2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7191030" y="3069412"/>
            <a:ext cx="229069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3A3A3A"/>
                </a:solidFill>
                <a:latin typeface="Helvetica Neue"/>
              </a:rPr>
              <a:t>aard</a:t>
            </a:r>
            <a:r>
              <a:rPr lang="en-US" sz="2400" dirty="0" smtClean="0">
                <a:solidFill>
                  <a:srgbClr val="3A3A3A"/>
                </a:solidFill>
                <a:latin typeface="Helvetica Neue"/>
              </a:rPr>
              <a:t> — </a:t>
            </a:r>
            <a:r>
              <a:rPr lang="ru-RU" sz="2400" dirty="0" smtClean="0">
                <a:solidFill>
                  <a:srgbClr val="3A3A3A"/>
                </a:solidFill>
                <a:latin typeface="Helvetica Neue"/>
              </a:rPr>
              <a:t>гора</a:t>
            </a:r>
            <a:endParaRPr lang="en-US" sz="2400" dirty="0" smtClean="0">
              <a:solidFill>
                <a:srgbClr val="3A3A3A"/>
              </a:solidFill>
              <a:latin typeface="Helvetica Neue"/>
            </a:endParaRPr>
          </a:p>
          <a:p>
            <a:r>
              <a:rPr lang="en-US" sz="2400" dirty="0" err="1">
                <a:solidFill>
                  <a:srgbClr val="3A3A3A"/>
                </a:solidFill>
                <a:latin typeface="Helvetica Neue"/>
              </a:rPr>
              <a:t>aard</a:t>
            </a:r>
            <a:r>
              <a:rPr lang="en-US" sz="2400" dirty="0">
                <a:solidFill>
                  <a:srgbClr val="3A3A3A"/>
                </a:solidFill>
                <a:latin typeface="Helvetica Neue"/>
              </a:rPr>
              <a:t> — </a:t>
            </a:r>
            <a:r>
              <a:rPr lang="ru-RU" sz="2400" dirty="0">
                <a:solidFill>
                  <a:srgbClr val="3A3A3A"/>
                </a:solidFill>
                <a:latin typeface="Helvetica Neue"/>
              </a:rPr>
              <a:t>горный</a:t>
            </a:r>
            <a:endParaRPr lang="en-US" sz="2400" dirty="0" smtClean="0">
              <a:solidFill>
                <a:srgbClr val="3A3A3A"/>
              </a:solidFill>
              <a:latin typeface="Helvetica Neue"/>
            </a:endParaRPr>
          </a:p>
          <a:p>
            <a:r>
              <a:rPr lang="en-US" sz="2400" dirty="0" err="1" smtClean="0">
                <a:solidFill>
                  <a:srgbClr val="3A3A3A"/>
                </a:solidFill>
                <a:latin typeface="Helvetica Neue"/>
              </a:rPr>
              <a:t>ard</a:t>
            </a:r>
            <a:r>
              <a:rPr lang="en-US" sz="2400" dirty="0" smtClean="0">
                <a:solidFill>
                  <a:srgbClr val="3A3A3A"/>
                </a:solidFill>
                <a:latin typeface="Helvetica Neue"/>
              </a:rPr>
              <a:t> </a:t>
            </a:r>
            <a:r>
              <a:rPr lang="en-US" sz="2400" dirty="0">
                <a:solidFill>
                  <a:srgbClr val="3A3A3A"/>
                </a:solidFill>
                <a:latin typeface="Helvetica Neue"/>
              </a:rPr>
              <a:t>— </a:t>
            </a:r>
            <a:r>
              <a:rPr lang="ru-RU" sz="2400" dirty="0" smtClean="0">
                <a:solidFill>
                  <a:srgbClr val="3A3A3A"/>
                </a:solidFill>
                <a:latin typeface="Helvetica Neue"/>
              </a:rPr>
              <a:t>гора </a:t>
            </a:r>
            <a:endParaRPr lang="en-US" sz="2400" dirty="0" smtClean="0">
              <a:solidFill>
                <a:srgbClr val="3A3A3A"/>
              </a:solidFill>
              <a:latin typeface="Helvetica Neue"/>
            </a:endParaRPr>
          </a:p>
          <a:p>
            <a:r>
              <a:rPr lang="en-US" sz="2400" dirty="0" err="1">
                <a:solidFill>
                  <a:srgbClr val="3A3A3A"/>
                </a:solidFill>
                <a:latin typeface="Helvetica Neue"/>
              </a:rPr>
              <a:t>ard</a:t>
            </a:r>
            <a:r>
              <a:rPr lang="en-US" sz="2400" dirty="0">
                <a:solidFill>
                  <a:srgbClr val="3A3A3A"/>
                </a:solidFill>
                <a:latin typeface="Helvetica Neue"/>
              </a:rPr>
              <a:t> — </a:t>
            </a:r>
            <a:r>
              <a:rPr lang="ru-RU" sz="2400" dirty="0" smtClean="0">
                <a:solidFill>
                  <a:srgbClr val="3A3A3A"/>
                </a:solidFill>
                <a:latin typeface="Helvetica Neue"/>
              </a:rPr>
              <a:t>горный</a:t>
            </a:r>
            <a:endParaRPr lang="ru-RU" sz="2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191030" y="4868195"/>
            <a:ext cx="4558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3A3A3A"/>
                </a:solidFill>
                <a:latin typeface="Helvetica Neue"/>
              </a:rPr>
              <a:t>aenyell'hael</a:t>
            </a:r>
            <a:r>
              <a:rPr lang="en-US" sz="2400" dirty="0" smtClean="0">
                <a:solidFill>
                  <a:srgbClr val="3A3A3A"/>
                </a:solidFill>
                <a:latin typeface="Helvetica Neue"/>
              </a:rPr>
              <a:t> </a:t>
            </a:r>
            <a:r>
              <a:rPr lang="en-US" sz="2400" dirty="0">
                <a:solidFill>
                  <a:srgbClr val="3A3A3A"/>
                </a:solidFill>
                <a:latin typeface="Helvetica Neue"/>
              </a:rPr>
              <a:t>— </a:t>
            </a:r>
            <a:r>
              <a:rPr lang="ru-RU" sz="2400" dirty="0">
                <a:solidFill>
                  <a:srgbClr val="3A3A3A"/>
                </a:solidFill>
                <a:latin typeface="Helvetica Neue"/>
              </a:rPr>
              <a:t>крещение </a:t>
            </a:r>
            <a:r>
              <a:rPr lang="ru-RU" sz="2400" dirty="0" smtClean="0">
                <a:solidFill>
                  <a:srgbClr val="3A3A3A"/>
                </a:solidFill>
                <a:latin typeface="Helvetica Neue"/>
              </a:rPr>
              <a:t>огонь</a:t>
            </a:r>
            <a:endParaRPr lang="ru-RU" sz="2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757896" y="5934641"/>
            <a:ext cx="3661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3A3A3A"/>
                </a:solidFill>
                <a:latin typeface="Helvetica Neue"/>
              </a:rPr>
              <a:t>Aab</a:t>
            </a:r>
            <a:r>
              <a:rPr lang="en-US" sz="2400" dirty="0">
                <a:solidFill>
                  <a:srgbClr val="3A3A3A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A3A3A"/>
                </a:solidFill>
                <a:latin typeface="Helvetica Neue"/>
              </a:rPr>
              <a:t>abb</a:t>
            </a:r>
            <a:r>
              <a:rPr lang="en-US" sz="2400" dirty="0">
                <a:solidFill>
                  <a:srgbClr val="3A3A3A"/>
                </a:solidFill>
                <a:latin typeface="Helvetica Neue"/>
              </a:rPr>
              <a:t> — </a:t>
            </a:r>
            <a:r>
              <a:rPr lang="ru-RU" sz="2400" dirty="0">
                <a:solidFill>
                  <a:srgbClr val="3A3A3A"/>
                </a:solidFill>
                <a:latin typeface="Helvetica Neue"/>
              </a:rPr>
              <a:t>устье [реки].</a:t>
            </a:r>
            <a:endParaRPr lang="ru-RU" sz="2400" b="0" i="0" dirty="0">
              <a:solidFill>
                <a:srgbClr val="3A3A3A"/>
              </a:solidFill>
              <a:effectLst/>
              <a:latin typeface="Helvetica Neue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7127530" y="5759248"/>
            <a:ext cx="19541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3A3A3A"/>
                </a:solidFill>
                <a:latin typeface="Helvetica Neue"/>
              </a:rPr>
              <a:t>a</a:t>
            </a:r>
            <a:r>
              <a:rPr lang="en-US" sz="2400" dirty="0" err="1" smtClean="0">
                <a:solidFill>
                  <a:srgbClr val="3A3A3A"/>
                </a:solidFill>
                <a:latin typeface="Helvetica Neue"/>
              </a:rPr>
              <a:t>ab</a:t>
            </a:r>
            <a:r>
              <a:rPr lang="ru-RU" sz="2400" dirty="0" smtClean="0">
                <a:solidFill>
                  <a:srgbClr val="3A3A3A"/>
                </a:solidFill>
                <a:latin typeface="Helvetica Neue"/>
              </a:rPr>
              <a:t> </a:t>
            </a:r>
            <a:r>
              <a:rPr lang="en-US" sz="2400" dirty="0">
                <a:solidFill>
                  <a:srgbClr val="3A3A3A"/>
                </a:solidFill>
                <a:latin typeface="Helvetica Neue"/>
              </a:rPr>
              <a:t>— </a:t>
            </a:r>
            <a:r>
              <a:rPr lang="ru-RU" sz="2400" dirty="0" smtClean="0">
                <a:solidFill>
                  <a:srgbClr val="3A3A3A"/>
                </a:solidFill>
                <a:latin typeface="Helvetica Neue"/>
              </a:rPr>
              <a:t>устье</a:t>
            </a:r>
          </a:p>
          <a:p>
            <a:r>
              <a:rPr lang="en-US" sz="2400" dirty="0" err="1" smtClean="0">
                <a:solidFill>
                  <a:srgbClr val="3A3A3A"/>
                </a:solidFill>
                <a:latin typeface="Helvetica Neue"/>
              </a:rPr>
              <a:t>abb</a:t>
            </a:r>
            <a:r>
              <a:rPr lang="en-US" sz="2400" dirty="0" smtClean="0">
                <a:solidFill>
                  <a:srgbClr val="3A3A3A"/>
                </a:solidFill>
                <a:latin typeface="Helvetica Neue"/>
              </a:rPr>
              <a:t> </a:t>
            </a:r>
            <a:r>
              <a:rPr lang="en-US" sz="2400" dirty="0">
                <a:solidFill>
                  <a:srgbClr val="3A3A3A"/>
                </a:solidFill>
                <a:latin typeface="Helvetica Neue"/>
              </a:rPr>
              <a:t>— </a:t>
            </a:r>
            <a:r>
              <a:rPr lang="ru-RU" sz="2400" dirty="0" smtClean="0">
                <a:solidFill>
                  <a:srgbClr val="3A3A3A"/>
                </a:solidFill>
                <a:latin typeface="Helvetica Neue"/>
              </a:rPr>
              <a:t>устье</a:t>
            </a:r>
            <a:endParaRPr lang="ru-RU" sz="2400" b="0" i="0" dirty="0">
              <a:solidFill>
                <a:srgbClr val="3A3A3A"/>
              </a:solidFill>
              <a:effectLst/>
              <a:latin typeface="Helvetica Neue"/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4762500" y="3854242"/>
            <a:ext cx="218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Стрелка вправо 28"/>
          <p:cNvSpPr/>
          <p:nvPr/>
        </p:nvSpPr>
        <p:spPr>
          <a:xfrm>
            <a:off x="4799911" y="3647395"/>
            <a:ext cx="2044700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право 31"/>
          <p:cNvSpPr/>
          <p:nvPr/>
        </p:nvSpPr>
        <p:spPr>
          <a:xfrm>
            <a:off x="5621771" y="4892550"/>
            <a:ext cx="1321489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трелка вправо 32"/>
          <p:cNvSpPr/>
          <p:nvPr/>
        </p:nvSpPr>
        <p:spPr>
          <a:xfrm>
            <a:off x="4713256" y="5955901"/>
            <a:ext cx="2131355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0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1358900"/>
            <a:ext cx="5880099" cy="8909050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609599"/>
            <a:ext cx="8421688" cy="571501"/>
          </a:xfrm>
        </p:spPr>
        <p:txBody>
          <a:bodyPr rtlCol="0"/>
          <a:lstStyle/>
          <a:p>
            <a:pPr algn="ctr" rtl="0"/>
            <a:r>
              <a:rPr lang="ru-RU" dirty="0" smtClean="0"/>
              <a:t>Результат – почти 1300 записей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gemm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834" y="3759165"/>
            <a:ext cx="5342234" cy="116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054" y="718188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Второй этап – подбор модели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2052" name="Picture 4" descr="Run Deepseek-R1 / R1 Zero | Daniel Han | 116 comme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283" y="4659249"/>
            <a:ext cx="2723853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llama Логотип Бесплатная загрузка S... · LobeHu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18" y="1519941"/>
            <a:ext cx="2283773" cy="228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6468" y="3577934"/>
            <a:ext cx="1805684" cy="142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2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5589"/>
            <a:ext cx="8421688" cy="791480"/>
          </a:xfrm>
        </p:spPr>
        <p:txBody>
          <a:bodyPr rtlCol="0"/>
          <a:lstStyle/>
          <a:p>
            <a:pPr rtl="0"/>
            <a:r>
              <a:rPr lang="ru-RU" dirty="0" smtClean="0"/>
              <a:t>Эталонные переводы – первый этап</a:t>
            </a:r>
            <a:endParaRPr lang="ru-RU" dirty="0"/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156" y="1602533"/>
            <a:ext cx="8062685" cy="44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5589"/>
            <a:ext cx="8421688" cy="791480"/>
          </a:xfrm>
        </p:spPr>
        <p:txBody>
          <a:bodyPr rtlCol="0"/>
          <a:lstStyle/>
          <a:p>
            <a:pPr rtl="0"/>
            <a:r>
              <a:rPr lang="ru-RU" dirty="0" smtClean="0"/>
              <a:t>Эталонные переводы – второй этап</a:t>
            </a:r>
            <a:endParaRPr lang="ru-RU" dirty="0"/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4117" y="1482643"/>
            <a:ext cx="12064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Здравствуй,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Геральт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/>
              </a:rPr>
              <a:t> Белый Волк! Твоё присутствие - большая честь для всех нас.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4118" y="3097117"/>
            <a:ext cx="130746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Cead</a:t>
            </a:r>
            <a:r>
              <a:rPr lang="en-US" sz="2800" dirty="0"/>
              <a:t>, </a:t>
            </a:r>
            <a:r>
              <a:rPr lang="en-US" sz="2800" dirty="0" err="1"/>
              <a:t>Geralt</a:t>
            </a:r>
            <a:r>
              <a:rPr lang="en-US" sz="2800" dirty="0"/>
              <a:t> </a:t>
            </a:r>
            <a:r>
              <a:rPr lang="en-US" sz="2800" dirty="0" err="1"/>
              <a:t>Gwynbleidd</a:t>
            </a:r>
            <a:r>
              <a:rPr lang="en-US" sz="2800" dirty="0"/>
              <a:t>! Do </a:t>
            </a:r>
            <a:r>
              <a:rPr lang="en-US" sz="2800" dirty="0" err="1"/>
              <a:t>prisutstvie</a:t>
            </a:r>
            <a:r>
              <a:rPr lang="en-US" sz="2800" dirty="0"/>
              <a:t> - </a:t>
            </a:r>
            <a:r>
              <a:rPr lang="en-US" sz="2800" dirty="0" err="1"/>
              <a:t>bolshiy</a:t>
            </a:r>
            <a:r>
              <a:rPr lang="en-US" sz="2800" dirty="0"/>
              <a:t> </a:t>
            </a:r>
            <a:r>
              <a:rPr lang="en-US" sz="2800" dirty="0" err="1"/>
              <a:t>aere</a:t>
            </a:r>
            <a:r>
              <a:rPr lang="en-US" sz="2800" dirty="0"/>
              <a:t> </a:t>
            </a:r>
            <a:r>
              <a:rPr lang="ru-RU" sz="2800" dirty="0"/>
              <a:t>а </a:t>
            </a:r>
            <a:r>
              <a:rPr lang="en-US" sz="2800" dirty="0" err="1"/>
              <a:t>evellienn</a:t>
            </a:r>
            <a:r>
              <a:rPr lang="en-US" sz="2800" dirty="0"/>
              <a:t> </a:t>
            </a:r>
            <a:r>
              <a:rPr lang="en-US" sz="2800" dirty="0" err="1"/>
              <a:t>sinn</a:t>
            </a:r>
            <a:r>
              <a:rPr lang="en-US" sz="2800" dirty="0"/>
              <a:t>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7" y="2398175"/>
            <a:ext cx="11916307" cy="394178"/>
          </a:xfrm>
          <a:prstGeom prst="rect">
            <a:avLst/>
          </a:prstGeom>
        </p:spPr>
      </p:pic>
      <p:sp>
        <p:nvSpPr>
          <p:cNvPr id="7" name="Левая фигурная скобка 6"/>
          <p:cNvSpPr/>
          <p:nvPr/>
        </p:nvSpPr>
        <p:spPr>
          <a:xfrm rot="16200000">
            <a:off x="1022113" y="1206383"/>
            <a:ext cx="260826" cy="161925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 rot="16200000">
            <a:off x="2519779" y="1428482"/>
            <a:ext cx="260826" cy="113851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 rot="16200000">
            <a:off x="4034253" y="1189576"/>
            <a:ext cx="260826" cy="165286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Левая фигурная скобка 12"/>
          <p:cNvSpPr/>
          <p:nvPr/>
        </p:nvSpPr>
        <p:spPr>
          <a:xfrm rot="16200000">
            <a:off x="5391881" y="1700651"/>
            <a:ext cx="260826" cy="61401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Левая фигурная скобка 13"/>
          <p:cNvSpPr/>
          <p:nvPr/>
        </p:nvSpPr>
        <p:spPr>
          <a:xfrm rot="16200000">
            <a:off x="6649478" y="1196123"/>
            <a:ext cx="260826" cy="166116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Левая фигурная скобка 14"/>
          <p:cNvSpPr/>
          <p:nvPr/>
        </p:nvSpPr>
        <p:spPr>
          <a:xfrm rot="16200000">
            <a:off x="8444941" y="1429485"/>
            <a:ext cx="260826" cy="119444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Левая фигурная скобка 15"/>
          <p:cNvSpPr/>
          <p:nvPr/>
        </p:nvSpPr>
        <p:spPr>
          <a:xfrm rot="16200000">
            <a:off x="9535556" y="1653322"/>
            <a:ext cx="260826" cy="74676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Левая фигурная скобка 16"/>
          <p:cNvSpPr/>
          <p:nvPr/>
        </p:nvSpPr>
        <p:spPr>
          <a:xfrm rot="16200000">
            <a:off x="10268983" y="1805495"/>
            <a:ext cx="260826" cy="48006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Левая фигурная скобка 17"/>
          <p:cNvSpPr/>
          <p:nvPr/>
        </p:nvSpPr>
        <p:spPr>
          <a:xfrm rot="16200000">
            <a:off x="10926208" y="1748346"/>
            <a:ext cx="260826" cy="59436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Левая фигурная скобка 19"/>
          <p:cNvSpPr/>
          <p:nvPr/>
        </p:nvSpPr>
        <p:spPr>
          <a:xfrm rot="16200000">
            <a:off x="11574707" y="1802784"/>
            <a:ext cx="260826" cy="49751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Левая фигурная скобка 20"/>
          <p:cNvSpPr/>
          <p:nvPr/>
        </p:nvSpPr>
        <p:spPr>
          <a:xfrm rot="16200000">
            <a:off x="632173" y="3269019"/>
            <a:ext cx="250130" cy="82867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Левая фигурная скобка 21"/>
          <p:cNvSpPr/>
          <p:nvPr/>
        </p:nvSpPr>
        <p:spPr>
          <a:xfrm rot="16200000">
            <a:off x="1729038" y="3194307"/>
            <a:ext cx="260826" cy="96740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Левая фигурная скобка 22"/>
          <p:cNvSpPr/>
          <p:nvPr/>
        </p:nvSpPr>
        <p:spPr>
          <a:xfrm rot="16200000">
            <a:off x="3272867" y="2748585"/>
            <a:ext cx="260826" cy="188023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Левая фигурная скобка 23"/>
          <p:cNvSpPr/>
          <p:nvPr/>
        </p:nvSpPr>
        <p:spPr>
          <a:xfrm rot="16200000">
            <a:off x="4595436" y="3492504"/>
            <a:ext cx="260826" cy="35905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Левая фигурная скобка 24"/>
          <p:cNvSpPr/>
          <p:nvPr/>
        </p:nvSpPr>
        <p:spPr>
          <a:xfrm rot="16200000">
            <a:off x="5710315" y="2904209"/>
            <a:ext cx="260826" cy="155829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Левая фигурная скобка 25"/>
          <p:cNvSpPr/>
          <p:nvPr/>
        </p:nvSpPr>
        <p:spPr>
          <a:xfrm rot="16200000">
            <a:off x="7385501" y="3116558"/>
            <a:ext cx="260826" cy="108447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Левая фигурная скобка 26"/>
          <p:cNvSpPr/>
          <p:nvPr/>
        </p:nvSpPr>
        <p:spPr>
          <a:xfrm rot="16200000">
            <a:off x="8406846" y="3324261"/>
            <a:ext cx="260826" cy="71818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Левая фигурная скобка 27"/>
          <p:cNvSpPr/>
          <p:nvPr/>
        </p:nvSpPr>
        <p:spPr>
          <a:xfrm rot="16200000">
            <a:off x="8943165" y="3584354"/>
            <a:ext cx="260826" cy="198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Левая фигурная скобка 28"/>
          <p:cNvSpPr/>
          <p:nvPr/>
        </p:nvSpPr>
        <p:spPr>
          <a:xfrm rot="16200000">
            <a:off x="9857969" y="3032306"/>
            <a:ext cx="260826" cy="130209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Левая фигурная скобка 29"/>
          <p:cNvSpPr/>
          <p:nvPr/>
        </p:nvSpPr>
        <p:spPr>
          <a:xfrm rot="16200000">
            <a:off x="11025909" y="3396937"/>
            <a:ext cx="260826" cy="60007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17" y="4269594"/>
            <a:ext cx="5881408" cy="23364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118" y="4295004"/>
            <a:ext cx="3116938" cy="10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95589"/>
            <a:ext cx="8421688" cy="79148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 smtClean="0"/>
              <a:t>Эталонные переводы – результат</a:t>
            </a:r>
            <a:r>
              <a:rPr lang="en-US" dirty="0" smtClean="0"/>
              <a:t> (200 </a:t>
            </a:r>
            <a:r>
              <a:rPr lang="ru-RU" dirty="0" smtClean="0"/>
              <a:t>шт.)</a:t>
            </a:r>
            <a:endParaRPr lang="ru-RU" dirty="0"/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560" y="1434696"/>
            <a:ext cx="8515428" cy="47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14FED0-9A95-4A83-8CAA-A3BB5938F805}">
  <ds:schemaRefs>
    <ds:schemaRef ds:uri="230e9df3-be65-4c73-a93b-d1236ebd677e"/>
    <ds:schemaRef ds:uri="http://schemas.microsoft.com/sharepoint/v3"/>
    <ds:schemaRef ds:uri="http://www.w3.org/XML/1998/namespace"/>
    <ds:schemaRef ds:uri="16c05727-aa75-4e4a-9b5f-8a80a1165891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0</TotalTime>
  <Words>355</Words>
  <Application>Microsoft Office PowerPoint</Application>
  <PresentationFormat>Широкоэкранный</PresentationFormat>
  <Paragraphs>90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Helvetica Neue</vt:lpstr>
      <vt:lpstr>Tenorite</vt:lpstr>
      <vt:lpstr>Одиночная линия</vt:lpstr>
      <vt:lpstr>Перевод искусственных языков </vt:lpstr>
      <vt:lpstr>Выбранный язык – старшая речь</vt:lpstr>
      <vt:lpstr>Первый этап – сбор датасета</vt:lpstr>
      <vt:lpstr>Реализация парсера</vt:lpstr>
      <vt:lpstr>Результат – почти 1300 записей</vt:lpstr>
      <vt:lpstr>Второй этап – подбор модели</vt:lpstr>
      <vt:lpstr>Эталонные переводы – первый этап</vt:lpstr>
      <vt:lpstr>Эталонные переводы – второй этап</vt:lpstr>
      <vt:lpstr>Эталонные переводы – результат (200 шт.)</vt:lpstr>
      <vt:lpstr>Класс translator</vt:lpstr>
      <vt:lpstr>Тестирование косинусным сходством</vt:lpstr>
      <vt:lpstr>RestFUL API, WEB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2021-06-15T17:20:32Z</dcterms:created>
  <dcterms:modified xsi:type="dcterms:W3CDTF">2025-04-07T08:20:01Z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