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10287000" cx="18288000"/>
  <p:notesSz cx="6858000" cy="9144000"/>
  <p:embeddedFontLst>
    <p:embeddedFont>
      <p:font typeface="IBM Plex Sans"/>
      <p:bold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6" roundtripDataSignature="AMtx7mioKedBYpOAKIiwOpASitKWkkME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IBMPlexSans-boldItalic.fntdata"/><Relationship Id="rId14" Type="http://schemas.openxmlformats.org/officeDocument/2006/relationships/font" Target="fonts/IBMPlexSans-bold.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a4951a71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a4951a71e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4951a71e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g2a4951a71e8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a4951a71e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2a4951a71e8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1792288" y="612775"/>
            <a:ext cx="5486400" cy="4114800"/>
          </a:xfrm>
          <a:prstGeom prst="rect">
            <a:avLst/>
          </a:prstGeom>
          <a:noFill/>
          <a:ln>
            <a:noFill/>
          </a:ln>
        </p:spPr>
      </p:sp>
      <p:sp>
        <p:nvSpPr>
          <p:cNvPr id="64" name="Google Shape;64;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60549"/>
        </a:solidFill>
      </p:bgPr>
    </p:bg>
    <p:spTree>
      <p:nvGrpSpPr>
        <p:cNvPr id="88" name="Shape 88"/>
        <p:cNvGrpSpPr/>
        <p:nvPr/>
      </p:nvGrpSpPr>
      <p:grpSpPr>
        <a:xfrm>
          <a:off x="0" y="0"/>
          <a:ext cx="0" cy="0"/>
          <a:chOff x="0" y="0"/>
          <a:chExt cx="0" cy="0"/>
        </a:xfrm>
      </p:grpSpPr>
      <p:sp>
        <p:nvSpPr>
          <p:cNvPr id="89" name="Google Shape;89;p2"/>
          <p:cNvSpPr/>
          <p:nvPr/>
        </p:nvSpPr>
        <p:spPr>
          <a:xfrm>
            <a:off x="514350" y="409872"/>
            <a:ext cx="17259300" cy="9467255"/>
          </a:xfrm>
          <a:custGeom>
            <a:rect b="b" l="l" r="r" t="t"/>
            <a:pathLst>
              <a:path extrusionOk="0" h="9467255" w="17259300">
                <a:moveTo>
                  <a:pt x="0" y="0"/>
                </a:moveTo>
                <a:lnTo>
                  <a:pt x="17259300" y="0"/>
                </a:lnTo>
                <a:lnTo>
                  <a:pt x="17259300" y="9467256"/>
                </a:lnTo>
                <a:lnTo>
                  <a:pt x="0" y="9467256"/>
                </a:lnTo>
                <a:lnTo>
                  <a:pt x="0" y="0"/>
                </a:lnTo>
                <a:close/>
              </a:path>
            </a:pathLst>
          </a:custGeom>
          <a:blipFill rotWithShape="1">
            <a:blip r:embed="rId3">
              <a:alphaModFix/>
            </a:blip>
            <a:stretch>
              <a:fillRect b="0" l="0" r="0" t="0"/>
            </a:stretch>
          </a:blipFill>
          <a:ln>
            <a:noFill/>
          </a:ln>
        </p:spPr>
      </p:sp>
      <p:sp>
        <p:nvSpPr>
          <p:cNvPr id="90" name="Google Shape;90;p2"/>
          <p:cNvSpPr txBox="1"/>
          <p:nvPr/>
        </p:nvSpPr>
        <p:spPr>
          <a:xfrm>
            <a:off x="1028700" y="1009650"/>
            <a:ext cx="14401164" cy="8572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5500" u="none" cap="none" strike="noStrike">
                <a:solidFill>
                  <a:srgbClr val="01003B"/>
                </a:solidFill>
                <a:latin typeface="Ultra"/>
                <a:ea typeface="Ultra"/>
                <a:cs typeface="Ultra"/>
                <a:sym typeface="Ultra"/>
              </a:rPr>
              <a:t>Team Details</a:t>
            </a:r>
            <a:endParaRPr/>
          </a:p>
        </p:txBody>
      </p:sp>
      <p:sp>
        <p:nvSpPr>
          <p:cNvPr id="91" name="Google Shape;91;p2"/>
          <p:cNvSpPr txBox="1"/>
          <p:nvPr/>
        </p:nvSpPr>
        <p:spPr>
          <a:xfrm>
            <a:off x="728665" y="3938550"/>
            <a:ext cx="16665900" cy="545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3545">
                <a:solidFill>
                  <a:srgbClr val="01003B"/>
                </a:solidFill>
              </a:rPr>
              <a:t>             </a:t>
            </a:r>
            <a:r>
              <a:rPr b="1" i="0" lang="en-US" sz="3545" u="none" cap="none" strike="noStrike">
                <a:solidFill>
                  <a:srgbClr val="01003B"/>
                </a:solidFill>
                <a:latin typeface="Arial"/>
                <a:ea typeface="Arial"/>
                <a:cs typeface="Arial"/>
                <a:sym typeface="Arial"/>
              </a:rPr>
              <a:t>Project Name          -   S</a:t>
            </a:r>
            <a:r>
              <a:rPr b="1" lang="en-US" sz="3545">
                <a:solidFill>
                  <a:srgbClr val="01003B"/>
                </a:solidFill>
              </a:rPr>
              <a:t>ignWave - Gestures Speak Volumes</a:t>
            </a:r>
            <a:endParaRPr/>
          </a:p>
        </p:txBody>
      </p:sp>
      <p:sp>
        <p:nvSpPr>
          <p:cNvPr id="92" name="Google Shape;92;p2"/>
          <p:cNvSpPr txBox="1"/>
          <p:nvPr/>
        </p:nvSpPr>
        <p:spPr>
          <a:xfrm>
            <a:off x="760300" y="5294050"/>
            <a:ext cx="16397100" cy="545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3545">
                <a:solidFill>
                  <a:srgbClr val="01003B"/>
                </a:solidFill>
              </a:rPr>
              <a:t>            </a:t>
            </a:r>
            <a:r>
              <a:rPr b="1" i="0" lang="en-US" sz="3545" u="none" cap="none" strike="noStrike">
                <a:solidFill>
                  <a:srgbClr val="01003B"/>
                </a:solidFill>
                <a:latin typeface="Arial"/>
                <a:ea typeface="Arial"/>
                <a:cs typeface="Arial"/>
                <a:sym typeface="Arial"/>
              </a:rPr>
              <a:t>Team Name              -  </a:t>
            </a:r>
            <a:r>
              <a:rPr b="1" lang="en-US" sz="3545">
                <a:solidFill>
                  <a:srgbClr val="01003B"/>
                </a:solidFill>
              </a:rPr>
              <a:t>The CodeFather</a:t>
            </a:r>
            <a:endParaRPr/>
          </a:p>
        </p:txBody>
      </p:sp>
      <p:sp>
        <p:nvSpPr>
          <p:cNvPr id="93" name="Google Shape;93;p2"/>
          <p:cNvSpPr txBox="1"/>
          <p:nvPr/>
        </p:nvSpPr>
        <p:spPr>
          <a:xfrm>
            <a:off x="921546" y="6676275"/>
            <a:ext cx="16473000" cy="545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3545">
                <a:solidFill>
                  <a:srgbClr val="01003B"/>
                </a:solidFill>
              </a:rPr>
              <a:t>           </a:t>
            </a:r>
            <a:r>
              <a:rPr b="1" i="0" lang="en-US" sz="3545" u="none" cap="none" strike="noStrike">
                <a:solidFill>
                  <a:srgbClr val="01003B"/>
                </a:solidFill>
                <a:latin typeface="Arial"/>
                <a:ea typeface="Arial"/>
                <a:cs typeface="Arial"/>
                <a:sym typeface="Arial"/>
              </a:rPr>
              <a:t>Team Lead               -   Danish A</a:t>
            </a:r>
            <a:r>
              <a:rPr b="1" lang="en-US" sz="3545">
                <a:solidFill>
                  <a:srgbClr val="01003B"/>
                </a:solidFill>
              </a:rPr>
              <a:t>hmed</a:t>
            </a:r>
            <a:endParaRPr/>
          </a:p>
        </p:txBody>
      </p:sp>
      <p:sp>
        <p:nvSpPr>
          <p:cNvPr id="94" name="Google Shape;94;p2"/>
          <p:cNvSpPr txBox="1"/>
          <p:nvPr/>
        </p:nvSpPr>
        <p:spPr>
          <a:xfrm>
            <a:off x="834604" y="8033850"/>
            <a:ext cx="16473000" cy="13095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3545">
                <a:solidFill>
                  <a:srgbClr val="01003B"/>
                </a:solidFill>
              </a:rPr>
              <a:t>            </a:t>
            </a:r>
            <a:r>
              <a:rPr b="1" i="0" lang="en-US" sz="3545" u="none" cap="none" strike="noStrike">
                <a:solidFill>
                  <a:srgbClr val="01003B"/>
                </a:solidFill>
                <a:latin typeface="Arial"/>
                <a:ea typeface="Arial"/>
                <a:cs typeface="Arial"/>
                <a:sym typeface="Arial"/>
              </a:rPr>
              <a:t>Institute Name         -  Muffakham Jah </a:t>
            </a:r>
            <a:r>
              <a:rPr b="1" lang="en-US" sz="3545">
                <a:solidFill>
                  <a:srgbClr val="01003B"/>
                </a:solidFill>
              </a:rPr>
              <a:t>College of Engineering and </a:t>
            </a:r>
            <a:endParaRPr b="1" sz="3545">
              <a:solidFill>
                <a:srgbClr val="01003B"/>
              </a:solidFill>
            </a:endParaRPr>
          </a:p>
          <a:p>
            <a:pPr indent="0" lvl="0" marL="0" marR="0" rtl="0" algn="l">
              <a:lnSpc>
                <a:spcPct val="140000"/>
              </a:lnSpc>
              <a:spcBef>
                <a:spcPts val="0"/>
              </a:spcBef>
              <a:spcAft>
                <a:spcPts val="0"/>
              </a:spcAft>
              <a:buNone/>
            </a:pPr>
            <a:r>
              <a:rPr b="1" lang="en-US" sz="3545">
                <a:solidFill>
                  <a:srgbClr val="01003B"/>
                </a:solidFill>
              </a:rPr>
              <a:t>                                                 Technology          </a:t>
            </a:r>
            <a:endParaRPr/>
          </a:p>
        </p:txBody>
      </p:sp>
      <p:sp>
        <p:nvSpPr>
          <p:cNvPr id="95" name="Google Shape;95;p2"/>
          <p:cNvSpPr txBox="1"/>
          <p:nvPr/>
        </p:nvSpPr>
        <p:spPr>
          <a:xfrm>
            <a:off x="1421745" y="2583050"/>
            <a:ext cx="15735600" cy="545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3545">
                <a:solidFill>
                  <a:srgbClr val="01003B"/>
                </a:solidFill>
              </a:rPr>
              <a:t>       </a:t>
            </a:r>
            <a:r>
              <a:rPr b="1" i="0" lang="en-US" sz="3545" u="none" cap="none" strike="noStrike">
                <a:solidFill>
                  <a:srgbClr val="01003B"/>
                </a:solidFill>
                <a:latin typeface="Arial"/>
                <a:ea typeface="Arial"/>
                <a:cs typeface="Arial"/>
                <a:sym typeface="Arial"/>
              </a:rPr>
              <a:t>Selected Track        -   Open Innovation H</a:t>
            </a:r>
            <a:r>
              <a:rPr b="1" lang="en-US" sz="3545">
                <a:solidFill>
                  <a:srgbClr val="01003B"/>
                </a:solidFill>
              </a:rPr>
              <a:t>ardware</a:t>
            </a:r>
            <a:endParaRPr/>
          </a:p>
        </p:txBody>
      </p:sp>
      <p:sp>
        <p:nvSpPr>
          <p:cNvPr id="96" name="Google Shape;96;p2"/>
          <p:cNvSpPr/>
          <p:nvPr/>
        </p:nvSpPr>
        <p:spPr>
          <a:xfrm>
            <a:off x="927092" y="2518540"/>
            <a:ext cx="989321" cy="989321"/>
          </a:xfrm>
          <a:custGeom>
            <a:rect b="b" l="l" r="r" t="t"/>
            <a:pathLst>
              <a:path extrusionOk="0" h="989321" w="989321">
                <a:moveTo>
                  <a:pt x="0" y="0"/>
                </a:moveTo>
                <a:lnTo>
                  <a:pt x="989321" y="0"/>
                </a:lnTo>
                <a:lnTo>
                  <a:pt x="989321" y="989321"/>
                </a:lnTo>
                <a:lnTo>
                  <a:pt x="0" y="989321"/>
                </a:lnTo>
                <a:lnTo>
                  <a:pt x="0" y="0"/>
                </a:lnTo>
                <a:close/>
              </a:path>
            </a:pathLst>
          </a:custGeom>
          <a:blipFill rotWithShape="1">
            <a:blip r:embed="rId4">
              <a:alphaModFix/>
            </a:blip>
            <a:stretch>
              <a:fillRect b="0" l="0" r="0" t="0"/>
            </a:stretch>
          </a:blipFill>
          <a:ln>
            <a:noFill/>
          </a:ln>
        </p:spPr>
      </p:sp>
      <p:sp>
        <p:nvSpPr>
          <p:cNvPr id="97" name="Google Shape;97;p2"/>
          <p:cNvSpPr/>
          <p:nvPr/>
        </p:nvSpPr>
        <p:spPr>
          <a:xfrm>
            <a:off x="1028700" y="2620148"/>
            <a:ext cx="786098" cy="786098"/>
          </a:xfrm>
          <a:custGeom>
            <a:rect b="b" l="l" r="r" t="t"/>
            <a:pathLst>
              <a:path extrusionOk="0" h="1048131" w="1048131">
                <a:moveTo>
                  <a:pt x="524129" y="0"/>
                </a:moveTo>
                <a:cubicBezTo>
                  <a:pt x="234696" y="0"/>
                  <a:pt x="0" y="234696"/>
                  <a:pt x="0" y="524129"/>
                </a:cubicBezTo>
                <a:cubicBezTo>
                  <a:pt x="0" y="813562"/>
                  <a:pt x="234696" y="1048131"/>
                  <a:pt x="524129" y="1048131"/>
                </a:cubicBezTo>
                <a:cubicBezTo>
                  <a:pt x="813562" y="1048131"/>
                  <a:pt x="1048131" y="813562"/>
                  <a:pt x="1048131" y="524129"/>
                </a:cubicBezTo>
                <a:cubicBezTo>
                  <a:pt x="1048131" y="234696"/>
                  <a:pt x="813562" y="0"/>
                  <a:pt x="524129" y="0"/>
                </a:cubicBez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txBox="1"/>
          <p:nvPr/>
        </p:nvSpPr>
        <p:spPr>
          <a:xfrm>
            <a:off x="1153197" y="2650959"/>
            <a:ext cx="537111" cy="630797"/>
          </a:xfrm>
          <a:prstGeom prst="rect">
            <a:avLst/>
          </a:prstGeom>
          <a:noFill/>
          <a:ln>
            <a:noFill/>
          </a:ln>
        </p:spPr>
        <p:txBody>
          <a:bodyPr anchorCtr="0" anchor="t" bIns="0" lIns="0" spcFirstLastPara="1" rIns="0" wrap="square" tIns="0">
            <a:spAutoFit/>
          </a:bodyPr>
          <a:lstStyle/>
          <a:p>
            <a:pPr indent="0" lvl="0" marL="0" marR="0" rtl="0" algn="ctr">
              <a:lnSpc>
                <a:spcPct val="140015"/>
              </a:lnSpc>
              <a:spcBef>
                <a:spcPts val="0"/>
              </a:spcBef>
              <a:spcAft>
                <a:spcPts val="0"/>
              </a:spcAft>
              <a:buNone/>
            </a:pPr>
            <a:r>
              <a:rPr b="1" i="0" lang="en-US" sz="2599" u="none" cap="none" strike="noStrike">
                <a:solidFill>
                  <a:srgbClr val="01003B"/>
                </a:solidFill>
                <a:latin typeface="IBM Plex Sans"/>
                <a:ea typeface="IBM Plex Sans"/>
                <a:cs typeface="IBM Plex Sans"/>
                <a:sym typeface="IBM Plex Sans"/>
              </a:rPr>
              <a:t>1</a:t>
            </a:r>
            <a:endParaRPr/>
          </a:p>
        </p:txBody>
      </p:sp>
      <p:sp>
        <p:nvSpPr>
          <p:cNvPr id="99" name="Google Shape;99;p2"/>
          <p:cNvSpPr/>
          <p:nvPr/>
        </p:nvSpPr>
        <p:spPr>
          <a:xfrm>
            <a:off x="927092" y="3879336"/>
            <a:ext cx="989321" cy="989321"/>
          </a:xfrm>
          <a:custGeom>
            <a:rect b="b" l="l" r="r" t="t"/>
            <a:pathLst>
              <a:path extrusionOk="0" h="989321" w="989321">
                <a:moveTo>
                  <a:pt x="0" y="0"/>
                </a:moveTo>
                <a:lnTo>
                  <a:pt x="989321" y="0"/>
                </a:lnTo>
                <a:lnTo>
                  <a:pt x="989321" y="989322"/>
                </a:lnTo>
                <a:lnTo>
                  <a:pt x="0" y="989322"/>
                </a:lnTo>
                <a:lnTo>
                  <a:pt x="0" y="0"/>
                </a:lnTo>
                <a:close/>
              </a:path>
            </a:pathLst>
          </a:custGeom>
          <a:blipFill rotWithShape="1">
            <a:blip r:embed="rId4">
              <a:alphaModFix/>
            </a:blip>
            <a:stretch>
              <a:fillRect b="0" l="0" r="0" t="0"/>
            </a:stretch>
          </a:blipFill>
          <a:ln>
            <a:noFill/>
          </a:ln>
        </p:spPr>
      </p:sp>
      <p:sp>
        <p:nvSpPr>
          <p:cNvPr id="100" name="Google Shape;100;p2"/>
          <p:cNvSpPr/>
          <p:nvPr/>
        </p:nvSpPr>
        <p:spPr>
          <a:xfrm>
            <a:off x="1028700" y="3980944"/>
            <a:ext cx="786098" cy="786098"/>
          </a:xfrm>
          <a:custGeom>
            <a:rect b="b" l="l" r="r" t="t"/>
            <a:pathLst>
              <a:path extrusionOk="0" h="1048131" w="1048131">
                <a:moveTo>
                  <a:pt x="524129" y="0"/>
                </a:moveTo>
                <a:cubicBezTo>
                  <a:pt x="234696" y="0"/>
                  <a:pt x="0" y="234696"/>
                  <a:pt x="0" y="524129"/>
                </a:cubicBezTo>
                <a:cubicBezTo>
                  <a:pt x="0" y="813562"/>
                  <a:pt x="234696" y="1048131"/>
                  <a:pt x="524129" y="1048131"/>
                </a:cubicBezTo>
                <a:cubicBezTo>
                  <a:pt x="813562" y="1048131"/>
                  <a:pt x="1048131" y="813562"/>
                  <a:pt x="1048131" y="524129"/>
                </a:cubicBezTo>
                <a:cubicBezTo>
                  <a:pt x="1048131" y="234696"/>
                  <a:pt x="813562" y="0"/>
                  <a:pt x="524129" y="0"/>
                </a:cubicBez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txBox="1"/>
          <p:nvPr/>
        </p:nvSpPr>
        <p:spPr>
          <a:xfrm>
            <a:off x="1153197" y="4011756"/>
            <a:ext cx="537111" cy="630797"/>
          </a:xfrm>
          <a:prstGeom prst="rect">
            <a:avLst/>
          </a:prstGeom>
          <a:noFill/>
          <a:ln>
            <a:noFill/>
          </a:ln>
        </p:spPr>
        <p:txBody>
          <a:bodyPr anchorCtr="0" anchor="t" bIns="0" lIns="0" spcFirstLastPara="1" rIns="0" wrap="square" tIns="0">
            <a:spAutoFit/>
          </a:bodyPr>
          <a:lstStyle/>
          <a:p>
            <a:pPr indent="0" lvl="0" marL="0" marR="0" rtl="0" algn="ctr">
              <a:lnSpc>
                <a:spcPct val="140015"/>
              </a:lnSpc>
              <a:spcBef>
                <a:spcPts val="0"/>
              </a:spcBef>
              <a:spcAft>
                <a:spcPts val="0"/>
              </a:spcAft>
              <a:buNone/>
            </a:pPr>
            <a:r>
              <a:rPr b="1" i="0" lang="en-US" sz="2599" u="none" cap="none" strike="noStrike">
                <a:solidFill>
                  <a:srgbClr val="01003B"/>
                </a:solidFill>
                <a:latin typeface="IBM Plex Sans"/>
                <a:ea typeface="IBM Plex Sans"/>
                <a:cs typeface="IBM Plex Sans"/>
                <a:sym typeface="IBM Plex Sans"/>
              </a:rPr>
              <a:t>2</a:t>
            </a:r>
            <a:endParaRPr/>
          </a:p>
        </p:txBody>
      </p:sp>
      <p:sp>
        <p:nvSpPr>
          <p:cNvPr id="102" name="Google Shape;102;p2"/>
          <p:cNvSpPr/>
          <p:nvPr/>
        </p:nvSpPr>
        <p:spPr>
          <a:xfrm>
            <a:off x="927092" y="5196650"/>
            <a:ext cx="989321" cy="989321"/>
          </a:xfrm>
          <a:custGeom>
            <a:rect b="b" l="l" r="r" t="t"/>
            <a:pathLst>
              <a:path extrusionOk="0" h="989321" w="989321">
                <a:moveTo>
                  <a:pt x="0" y="0"/>
                </a:moveTo>
                <a:lnTo>
                  <a:pt x="989321" y="0"/>
                </a:lnTo>
                <a:lnTo>
                  <a:pt x="989321" y="989321"/>
                </a:lnTo>
                <a:lnTo>
                  <a:pt x="0" y="989321"/>
                </a:lnTo>
                <a:lnTo>
                  <a:pt x="0" y="0"/>
                </a:lnTo>
                <a:close/>
              </a:path>
            </a:pathLst>
          </a:custGeom>
          <a:blipFill rotWithShape="1">
            <a:blip r:embed="rId4">
              <a:alphaModFix/>
            </a:blip>
            <a:stretch>
              <a:fillRect b="0" l="0" r="0" t="0"/>
            </a:stretch>
          </a:blipFill>
          <a:ln>
            <a:noFill/>
          </a:ln>
        </p:spPr>
      </p:sp>
      <p:sp>
        <p:nvSpPr>
          <p:cNvPr id="103" name="Google Shape;103;p2"/>
          <p:cNvSpPr/>
          <p:nvPr/>
        </p:nvSpPr>
        <p:spPr>
          <a:xfrm>
            <a:off x="1028700" y="5298258"/>
            <a:ext cx="786098" cy="786098"/>
          </a:xfrm>
          <a:custGeom>
            <a:rect b="b" l="l" r="r" t="t"/>
            <a:pathLst>
              <a:path extrusionOk="0" h="1048131" w="1048131">
                <a:moveTo>
                  <a:pt x="524129" y="0"/>
                </a:moveTo>
                <a:cubicBezTo>
                  <a:pt x="234696" y="0"/>
                  <a:pt x="0" y="234696"/>
                  <a:pt x="0" y="524129"/>
                </a:cubicBezTo>
                <a:cubicBezTo>
                  <a:pt x="0" y="813562"/>
                  <a:pt x="234696" y="1048131"/>
                  <a:pt x="524129" y="1048131"/>
                </a:cubicBezTo>
                <a:cubicBezTo>
                  <a:pt x="813562" y="1048131"/>
                  <a:pt x="1048131" y="813562"/>
                  <a:pt x="1048131" y="524129"/>
                </a:cubicBezTo>
                <a:cubicBezTo>
                  <a:pt x="1048131" y="234696"/>
                  <a:pt x="813562" y="0"/>
                  <a:pt x="524129" y="0"/>
                </a:cubicBez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txBox="1"/>
          <p:nvPr/>
        </p:nvSpPr>
        <p:spPr>
          <a:xfrm>
            <a:off x="1153197" y="5329070"/>
            <a:ext cx="537111" cy="630797"/>
          </a:xfrm>
          <a:prstGeom prst="rect">
            <a:avLst/>
          </a:prstGeom>
          <a:noFill/>
          <a:ln>
            <a:noFill/>
          </a:ln>
        </p:spPr>
        <p:txBody>
          <a:bodyPr anchorCtr="0" anchor="t" bIns="0" lIns="0" spcFirstLastPara="1" rIns="0" wrap="square" tIns="0">
            <a:spAutoFit/>
          </a:bodyPr>
          <a:lstStyle/>
          <a:p>
            <a:pPr indent="0" lvl="0" marL="0" marR="0" rtl="0" algn="ctr">
              <a:lnSpc>
                <a:spcPct val="140015"/>
              </a:lnSpc>
              <a:spcBef>
                <a:spcPts val="0"/>
              </a:spcBef>
              <a:spcAft>
                <a:spcPts val="0"/>
              </a:spcAft>
              <a:buNone/>
            </a:pPr>
            <a:r>
              <a:rPr b="1" i="0" lang="en-US" sz="2599" u="none" cap="none" strike="noStrike">
                <a:solidFill>
                  <a:srgbClr val="01003B"/>
                </a:solidFill>
                <a:latin typeface="IBM Plex Sans"/>
                <a:ea typeface="IBM Plex Sans"/>
                <a:cs typeface="IBM Plex Sans"/>
                <a:sym typeface="IBM Plex Sans"/>
              </a:rPr>
              <a:t>3</a:t>
            </a:r>
            <a:endParaRPr/>
          </a:p>
        </p:txBody>
      </p:sp>
      <p:sp>
        <p:nvSpPr>
          <p:cNvPr id="105" name="Google Shape;105;p2"/>
          <p:cNvSpPr/>
          <p:nvPr/>
        </p:nvSpPr>
        <p:spPr>
          <a:xfrm>
            <a:off x="927092" y="6557446"/>
            <a:ext cx="989321" cy="989321"/>
          </a:xfrm>
          <a:custGeom>
            <a:rect b="b" l="l" r="r" t="t"/>
            <a:pathLst>
              <a:path extrusionOk="0" h="989321" w="989321">
                <a:moveTo>
                  <a:pt x="0" y="0"/>
                </a:moveTo>
                <a:lnTo>
                  <a:pt x="989321" y="0"/>
                </a:lnTo>
                <a:lnTo>
                  <a:pt x="989321" y="989321"/>
                </a:lnTo>
                <a:lnTo>
                  <a:pt x="0" y="989321"/>
                </a:lnTo>
                <a:lnTo>
                  <a:pt x="0" y="0"/>
                </a:lnTo>
                <a:close/>
              </a:path>
            </a:pathLst>
          </a:custGeom>
          <a:blipFill rotWithShape="1">
            <a:blip r:embed="rId4">
              <a:alphaModFix/>
            </a:blip>
            <a:stretch>
              <a:fillRect b="0" l="0" r="0" t="0"/>
            </a:stretch>
          </a:blipFill>
          <a:ln>
            <a:noFill/>
          </a:ln>
        </p:spPr>
      </p:sp>
      <p:sp>
        <p:nvSpPr>
          <p:cNvPr id="106" name="Google Shape;106;p2"/>
          <p:cNvSpPr/>
          <p:nvPr/>
        </p:nvSpPr>
        <p:spPr>
          <a:xfrm>
            <a:off x="1028700" y="6659054"/>
            <a:ext cx="786098" cy="786098"/>
          </a:xfrm>
          <a:custGeom>
            <a:rect b="b" l="l" r="r" t="t"/>
            <a:pathLst>
              <a:path extrusionOk="0" h="1048131" w="1048131">
                <a:moveTo>
                  <a:pt x="524129" y="0"/>
                </a:moveTo>
                <a:cubicBezTo>
                  <a:pt x="234696" y="0"/>
                  <a:pt x="0" y="234696"/>
                  <a:pt x="0" y="524129"/>
                </a:cubicBezTo>
                <a:cubicBezTo>
                  <a:pt x="0" y="813562"/>
                  <a:pt x="234696" y="1048131"/>
                  <a:pt x="524129" y="1048131"/>
                </a:cubicBezTo>
                <a:cubicBezTo>
                  <a:pt x="813562" y="1048131"/>
                  <a:pt x="1048131" y="813562"/>
                  <a:pt x="1048131" y="524129"/>
                </a:cubicBezTo>
                <a:cubicBezTo>
                  <a:pt x="1048131" y="234696"/>
                  <a:pt x="813562" y="0"/>
                  <a:pt x="524129" y="0"/>
                </a:cubicBez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
          <p:cNvSpPr txBox="1"/>
          <p:nvPr/>
        </p:nvSpPr>
        <p:spPr>
          <a:xfrm>
            <a:off x="1153197" y="6689865"/>
            <a:ext cx="537111" cy="630797"/>
          </a:xfrm>
          <a:prstGeom prst="rect">
            <a:avLst/>
          </a:prstGeom>
          <a:noFill/>
          <a:ln>
            <a:noFill/>
          </a:ln>
        </p:spPr>
        <p:txBody>
          <a:bodyPr anchorCtr="0" anchor="t" bIns="0" lIns="0" spcFirstLastPara="1" rIns="0" wrap="square" tIns="0">
            <a:spAutoFit/>
          </a:bodyPr>
          <a:lstStyle/>
          <a:p>
            <a:pPr indent="0" lvl="0" marL="0" marR="0" rtl="0" algn="ctr">
              <a:lnSpc>
                <a:spcPct val="140015"/>
              </a:lnSpc>
              <a:spcBef>
                <a:spcPts val="0"/>
              </a:spcBef>
              <a:spcAft>
                <a:spcPts val="0"/>
              </a:spcAft>
              <a:buNone/>
            </a:pPr>
            <a:r>
              <a:rPr b="1" i="0" lang="en-US" sz="2599" u="none" cap="none" strike="noStrike">
                <a:solidFill>
                  <a:srgbClr val="01003B"/>
                </a:solidFill>
                <a:latin typeface="IBM Plex Sans"/>
                <a:ea typeface="IBM Plex Sans"/>
                <a:cs typeface="IBM Plex Sans"/>
                <a:sym typeface="IBM Plex Sans"/>
              </a:rPr>
              <a:t>4</a:t>
            </a:r>
            <a:endParaRPr/>
          </a:p>
        </p:txBody>
      </p:sp>
      <p:sp>
        <p:nvSpPr>
          <p:cNvPr id="108" name="Google Shape;108;p2"/>
          <p:cNvSpPr/>
          <p:nvPr/>
        </p:nvSpPr>
        <p:spPr>
          <a:xfrm>
            <a:off x="927092" y="7885350"/>
            <a:ext cx="989321" cy="989321"/>
          </a:xfrm>
          <a:custGeom>
            <a:rect b="b" l="l" r="r" t="t"/>
            <a:pathLst>
              <a:path extrusionOk="0" h="989321" w="989321">
                <a:moveTo>
                  <a:pt x="0" y="0"/>
                </a:moveTo>
                <a:lnTo>
                  <a:pt x="989321" y="0"/>
                </a:lnTo>
                <a:lnTo>
                  <a:pt x="989321" y="989321"/>
                </a:lnTo>
                <a:lnTo>
                  <a:pt x="0" y="989321"/>
                </a:lnTo>
                <a:lnTo>
                  <a:pt x="0" y="0"/>
                </a:lnTo>
                <a:close/>
              </a:path>
            </a:pathLst>
          </a:custGeom>
          <a:blipFill rotWithShape="1">
            <a:blip r:embed="rId4">
              <a:alphaModFix/>
            </a:blip>
            <a:stretch>
              <a:fillRect b="0" l="0" r="0" t="0"/>
            </a:stretch>
          </a:blipFill>
          <a:ln>
            <a:noFill/>
          </a:ln>
        </p:spPr>
      </p:sp>
      <p:sp>
        <p:nvSpPr>
          <p:cNvPr id="109" name="Google Shape;109;p2"/>
          <p:cNvSpPr/>
          <p:nvPr/>
        </p:nvSpPr>
        <p:spPr>
          <a:xfrm>
            <a:off x="1028700" y="7986957"/>
            <a:ext cx="786098" cy="786098"/>
          </a:xfrm>
          <a:custGeom>
            <a:rect b="b" l="l" r="r" t="t"/>
            <a:pathLst>
              <a:path extrusionOk="0" h="1048131" w="1048131">
                <a:moveTo>
                  <a:pt x="524129" y="0"/>
                </a:moveTo>
                <a:cubicBezTo>
                  <a:pt x="234696" y="0"/>
                  <a:pt x="0" y="234696"/>
                  <a:pt x="0" y="524129"/>
                </a:cubicBezTo>
                <a:cubicBezTo>
                  <a:pt x="0" y="813562"/>
                  <a:pt x="234696" y="1048131"/>
                  <a:pt x="524129" y="1048131"/>
                </a:cubicBezTo>
                <a:cubicBezTo>
                  <a:pt x="813562" y="1048131"/>
                  <a:pt x="1048131" y="813562"/>
                  <a:pt x="1048131" y="524129"/>
                </a:cubicBezTo>
                <a:cubicBezTo>
                  <a:pt x="1048131" y="234696"/>
                  <a:pt x="813562" y="0"/>
                  <a:pt x="524129" y="0"/>
                </a:cubicBezTo>
                <a:close/>
              </a:path>
            </a:pathLst>
          </a:custGeom>
          <a:solidFill>
            <a:srgbClr val="F8F8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txBox="1"/>
          <p:nvPr/>
        </p:nvSpPr>
        <p:spPr>
          <a:xfrm>
            <a:off x="1153197" y="8017769"/>
            <a:ext cx="537111" cy="630797"/>
          </a:xfrm>
          <a:prstGeom prst="rect">
            <a:avLst/>
          </a:prstGeom>
          <a:noFill/>
          <a:ln>
            <a:noFill/>
          </a:ln>
        </p:spPr>
        <p:txBody>
          <a:bodyPr anchorCtr="0" anchor="t" bIns="0" lIns="0" spcFirstLastPara="1" rIns="0" wrap="square" tIns="0">
            <a:spAutoFit/>
          </a:bodyPr>
          <a:lstStyle/>
          <a:p>
            <a:pPr indent="0" lvl="0" marL="0" marR="0" rtl="0" algn="ctr">
              <a:lnSpc>
                <a:spcPct val="140015"/>
              </a:lnSpc>
              <a:spcBef>
                <a:spcPts val="0"/>
              </a:spcBef>
              <a:spcAft>
                <a:spcPts val="0"/>
              </a:spcAft>
              <a:buNone/>
            </a:pPr>
            <a:r>
              <a:rPr b="1" i="0" lang="en-US" sz="2599" u="none" cap="none" strike="noStrike">
                <a:solidFill>
                  <a:srgbClr val="01003B"/>
                </a:solidFill>
                <a:latin typeface="IBM Plex Sans"/>
                <a:ea typeface="IBM Plex Sans"/>
                <a:cs typeface="IBM Plex Sans"/>
                <a:sym typeface="IBM Plex Sans"/>
              </a:rPr>
              <a:t>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60549"/>
        </a:solidFill>
      </p:bgPr>
    </p:bg>
    <p:spTree>
      <p:nvGrpSpPr>
        <p:cNvPr id="114" name="Shape 114"/>
        <p:cNvGrpSpPr/>
        <p:nvPr/>
      </p:nvGrpSpPr>
      <p:grpSpPr>
        <a:xfrm>
          <a:off x="0" y="0"/>
          <a:ext cx="0" cy="0"/>
          <a:chOff x="0" y="0"/>
          <a:chExt cx="0" cy="0"/>
        </a:xfrm>
      </p:grpSpPr>
      <p:sp>
        <p:nvSpPr>
          <p:cNvPr id="115" name="Google Shape;115;p3"/>
          <p:cNvSpPr/>
          <p:nvPr/>
        </p:nvSpPr>
        <p:spPr>
          <a:xfrm>
            <a:off x="303350" y="409874"/>
            <a:ext cx="17259300" cy="9467255"/>
          </a:xfrm>
          <a:custGeom>
            <a:rect b="b" l="l" r="r" t="t"/>
            <a:pathLst>
              <a:path extrusionOk="0" h="9467255" w="17259300">
                <a:moveTo>
                  <a:pt x="0" y="0"/>
                </a:moveTo>
                <a:lnTo>
                  <a:pt x="17259300" y="0"/>
                </a:lnTo>
                <a:lnTo>
                  <a:pt x="17259300" y="9467255"/>
                </a:lnTo>
                <a:lnTo>
                  <a:pt x="0" y="9467255"/>
                </a:lnTo>
                <a:lnTo>
                  <a:pt x="0" y="0"/>
                </a:lnTo>
                <a:close/>
              </a:path>
            </a:pathLst>
          </a:custGeom>
          <a:blipFill rotWithShape="1">
            <a:blip r:embed="rId3">
              <a:alphaModFix/>
            </a:blip>
            <a:stretch>
              <a:fillRect b="0" l="0" r="0" t="0"/>
            </a:stretch>
          </a:blipFill>
          <a:ln>
            <a:noFill/>
          </a:ln>
        </p:spPr>
      </p:sp>
      <p:sp>
        <p:nvSpPr>
          <p:cNvPr id="116" name="Google Shape;116;p3"/>
          <p:cNvSpPr txBox="1"/>
          <p:nvPr/>
        </p:nvSpPr>
        <p:spPr>
          <a:xfrm>
            <a:off x="945613" y="738550"/>
            <a:ext cx="14248800" cy="61560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1" i="0" lang="en-US" sz="3999" u="none" cap="none" strike="noStrike">
                <a:solidFill>
                  <a:srgbClr val="01003B"/>
                </a:solidFill>
                <a:latin typeface="Ultra"/>
                <a:ea typeface="Ultra"/>
                <a:cs typeface="Ultra"/>
                <a:sym typeface="Ultra"/>
              </a:rPr>
              <a:t>Describe Your Idea or Project</a:t>
            </a:r>
            <a:endParaRPr/>
          </a:p>
        </p:txBody>
      </p:sp>
      <p:sp>
        <p:nvSpPr>
          <p:cNvPr id="117" name="Google Shape;117;p3"/>
          <p:cNvSpPr txBox="1"/>
          <p:nvPr/>
        </p:nvSpPr>
        <p:spPr>
          <a:xfrm>
            <a:off x="853450" y="1328800"/>
            <a:ext cx="16459200" cy="85482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Font typeface="Arial"/>
              <a:buNone/>
            </a:pPr>
            <a:r>
              <a:rPr b="1" lang="en-US" sz="3200">
                <a:solidFill>
                  <a:srgbClr val="1C4587"/>
                </a:solidFill>
              </a:rPr>
              <a:t>Real-Time Sign Language Translation System</a:t>
            </a:r>
            <a:endParaRPr b="1" sz="3200">
              <a:solidFill>
                <a:srgbClr val="1C4587"/>
              </a:solidFill>
            </a:endParaRPr>
          </a:p>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The project focuses on building a real-time sign language recognition system to facilitate communication for individuals who are deaf and/or mute. </a:t>
            </a:r>
            <a:endParaRPr sz="2400">
              <a:solidFill>
                <a:schemeClr val="dk1"/>
              </a:solidFill>
            </a:endParaRPr>
          </a:p>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The system employs a pair of gloves equipped with sensors to capture finger and thumb movements and to track hand orientation and motion. This data is sent wirelessly to an Android app, where it is processed using a machine learning model. </a:t>
            </a:r>
            <a:endParaRPr sz="2400">
              <a:solidFill>
                <a:schemeClr val="dk1"/>
              </a:solidFill>
            </a:endParaRPr>
          </a:p>
          <a:p>
            <a:pPr indent="-381000" lvl="0" marL="457200" rtl="0" algn="just">
              <a:lnSpc>
                <a:spcPct val="150000"/>
              </a:lnSpc>
              <a:spcBef>
                <a:spcPts val="0"/>
              </a:spcBef>
              <a:spcAft>
                <a:spcPts val="0"/>
              </a:spcAft>
              <a:buClr>
                <a:schemeClr val="dk1"/>
              </a:buClr>
              <a:buSzPts val="2400"/>
              <a:buChar char="●"/>
            </a:pPr>
            <a:r>
              <a:rPr lang="en-US" sz="2400">
                <a:solidFill>
                  <a:schemeClr val="dk1"/>
                </a:solidFill>
              </a:rPr>
              <a:t>The model recognises the gesture based on the movement patterns. Once classified, the system converts the gestures into text and then audio output using a Text-to-Speech engine, enabling seamless communication. </a:t>
            </a:r>
            <a:endParaRPr sz="2400">
              <a:solidFill>
                <a:schemeClr val="dk1"/>
              </a:solidFill>
            </a:endParaRPr>
          </a:p>
          <a:p>
            <a:pPr indent="0" lvl="0" marL="0" rtl="0" algn="l">
              <a:lnSpc>
                <a:spcPct val="115000"/>
              </a:lnSpc>
              <a:spcBef>
                <a:spcPts val="1400"/>
              </a:spcBef>
              <a:spcAft>
                <a:spcPts val="0"/>
              </a:spcAft>
              <a:buNone/>
            </a:pPr>
            <a:r>
              <a:rPr b="1" lang="en-US" sz="2400">
                <a:solidFill>
                  <a:schemeClr val="dk1"/>
                </a:solidFill>
              </a:rPr>
              <a:t>Key Features:</a:t>
            </a:r>
            <a:endParaRPr b="1" sz="2400">
              <a:solidFill>
                <a:schemeClr val="dk1"/>
              </a:solidFill>
            </a:endParaRPr>
          </a:p>
          <a:p>
            <a:pPr indent="-381000" lvl="0" marL="457200" rtl="0" algn="l">
              <a:lnSpc>
                <a:spcPct val="150000"/>
              </a:lnSpc>
              <a:spcBef>
                <a:spcPts val="1200"/>
              </a:spcBef>
              <a:spcAft>
                <a:spcPts val="0"/>
              </a:spcAft>
              <a:buClr>
                <a:schemeClr val="dk1"/>
              </a:buClr>
              <a:buSzPts val="2400"/>
              <a:buAutoNum type="arabicPeriod"/>
            </a:pPr>
            <a:r>
              <a:rPr lang="en-US" sz="2400">
                <a:solidFill>
                  <a:schemeClr val="dk1"/>
                </a:solidFill>
              </a:rPr>
              <a:t>Low-Cost Hardware</a:t>
            </a:r>
            <a:endParaRPr sz="2400">
              <a:solidFill>
                <a:schemeClr val="dk1"/>
              </a:solidFill>
            </a:endParaRPr>
          </a:p>
          <a:p>
            <a:pPr indent="-381000" lvl="0" marL="457200" rtl="0" algn="l">
              <a:lnSpc>
                <a:spcPct val="150000"/>
              </a:lnSpc>
              <a:spcBef>
                <a:spcPts val="0"/>
              </a:spcBef>
              <a:spcAft>
                <a:spcPts val="0"/>
              </a:spcAft>
              <a:buClr>
                <a:schemeClr val="dk1"/>
              </a:buClr>
              <a:buSzPts val="2400"/>
              <a:buAutoNum type="arabicPeriod"/>
            </a:pPr>
            <a:r>
              <a:rPr lang="en-US" sz="2400">
                <a:solidFill>
                  <a:schemeClr val="dk1"/>
                </a:solidFill>
              </a:rPr>
              <a:t>Energy Efficient</a:t>
            </a:r>
            <a:endParaRPr sz="2400">
              <a:solidFill>
                <a:schemeClr val="dk1"/>
              </a:solidFill>
            </a:endParaRPr>
          </a:p>
          <a:p>
            <a:pPr indent="-381000" lvl="0" marL="457200" rtl="0" algn="l">
              <a:lnSpc>
                <a:spcPct val="150000"/>
              </a:lnSpc>
              <a:spcBef>
                <a:spcPts val="0"/>
              </a:spcBef>
              <a:spcAft>
                <a:spcPts val="0"/>
              </a:spcAft>
              <a:buClr>
                <a:schemeClr val="dk1"/>
              </a:buClr>
              <a:buSzPts val="2400"/>
              <a:buAutoNum type="arabicPeriod"/>
            </a:pPr>
            <a:r>
              <a:rPr lang="en-US" sz="2400">
                <a:solidFill>
                  <a:schemeClr val="dk1"/>
                </a:solidFill>
              </a:rPr>
              <a:t>Real-Time Operation</a:t>
            </a:r>
            <a:endParaRPr sz="2400">
              <a:solidFill>
                <a:schemeClr val="dk1"/>
              </a:solidFill>
            </a:endParaRPr>
          </a:p>
          <a:p>
            <a:pPr indent="-381000" lvl="0" marL="457200" rtl="0" algn="l">
              <a:lnSpc>
                <a:spcPct val="150000"/>
              </a:lnSpc>
              <a:spcBef>
                <a:spcPts val="0"/>
              </a:spcBef>
              <a:spcAft>
                <a:spcPts val="0"/>
              </a:spcAft>
              <a:buClr>
                <a:schemeClr val="dk1"/>
              </a:buClr>
              <a:buSzPts val="2400"/>
              <a:buAutoNum type="arabicPeriod"/>
            </a:pPr>
            <a:r>
              <a:rPr lang="en-US" sz="2400">
                <a:solidFill>
                  <a:schemeClr val="dk1"/>
                </a:solidFill>
              </a:rPr>
              <a:t>Expandable Gesture Set</a:t>
            </a:r>
            <a:endParaRPr sz="2400">
              <a:solidFill>
                <a:schemeClr val="dk1"/>
              </a:solidFill>
            </a:endParaRPr>
          </a:p>
          <a:p>
            <a:pPr indent="-381000" lvl="0" marL="457200" rtl="0" algn="l">
              <a:lnSpc>
                <a:spcPct val="150000"/>
              </a:lnSpc>
              <a:spcBef>
                <a:spcPts val="0"/>
              </a:spcBef>
              <a:spcAft>
                <a:spcPts val="0"/>
              </a:spcAft>
              <a:buClr>
                <a:schemeClr val="dk1"/>
              </a:buClr>
              <a:buSzPts val="2400"/>
              <a:buAutoNum type="arabicPeriod"/>
            </a:pPr>
            <a:r>
              <a:rPr lang="en-US" sz="2400">
                <a:solidFill>
                  <a:schemeClr val="dk1"/>
                </a:solidFill>
              </a:rPr>
              <a:t>Cloud Integration</a:t>
            </a:r>
            <a:endParaRPr sz="2400">
              <a:solidFill>
                <a:schemeClr val="dk1"/>
              </a:solidFill>
            </a:endParaRPr>
          </a:p>
          <a:p>
            <a:pPr indent="-381000" lvl="0" marL="457200" rtl="0" algn="l">
              <a:lnSpc>
                <a:spcPct val="150000"/>
              </a:lnSpc>
              <a:spcBef>
                <a:spcPts val="0"/>
              </a:spcBef>
              <a:spcAft>
                <a:spcPts val="0"/>
              </a:spcAft>
              <a:buClr>
                <a:schemeClr val="dk1"/>
              </a:buClr>
              <a:buSzPts val="2400"/>
              <a:buAutoNum type="arabicPeriod"/>
            </a:pPr>
            <a:r>
              <a:rPr lang="en-US" sz="2400">
                <a:solidFill>
                  <a:schemeClr val="dk1"/>
                </a:solidFill>
              </a:rPr>
              <a:t>Multi-Lingual Support</a:t>
            </a:r>
            <a:endParaRPr sz="2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60549"/>
        </a:solidFill>
      </p:bgPr>
    </p:bg>
    <p:spTree>
      <p:nvGrpSpPr>
        <p:cNvPr id="121" name="Shape 121"/>
        <p:cNvGrpSpPr/>
        <p:nvPr/>
      </p:nvGrpSpPr>
      <p:grpSpPr>
        <a:xfrm>
          <a:off x="0" y="0"/>
          <a:ext cx="0" cy="0"/>
          <a:chOff x="0" y="0"/>
          <a:chExt cx="0" cy="0"/>
        </a:xfrm>
      </p:grpSpPr>
      <p:sp>
        <p:nvSpPr>
          <p:cNvPr id="122" name="Google Shape;122;g2a4951a71e8_0_0"/>
          <p:cNvSpPr/>
          <p:nvPr/>
        </p:nvSpPr>
        <p:spPr>
          <a:xfrm>
            <a:off x="514350" y="304949"/>
            <a:ext cx="17259300" cy="9467255"/>
          </a:xfrm>
          <a:custGeom>
            <a:rect b="b" l="l" r="r" t="t"/>
            <a:pathLst>
              <a:path extrusionOk="0" h="9467255" w="17259300">
                <a:moveTo>
                  <a:pt x="0" y="0"/>
                </a:moveTo>
                <a:lnTo>
                  <a:pt x="17259300" y="0"/>
                </a:lnTo>
                <a:lnTo>
                  <a:pt x="17259300" y="9467255"/>
                </a:lnTo>
                <a:lnTo>
                  <a:pt x="0" y="9467255"/>
                </a:lnTo>
                <a:lnTo>
                  <a:pt x="0" y="0"/>
                </a:lnTo>
                <a:close/>
              </a:path>
            </a:pathLst>
          </a:custGeom>
          <a:blipFill rotWithShape="1">
            <a:blip r:embed="rId3">
              <a:alphaModFix/>
            </a:blip>
            <a:stretch>
              <a:fillRect b="0" l="0" r="0" t="0"/>
            </a:stretch>
          </a:blipFill>
          <a:ln>
            <a:noFill/>
          </a:ln>
        </p:spPr>
      </p:sp>
      <p:sp>
        <p:nvSpPr>
          <p:cNvPr id="123" name="Google Shape;123;g2a4951a71e8_0_0"/>
          <p:cNvSpPr txBox="1"/>
          <p:nvPr/>
        </p:nvSpPr>
        <p:spPr>
          <a:xfrm>
            <a:off x="1028700" y="1028700"/>
            <a:ext cx="14248800" cy="21540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t/>
            </a:r>
            <a:endParaRPr/>
          </a:p>
        </p:txBody>
      </p:sp>
      <p:sp>
        <p:nvSpPr>
          <p:cNvPr id="124" name="Google Shape;124;g2a4951a71e8_0_0"/>
          <p:cNvSpPr txBox="1"/>
          <p:nvPr/>
        </p:nvSpPr>
        <p:spPr>
          <a:xfrm>
            <a:off x="945600" y="628500"/>
            <a:ext cx="14248800" cy="61560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1" i="0" lang="en-US" sz="3999" u="none" cap="none" strike="noStrike">
                <a:solidFill>
                  <a:srgbClr val="01003B"/>
                </a:solidFill>
                <a:latin typeface="Ultra"/>
                <a:ea typeface="Ultra"/>
                <a:cs typeface="Ultra"/>
                <a:sym typeface="Ultra"/>
              </a:rPr>
              <a:t>Describe the Technology Stack Required:</a:t>
            </a:r>
            <a:endParaRPr/>
          </a:p>
        </p:txBody>
      </p:sp>
      <p:sp>
        <p:nvSpPr>
          <p:cNvPr id="125" name="Google Shape;125;g2a4951a71e8_0_0"/>
          <p:cNvSpPr txBox="1"/>
          <p:nvPr/>
        </p:nvSpPr>
        <p:spPr>
          <a:xfrm>
            <a:off x="1028700" y="2063304"/>
            <a:ext cx="140826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
        <p:nvSpPr>
          <p:cNvPr id="126" name="Google Shape;126;g2a4951a71e8_0_0"/>
          <p:cNvSpPr txBox="1"/>
          <p:nvPr/>
        </p:nvSpPr>
        <p:spPr>
          <a:xfrm>
            <a:off x="1104900" y="1327650"/>
            <a:ext cx="15627600" cy="84081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200"/>
              </a:spcBef>
              <a:spcAft>
                <a:spcPts val="0"/>
              </a:spcAft>
              <a:buNone/>
            </a:pPr>
            <a:r>
              <a:rPr b="1" lang="en-US" sz="2500">
                <a:solidFill>
                  <a:schemeClr val="dk1"/>
                </a:solidFill>
              </a:rPr>
              <a:t>Machine Learning Model Type</a:t>
            </a:r>
            <a:r>
              <a:rPr lang="en-US" sz="2500">
                <a:solidFill>
                  <a:schemeClr val="dk1"/>
                </a:solidFill>
              </a:rPr>
              <a:t>:</a:t>
            </a:r>
            <a:endParaRPr sz="2500">
              <a:solidFill>
                <a:schemeClr val="dk1"/>
              </a:solidFill>
            </a:endParaRPr>
          </a:p>
          <a:p>
            <a:pPr indent="-387350" lvl="2" marL="1371600" rtl="0" algn="l">
              <a:lnSpc>
                <a:spcPct val="115000"/>
              </a:lnSpc>
              <a:spcBef>
                <a:spcPts val="1200"/>
              </a:spcBef>
              <a:spcAft>
                <a:spcPts val="0"/>
              </a:spcAft>
              <a:buClr>
                <a:schemeClr val="dk1"/>
              </a:buClr>
              <a:buSzPts val="2500"/>
              <a:buAutoNum type="romanLcPeriod"/>
            </a:pPr>
            <a:r>
              <a:rPr b="1" lang="en-US" sz="2500">
                <a:solidFill>
                  <a:schemeClr val="dk1"/>
                </a:solidFill>
              </a:rPr>
              <a:t>Static Gestures</a:t>
            </a:r>
            <a:r>
              <a:rPr lang="en-US" sz="2500">
                <a:solidFill>
                  <a:schemeClr val="dk1"/>
                </a:solidFill>
              </a:rPr>
              <a:t>: Decision Trees, Random Forest, SVM.</a:t>
            </a:r>
            <a:endParaRPr sz="2500">
              <a:solidFill>
                <a:schemeClr val="dk1"/>
              </a:solidFill>
            </a:endParaRPr>
          </a:p>
          <a:p>
            <a:pPr indent="-387350" lvl="2" marL="1371600" rtl="0" algn="l">
              <a:lnSpc>
                <a:spcPct val="115000"/>
              </a:lnSpc>
              <a:spcBef>
                <a:spcPts val="0"/>
              </a:spcBef>
              <a:spcAft>
                <a:spcPts val="0"/>
              </a:spcAft>
              <a:buClr>
                <a:schemeClr val="dk1"/>
              </a:buClr>
              <a:buSzPts val="2500"/>
              <a:buAutoNum type="romanLcPeriod"/>
            </a:pPr>
            <a:r>
              <a:rPr b="1" lang="en-US" sz="2500">
                <a:solidFill>
                  <a:schemeClr val="dk1"/>
                </a:solidFill>
              </a:rPr>
              <a:t>Dynamic Gestures</a:t>
            </a:r>
            <a:r>
              <a:rPr lang="en-US" sz="2500">
                <a:solidFill>
                  <a:schemeClr val="dk1"/>
                </a:solidFill>
              </a:rPr>
              <a:t>: LSTM, RNN for time-series data.</a:t>
            </a:r>
            <a:endParaRPr sz="2500">
              <a:solidFill>
                <a:schemeClr val="dk1"/>
              </a:solidFill>
            </a:endParaRPr>
          </a:p>
          <a:p>
            <a:pPr indent="-387350" lvl="0" marL="457200" rtl="0" algn="l">
              <a:lnSpc>
                <a:spcPct val="115000"/>
              </a:lnSpc>
              <a:spcBef>
                <a:spcPts val="0"/>
              </a:spcBef>
              <a:spcAft>
                <a:spcPts val="0"/>
              </a:spcAft>
              <a:buClr>
                <a:schemeClr val="dk1"/>
              </a:buClr>
              <a:buSzPts val="2500"/>
              <a:buChar char="●"/>
            </a:pPr>
            <a:r>
              <a:rPr b="1" lang="en-US" sz="2500">
                <a:solidFill>
                  <a:schemeClr val="dk1"/>
                </a:solidFill>
              </a:rPr>
              <a:t>Frameworks</a:t>
            </a:r>
            <a:r>
              <a:rPr lang="en-US" sz="2500">
                <a:solidFill>
                  <a:schemeClr val="dk1"/>
                </a:solidFill>
              </a:rPr>
              <a:t>: Scikit-learn, TensorFlow/Keras for training and inference.</a:t>
            </a:r>
            <a:endParaRPr sz="2500">
              <a:solidFill>
                <a:schemeClr val="dk1"/>
              </a:solidFill>
            </a:endParaRPr>
          </a:p>
          <a:p>
            <a:pPr indent="0" lvl="0" marL="0" rtl="0" algn="l">
              <a:lnSpc>
                <a:spcPct val="115000"/>
              </a:lnSpc>
              <a:spcBef>
                <a:spcPts val="1200"/>
              </a:spcBef>
              <a:spcAft>
                <a:spcPts val="0"/>
              </a:spcAft>
              <a:buSzPts val="1100"/>
              <a:buNone/>
            </a:pPr>
            <a:r>
              <a:rPr b="1" lang="en-US" sz="2500">
                <a:solidFill>
                  <a:schemeClr val="dk1"/>
                </a:solidFill>
              </a:rPr>
              <a:t>Mobile Application:</a:t>
            </a:r>
            <a:endParaRPr b="1" sz="2500">
              <a:solidFill>
                <a:schemeClr val="dk1"/>
              </a:solidFill>
            </a:endParaRPr>
          </a:p>
          <a:p>
            <a:pPr indent="-387350" lvl="0" marL="457200" rtl="0" algn="l">
              <a:lnSpc>
                <a:spcPct val="115000"/>
              </a:lnSpc>
              <a:spcBef>
                <a:spcPts val="1200"/>
              </a:spcBef>
              <a:spcAft>
                <a:spcPts val="0"/>
              </a:spcAft>
              <a:buClr>
                <a:schemeClr val="dk1"/>
              </a:buClr>
              <a:buSzPts val="2500"/>
              <a:buChar char="●"/>
            </a:pPr>
            <a:r>
              <a:rPr b="1" lang="en-US" sz="2500">
                <a:solidFill>
                  <a:schemeClr val="dk1"/>
                </a:solidFill>
              </a:rPr>
              <a:t>Platform</a:t>
            </a:r>
            <a:r>
              <a:rPr lang="en-US" sz="2500">
                <a:solidFill>
                  <a:schemeClr val="dk1"/>
                </a:solidFill>
              </a:rPr>
              <a:t>: Android (Java/Kotlin/Flutter).</a:t>
            </a:r>
            <a:endParaRPr sz="2500">
              <a:solidFill>
                <a:schemeClr val="dk1"/>
              </a:solidFill>
            </a:endParaRPr>
          </a:p>
          <a:p>
            <a:pPr indent="-387350" lvl="0" marL="457200" rtl="0" algn="l">
              <a:lnSpc>
                <a:spcPct val="115000"/>
              </a:lnSpc>
              <a:spcBef>
                <a:spcPts val="0"/>
              </a:spcBef>
              <a:spcAft>
                <a:spcPts val="0"/>
              </a:spcAft>
              <a:buClr>
                <a:schemeClr val="dk1"/>
              </a:buClr>
              <a:buSzPts val="2500"/>
              <a:buChar char="●"/>
            </a:pPr>
            <a:r>
              <a:rPr b="1" lang="en-US" sz="2500">
                <a:solidFill>
                  <a:schemeClr val="dk1"/>
                </a:solidFill>
              </a:rPr>
              <a:t>Communication</a:t>
            </a:r>
            <a:r>
              <a:rPr lang="en-US" sz="2500">
                <a:solidFill>
                  <a:schemeClr val="dk1"/>
                </a:solidFill>
              </a:rPr>
              <a:t>: Bluetooth/Wi-Fi for real-time sensor data transmission.</a:t>
            </a:r>
            <a:endParaRPr sz="2500">
              <a:solidFill>
                <a:schemeClr val="dk1"/>
              </a:solidFill>
            </a:endParaRPr>
          </a:p>
          <a:p>
            <a:pPr indent="-387350" lvl="0" marL="457200" rtl="0" algn="l">
              <a:lnSpc>
                <a:spcPct val="115000"/>
              </a:lnSpc>
              <a:spcBef>
                <a:spcPts val="0"/>
              </a:spcBef>
              <a:spcAft>
                <a:spcPts val="0"/>
              </a:spcAft>
              <a:buClr>
                <a:schemeClr val="dk1"/>
              </a:buClr>
              <a:buSzPts val="2500"/>
              <a:buChar char="●"/>
            </a:pPr>
            <a:r>
              <a:rPr b="1" lang="en-US" sz="2500">
                <a:solidFill>
                  <a:schemeClr val="dk1"/>
                </a:solidFill>
              </a:rPr>
              <a:t>User Interface</a:t>
            </a:r>
            <a:r>
              <a:rPr lang="en-US" sz="2500">
                <a:solidFill>
                  <a:schemeClr val="dk1"/>
                </a:solidFill>
              </a:rPr>
              <a:t>: Display recognized gestures and output them as text and speech.</a:t>
            </a:r>
            <a:endParaRPr sz="2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2500">
                <a:solidFill>
                  <a:schemeClr val="dk1"/>
                </a:solidFill>
              </a:rPr>
              <a:t>Text-to-Speech (TTS):</a:t>
            </a:r>
            <a:endParaRPr b="1" sz="2500">
              <a:solidFill>
                <a:schemeClr val="dk1"/>
              </a:solidFill>
            </a:endParaRPr>
          </a:p>
          <a:p>
            <a:pPr indent="-387350" lvl="0" marL="457200" rtl="0" algn="l">
              <a:lnSpc>
                <a:spcPct val="115000"/>
              </a:lnSpc>
              <a:spcBef>
                <a:spcPts val="1200"/>
              </a:spcBef>
              <a:spcAft>
                <a:spcPts val="0"/>
              </a:spcAft>
              <a:buClr>
                <a:schemeClr val="dk1"/>
              </a:buClr>
              <a:buSzPts val="2500"/>
              <a:buChar char="●"/>
            </a:pPr>
            <a:r>
              <a:rPr b="1" lang="en-US" sz="2500">
                <a:solidFill>
                  <a:schemeClr val="dk1"/>
                </a:solidFill>
              </a:rPr>
              <a:t>Google TTS API</a:t>
            </a:r>
            <a:r>
              <a:rPr lang="en-US" sz="2500">
                <a:solidFill>
                  <a:schemeClr val="dk1"/>
                </a:solidFill>
              </a:rPr>
              <a:t> or </a:t>
            </a:r>
            <a:r>
              <a:rPr b="1" lang="en-US" sz="2500">
                <a:solidFill>
                  <a:schemeClr val="dk1"/>
                </a:solidFill>
              </a:rPr>
              <a:t>Android Speech-to-Text</a:t>
            </a:r>
            <a:r>
              <a:rPr lang="en-US" sz="2500">
                <a:solidFill>
                  <a:schemeClr val="dk1"/>
                </a:solidFill>
              </a:rPr>
              <a:t> for translating text output into spoken language.</a:t>
            </a:r>
            <a:endParaRPr sz="2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2500">
                <a:solidFill>
                  <a:schemeClr val="dk1"/>
                </a:solidFill>
              </a:rPr>
              <a:t>Cloud Integration:</a:t>
            </a:r>
            <a:endParaRPr b="1" sz="2500">
              <a:solidFill>
                <a:schemeClr val="dk1"/>
              </a:solidFill>
            </a:endParaRPr>
          </a:p>
          <a:p>
            <a:pPr indent="-387350" lvl="0" marL="457200" rtl="0" algn="l">
              <a:lnSpc>
                <a:spcPct val="115000"/>
              </a:lnSpc>
              <a:spcBef>
                <a:spcPts val="1200"/>
              </a:spcBef>
              <a:spcAft>
                <a:spcPts val="0"/>
              </a:spcAft>
              <a:buClr>
                <a:schemeClr val="dk1"/>
              </a:buClr>
              <a:buSzPts val="2500"/>
              <a:buChar char="●"/>
            </a:pPr>
            <a:r>
              <a:rPr b="1" lang="en-US" sz="2500">
                <a:solidFill>
                  <a:schemeClr val="dk1"/>
                </a:solidFill>
              </a:rPr>
              <a:t>AWS EC2</a:t>
            </a:r>
            <a:r>
              <a:rPr lang="en-US" sz="2500">
                <a:solidFill>
                  <a:schemeClr val="dk1"/>
                </a:solidFill>
              </a:rPr>
              <a:t>: Offloading computation-heavy tasks and providing cloud-based machine learning inference.</a:t>
            </a:r>
            <a:endParaRPr sz="2500">
              <a:solidFill>
                <a:schemeClr val="dk1"/>
              </a:solidFill>
            </a:endParaRPr>
          </a:p>
          <a:p>
            <a:pPr indent="-387350" lvl="0" marL="457200" rtl="0" algn="l">
              <a:lnSpc>
                <a:spcPct val="115000"/>
              </a:lnSpc>
              <a:spcBef>
                <a:spcPts val="0"/>
              </a:spcBef>
              <a:spcAft>
                <a:spcPts val="0"/>
              </a:spcAft>
              <a:buClr>
                <a:schemeClr val="dk1"/>
              </a:buClr>
              <a:buSzPts val="2500"/>
              <a:buChar char="●"/>
            </a:pPr>
            <a:r>
              <a:rPr b="1" lang="en-US" sz="2500">
                <a:solidFill>
                  <a:schemeClr val="dk1"/>
                </a:solidFill>
              </a:rPr>
              <a:t>AWS S3</a:t>
            </a:r>
            <a:r>
              <a:rPr lang="en-US" sz="2500">
                <a:solidFill>
                  <a:schemeClr val="dk1"/>
                </a:solidFill>
              </a:rPr>
              <a:t>: Storing models and datasets.</a:t>
            </a:r>
            <a:endParaRPr sz="25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2500">
                <a:solidFill>
                  <a:schemeClr val="dk1"/>
                </a:solidFill>
              </a:rPr>
              <a:t>Online Learning (for Gesture Expansion):</a:t>
            </a:r>
            <a:endParaRPr b="1" sz="2500">
              <a:solidFill>
                <a:schemeClr val="dk1"/>
              </a:solidFill>
            </a:endParaRPr>
          </a:p>
          <a:p>
            <a:pPr indent="-387350" lvl="0" marL="457200" rtl="0" algn="l">
              <a:lnSpc>
                <a:spcPct val="115000"/>
              </a:lnSpc>
              <a:spcBef>
                <a:spcPts val="1200"/>
              </a:spcBef>
              <a:spcAft>
                <a:spcPts val="0"/>
              </a:spcAft>
              <a:buClr>
                <a:schemeClr val="dk1"/>
              </a:buClr>
              <a:buSzPts val="2500"/>
              <a:buChar char="●"/>
            </a:pPr>
            <a:r>
              <a:rPr b="1" lang="en-US" sz="2500">
                <a:solidFill>
                  <a:schemeClr val="dk1"/>
                </a:solidFill>
              </a:rPr>
              <a:t>Incremental</a:t>
            </a:r>
            <a:r>
              <a:rPr b="1" lang="en-US" sz="2500">
                <a:solidFill>
                  <a:schemeClr val="dk1"/>
                </a:solidFill>
              </a:rPr>
              <a:t> Learning Algorithms</a:t>
            </a:r>
            <a:r>
              <a:rPr lang="en-US" sz="2500">
                <a:solidFill>
                  <a:schemeClr val="dk1"/>
                </a:solidFill>
              </a:rPr>
              <a:t>: Incremental updates to the model as new gestures are added by the user using </a:t>
            </a:r>
            <a:r>
              <a:rPr lang="en-US" sz="2500">
                <a:solidFill>
                  <a:schemeClr val="dk1"/>
                </a:solidFill>
              </a:rPr>
              <a:t>libraries</a:t>
            </a:r>
            <a:r>
              <a:rPr lang="en-US" sz="2500">
                <a:solidFill>
                  <a:schemeClr val="dk1"/>
                </a:solidFill>
              </a:rPr>
              <a:t> like creme and river.</a:t>
            </a:r>
            <a:endParaRPr sz="3300">
              <a:solidFill>
                <a:srgbClr val="01003B"/>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60549"/>
        </a:solidFill>
      </p:bgPr>
    </p:bg>
    <p:spTree>
      <p:nvGrpSpPr>
        <p:cNvPr id="130" name="Shape 130"/>
        <p:cNvGrpSpPr/>
        <p:nvPr/>
      </p:nvGrpSpPr>
      <p:grpSpPr>
        <a:xfrm>
          <a:off x="0" y="0"/>
          <a:ext cx="0" cy="0"/>
          <a:chOff x="0" y="0"/>
          <a:chExt cx="0" cy="0"/>
        </a:xfrm>
      </p:grpSpPr>
      <p:sp>
        <p:nvSpPr>
          <p:cNvPr id="131" name="Google Shape;131;p4"/>
          <p:cNvSpPr/>
          <p:nvPr/>
        </p:nvSpPr>
        <p:spPr>
          <a:xfrm>
            <a:off x="514350" y="158424"/>
            <a:ext cx="17259300" cy="9467255"/>
          </a:xfrm>
          <a:custGeom>
            <a:rect b="b" l="l" r="r" t="t"/>
            <a:pathLst>
              <a:path extrusionOk="0" h="9467255" w="17259300">
                <a:moveTo>
                  <a:pt x="0" y="0"/>
                </a:moveTo>
                <a:lnTo>
                  <a:pt x="17259300" y="0"/>
                </a:lnTo>
                <a:lnTo>
                  <a:pt x="17259300" y="9467255"/>
                </a:lnTo>
                <a:lnTo>
                  <a:pt x="0" y="9467255"/>
                </a:lnTo>
                <a:lnTo>
                  <a:pt x="0" y="0"/>
                </a:lnTo>
                <a:close/>
              </a:path>
            </a:pathLst>
          </a:custGeom>
          <a:blipFill rotWithShape="1">
            <a:blip r:embed="rId3">
              <a:alphaModFix/>
            </a:blip>
            <a:stretch>
              <a:fillRect b="0" l="0" r="0" t="0"/>
            </a:stretch>
          </a:blipFill>
          <a:ln>
            <a:noFill/>
          </a:ln>
        </p:spPr>
      </p:sp>
      <p:sp>
        <p:nvSpPr>
          <p:cNvPr id="132" name="Google Shape;132;p4"/>
          <p:cNvSpPr txBox="1"/>
          <p:nvPr/>
        </p:nvSpPr>
        <p:spPr>
          <a:xfrm>
            <a:off x="1028700" y="665675"/>
            <a:ext cx="15544200" cy="608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950" u="none" cap="none" strike="noStrike">
                <a:solidFill>
                  <a:srgbClr val="01003B"/>
                </a:solidFill>
                <a:latin typeface="Ultra"/>
                <a:ea typeface="Ultra"/>
                <a:cs typeface="Ultra"/>
                <a:sym typeface="Ultra"/>
              </a:rPr>
              <a:t>Describe your use cases </a:t>
            </a:r>
            <a:endParaRPr sz="3950"/>
          </a:p>
        </p:txBody>
      </p:sp>
      <p:sp>
        <p:nvSpPr>
          <p:cNvPr id="133" name="Google Shape;133;p4"/>
          <p:cNvSpPr txBox="1"/>
          <p:nvPr/>
        </p:nvSpPr>
        <p:spPr>
          <a:xfrm>
            <a:off x="1028700" y="1357125"/>
            <a:ext cx="16035900" cy="7911000"/>
          </a:xfrm>
          <a:prstGeom prst="rect">
            <a:avLst/>
          </a:prstGeom>
          <a:noFill/>
          <a:ln>
            <a:noFill/>
          </a:ln>
        </p:spPr>
        <p:txBody>
          <a:bodyPr anchorCtr="0" anchor="t" bIns="91425" lIns="91425" spcFirstLastPara="1" rIns="91425" wrap="square" tIns="91425">
            <a:noAutofit/>
          </a:bodyPr>
          <a:lstStyle/>
          <a:p>
            <a:pPr indent="-381000" lvl="0" marL="457200" rtl="0" algn="just">
              <a:lnSpc>
                <a:spcPct val="105000"/>
              </a:lnSpc>
              <a:spcBef>
                <a:spcPts val="1200"/>
              </a:spcBef>
              <a:spcAft>
                <a:spcPts val="0"/>
              </a:spcAft>
              <a:buClr>
                <a:schemeClr val="dk1"/>
              </a:buClr>
              <a:buSzPts val="2400"/>
              <a:buAutoNum type="arabicPeriod"/>
            </a:pPr>
            <a:r>
              <a:rPr b="1" lang="en-US" sz="2400">
                <a:solidFill>
                  <a:schemeClr val="dk1"/>
                </a:solidFill>
              </a:rPr>
              <a:t>Real-Time Communication for Deaf/Mute Individuals</a:t>
            </a:r>
            <a:endParaRPr b="1" sz="2400">
              <a:solidFill>
                <a:schemeClr val="dk1"/>
              </a:solidFill>
            </a:endParaRPr>
          </a:p>
          <a:p>
            <a:pPr indent="-381000" lvl="1" marL="914400" rtl="0" algn="just">
              <a:lnSpc>
                <a:spcPct val="105000"/>
              </a:lnSpc>
              <a:spcBef>
                <a:spcPts val="1200"/>
              </a:spcBef>
              <a:spcAft>
                <a:spcPts val="0"/>
              </a:spcAft>
              <a:buClr>
                <a:schemeClr val="dk1"/>
              </a:buClr>
              <a:buSzPts val="2400"/>
              <a:buChar char="○"/>
            </a:pPr>
            <a:r>
              <a:rPr lang="en-US" sz="2400">
                <a:solidFill>
                  <a:schemeClr val="dk1"/>
                </a:solidFill>
              </a:rPr>
              <a:t>Allows seamless communication by converting sign language gestures into spoken words.</a:t>
            </a:r>
            <a:endParaRPr sz="2400">
              <a:solidFill>
                <a:schemeClr val="dk1"/>
              </a:solidFill>
            </a:endParaRPr>
          </a:p>
          <a:p>
            <a:pPr indent="-381000" lvl="0" marL="457200" rtl="0" algn="just">
              <a:lnSpc>
                <a:spcPct val="105000"/>
              </a:lnSpc>
              <a:spcBef>
                <a:spcPts val="1200"/>
              </a:spcBef>
              <a:spcAft>
                <a:spcPts val="0"/>
              </a:spcAft>
              <a:buClr>
                <a:schemeClr val="dk1"/>
              </a:buClr>
              <a:buSzPts val="2400"/>
              <a:buAutoNum type="arabicPeriod"/>
            </a:pPr>
            <a:r>
              <a:rPr b="1" lang="en-US" sz="2400">
                <a:solidFill>
                  <a:schemeClr val="dk1"/>
                </a:solidFill>
              </a:rPr>
              <a:t>Sign Language Education</a:t>
            </a:r>
            <a:endParaRPr b="1" sz="2400">
              <a:solidFill>
                <a:schemeClr val="dk1"/>
              </a:solidFill>
            </a:endParaRPr>
          </a:p>
          <a:p>
            <a:pPr indent="-381000" lvl="1" marL="914400" rtl="0" algn="just">
              <a:lnSpc>
                <a:spcPct val="105000"/>
              </a:lnSpc>
              <a:spcBef>
                <a:spcPts val="1200"/>
              </a:spcBef>
              <a:spcAft>
                <a:spcPts val="0"/>
              </a:spcAft>
              <a:buClr>
                <a:schemeClr val="dk1"/>
              </a:buClr>
              <a:buSzPts val="2400"/>
              <a:buChar char="○"/>
            </a:pPr>
            <a:r>
              <a:rPr lang="en-US" sz="2400">
                <a:solidFill>
                  <a:schemeClr val="dk1"/>
                </a:solidFill>
              </a:rPr>
              <a:t>Assists learners by providing feedback on gestures, helping them practice and improve their skills.</a:t>
            </a:r>
            <a:endParaRPr sz="2400">
              <a:solidFill>
                <a:schemeClr val="dk1"/>
              </a:solidFill>
            </a:endParaRPr>
          </a:p>
          <a:p>
            <a:pPr indent="-381000" lvl="0" marL="457200" rtl="0" algn="just">
              <a:lnSpc>
                <a:spcPct val="105000"/>
              </a:lnSpc>
              <a:spcBef>
                <a:spcPts val="1200"/>
              </a:spcBef>
              <a:spcAft>
                <a:spcPts val="0"/>
              </a:spcAft>
              <a:buClr>
                <a:schemeClr val="dk1"/>
              </a:buClr>
              <a:buSzPts val="2400"/>
              <a:buAutoNum type="arabicPeriod"/>
            </a:pPr>
            <a:r>
              <a:rPr b="1" lang="en-US" sz="2400">
                <a:solidFill>
                  <a:schemeClr val="dk1"/>
                </a:solidFill>
              </a:rPr>
              <a:t>Gesture-Based Control for Assistive Devices</a:t>
            </a:r>
            <a:endParaRPr b="1" sz="2400">
              <a:solidFill>
                <a:schemeClr val="dk1"/>
              </a:solidFill>
            </a:endParaRPr>
          </a:p>
          <a:p>
            <a:pPr indent="-381000" lvl="1" marL="914400" rtl="0" algn="just">
              <a:lnSpc>
                <a:spcPct val="105000"/>
              </a:lnSpc>
              <a:spcBef>
                <a:spcPts val="1200"/>
              </a:spcBef>
              <a:spcAft>
                <a:spcPts val="0"/>
              </a:spcAft>
              <a:buClr>
                <a:schemeClr val="dk1"/>
              </a:buClr>
              <a:buSzPts val="2400"/>
              <a:buChar char="○"/>
            </a:pPr>
            <a:r>
              <a:rPr lang="en-US" sz="2400">
                <a:solidFill>
                  <a:schemeClr val="dk1"/>
                </a:solidFill>
              </a:rPr>
              <a:t>Enables people with limited mobility to control smart devices (e.g., lights, TV) using sign language gestures.</a:t>
            </a:r>
            <a:endParaRPr sz="2400">
              <a:solidFill>
                <a:schemeClr val="dk1"/>
              </a:solidFill>
            </a:endParaRPr>
          </a:p>
          <a:p>
            <a:pPr indent="-381000" lvl="0" marL="457200" rtl="0" algn="just">
              <a:lnSpc>
                <a:spcPct val="105000"/>
              </a:lnSpc>
              <a:spcBef>
                <a:spcPts val="1200"/>
              </a:spcBef>
              <a:spcAft>
                <a:spcPts val="0"/>
              </a:spcAft>
              <a:buClr>
                <a:schemeClr val="dk1"/>
              </a:buClr>
              <a:buSzPts val="2400"/>
              <a:buAutoNum type="arabicPeriod"/>
            </a:pPr>
            <a:r>
              <a:rPr b="1" lang="en-US" sz="2400">
                <a:solidFill>
                  <a:schemeClr val="dk1"/>
                </a:solidFill>
              </a:rPr>
              <a:t>Adding New Gestures Through Online Learning</a:t>
            </a:r>
            <a:endParaRPr b="1" sz="2400">
              <a:solidFill>
                <a:schemeClr val="dk1"/>
              </a:solidFill>
            </a:endParaRPr>
          </a:p>
          <a:p>
            <a:pPr indent="-381000" lvl="1" marL="914400" rtl="0" algn="just">
              <a:lnSpc>
                <a:spcPct val="105000"/>
              </a:lnSpc>
              <a:spcBef>
                <a:spcPts val="1200"/>
              </a:spcBef>
              <a:spcAft>
                <a:spcPts val="0"/>
              </a:spcAft>
              <a:buClr>
                <a:schemeClr val="dk1"/>
              </a:buClr>
              <a:buSzPts val="2400"/>
              <a:buChar char="○"/>
            </a:pPr>
            <a:r>
              <a:rPr lang="en-US" sz="2400">
                <a:solidFill>
                  <a:schemeClr val="dk1"/>
                </a:solidFill>
              </a:rPr>
              <a:t>Users can add new gestures to the system, and the model adapts through real-time learning.</a:t>
            </a:r>
            <a:endParaRPr sz="2400">
              <a:solidFill>
                <a:schemeClr val="dk1"/>
              </a:solidFill>
            </a:endParaRPr>
          </a:p>
          <a:p>
            <a:pPr indent="-381000" lvl="0" marL="457200" rtl="0" algn="just">
              <a:lnSpc>
                <a:spcPct val="105000"/>
              </a:lnSpc>
              <a:spcBef>
                <a:spcPts val="1200"/>
              </a:spcBef>
              <a:spcAft>
                <a:spcPts val="0"/>
              </a:spcAft>
              <a:buClr>
                <a:schemeClr val="dk1"/>
              </a:buClr>
              <a:buSzPts val="2400"/>
              <a:buAutoNum type="arabicPeriod"/>
            </a:pPr>
            <a:r>
              <a:rPr b="1" lang="en-US" sz="2400">
                <a:solidFill>
                  <a:schemeClr val="dk1"/>
                </a:solidFill>
              </a:rPr>
              <a:t>Speech Therapy and Rehabilitation</a:t>
            </a:r>
            <a:endParaRPr b="1" sz="2400">
              <a:solidFill>
                <a:schemeClr val="dk1"/>
              </a:solidFill>
            </a:endParaRPr>
          </a:p>
          <a:p>
            <a:pPr indent="-381000" lvl="1" marL="914400" rtl="0" algn="just">
              <a:lnSpc>
                <a:spcPct val="105000"/>
              </a:lnSpc>
              <a:spcBef>
                <a:spcPts val="1200"/>
              </a:spcBef>
              <a:spcAft>
                <a:spcPts val="0"/>
              </a:spcAft>
              <a:buClr>
                <a:schemeClr val="dk1"/>
              </a:buClr>
              <a:buSzPts val="2400"/>
              <a:buChar char="○"/>
            </a:pPr>
            <a:r>
              <a:rPr lang="en-US" sz="2400">
                <a:solidFill>
                  <a:schemeClr val="dk1"/>
                </a:solidFill>
              </a:rPr>
              <a:t>Provides rehabilitation for speech-impaired individuals, using sign language as an alternative communication method.</a:t>
            </a:r>
            <a:endParaRPr sz="2400">
              <a:solidFill>
                <a:schemeClr val="dk1"/>
              </a:solidFill>
            </a:endParaRPr>
          </a:p>
          <a:p>
            <a:pPr indent="-381000" lvl="0" marL="457200" rtl="0" algn="just">
              <a:lnSpc>
                <a:spcPct val="105000"/>
              </a:lnSpc>
              <a:spcBef>
                <a:spcPts val="1200"/>
              </a:spcBef>
              <a:spcAft>
                <a:spcPts val="0"/>
              </a:spcAft>
              <a:buClr>
                <a:schemeClr val="dk1"/>
              </a:buClr>
              <a:buSzPts val="2400"/>
              <a:buAutoNum type="arabicPeriod"/>
            </a:pPr>
            <a:r>
              <a:rPr b="1" lang="en-US" sz="2400">
                <a:solidFill>
                  <a:schemeClr val="dk1"/>
                </a:solidFill>
              </a:rPr>
              <a:t>Multilingual</a:t>
            </a:r>
            <a:r>
              <a:rPr b="1" lang="en-US" sz="2400">
                <a:solidFill>
                  <a:schemeClr val="dk1"/>
                </a:solidFill>
              </a:rPr>
              <a:t> Sign Language Support</a:t>
            </a:r>
            <a:endParaRPr b="1" sz="2400">
              <a:solidFill>
                <a:schemeClr val="dk1"/>
              </a:solidFill>
            </a:endParaRPr>
          </a:p>
          <a:p>
            <a:pPr indent="-381000" lvl="1" marL="914400" rtl="0" algn="just">
              <a:lnSpc>
                <a:spcPct val="105000"/>
              </a:lnSpc>
              <a:spcBef>
                <a:spcPts val="1200"/>
              </a:spcBef>
              <a:spcAft>
                <a:spcPts val="0"/>
              </a:spcAft>
              <a:buClr>
                <a:schemeClr val="dk1"/>
              </a:buClr>
              <a:buSzPts val="2400"/>
              <a:buChar char="○"/>
            </a:pPr>
            <a:r>
              <a:rPr lang="en-US" sz="2400">
                <a:solidFill>
                  <a:schemeClr val="dk1"/>
                </a:solidFill>
              </a:rPr>
              <a:t>Supports multiple sign language variants, allowing cross-language communication.</a:t>
            </a:r>
            <a:endParaRPr sz="2400">
              <a:solidFill>
                <a:schemeClr val="dk1"/>
              </a:solidFill>
            </a:endParaRPr>
          </a:p>
          <a:p>
            <a:pPr indent="-381000" lvl="0" marL="457200" rtl="0" algn="just">
              <a:lnSpc>
                <a:spcPct val="105000"/>
              </a:lnSpc>
              <a:spcBef>
                <a:spcPts val="1200"/>
              </a:spcBef>
              <a:spcAft>
                <a:spcPts val="0"/>
              </a:spcAft>
              <a:buClr>
                <a:schemeClr val="dk1"/>
              </a:buClr>
              <a:buSzPts val="2400"/>
              <a:buAutoNum type="arabicPeriod"/>
            </a:pPr>
            <a:r>
              <a:rPr b="1" lang="en-US" sz="2400">
                <a:solidFill>
                  <a:schemeClr val="dk1"/>
                </a:solidFill>
              </a:rPr>
              <a:t>Accessible Customer Support and Public Interfaces</a:t>
            </a:r>
            <a:endParaRPr b="1" sz="2400">
              <a:solidFill>
                <a:schemeClr val="dk1"/>
              </a:solidFill>
            </a:endParaRPr>
          </a:p>
          <a:p>
            <a:pPr indent="-381000" lvl="1" marL="914400" rtl="0" algn="just">
              <a:lnSpc>
                <a:spcPct val="105000"/>
              </a:lnSpc>
              <a:spcBef>
                <a:spcPts val="1200"/>
              </a:spcBef>
              <a:spcAft>
                <a:spcPts val="0"/>
              </a:spcAft>
              <a:buClr>
                <a:schemeClr val="dk1"/>
              </a:buClr>
              <a:buSzPts val="2400"/>
              <a:buChar char="○"/>
            </a:pPr>
            <a:r>
              <a:rPr lang="en-US" sz="2400">
                <a:solidFill>
                  <a:schemeClr val="dk1"/>
                </a:solidFill>
              </a:rPr>
              <a:t>Enables businesses and public service kiosks to interact with deaf/mute individuals using sign language.</a:t>
            </a:r>
            <a:endParaRPr sz="3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60549"/>
        </a:solidFill>
      </p:bgPr>
    </p:bg>
    <p:spTree>
      <p:nvGrpSpPr>
        <p:cNvPr id="137" name="Shape 137"/>
        <p:cNvGrpSpPr/>
        <p:nvPr/>
      </p:nvGrpSpPr>
      <p:grpSpPr>
        <a:xfrm>
          <a:off x="0" y="0"/>
          <a:ext cx="0" cy="0"/>
          <a:chOff x="0" y="0"/>
          <a:chExt cx="0" cy="0"/>
        </a:xfrm>
      </p:grpSpPr>
      <p:sp>
        <p:nvSpPr>
          <p:cNvPr id="138" name="Google Shape;138;p5"/>
          <p:cNvSpPr/>
          <p:nvPr/>
        </p:nvSpPr>
        <p:spPr>
          <a:xfrm>
            <a:off x="514350" y="319460"/>
            <a:ext cx="17259300" cy="9467255"/>
          </a:xfrm>
          <a:custGeom>
            <a:rect b="b" l="l" r="r" t="t"/>
            <a:pathLst>
              <a:path extrusionOk="0" h="9467255" w="17259300">
                <a:moveTo>
                  <a:pt x="0" y="0"/>
                </a:moveTo>
                <a:lnTo>
                  <a:pt x="17259300" y="0"/>
                </a:lnTo>
                <a:lnTo>
                  <a:pt x="17259300" y="9467255"/>
                </a:lnTo>
                <a:lnTo>
                  <a:pt x="0" y="9467255"/>
                </a:lnTo>
                <a:lnTo>
                  <a:pt x="0" y="0"/>
                </a:lnTo>
                <a:close/>
              </a:path>
            </a:pathLst>
          </a:custGeom>
          <a:blipFill rotWithShape="1">
            <a:blip r:embed="rId3">
              <a:alphaModFix/>
            </a:blip>
            <a:stretch>
              <a:fillRect b="0" l="0" r="0" t="0"/>
            </a:stretch>
          </a:blipFill>
          <a:ln>
            <a:noFill/>
          </a:ln>
        </p:spPr>
      </p:sp>
      <p:sp>
        <p:nvSpPr>
          <p:cNvPr id="139" name="Google Shape;139;p5"/>
          <p:cNvSpPr txBox="1"/>
          <p:nvPr/>
        </p:nvSpPr>
        <p:spPr>
          <a:xfrm>
            <a:off x="1130300" y="857250"/>
            <a:ext cx="13944000" cy="6081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None/>
            </a:pPr>
            <a:r>
              <a:rPr b="1" lang="en-US" sz="3950">
                <a:solidFill>
                  <a:srgbClr val="01003B"/>
                </a:solidFill>
                <a:latin typeface="Ultra"/>
                <a:ea typeface="Ultra"/>
                <a:cs typeface="Ultra"/>
                <a:sym typeface="Ultra"/>
              </a:rPr>
              <a:t>Block Diagram </a:t>
            </a:r>
            <a:endParaRPr/>
          </a:p>
        </p:txBody>
      </p:sp>
      <p:pic>
        <p:nvPicPr>
          <p:cNvPr id="140" name="Google Shape;140;p5"/>
          <p:cNvPicPr preferRelativeResize="0"/>
          <p:nvPr/>
        </p:nvPicPr>
        <p:blipFill>
          <a:blip r:embed="rId4">
            <a:alphaModFix/>
          </a:blip>
          <a:stretch>
            <a:fillRect/>
          </a:stretch>
        </p:blipFill>
        <p:spPr>
          <a:xfrm>
            <a:off x="1087375" y="1617750"/>
            <a:ext cx="16037999" cy="7889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60549"/>
        </a:solidFill>
      </p:bgPr>
    </p:bg>
    <p:spTree>
      <p:nvGrpSpPr>
        <p:cNvPr id="144" name="Shape 144"/>
        <p:cNvGrpSpPr/>
        <p:nvPr/>
      </p:nvGrpSpPr>
      <p:grpSpPr>
        <a:xfrm>
          <a:off x="0" y="0"/>
          <a:ext cx="0" cy="0"/>
          <a:chOff x="0" y="0"/>
          <a:chExt cx="0" cy="0"/>
        </a:xfrm>
      </p:grpSpPr>
      <p:sp>
        <p:nvSpPr>
          <p:cNvPr id="145" name="Google Shape;145;g2a4951a71e8_0_8"/>
          <p:cNvSpPr/>
          <p:nvPr/>
        </p:nvSpPr>
        <p:spPr>
          <a:xfrm>
            <a:off x="514350" y="319460"/>
            <a:ext cx="17259300" cy="9467255"/>
          </a:xfrm>
          <a:custGeom>
            <a:rect b="b" l="l" r="r" t="t"/>
            <a:pathLst>
              <a:path extrusionOk="0" h="9467255" w="17259300">
                <a:moveTo>
                  <a:pt x="0" y="0"/>
                </a:moveTo>
                <a:lnTo>
                  <a:pt x="17259300" y="0"/>
                </a:lnTo>
                <a:lnTo>
                  <a:pt x="17259300" y="9467255"/>
                </a:lnTo>
                <a:lnTo>
                  <a:pt x="0" y="9467255"/>
                </a:lnTo>
                <a:lnTo>
                  <a:pt x="0" y="0"/>
                </a:lnTo>
                <a:close/>
              </a:path>
            </a:pathLst>
          </a:custGeom>
          <a:blipFill rotWithShape="1">
            <a:blip r:embed="rId3">
              <a:alphaModFix/>
            </a:blip>
            <a:stretch>
              <a:fillRect b="0" l="0" r="0" t="0"/>
            </a:stretch>
          </a:blipFill>
          <a:ln>
            <a:noFill/>
          </a:ln>
        </p:spPr>
      </p:sp>
      <p:sp>
        <p:nvSpPr>
          <p:cNvPr id="146" name="Google Shape;146;g2a4951a71e8_0_8"/>
          <p:cNvSpPr txBox="1"/>
          <p:nvPr/>
        </p:nvSpPr>
        <p:spPr>
          <a:xfrm>
            <a:off x="1587500" y="692150"/>
            <a:ext cx="13944000" cy="608100"/>
          </a:xfrm>
          <a:prstGeom prst="rect">
            <a:avLst/>
          </a:prstGeom>
          <a:noFill/>
          <a:ln>
            <a:noFill/>
          </a:ln>
        </p:spPr>
        <p:txBody>
          <a:bodyPr anchorCtr="0" anchor="t" bIns="0" lIns="0" spcFirstLastPara="1" rIns="0" wrap="square" tIns="0">
            <a:spAutoFit/>
          </a:bodyPr>
          <a:lstStyle/>
          <a:p>
            <a:pPr indent="0" lvl="0" marL="0" rtl="0" algn="l">
              <a:lnSpc>
                <a:spcPct val="120000"/>
              </a:lnSpc>
              <a:spcBef>
                <a:spcPts val="0"/>
              </a:spcBef>
              <a:spcAft>
                <a:spcPts val="0"/>
              </a:spcAft>
              <a:buClr>
                <a:schemeClr val="dk1"/>
              </a:buClr>
              <a:buFont typeface="Arial"/>
              <a:buNone/>
            </a:pPr>
            <a:r>
              <a:rPr b="1" lang="en-US" sz="3950">
                <a:solidFill>
                  <a:srgbClr val="01003B"/>
                </a:solidFill>
                <a:latin typeface="Ultra"/>
                <a:ea typeface="Ultra"/>
                <a:cs typeface="Ultra"/>
                <a:sym typeface="Ultra"/>
              </a:rPr>
              <a:t>List of Hardware Components</a:t>
            </a:r>
            <a:endParaRPr sz="3950"/>
          </a:p>
        </p:txBody>
      </p:sp>
      <p:sp>
        <p:nvSpPr>
          <p:cNvPr id="147" name="Google Shape;147;g2a4951a71e8_0_8"/>
          <p:cNvSpPr txBox="1"/>
          <p:nvPr/>
        </p:nvSpPr>
        <p:spPr>
          <a:xfrm>
            <a:off x="1435100" y="1641475"/>
            <a:ext cx="15596100" cy="7382100"/>
          </a:xfrm>
          <a:prstGeom prst="rect">
            <a:avLst/>
          </a:prstGeom>
          <a:noFill/>
          <a:ln>
            <a:noFill/>
          </a:ln>
        </p:spPr>
        <p:txBody>
          <a:bodyPr anchorCtr="0" anchor="t" bIns="91425" lIns="91425" spcFirstLastPara="1" rIns="91425" wrap="square" tIns="91425">
            <a:noAutofit/>
          </a:bodyPr>
          <a:lstStyle/>
          <a:p>
            <a:pPr indent="-387350" lvl="0" marL="457200" rtl="0" algn="just">
              <a:lnSpc>
                <a:spcPct val="150000"/>
              </a:lnSpc>
              <a:spcBef>
                <a:spcPts val="0"/>
              </a:spcBef>
              <a:spcAft>
                <a:spcPts val="0"/>
              </a:spcAft>
              <a:buClr>
                <a:schemeClr val="dk1"/>
              </a:buClr>
              <a:buSzPts val="2500"/>
              <a:buAutoNum type="arabicPeriod"/>
            </a:pPr>
            <a:r>
              <a:rPr b="1" lang="en-US" sz="2500">
                <a:solidFill>
                  <a:schemeClr val="dk1"/>
                </a:solidFill>
              </a:rPr>
              <a:t>Flex Sensors (10 total)</a:t>
            </a:r>
            <a:r>
              <a:rPr lang="en-US" sz="2500">
                <a:solidFill>
                  <a:schemeClr val="dk1"/>
                </a:solidFill>
              </a:rPr>
              <a:t>: Measure the degree of bending for each finger and thumb to detect static gestures.</a:t>
            </a:r>
            <a:endParaRPr sz="2500">
              <a:solidFill>
                <a:schemeClr val="dk1"/>
              </a:solidFill>
            </a:endParaRPr>
          </a:p>
          <a:p>
            <a:pPr indent="-387350" lvl="0" marL="457200" rtl="0" algn="just">
              <a:lnSpc>
                <a:spcPct val="150000"/>
              </a:lnSpc>
              <a:spcBef>
                <a:spcPts val="0"/>
              </a:spcBef>
              <a:spcAft>
                <a:spcPts val="0"/>
              </a:spcAft>
              <a:buClr>
                <a:schemeClr val="dk1"/>
              </a:buClr>
              <a:buSzPts val="2500"/>
              <a:buAutoNum type="arabicPeriod"/>
            </a:pPr>
            <a:r>
              <a:rPr b="1" lang="en-US" sz="2500">
                <a:solidFill>
                  <a:schemeClr val="dk1"/>
                </a:solidFill>
              </a:rPr>
              <a:t>MPU6050 Sensors (2 total)</a:t>
            </a:r>
            <a:r>
              <a:rPr lang="en-US" sz="2500">
                <a:solidFill>
                  <a:schemeClr val="dk1"/>
                </a:solidFill>
              </a:rPr>
              <a:t>: Track hand orientation and dynamic motion using gyroscope and accelerometer data.</a:t>
            </a:r>
            <a:endParaRPr sz="2500">
              <a:solidFill>
                <a:schemeClr val="dk1"/>
              </a:solidFill>
            </a:endParaRPr>
          </a:p>
          <a:p>
            <a:pPr indent="-387350" lvl="0" marL="457200" rtl="0" algn="just">
              <a:lnSpc>
                <a:spcPct val="150000"/>
              </a:lnSpc>
              <a:spcBef>
                <a:spcPts val="0"/>
              </a:spcBef>
              <a:spcAft>
                <a:spcPts val="0"/>
              </a:spcAft>
              <a:buClr>
                <a:schemeClr val="dk1"/>
              </a:buClr>
              <a:buSzPts val="2500"/>
              <a:buAutoNum type="arabicPeriod"/>
            </a:pPr>
            <a:r>
              <a:rPr b="1" lang="en-US" sz="2500">
                <a:solidFill>
                  <a:schemeClr val="dk1"/>
                </a:solidFill>
              </a:rPr>
              <a:t>Microcontroller (ESP32)</a:t>
            </a:r>
            <a:r>
              <a:rPr lang="en-US" sz="2500">
                <a:solidFill>
                  <a:schemeClr val="dk1"/>
                </a:solidFill>
              </a:rPr>
              <a:t>: Collects sensor data, processes it, and transmits it via Bluetooth/Wi-Fi.</a:t>
            </a:r>
            <a:endParaRPr sz="2500">
              <a:solidFill>
                <a:schemeClr val="dk1"/>
              </a:solidFill>
            </a:endParaRPr>
          </a:p>
          <a:p>
            <a:pPr indent="-387350" lvl="0" marL="457200" rtl="0" algn="just">
              <a:lnSpc>
                <a:spcPct val="150000"/>
              </a:lnSpc>
              <a:spcBef>
                <a:spcPts val="0"/>
              </a:spcBef>
              <a:spcAft>
                <a:spcPts val="0"/>
              </a:spcAft>
              <a:buClr>
                <a:schemeClr val="dk1"/>
              </a:buClr>
              <a:buSzPts val="2500"/>
              <a:buAutoNum type="arabicPeriod"/>
            </a:pPr>
            <a:r>
              <a:rPr b="1" lang="en-US" sz="2500">
                <a:solidFill>
                  <a:schemeClr val="dk1"/>
                </a:solidFill>
              </a:rPr>
              <a:t>Rechargeable Li-ion Battery</a:t>
            </a:r>
            <a:r>
              <a:rPr lang="en-US" sz="2500">
                <a:solidFill>
                  <a:schemeClr val="dk1"/>
                </a:solidFill>
              </a:rPr>
              <a:t>: Powers the system for portable and wireless operation.</a:t>
            </a:r>
            <a:endParaRPr sz="2500">
              <a:solidFill>
                <a:schemeClr val="dk1"/>
              </a:solidFill>
            </a:endParaRPr>
          </a:p>
          <a:p>
            <a:pPr indent="-387350" lvl="0" marL="457200" rtl="0" algn="just">
              <a:lnSpc>
                <a:spcPct val="150000"/>
              </a:lnSpc>
              <a:spcBef>
                <a:spcPts val="0"/>
              </a:spcBef>
              <a:spcAft>
                <a:spcPts val="0"/>
              </a:spcAft>
              <a:buClr>
                <a:schemeClr val="dk1"/>
              </a:buClr>
              <a:buSzPts val="2500"/>
              <a:buAutoNum type="arabicPeriod"/>
            </a:pPr>
            <a:r>
              <a:rPr b="1" lang="en-US" sz="2500">
                <a:solidFill>
                  <a:schemeClr val="dk1"/>
                </a:solidFill>
              </a:rPr>
              <a:t>Battery Charger Module</a:t>
            </a:r>
            <a:r>
              <a:rPr lang="en-US" sz="2500">
                <a:solidFill>
                  <a:schemeClr val="dk1"/>
                </a:solidFill>
              </a:rPr>
              <a:t>: Allows safe recharging of the Li-ion battery without removing it from the system.</a:t>
            </a:r>
            <a:endParaRPr sz="2500">
              <a:solidFill>
                <a:schemeClr val="dk1"/>
              </a:solidFill>
            </a:endParaRPr>
          </a:p>
          <a:p>
            <a:pPr indent="-387350" lvl="0" marL="457200" rtl="0" algn="just">
              <a:lnSpc>
                <a:spcPct val="150000"/>
              </a:lnSpc>
              <a:spcBef>
                <a:spcPts val="0"/>
              </a:spcBef>
              <a:spcAft>
                <a:spcPts val="0"/>
              </a:spcAft>
              <a:buClr>
                <a:schemeClr val="dk1"/>
              </a:buClr>
              <a:buSzPts val="2500"/>
              <a:buAutoNum type="arabicPeriod"/>
            </a:pPr>
            <a:r>
              <a:rPr b="1" lang="en-US" sz="2500">
                <a:solidFill>
                  <a:schemeClr val="dk1"/>
                </a:solidFill>
              </a:rPr>
              <a:t>Gloves (A Pair)</a:t>
            </a:r>
            <a:r>
              <a:rPr lang="en-US" sz="2500">
                <a:solidFill>
                  <a:schemeClr val="dk1"/>
                </a:solidFill>
              </a:rPr>
              <a:t>: Wearable platform for mounting sensors and providing gesture input.</a:t>
            </a:r>
            <a:endParaRPr sz="2500">
              <a:solidFill>
                <a:schemeClr val="dk1"/>
              </a:solidFill>
            </a:endParaRPr>
          </a:p>
          <a:p>
            <a:pPr indent="-387350" lvl="0" marL="457200" rtl="0" algn="just">
              <a:lnSpc>
                <a:spcPct val="150000"/>
              </a:lnSpc>
              <a:spcBef>
                <a:spcPts val="0"/>
              </a:spcBef>
              <a:spcAft>
                <a:spcPts val="0"/>
              </a:spcAft>
              <a:buClr>
                <a:schemeClr val="dk1"/>
              </a:buClr>
              <a:buSzPts val="2500"/>
              <a:buAutoNum type="arabicPeriod"/>
            </a:pPr>
            <a:r>
              <a:rPr b="1" lang="en-US" sz="2500">
                <a:solidFill>
                  <a:schemeClr val="dk1"/>
                </a:solidFill>
              </a:rPr>
              <a:t>Resistors</a:t>
            </a:r>
            <a:r>
              <a:rPr lang="en-US" sz="2500">
                <a:solidFill>
                  <a:schemeClr val="dk1"/>
                </a:solidFill>
              </a:rPr>
              <a:t>: Ensure proper electrical connections and stable operation of the sensors.</a:t>
            </a:r>
            <a:endParaRPr sz="2500">
              <a:solidFill>
                <a:schemeClr val="dk1"/>
              </a:solidFill>
            </a:endParaRPr>
          </a:p>
          <a:p>
            <a:pPr indent="-387350" lvl="0" marL="457200" rtl="0" algn="just">
              <a:lnSpc>
                <a:spcPct val="150000"/>
              </a:lnSpc>
              <a:spcBef>
                <a:spcPts val="0"/>
              </a:spcBef>
              <a:spcAft>
                <a:spcPts val="0"/>
              </a:spcAft>
              <a:buClr>
                <a:schemeClr val="dk1"/>
              </a:buClr>
              <a:buSzPts val="2500"/>
              <a:buAutoNum type="arabicPeriod"/>
            </a:pPr>
            <a:r>
              <a:rPr b="1" lang="en-US" sz="2500">
                <a:solidFill>
                  <a:schemeClr val="dk1"/>
                </a:solidFill>
              </a:rPr>
              <a:t>Connecting Wires</a:t>
            </a:r>
            <a:r>
              <a:rPr lang="en-US" sz="2500">
                <a:solidFill>
                  <a:schemeClr val="dk1"/>
                </a:solidFill>
              </a:rPr>
              <a:t>: Facilitate assembly and connection of electronic components.</a:t>
            </a:r>
            <a:endParaRPr sz="2500">
              <a:solidFill>
                <a:schemeClr val="dk1"/>
              </a:solidFill>
            </a:endParaRPr>
          </a:p>
          <a:p>
            <a:pPr indent="-387350" lvl="0" marL="457200" rtl="0" algn="just">
              <a:lnSpc>
                <a:spcPct val="150000"/>
              </a:lnSpc>
              <a:spcBef>
                <a:spcPts val="0"/>
              </a:spcBef>
              <a:spcAft>
                <a:spcPts val="0"/>
              </a:spcAft>
              <a:buClr>
                <a:schemeClr val="dk1"/>
              </a:buClr>
              <a:buSzPts val="2500"/>
              <a:buAutoNum type="arabicPeriod"/>
            </a:pPr>
            <a:r>
              <a:rPr b="1" lang="en-US" sz="2500">
                <a:solidFill>
                  <a:schemeClr val="dk1"/>
                </a:solidFill>
              </a:rPr>
              <a:t>Enclosure/Case</a:t>
            </a:r>
            <a:r>
              <a:rPr lang="en-US" sz="2500">
                <a:solidFill>
                  <a:schemeClr val="dk1"/>
                </a:solidFill>
              </a:rPr>
              <a:t>: Protects the electronic components and provides a compact, user-friendly design.</a:t>
            </a:r>
            <a:endParaRPr sz="2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60549"/>
        </a:solidFill>
      </p:bgPr>
    </p:bg>
    <p:spTree>
      <p:nvGrpSpPr>
        <p:cNvPr id="151" name="Shape 151"/>
        <p:cNvGrpSpPr/>
        <p:nvPr/>
      </p:nvGrpSpPr>
      <p:grpSpPr>
        <a:xfrm>
          <a:off x="0" y="0"/>
          <a:ext cx="0" cy="0"/>
          <a:chOff x="0" y="0"/>
          <a:chExt cx="0" cy="0"/>
        </a:xfrm>
      </p:grpSpPr>
      <p:sp>
        <p:nvSpPr>
          <p:cNvPr id="152" name="Google Shape;152;g2a4951a71e8_0_19"/>
          <p:cNvSpPr/>
          <p:nvPr/>
        </p:nvSpPr>
        <p:spPr>
          <a:xfrm>
            <a:off x="514350" y="304949"/>
            <a:ext cx="17259300" cy="9467255"/>
          </a:xfrm>
          <a:custGeom>
            <a:rect b="b" l="l" r="r" t="t"/>
            <a:pathLst>
              <a:path extrusionOk="0" h="9467255" w="17259300">
                <a:moveTo>
                  <a:pt x="0" y="0"/>
                </a:moveTo>
                <a:lnTo>
                  <a:pt x="17259300" y="0"/>
                </a:lnTo>
                <a:lnTo>
                  <a:pt x="17259300" y="9467255"/>
                </a:lnTo>
                <a:lnTo>
                  <a:pt x="0" y="9467255"/>
                </a:lnTo>
                <a:lnTo>
                  <a:pt x="0" y="0"/>
                </a:lnTo>
                <a:close/>
              </a:path>
            </a:pathLst>
          </a:custGeom>
          <a:blipFill rotWithShape="1">
            <a:blip r:embed="rId3">
              <a:alphaModFix/>
            </a:blip>
            <a:stretch>
              <a:fillRect b="0" l="0" r="0" t="0"/>
            </a:stretch>
          </a:blipFill>
          <a:ln>
            <a:noFill/>
          </a:ln>
        </p:spPr>
      </p:sp>
      <p:sp>
        <p:nvSpPr>
          <p:cNvPr id="153" name="Google Shape;153;g2a4951a71e8_0_19"/>
          <p:cNvSpPr txBox="1"/>
          <p:nvPr/>
        </p:nvSpPr>
        <p:spPr>
          <a:xfrm>
            <a:off x="2984861" y="803875"/>
            <a:ext cx="12318300" cy="769500"/>
          </a:xfrm>
          <a:prstGeom prst="rect">
            <a:avLst/>
          </a:prstGeom>
          <a:noFill/>
          <a:ln>
            <a:noFill/>
          </a:ln>
        </p:spPr>
        <p:txBody>
          <a:bodyPr anchorCtr="0" anchor="t" bIns="0" lIns="0" spcFirstLastPara="1" rIns="0" wrap="square" tIns="0">
            <a:spAutoFit/>
          </a:bodyPr>
          <a:lstStyle/>
          <a:p>
            <a:pPr indent="0" lvl="0" marL="0" marR="0" rtl="0" algn="l">
              <a:lnSpc>
                <a:spcPct val="120024"/>
              </a:lnSpc>
              <a:spcBef>
                <a:spcPts val="0"/>
              </a:spcBef>
              <a:spcAft>
                <a:spcPts val="0"/>
              </a:spcAft>
              <a:buNone/>
            </a:pPr>
            <a:r>
              <a:rPr b="1" i="0" lang="en-US" sz="4999" u="none" cap="none" strike="noStrike">
                <a:solidFill>
                  <a:srgbClr val="01003B"/>
                </a:solidFill>
                <a:latin typeface="Ultra"/>
                <a:ea typeface="Ultra"/>
                <a:cs typeface="Ultra"/>
                <a:sym typeface="Ultra"/>
              </a:rPr>
              <a:t>Team Members' Information</a:t>
            </a:r>
            <a:endParaRPr/>
          </a:p>
        </p:txBody>
      </p:sp>
      <p:sp>
        <p:nvSpPr>
          <p:cNvPr id="154" name="Google Shape;154;g2a4951a71e8_0_19"/>
          <p:cNvSpPr txBox="1"/>
          <p:nvPr/>
        </p:nvSpPr>
        <p:spPr>
          <a:xfrm>
            <a:off x="1028700" y="2186575"/>
            <a:ext cx="15970500" cy="384600"/>
          </a:xfrm>
          <a:prstGeom prst="rect">
            <a:avLst/>
          </a:prstGeom>
          <a:noFill/>
          <a:ln>
            <a:noFill/>
          </a:ln>
        </p:spPr>
        <p:txBody>
          <a:bodyPr anchorCtr="0" anchor="t" bIns="0" lIns="0" spcFirstLastPara="1" rIns="0" wrap="square" tIns="0">
            <a:spAutoFit/>
          </a:bodyPr>
          <a:lstStyle/>
          <a:p>
            <a:pPr indent="0" lvl="0" marL="0" marR="0" rtl="0" algn="l">
              <a:lnSpc>
                <a:spcPct val="190436"/>
              </a:lnSpc>
              <a:spcBef>
                <a:spcPts val="0"/>
              </a:spcBef>
              <a:spcAft>
                <a:spcPts val="0"/>
              </a:spcAft>
              <a:buNone/>
            </a:pPr>
            <a:r>
              <a:t/>
            </a:r>
            <a:endParaRPr b="0" i="0" sz="2499" u="none" cap="none" strike="noStrike">
              <a:solidFill>
                <a:srgbClr val="01003B"/>
              </a:solidFill>
              <a:latin typeface="Arial"/>
              <a:ea typeface="Arial"/>
              <a:cs typeface="Arial"/>
              <a:sym typeface="Arial"/>
            </a:endParaRPr>
          </a:p>
        </p:txBody>
      </p:sp>
      <p:sp>
        <p:nvSpPr>
          <p:cNvPr id="155" name="Google Shape;155;g2a4951a71e8_0_19"/>
          <p:cNvSpPr txBox="1"/>
          <p:nvPr/>
        </p:nvSpPr>
        <p:spPr>
          <a:xfrm>
            <a:off x="1028700" y="4500725"/>
            <a:ext cx="15842700" cy="384600"/>
          </a:xfrm>
          <a:prstGeom prst="rect">
            <a:avLst/>
          </a:prstGeom>
          <a:noFill/>
          <a:ln>
            <a:noFill/>
          </a:ln>
        </p:spPr>
        <p:txBody>
          <a:bodyPr anchorCtr="0" anchor="t" bIns="0" lIns="0" spcFirstLastPara="1" rIns="0" wrap="square" tIns="0">
            <a:spAutoFit/>
          </a:bodyPr>
          <a:lstStyle/>
          <a:p>
            <a:pPr indent="0" lvl="0" marL="0" marR="0" rtl="0" algn="l">
              <a:lnSpc>
                <a:spcPct val="190436"/>
              </a:lnSpc>
              <a:spcBef>
                <a:spcPts val="0"/>
              </a:spcBef>
              <a:spcAft>
                <a:spcPts val="0"/>
              </a:spcAft>
              <a:buNone/>
            </a:pPr>
            <a:r>
              <a:t/>
            </a:r>
            <a:endParaRPr b="0" i="0" sz="2499" u="none" cap="none" strike="noStrike">
              <a:solidFill>
                <a:srgbClr val="01003B"/>
              </a:solidFill>
              <a:latin typeface="Arial"/>
              <a:ea typeface="Arial"/>
              <a:cs typeface="Arial"/>
              <a:sym typeface="Arial"/>
            </a:endParaRPr>
          </a:p>
        </p:txBody>
      </p:sp>
      <p:sp>
        <p:nvSpPr>
          <p:cNvPr id="156" name="Google Shape;156;g2a4951a71e8_0_19"/>
          <p:cNvSpPr txBox="1"/>
          <p:nvPr/>
        </p:nvSpPr>
        <p:spPr>
          <a:xfrm>
            <a:off x="1028700" y="5850100"/>
            <a:ext cx="15446400" cy="384600"/>
          </a:xfrm>
          <a:prstGeom prst="rect">
            <a:avLst/>
          </a:prstGeom>
          <a:noFill/>
          <a:ln>
            <a:noFill/>
          </a:ln>
        </p:spPr>
        <p:txBody>
          <a:bodyPr anchorCtr="0" anchor="t" bIns="0" lIns="0" spcFirstLastPara="1" rIns="0" wrap="square" tIns="0">
            <a:spAutoFit/>
          </a:bodyPr>
          <a:lstStyle/>
          <a:p>
            <a:pPr indent="0" lvl="0" marL="0" marR="0" rtl="0" algn="l">
              <a:lnSpc>
                <a:spcPct val="190436"/>
              </a:lnSpc>
              <a:spcBef>
                <a:spcPts val="0"/>
              </a:spcBef>
              <a:spcAft>
                <a:spcPts val="0"/>
              </a:spcAft>
              <a:buNone/>
            </a:pPr>
            <a:r>
              <a:t/>
            </a:r>
            <a:endParaRPr b="0" i="0" sz="2499" u="none" cap="none" strike="noStrike">
              <a:solidFill>
                <a:srgbClr val="01003B"/>
              </a:solidFill>
              <a:latin typeface="Arial"/>
              <a:ea typeface="Arial"/>
              <a:cs typeface="Arial"/>
              <a:sym typeface="Arial"/>
            </a:endParaRPr>
          </a:p>
        </p:txBody>
      </p:sp>
      <p:sp>
        <p:nvSpPr>
          <p:cNvPr id="157" name="Google Shape;157;g2a4951a71e8_0_19"/>
          <p:cNvSpPr txBox="1"/>
          <p:nvPr/>
        </p:nvSpPr>
        <p:spPr>
          <a:xfrm>
            <a:off x="1028700" y="8308529"/>
            <a:ext cx="11660100" cy="384600"/>
          </a:xfrm>
          <a:prstGeom prst="rect">
            <a:avLst/>
          </a:prstGeom>
          <a:noFill/>
          <a:ln>
            <a:noFill/>
          </a:ln>
        </p:spPr>
        <p:txBody>
          <a:bodyPr anchorCtr="0" anchor="t" bIns="0" lIns="0" spcFirstLastPara="1" rIns="0" wrap="square" tIns="0">
            <a:spAutoFit/>
          </a:bodyPr>
          <a:lstStyle/>
          <a:p>
            <a:pPr indent="0" lvl="0" marL="0" marR="0" rtl="0" algn="l">
              <a:lnSpc>
                <a:spcPct val="190436"/>
              </a:lnSpc>
              <a:spcBef>
                <a:spcPts val="0"/>
              </a:spcBef>
              <a:spcAft>
                <a:spcPts val="0"/>
              </a:spcAft>
              <a:buNone/>
            </a:pPr>
            <a:r>
              <a:t/>
            </a:r>
            <a:endParaRPr b="0" i="0" sz="2499" u="none" cap="none" strike="noStrike">
              <a:solidFill>
                <a:srgbClr val="01003B"/>
              </a:solidFill>
              <a:latin typeface="Arial"/>
              <a:ea typeface="Arial"/>
              <a:cs typeface="Arial"/>
              <a:sym typeface="Arial"/>
            </a:endParaRPr>
          </a:p>
        </p:txBody>
      </p:sp>
      <p:sp>
        <p:nvSpPr>
          <p:cNvPr id="158" name="Google Shape;158;g2a4951a71e8_0_19"/>
          <p:cNvSpPr txBox="1"/>
          <p:nvPr/>
        </p:nvSpPr>
        <p:spPr>
          <a:xfrm>
            <a:off x="1028700" y="1801975"/>
            <a:ext cx="15644700" cy="384600"/>
          </a:xfrm>
          <a:prstGeom prst="rect">
            <a:avLst/>
          </a:prstGeom>
          <a:noFill/>
          <a:ln>
            <a:noFill/>
          </a:ln>
        </p:spPr>
        <p:txBody>
          <a:bodyPr anchorCtr="0" anchor="t" bIns="0" lIns="0" spcFirstLastPara="1" rIns="0" wrap="square" tIns="0">
            <a:spAutoFit/>
          </a:bodyPr>
          <a:lstStyle/>
          <a:p>
            <a:pPr indent="0" lvl="0" marL="0" marR="0" rtl="0" algn="l">
              <a:lnSpc>
                <a:spcPct val="190436"/>
              </a:lnSpc>
              <a:spcBef>
                <a:spcPts val="0"/>
              </a:spcBef>
              <a:spcAft>
                <a:spcPts val="0"/>
              </a:spcAft>
              <a:buNone/>
            </a:pPr>
            <a:r>
              <a:t/>
            </a:r>
            <a:endParaRPr b="0" i="0" sz="2499" u="none" cap="none" strike="noStrike">
              <a:solidFill>
                <a:srgbClr val="01003B"/>
              </a:solidFill>
              <a:latin typeface="Arial"/>
              <a:ea typeface="Arial"/>
              <a:cs typeface="Arial"/>
              <a:sym typeface="Arial"/>
            </a:endParaRPr>
          </a:p>
        </p:txBody>
      </p:sp>
      <p:sp>
        <p:nvSpPr>
          <p:cNvPr id="159" name="Google Shape;159;g2a4951a71e8_0_19"/>
          <p:cNvSpPr txBox="1"/>
          <p:nvPr/>
        </p:nvSpPr>
        <p:spPr>
          <a:xfrm rot="-129">
            <a:off x="1120108" y="2108398"/>
            <a:ext cx="15970500" cy="12484500"/>
          </a:xfrm>
          <a:prstGeom prst="rect">
            <a:avLst/>
          </a:prstGeom>
          <a:noFill/>
          <a:ln>
            <a:noFill/>
          </a:ln>
        </p:spPr>
        <p:txBody>
          <a:bodyPr anchorCtr="0" anchor="t" bIns="91425" lIns="91425" spcFirstLastPara="1" rIns="91425" wrap="square" tIns="91425">
            <a:spAutoFit/>
          </a:bodyPr>
          <a:lstStyle/>
          <a:p>
            <a:pPr indent="0" lvl="0" marL="0" rtl="0" algn="l">
              <a:lnSpc>
                <a:spcPct val="140012"/>
              </a:lnSpc>
              <a:spcBef>
                <a:spcPts val="0"/>
              </a:spcBef>
              <a:spcAft>
                <a:spcPts val="0"/>
              </a:spcAft>
              <a:buClr>
                <a:schemeClr val="dk1"/>
              </a:buClr>
              <a:buFont typeface="Arial"/>
              <a:buNone/>
            </a:pPr>
            <a:r>
              <a:rPr b="1" lang="en-US" sz="3099">
                <a:solidFill>
                  <a:srgbClr val="01003B"/>
                </a:solidFill>
              </a:rPr>
              <a:t>Team Leader Name: Danish Ahmed</a:t>
            </a:r>
            <a:endParaRPr b="1">
              <a:solidFill>
                <a:schemeClr val="dk1"/>
              </a:solidFill>
            </a:endParaRPr>
          </a:p>
          <a:p>
            <a:pPr indent="0" lvl="0" marL="0" rtl="0" algn="l">
              <a:lnSpc>
                <a:spcPct val="140056"/>
              </a:lnSpc>
              <a:spcBef>
                <a:spcPts val="0"/>
              </a:spcBef>
              <a:spcAft>
                <a:spcPts val="0"/>
              </a:spcAft>
              <a:buNone/>
            </a:pPr>
            <a:r>
              <a:rPr lang="en-US" sz="2499">
                <a:solidFill>
                  <a:srgbClr val="01003B"/>
                </a:solidFill>
              </a:rPr>
              <a:t>Year: 4         Department: ECE         College Name: Muffakham Jah College Of Engineering And Technology</a:t>
            </a:r>
            <a:endParaRPr sz="2499">
              <a:solidFill>
                <a:srgbClr val="01003B"/>
              </a:solidFill>
            </a:endParaRPr>
          </a:p>
          <a:p>
            <a:pPr indent="0" lvl="0" marL="0" rtl="0" algn="l">
              <a:lnSpc>
                <a:spcPct val="140056"/>
              </a:lnSpc>
              <a:spcBef>
                <a:spcPts val="0"/>
              </a:spcBef>
              <a:spcAft>
                <a:spcPts val="0"/>
              </a:spcAft>
              <a:buNone/>
            </a:pPr>
            <a:r>
              <a:t/>
            </a:r>
            <a:endParaRPr sz="2499">
              <a:solidFill>
                <a:srgbClr val="01003B"/>
              </a:solidFill>
            </a:endParaRPr>
          </a:p>
          <a:p>
            <a:pPr indent="0" lvl="0" marL="0" rtl="0" algn="l">
              <a:lnSpc>
                <a:spcPct val="140012"/>
              </a:lnSpc>
              <a:spcBef>
                <a:spcPts val="0"/>
              </a:spcBef>
              <a:spcAft>
                <a:spcPts val="0"/>
              </a:spcAft>
              <a:buNone/>
            </a:pPr>
            <a:r>
              <a:rPr lang="en-US" sz="3099">
                <a:solidFill>
                  <a:srgbClr val="01003B"/>
                </a:solidFill>
              </a:rPr>
              <a:t>Team Member 1 Name:  Syed Mubeen Ali</a:t>
            </a:r>
            <a:endParaRPr>
              <a:solidFill>
                <a:schemeClr val="dk1"/>
              </a:solidFill>
            </a:endParaRPr>
          </a:p>
          <a:p>
            <a:pPr indent="0" lvl="0" marL="0" rtl="0" algn="l">
              <a:lnSpc>
                <a:spcPct val="140056"/>
              </a:lnSpc>
              <a:spcBef>
                <a:spcPts val="0"/>
              </a:spcBef>
              <a:spcAft>
                <a:spcPts val="0"/>
              </a:spcAft>
              <a:buNone/>
            </a:pPr>
            <a:r>
              <a:rPr lang="en-US" sz="2499">
                <a:solidFill>
                  <a:srgbClr val="01003B"/>
                </a:solidFill>
              </a:rPr>
              <a:t>Year: 4         Department: ECE         College Name: Muffakham Jah College Of Engineering And Technology</a:t>
            </a:r>
            <a:endParaRPr sz="2499">
              <a:solidFill>
                <a:srgbClr val="01003B"/>
              </a:solidFill>
            </a:endParaRPr>
          </a:p>
          <a:p>
            <a:pPr indent="0" lvl="0" marL="0" rtl="0" algn="l">
              <a:lnSpc>
                <a:spcPct val="140056"/>
              </a:lnSpc>
              <a:spcBef>
                <a:spcPts val="0"/>
              </a:spcBef>
              <a:spcAft>
                <a:spcPts val="0"/>
              </a:spcAft>
              <a:buNone/>
            </a:pPr>
            <a:r>
              <a:t/>
            </a:r>
            <a:endParaRPr sz="2499">
              <a:solidFill>
                <a:srgbClr val="01003B"/>
              </a:solidFill>
            </a:endParaRPr>
          </a:p>
          <a:p>
            <a:pPr indent="0" lvl="0" marL="0" rtl="0" algn="l">
              <a:lnSpc>
                <a:spcPct val="140012"/>
              </a:lnSpc>
              <a:spcBef>
                <a:spcPts val="0"/>
              </a:spcBef>
              <a:spcAft>
                <a:spcPts val="0"/>
              </a:spcAft>
              <a:buNone/>
            </a:pPr>
            <a:r>
              <a:rPr lang="en-US" sz="3099">
                <a:solidFill>
                  <a:srgbClr val="01003B"/>
                </a:solidFill>
              </a:rPr>
              <a:t>Team Member 2 Name:  Shaik Abdul Sami</a:t>
            </a:r>
            <a:endParaRPr>
              <a:solidFill>
                <a:schemeClr val="dk1"/>
              </a:solidFill>
            </a:endParaRPr>
          </a:p>
          <a:p>
            <a:pPr indent="0" lvl="0" marL="0" rtl="0" algn="l">
              <a:lnSpc>
                <a:spcPct val="140056"/>
              </a:lnSpc>
              <a:spcBef>
                <a:spcPts val="0"/>
              </a:spcBef>
              <a:spcAft>
                <a:spcPts val="0"/>
              </a:spcAft>
              <a:buNone/>
            </a:pPr>
            <a:r>
              <a:rPr lang="en-US" sz="2499">
                <a:solidFill>
                  <a:srgbClr val="01003B"/>
                </a:solidFill>
              </a:rPr>
              <a:t>Year: 4         Department: ECE         College Name: Muffakham Jah College Of Engineering And Technology</a:t>
            </a:r>
            <a:endParaRPr sz="2499">
              <a:solidFill>
                <a:srgbClr val="01003B"/>
              </a:solidFill>
            </a:endParaRPr>
          </a:p>
          <a:p>
            <a:pPr indent="0" lvl="0" marL="0" rtl="0" algn="l">
              <a:lnSpc>
                <a:spcPct val="140056"/>
              </a:lnSpc>
              <a:spcBef>
                <a:spcPts val="0"/>
              </a:spcBef>
              <a:spcAft>
                <a:spcPts val="0"/>
              </a:spcAft>
              <a:buNone/>
            </a:pPr>
            <a:r>
              <a:t/>
            </a:r>
            <a:endParaRPr sz="2499">
              <a:solidFill>
                <a:srgbClr val="01003B"/>
              </a:solidFill>
            </a:endParaRPr>
          </a:p>
          <a:p>
            <a:pPr indent="0" lvl="0" marL="0" rtl="0" algn="l">
              <a:lnSpc>
                <a:spcPct val="140012"/>
              </a:lnSpc>
              <a:spcBef>
                <a:spcPts val="0"/>
              </a:spcBef>
              <a:spcAft>
                <a:spcPts val="0"/>
              </a:spcAft>
              <a:buNone/>
            </a:pPr>
            <a:r>
              <a:rPr lang="en-US" sz="3099">
                <a:solidFill>
                  <a:srgbClr val="01003B"/>
                </a:solidFill>
              </a:rPr>
              <a:t>Team Member 3 Name:  Syed Zeeshan </a:t>
            </a:r>
            <a:endParaRPr sz="3099">
              <a:solidFill>
                <a:srgbClr val="01003B"/>
              </a:solidFill>
            </a:endParaRPr>
          </a:p>
          <a:p>
            <a:pPr indent="0" lvl="0" marL="0" rtl="0" algn="l">
              <a:lnSpc>
                <a:spcPct val="140012"/>
              </a:lnSpc>
              <a:spcBef>
                <a:spcPts val="0"/>
              </a:spcBef>
              <a:spcAft>
                <a:spcPts val="0"/>
              </a:spcAft>
              <a:buNone/>
            </a:pPr>
            <a:r>
              <a:rPr lang="en-US" sz="2499">
                <a:solidFill>
                  <a:srgbClr val="01003B"/>
                </a:solidFill>
              </a:rPr>
              <a:t>Year: 4         Department: ECE         College Name: Muffakham Jah College Of Engineering And Technology</a:t>
            </a:r>
            <a:endParaRPr sz="2499">
              <a:solidFill>
                <a:srgbClr val="01003B"/>
              </a:solidFill>
            </a:endParaRPr>
          </a:p>
          <a:p>
            <a:pPr indent="0" lvl="0" marL="0" rtl="0" algn="l">
              <a:lnSpc>
                <a:spcPct val="190436"/>
              </a:lnSpc>
              <a:spcBef>
                <a:spcPts val="0"/>
              </a:spcBef>
              <a:spcAft>
                <a:spcPts val="0"/>
              </a:spcAft>
              <a:buNone/>
            </a:pPr>
            <a:r>
              <a:t/>
            </a:r>
            <a:endParaRPr sz="2499">
              <a:solidFill>
                <a:srgbClr val="01003B"/>
              </a:solidFill>
            </a:endParaRPr>
          </a:p>
          <a:p>
            <a:pPr indent="0" lvl="0" marL="0" rtl="0" algn="l">
              <a:lnSpc>
                <a:spcPct val="190436"/>
              </a:lnSpc>
              <a:spcBef>
                <a:spcPts val="0"/>
              </a:spcBef>
              <a:spcAft>
                <a:spcPts val="0"/>
              </a:spcAft>
              <a:buNone/>
            </a:pPr>
            <a:r>
              <a:t/>
            </a:r>
            <a:endParaRPr sz="2499">
              <a:solidFill>
                <a:srgbClr val="01003B"/>
              </a:solidFill>
            </a:endParaRPr>
          </a:p>
          <a:p>
            <a:pPr indent="0" lvl="0" marL="0" rtl="0" algn="l">
              <a:lnSpc>
                <a:spcPct val="190436"/>
              </a:lnSpc>
              <a:spcBef>
                <a:spcPts val="0"/>
              </a:spcBef>
              <a:spcAft>
                <a:spcPts val="0"/>
              </a:spcAft>
              <a:buNone/>
            </a:pPr>
            <a:r>
              <a:t/>
            </a:r>
            <a:endParaRPr sz="2499">
              <a:solidFill>
                <a:srgbClr val="01003B"/>
              </a:solidFill>
            </a:endParaRPr>
          </a:p>
          <a:p>
            <a:pPr indent="0" lvl="0" marL="0" rtl="0" algn="l">
              <a:lnSpc>
                <a:spcPct val="140056"/>
              </a:lnSpc>
              <a:spcBef>
                <a:spcPts val="0"/>
              </a:spcBef>
              <a:spcAft>
                <a:spcPts val="0"/>
              </a:spcAft>
              <a:buNone/>
            </a:pPr>
            <a:r>
              <a:t/>
            </a:r>
            <a:endParaRPr sz="2499">
              <a:solidFill>
                <a:srgbClr val="01003B"/>
              </a:solidFill>
            </a:endParaRPr>
          </a:p>
          <a:p>
            <a:pPr indent="0" lvl="0" marL="0" rtl="0" algn="l">
              <a:lnSpc>
                <a:spcPct val="190436"/>
              </a:lnSpc>
              <a:spcBef>
                <a:spcPts val="0"/>
              </a:spcBef>
              <a:spcAft>
                <a:spcPts val="0"/>
              </a:spcAft>
              <a:buNone/>
            </a:pPr>
            <a:r>
              <a:t/>
            </a:r>
            <a:endParaRPr sz="2499">
              <a:solidFill>
                <a:srgbClr val="01003B"/>
              </a:solidFill>
            </a:endParaRPr>
          </a:p>
          <a:p>
            <a:pPr indent="0" lvl="0" marL="0" rtl="0" algn="l">
              <a:lnSpc>
                <a:spcPct val="190436"/>
              </a:lnSpc>
              <a:spcBef>
                <a:spcPts val="0"/>
              </a:spcBef>
              <a:spcAft>
                <a:spcPts val="0"/>
              </a:spcAft>
              <a:buNone/>
            </a:pPr>
            <a:r>
              <a:t/>
            </a:r>
            <a:endParaRPr sz="2499">
              <a:solidFill>
                <a:srgbClr val="01003B"/>
              </a:solidFill>
            </a:endParaRPr>
          </a:p>
          <a:p>
            <a:pPr indent="0" lvl="0" marL="0" rtl="0" algn="l">
              <a:lnSpc>
                <a:spcPct val="190436"/>
              </a:lnSpc>
              <a:spcBef>
                <a:spcPts val="0"/>
              </a:spcBef>
              <a:spcAft>
                <a:spcPts val="0"/>
              </a:spcAft>
              <a:buNone/>
            </a:pPr>
            <a:r>
              <a:t/>
            </a:r>
            <a:endParaRPr sz="2499">
              <a:solidFill>
                <a:srgbClr val="01003B"/>
              </a:solidFill>
            </a:endParaRPr>
          </a:p>
          <a:p>
            <a:pPr indent="0" lvl="0" marL="0" rtl="0" algn="l">
              <a:lnSpc>
                <a:spcPct val="140056"/>
              </a:lnSpc>
              <a:spcBef>
                <a:spcPts val="0"/>
              </a:spcBef>
              <a:spcAft>
                <a:spcPts val="0"/>
              </a:spcAft>
              <a:buNone/>
            </a:pPr>
            <a:r>
              <a:t/>
            </a:r>
            <a:endParaRPr sz="2499">
              <a:solidFill>
                <a:srgbClr val="01003B"/>
              </a:solidFill>
            </a:endParaRPr>
          </a:p>
          <a:p>
            <a:pPr indent="0" lvl="0" marL="0" rtl="0" algn="l">
              <a:lnSpc>
                <a:spcPct val="140056"/>
              </a:lnSpc>
              <a:spcBef>
                <a:spcPts val="0"/>
              </a:spcBef>
              <a:spcAft>
                <a:spcPts val="0"/>
              </a:spcAft>
              <a:buClr>
                <a:schemeClr val="dk1"/>
              </a:buClr>
              <a:buFont typeface="Arial"/>
              <a:buNone/>
            </a:pPr>
            <a:r>
              <a:t/>
            </a:r>
            <a:endParaRPr sz="2499">
              <a:solidFill>
                <a:srgbClr val="01003B"/>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