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Kollektif Bold" charset="1" panose="020B0604020101010102"/>
      <p:regular r:id="rId28"/>
    </p:embeddedFont>
    <p:embeddedFont>
      <p:font typeface="DM Sans" charset="1" panose="00000000000000000000"/>
      <p:regular r:id="rId29"/>
    </p:embeddedFont>
    <p:embeddedFont>
      <p:font typeface="DM Sans Bold" charset="1" panose="00000000000000000000"/>
      <p:regular r:id="rId30"/>
    </p:embeddedFont>
    <p:embeddedFont>
      <p:font typeface="Kollektif" charset="1" panose="020B0604020101010102"/>
      <p:regular r:id="rId31"/>
    </p:embeddedFont>
    <p:embeddedFont>
      <p:font typeface="DM Sans Italics" charset="1" panose="000000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Masters/notesMaster1.xml" Type="http://schemas.openxmlformats.org/officeDocument/2006/relationships/notesMaster"/><Relationship Id="rId33" Target="theme/theme2.xml" Type="http://schemas.openxmlformats.org/officeDocument/2006/relationships/theme"/><Relationship Id="rId34" Target="notesSlides/notesSlide1.xml" Type="http://schemas.openxmlformats.org/officeDocument/2006/relationships/notesSlide"/><Relationship Id="rId35" Target="notesSlides/notesSlide2.xml" Type="http://schemas.openxmlformats.org/officeDocument/2006/relationships/notesSlide"/><Relationship Id="rId36" Target="notesSlides/notesSlide3.xml" Type="http://schemas.openxmlformats.org/officeDocument/2006/relationships/notesSlide"/><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 "Design and Development of Autonomous Driving Car Using Nvidia Jetson Nano Developer Kit"</a:t>
            </a:r>
          </a:p>
          <a:p>
            <a:r>
              <a:rPr lang="en-US"/>
              <a:t>●</a:t>
            </a:r>
          </a:p>
          <a:p>
            <a:r>
              <a:rPr lang="en-US"/>
              <a:t>Summary: This paper presents the design of a self-driving car model using the Jetracer AI framework and the NVIDIA Jetson Nano Developer Kit. It uses AI and ML frameworks like PyTorch and OpenCV. The paper also discusses a lane detection model using Python for image processing, including techniques like RGB to HSV conversion, Gaussian blur, grayscale conversion, Canny edge detection, and Hough transform.</a:t>
            </a:r>
          </a:p>
          <a:p>
            <a:r>
              <a:rPr lang="en-US"/>
              <a:t>●</a:t>
            </a:r>
          </a:p>
          <a:p>
            <a:r>
              <a:rPr lang="en-US"/>
              <a:t>Strengths:</a:t>
            </a:r>
          </a:p>
          <a:p>
            <a:r>
              <a:rPr lang="en-US"/>
              <a:t>○</a:t>
            </a:r>
          </a:p>
          <a:p>
            <a:r>
              <a:rPr lang="en-US"/>
              <a:t>Practical implementation: The paper provides a hands-on approach to designing a self-driving car.</a:t>
            </a:r>
          </a:p>
          <a:p>
            <a:r>
              <a:rPr lang="en-US"/>
              <a:t>○</a:t>
            </a:r>
          </a:p>
          <a:p>
            <a:r>
              <a:rPr lang="en-US"/>
              <a:t>Specific hardware focus: It makes use of a readily available and affordable platform.</a:t>
            </a:r>
          </a:p>
          <a:p>
            <a:r>
              <a:rPr lang="en-US"/>
              <a:t>○</a:t>
            </a:r>
          </a:p>
          <a:p>
            <a:r>
              <a:rPr lang="en-US"/>
              <a:t>Specific examples: It describes the process of lane detection in detail with commonly used image processing techniques.</a:t>
            </a:r>
          </a:p>
          <a:p>
            <a:r>
              <a:rPr lang="en-US"/>
              <a:t>●</a:t>
            </a:r>
          </a:p>
          <a:p>
            <a:r>
              <a:rPr lang="en-US"/>
              <a:t>Weaknesses:</a:t>
            </a:r>
          </a:p>
          <a:p>
            <a:r>
              <a:rPr lang="en-US"/>
              <a:t>○</a:t>
            </a:r>
          </a:p>
          <a:p>
            <a:r>
              <a:rPr lang="en-US"/>
              <a:t>Limited scope: The paper focuses mainly on lane detection, with a lack of detail regarding other functionalities of autonomous driving.</a:t>
            </a:r>
          </a:p>
          <a:p>
            <a:r>
              <a:rPr lang="en-US"/>
              <a:t>○</a:t>
            </a:r>
          </a:p>
          <a:p>
            <a:r>
              <a:rPr lang="en-US"/>
              <a:t>Basic techniques: It uses basic image processing techniques, which might not be as robust as deep learning methods.</a:t>
            </a:r>
          </a:p>
          <a:p>
            <a:r>
              <a:rPr lang="en-US"/>
              <a:t>○</a:t>
            </a:r>
          </a:p>
          <a:p>
            <a:r>
              <a:rPr lang="en-US"/>
              <a:t>Lack of Evaluation: There is no evaluation of the lane detection performance mentioned in the text.</a:t>
            </a:r>
          </a:p>
          <a:p>
            <a:r>
              <a:rPr lang="en-US"/>
              <a:t/>
            </a:r>
          </a:p>
          <a:p>
            <a:r>
              <a:rPr lang="en-US"/>
              <a:t>2. "Aspects of Autonomous Drive Control Using NVIDIA Jetson Nano Microcomputer"</a:t>
            </a:r>
          </a:p>
          <a:p>
            <a:r>
              <a:rPr lang="en-US"/>
              <a:t>●</a:t>
            </a:r>
          </a:p>
          <a:p>
            <a:r>
              <a:rPr lang="en-US"/>
              <a:t>Summary: This paper focuses on the use of backpropagation and the Adam algorithm to optimize a network model for autonomous driving using a NVIDIA Jetson Nano microcomputer. It also discusses converting a PyTorch model to a TensorRT model to optimize performance. The model uses a dataset of 600 frames, divided into 80% for training and 20% for validation.</a:t>
            </a:r>
          </a:p>
          <a:p>
            <a:r>
              <a:rPr lang="en-US"/>
              <a:t>●</a:t>
            </a:r>
          </a:p>
          <a:p>
            <a:r>
              <a:rPr lang="en-US"/>
              <a:t>Strengths:</a:t>
            </a:r>
          </a:p>
          <a:p>
            <a:r>
              <a:rPr lang="en-US"/>
              <a:t>○</a:t>
            </a:r>
          </a:p>
          <a:p>
            <a:r>
              <a:rPr lang="en-US"/>
              <a:t>Focus on optimization: The paper emphasizes practical optimization techniques for running deep learning models on resource-constrained hardware.</a:t>
            </a:r>
          </a:p>
          <a:p>
            <a:r>
              <a:rPr lang="en-US"/>
              <a:t>○</a:t>
            </a:r>
          </a:p>
          <a:p>
            <a:r>
              <a:rPr lang="en-US"/>
              <a:t>Specific Hardware: It targets a very specific and commonly used platform.</a:t>
            </a:r>
          </a:p>
          <a:p>
            <a:r>
              <a:rPr lang="en-US"/>
              <a:t>●</a:t>
            </a:r>
          </a:p>
          <a:p>
            <a:r>
              <a:rPr lang="en-US"/>
              <a:t>Weaknesses:</a:t>
            </a:r>
          </a:p>
          <a:p>
            <a:r>
              <a:rPr lang="en-US"/>
              <a:t>○</a:t>
            </a:r>
          </a:p>
          <a:p>
            <a:r>
              <a:rPr lang="en-US"/>
              <a:t>Limited scope: The paper's focus is limited to the optimization of a specific model, lacking broader discussion on other aspects of autonomous driving.</a:t>
            </a:r>
          </a:p>
          <a:p>
            <a:r>
              <a:rPr lang="en-US"/>
              <a:t>○</a:t>
            </a:r>
          </a:p>
          <a:p>
            <a:r>
              <a:rPr lang="en-US"/>
              <a:t>Small dataset: The use of only 600 frames might limit the model's generalizability and robustness.</a:t>
            </a:r>
          </a:p>
          <a:p>
            <a:r>
              <a:rPr lang="en-US"/>
              <a:t>○</a:t>
            </a:r>
          </a:p>
          <a:p>
            <a:r>
              <a:rPr lang="en-US"/>
              <a:t>Lack of context: It doesn't provide much detail on the type of autonomous driving task it addresses.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 "Developments in Image Processing Using Deep Learning and Reinforcement Learning"</a:t>
            </a:r>
          </a:p>
          <a:p>
            <a:r>
              <a:rPr lang="en-US"/>
              <a:t>●</a:t>
            </a:r>
          </a:p>
          <a:p>
            <a:r>
              <a:rPr lang="en-US"/>
              <a:t>Summary: This paper reviews recent advances in AI, particularly deep learning (DL) and reinforcement learning (RL), for image processing. It discusses challenges, applications, and future research directions. The paper explores the use of ML techniques in different areas, noting a lack of studies that highlight these techniques outside of medical imaging. It covers technical aspects of AI models, image processing, and various machine learning concepts.</a:t>
            </a:r>
          </a:p>
          <a:p>
            <a:r>
              <a:rPr lang="en-US"/>
              <a:t>●</a:t>
            </a:r>
          </a:p>
          <a:p>
            <a:r>
              <a:rPr lang="en-US"/>
              <a:t>Strengths:</a:t>
            </a:r>
          </a:p>
          <a:p>
            <a:r>
              <a:rPr lang="en-US"/>
              <a:t>○</a:t>
            </a:r>
          </a:p>
          <a:p>
            <a:r>
              <a:rPr lang="en-US"/>
              <a:t>Broad overview: It provides a comprehensive review of AI models used in image processing, including both DL and RL.</a:t>
            </a:r>
          </a:p>
          <a:p>
            <a:r>
              <a:rPr lang="en-US"/>
              <a:t>○</a:t>
            </a:r>
          </a:p>
          <a:p>
            <a:r>
              <a:rPr lang="en-US"/>
              <a:t>Focus on trends: The paper analyses the evolution of research in this field and highlights the increase in publications using deep learning for image processing.</a:t>
            </a:r>
          </a:p>
          <a:p>
            <a:r>
              <a:rPr lang="en-US"/>
              <a:t>○</a:t>
            </a:r>
          </a:p>
          <a:p>
            <a:r>
              <a:rPr lang="en-US"/>
              <a:t>Future directions: It highlights current challenges and proposes possible future research areas.</a:t>
            </a:r>
          </a:p>
          <a:p>
            <a:r>
              <a:rPr lang="en-US"/>
              <a:t>●</a:t>
            </a:r>
          </a:p>
          <a:p>
            <a:r>
              <a:rPr lang="en-US"/>
              <a:t>Weaknesses:</a:t>
            </a:r>
          </a:p>
          <a:p>
            <a:r>
              <a:rPr lang="en-US"/>
              <a:t>○</a:t>
            </a:r>
          </a:p>
          <a:p>
            <a:r>
              <a:rPr lang="en-US"/>
              <a:t>Generalised approach: Due to its wide scope, the paper provides a general overview without delving deep into specific applications or techniques.</a:t>
            </a:r>
          </a:p>
          <a:p>
            <a:r>
              <a:rPr lang="en-US"/>
              <a:t>○</a:t>
            </a:r>
          </a:p>
          <a:p>
            <a:r>
              <a:rPr lang="en-US"/>
              <a:t>Limited practical focus: The review is more theoretical, lacking concrete examples of implementations or case studies beyond brief mentions.</a:t>
            </a:r>
          </a:p>
          <a:p>
            <a:r>
              <a:rPr lang="en-US"/>
              <a:t>○</a:t>
            </a:r>
          </a:p>
          <a:p>
            <a:r>
              <a:rPr lang="en-US"/>
              <a:t>Acknowledged limitations: It identifies the limitations of current models, such as the inability to generalize beyond their training context, without providing specific solutions.</a:t>
            </a:r>
          </a:p>
          <a:p>
            <a:r>
              <a:rPr lang="en-US"/>
              <a:t/>
            </a:r>
          </a:p>
          <a:p>
            <a:r>
              <a:rPr lang="en-US"/>
              <a:t>6. "YOLOv8 Based Object Detection for Self-driving Cars"</a:t>
            </a:r>
          </a:p>
          <a:p>
            <a:r>
              <a:rPr lang="en-US"/>
              <a:t>●</a:t>
            </a:r>
          </a:p>
          <a:p>
            <a:r>
              <a:rPr lang="en-US"/>
              <a:t>Summary: This paper explores object detection and tracking solutions for autonomous driving by comparing different state-of-the-art object detectors like YOLOv5, Scaled-YOLOv4, and YOLOR, trained on the BDD100K dataset. It focuses on the implementation of these algorithms on edge devices, specifically the NVIDIA Jetson AGX Xavier. The paper investigates the use of DeepStream technology for real-time inference and compares different object trackers such as NvDCF and DeepSORT.</a:t>
            </a:r>
          </a:p>
          <a:p>
            <a:r>
              <a:rPr lang="en-US"/>
              <a:t>●</a:t>
            </a:r>
          </a:p>
          <a:p>
            <a:r>
              <a:rPr lang="en-US"/>
              <a:t>Strengths:</a:t>
            </a:r>
          </a:p>
          <a:p>
            <a:r>
              <a:rPr lang="en-US"/>
              <a:t>○</a:t>
            </a:r>
          </a:p>
          <a:p>
            <a:r>
              <a:rPr lang="en-US"/>
              <a:t>Edge device focus: The paper focuses on the practical deployment of algorithms on edge devices with a focus on low latency, which is a critical factor in real-time systems.</a:t>
            </a:r>
          </a:p>
          <a:p>
            <a:r>
              <a:rPr lang="en-US"/>
              <a:t>○</a:t>
            </a:r>
          </a:p>
          <a:p>
            <a:r>
              <a:rPr lang="en-US"/>
              <a:t>Fair comparison: It compares several SOTA object detection algorithms, which provides useful insights into their performance in a real-world context.</a:t>
            </a:r>
          </a:p>
          <a:p>
            <a:r>
              <a:rPr lang="en-US"/>
              <a:t>○</a:t>
            </a:r>
          </a:p>
          <a:p>
            <a:r>
              <a:rPr lang="en-US"/>
              <a:t>Real-time tracking evaluation: The use of DeepStream and object trackers offers a comprehensive evaluation of complete real-time systems.</a:t>
            </a:r>
          </a:p>
          <a:p>
            <a:r>
              <a:rPr lang="en-US"/>
              <a:t>●</a:t>
            </a:r>
          </a:p>
          <a:p>
            <a:r>
              <a:rPr lang="en-US"/>
              <a:t>Weaknesses:</a:t>
            </a:r>
          </a:p>
          <a:p>
            <a:r>
              <a:rPr lang="en-US"/>
              <a:t>○</a:t>
            </a:r>
          </a:p>
          <a:p>
            <a:r>
              <a:rPr lang="en-US"/>
              <a:t>Dataset limitations: The paper uses a sub-sampled version of the BDD100K dataset due to hardware constraints, which might affect the generalization capabilities of the trained models.</a:t>
            </a:r>
          </a:p>
          <a:p>
            <a:r>
              <a:rPr lang="en-US"/>
              <a:t>○</a:t>
            </a:r>
          </a:p>
          <a:p>
            <a:r>
              <a:rPr lang="en-US"/>
              <a:t>Specific hardware dependence: Evaluation is tied to the NVIDIA Jetson AGX Xavier, limiting the generalizability of the results to other platforms.</a:t>
            </a:r>
          </a:p>
          <a:p>
            <a:r>
              <a:rPr lang="en-US"/>
              <a:t>○</a:t>
            </a:r>
          </a:p>
          <a:p>
            <a:r>
              <a:rPr lang="en-US"/>
              <a:t>Limited tracking classes: The KITTI tracking evaluation is only performed on cars.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"Applications of Computer Vision in Autonomous Vehicles: Methods, Challenges and Future Directions"</a:t>
            </a:r>
          </a:p>
          <a:p>
            <a:r>
              <a:rPr lang="en-US"/>
              <a:t>●</a:t>
            </a:r>
          </a:p>
          <a:p>
            <a:r>
              <a:rPr lang="en-US"/>
              <a:t>Summary: This paper reviews the use of computer vision in autonomous vehicles (AVs) over the last decade. It explores the evolution of autonomous driving systems, commonly used sensors and datasets, and computer vision applications like depth estimation, object detection, lane detection, and traffic sign recognition. The paper also considers public opinion, technological challenges and future research directions. It aims to provide an understanding of AVs from both academic and industry viewpoints.</a:t>
            </a:r>
          </a:p>
          <a:p>
            <a:r>
              <a:rPr lang="en-US"/>
              <a:t>●</a:t>
            </a:r>
          </a:p>
          <a:p>
            <a:r>
              <a:rPr lang="en-US"/>
              <a:t>Strengths:</a:t>
            </a:r>
          </a:p>
          <a:p>
            <a:r>
              <a:rPr lang="en-US"/>
              <a:t>○</a:t>
            </a:r>
          </a:p>
          <a:p>
            <a:r>
              <a:rPr lang="en-US"/>
              <a:t>Comprehensive overview: The paper provides a broad look at various aspects of computer vision in autonomous driving.</a:t>
            </a:r>
          </a:p>
          <a:p>
            <a:r>
              <a:rPr lang="en-US"/>
              <a:t>○</a:t>
            </a:r>
          </a:p>
          <a:p>
            <a:r>
              <a:rPr lang="en-US"/>
              <a:t>Structured approach: It's organized logically, covering the development of AV systems, sensors, datasets, applications, public opinion, challenges and future directions.</a:t>
            </a:r>
          </a:p>
          <a:p>
            <a:r>
              <a:rPr lang="en-US"/>
              <a:t>○</a:t>
            </a:r>
          </a:p>
          <a:p>
            <a:r>
              <a:rPr lang="en-US"/>
              <a:t>Literature review: The paper prioritizes publications from prestigious journals and conferences, offering a good overview of the state-of-the-art.</a:t>
            </a:r>
          </a:p>
          <a:p>
            <a:r>
              <a:rPr lang="en-US"/>
              <a:t>●</a:t>
            </a:r>
          </a:p>
          <a:p>
            <a:r>
              <a:rPr lang="en-US"/>
              <a:t>Weaknesses:</a:t>
            </a:r>
          </a:p>
          <a:p>
            <a:r>
              <a:rPr lang="en-US"/>
              <a:t>○</a:t>
            </a:r>
          </a:p>
          <a:p>
            <a:r>
              <a:rPr lang="en-US"/>
              <a:t>Not exhaustive: Given the vast amount of research, the paper acknowledges it cannot cover all state-of-the-art papers.</a:t>
            </a:r>
          </a:p>
          <a:p>
            <a:r>
              <a:rPr lang="en-US"/>
              <a:t>○</a:t>
            </a:r>
          </a:p>
          <a:p>
            <a:r>
              <a:rPr lang="en-US"/>
              <a:t>Limited scope: The review is focused on publications from 2013 to 2023, potentially missing more recent advancements.</a:t>
            </a:r>
          </a:p>
          <a:p>
            <a:r>
              <a:rPr lang="en-US"/>
              <a:t>○</a:t>
            </a:r>
          </a:p>
          <a:p>
            <a:r>
              <a:rPr lang="en-US"/>
              <a:t>Generalised analysis: It doesn't delve into extreme technical detail on specific algorithms or implementations.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https://www.researchgate.net/profile/Xingshuai-Dong-2?_tp=eyJjb250ZXh0Ijp7ImZpcnN0UGFnZSI6InB1YmxpY2F0aW9uIiwicGFnZSI6InB1YmxpY2F0aW9uIn19" TargetMode="External" Type="http://schemas.openxmlformats.org/officeDocument/2006/relationships/hyperlink"/><Relationship Id="rId4" Target="https://www.researchgate.net/profile/Massimiliano-Cappuccio?_tp=eyJjb250ZXh0Ijp7ImZpcnN0UGFnZSI6InB1YmxpY2F0aW9uIiwicGFnZSI6InB1YmxpY2F0aW9uIn19"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jpeg" Type="http://schemas.openxmlformats.org/officeDocument/2006/relationships/image"/><Relationship Id="rId11" Target="../media/image20.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jpeg" Type="http://schemas.openxmlformats.org/officeDocument/2006/relationships/image"/><Relationship Id="rId11" Target="../media/image22.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3.png" Type="http://schemas.openxmlformats.org/officeDocument/2006/relationships/image"/><Relationship Id="rId13" Target="../media/image4.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11" Target="../media/image16.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jpeg" Type="http://schemas.openxmlformats.org/officeDocument/2006/relationships/image"/><Relationship Id="rId11" Target="../media/image18.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https://www.researchgate.net/profile/Kacper-Podbucki?_tp=eyJjb250ZXh0Ijp7ImZpcnN0UGFnZSI6InB1YmxpY2F0aW9uIiwicGFnZSI6InB1YmxpY2F0aW9uIn19" TargetMode="External" Type="http://schemas.openxmlformats.org/officeDocument/2006/relationships/hyperlink"/><Relationship Id="rId4" Target="https://www.researchgate.net/profile/Tomasz-Marciniak-3?_tp=eyJjb250ZXh0Ijp7ImZpcnN0UGFnZSI6InB1YmxpY2F0aW9uIiwicGFnZSI6InB1YmxpY2F0aW9uIn19"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8" id="8"/>
          <p:cNvGrpSpPr/>
          <p:nvPr/>
        </p:nvGrpSpPr>
        <p:grpSpPr>
          <a:xfrm rot="0">
            <a:off x="16120382" y="4287580"/>
            <a:ext cx="2167618" cy="1083809"/>
            <a:chOff x="0" y="0"/>
            <a:chExt cx="2890157" cy="1445079"/>
          </a:xfrm>
        </p:grpSpPr>
        <p:sp>
          <p:nvSpPr>
            <p:cNvPr name="Freeform 9" id="9"/>
            <p:cNvSpPr/>
            <p:nvPr/>
          </p:nvSpPr>
          <p:spPr>
            <a:xfrm flipH="true" flipV="true" rot="0">
              <a:off x="0" y="0"/>
              <a:ext cx="1445079" cy="1445079"/>
            </a:xfrm>
            <a:custGeom>
              <a:avLst/>
              <a:gdLst/>
              <a:ahLst/>
              <a:cxnLst/>
              <a:rect r="r" b="b" t="t" l="l"/>
              <a:pathLst>
                <a:path h="1445079" w="1445079">
                  <a:moveTo>
                    <a:pt x="1445079" y="1445079"/>
                  </a:moveTo>
                  <a:lnTo>
                    <a:pt x="0" y="1445079"/>
                  </a:lnTo>
                  <a:lnTo>
                    <a:pt x="0" y="0"/>
                  </a:lnTo>
                  <a:lnTo>
                    <a:pt x="1445079" y="0"/>
                  </a:lnTo>
                  <a:lnTo>
                    <a:pt x="1445079"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5400000">
              <a:off x="1445079" y="0"/>
              <a:ext cx="1445079" cy="1445079"/>
            </a:xfrm>
            <a:custGeom>
              <a:avLst/>
              <a:gdLst/>
              <a:ahLst/>
              <a:cxnLst/>
              <a:rect r="r" b="b" t="t" l="l"/>
              <a:pathLst>
                <a:path h="1445079" w="1445079">
                  <a:moveTo>
                    <a:pt x="1445078" y="1445079"/>
                  </a:moveTo>
                  <a:lnTo>
                    <a:pt x="0" y="1445079"/>
                  </a:lnTo>
                  <a:lnTo>
                    <a:pt x="0" y="0"/>
                  </a:lnTo>
                  <a:lnTo>
                    <a:pt x="1445078" y="0"/>
                  </a:lnTo>
                  <a:lnTo>
                    <a:pt x="1445078" y="1445079"/>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1" id="11"/>
          <p:cNvGrpSpPr/>
          <p:nvPr/>
        </p:nvGrpSpPr>
        <p:grpSpPr>
          <a:xfrm rot="2700000">
            <a:off x="-1540421" y="-3350496"/>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2003034" y="-2530946"/>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216981" y="-2218270"/>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396583" y="-1859800"/>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523237" y="-1473532"/>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667091" y="-1033855"/>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787911" y="-590132"/>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762143" y="-28498"/>
            <a:ext cx="3377485" cy="3360058"/>
          </a:xfrm>
          <a:prstGeom prst="line">
            <a:avLst/>
          </a:prstGeom>
          <a:ln cap="flat" w="28575">
            <a:solidFill>
              <a:srgbClr val="8CA9AD"/>
            </a:solidFill>
            <a:prstDash val="solid"/>
            <a:headEnd type="none" len="sm" w="sm"/>
            <a:tailEnd type="none" len="sm" w="sm"/>
          </a:ln>
        </p:spPr>
      </p:sp>
      <p:sp>
        <p:nvSpPr>
          <p:cNvPr name="TextBox 21" id="21"/>
          <p:cNvSpPr txBox="true"/>
          <p:nvPr/>
        </p:nvSpPr>
        <p:spPr>
          <a:xfrm rot="0">
            <a:off x="1142499" y="2916654"/>
            <a:ext cx="16003001" cy="3089276"/>
          </a:xfrm>
          <a:prstGeom prst="rect">
            <a:avLst/>
          </a:prstGeom>
        </p:spPr>
        <p:txBody>
          <a:bodyPr anchor="t" rtlCol="false" tIns="0" lIns="0" bIns="0" rIns="0">
            <a:spAutoFit/>
          </a:bodyPr>
          <a:lstStyle/>
          <a:p>
            <a:pPr algn="ctr">
              <a:lnSpc>
                <a:spcPts val="8000"/>
              </a:lnSpc>
            </a:pPr>
            <a:r>
              <a:rPr lang="en-US" b="true" sz="8000">
                <a:solidFill>
                  <a:srgbClr val="227C9D"/>
                </a:solidFill>
                <a:latin typeface="Kollektif Bold"/>
                <a:ea typeface="Kollektif Bold"/>
                <a:cs typeface="Kollektif Bold"/>
                <a:sym typeface="Kollektif Bold"/>
              </a:rPr>
              <a:t>V.A.L.O.R. – Vision-based Autonomous Location and Obstacle-avoidance Robot</a:t>
            </a:r>
          </a:p>
        </p:txBody>
      </p:sp>
      <p:sp>
        <p:nvSpPr>
          <p:cNvPr name="TextBox 22" id="22"/>
          <p:cNvSpPr txBox="true"/>
          <p:nvPr/>
        </p:nvSpPr>
        <p:spPr>
          <a:xfrm rot="0">
            <a:off x="5247866" y="6329780"/>
            <a:ext cx="7911280" cy="1889748"/>
          </a:xfrm>
          <a:prstGeom prst="rect">
            <a:avLst/>
          </a:prstGeom>
        </p:spPr>
        <p:txBody>
          <a:bodyPr anchor="t" rtlCol="false" tIns="0" lIns="0" bIns="0" rIns="0">
            <a:spAutoFit/>
          </a:bodyPr>
          <a:lstStyle/>
          <a:p>
            <a:pPr algn="ctr">
              <a:lnSpc>
                <a:spcPts val="5040"/>
              </a:lnSpc>
            </a:pPr>
            <a:r>
              <a:rPr lang="en-US" sz="3600">
                <a:solidFill>
                  <a:srgbClr val="545454"/>
                </a:solidFill>
                <a:latin typeface="DM Sans"/>
                <a:ea typeface="DM Sans"/>
                <a:cs typeface="DM Sans"/>
                <a:sym typeface="DM Sans"/>
              </a:rPr>
              <a:t>Syed Mubeen Ali 1604-21-735-087</a:t>
            </a:r>
          </a:p>
          <a:p>
            <a:pPr algn="ctr">
              <a:lnSpc>
                <a:spcPts val="5040"/>
              </a:lnSpc>
            </a:pPr>
            <a:r>
              <a:rPr lang="en-US" sz="3600">
                <a:solidFill>
                  <a:srgbClr val="545454"/>
                </a:solidFill>
                <a:latin typeface="DM Sans"/>
                <a:ea typeface="DM Sans"/>
                <a:cs typeface="DM Sans"/>
                <a:sym typeface="DM Sans"/>
              </a:rPr>
              <a:t>Danish Ahmed 1604-21-735-097</a:t>
            </a:r>
          </a:p>
          <a:p>
            <a:pPr algn="ctr">
              <a:lnSpc>
                <a:spcPts val="5040"/>
              </a:lnSpc>
            </a:pPr>
            <a:r>
              <a:rPr lang="en-US" sz="3600">
                <a:solidFill>
                  <a:srgbClr val="545454"/>
                </a:solidFill>
                <a:latin typeface="DM Sans"/>
                <a:ea typeface="DM Sans"/>
                <a:cs typeface="DM Sans"/>
                <a:sym typeface="DM Sans"/>
              </a:rPr>
              <a:t>Syed Zeeshan Ali 1604-21-735-098</a:t>
            </a:r>
          </a:p>
        </p:txBody>
      </p:sp>
      <p:sp>
        <p:nvSpPr>
          <p:cNvPr name="Freeform 23" id="23"/>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5" id="25"/>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9" id="29"/>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7" id="37"/>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9" id="39"/>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0" id="40"/>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1" id="41"/>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2" id="42"/>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43" id="43"/>
          <p:cNvSpPr txBox="true"/>
          <p:nvPr/>
        </p:nvSpPr>
        <p:spPr>
          <a:xfrm rot="0">
            <a:off x="5247866" y="8263123"/>
            <a:ext cx="7911280" cy="613398"/>
          </a:xfrm>
          <a:prstGeom prst="rect">
            <a:avLst/>
          </a:prstGeom>
        </p:spPr>
        <p:txBody>
          <a:bodyPr anchor="t" rtlCol="false" tIns="0" lIns="0" bIns="0" rIns="0">
            <a:spAutoFit/>
          </a:bodyPr>
          <a:lstStyle/>
          <a:p>
            <a:pPr algn="ctr">
              <a:lnSpc>
                <a:spcPts val="5040"/>
              </a:lnSpc>
            </a:pPr>
            <a:r>
              <a:rPr lang="en-US" b="true" sz="3600">
                <a:solidFill>
                  <a:srgbClr val="545454"/>
                </a:solidFill>
                <a:latin typeface="DM Sans Bold"/>
                <a:ea typeface="DM Sans Bold"/>
                <a:cs typeface="DM Sans Bold"/>
                <a:sym typeface="DM Sans Bold"/>
              </a:rPr>
              <a:t>Guide: Mrs. B. Sucharitha</a:t>
            </a:r>
          </a:p>
        </p:txBody>
      </p:sp>
      <p:sp>
        <p:nvSpPr>
          <p:cNvPr name="TextBox 44" id="44"/>
          <p:cNvSpPr txBox="true"/>
          <p:nvPr/>
        </p:nvSpPr>
        <p:spPr>
          <a:xfrm rot="0">
            <a:off x="11910119" y="8057285"/>
            <a:ext cx="7197206" cy="1251573"/>
          </a:xfrm>
          <a:prstGeom prst="rect">
            <a:avLst/>
          </a:prstGeom>
        </p:spPr>
        <p:txBody>
          <a:bodyPr anchor="t" rtlCol="false" tIns="0" lIns="0" bIns="0" rIns="0">
            <a:spAutoFit/>
          </a:bodyPr>
          <a:lstStyle/>
          <a:p>
            <a:pPr algn="ctr">
              <a:lnSpc>
                <a:spcPts val="5040"/>
              </a:lnSpc>
            </a:pPr>
            <a:r>
              <a:rPr lang="en-US" sz="3600">
                <a:solidFill>
                  <a:srgbClr val="545454"/>
                </a:solidFill>
                <a:latin typeface="DM Sans"/>
                <a:ea typeface="DM Sans"/>
                <a:cs typeface="DM Sans"/>
                <a:sym typeface="DM Sans"/>
              </a:rPr>
              <a:t>Batch No. B14</a:t>
            </a:r>
          </a:p>
          <a:p>
            <a:pPr algn="ctr">
              <a:lnSpc>
                <a:spcPts val="5040"/>
              </a:lnSpc>
            </a:pPr>
            <a:r>
              <a:rPr lang="en-US" sz="3600">
                <a:solidFill>
                  <a:srgbClr val="545454"/>
                </a:solidFill>
                <a:latin typeface="DM Sans"/>
                <a:ea typeface="DM Sans"/>
                <a:cs typeface="DM Sans"/>
                <a:sym typeface="DM Sans"/>
              </a:rPr>
              <a:t>Date: 02/01/25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78999" y="793276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aphicFrame>
        <p:nvGraphicFramePr>
          <p:cNvPr name="Table 13" id="13"/>
          <p:cNvGraphicFramePr>
            <a:graphicFrameLocks noGrp="true"/>
          </p:cNvGraphicFramePr>
          <p:nvPr/>
        </p:nvGraphicFramePr>
        <p:xfrm>
          <a:off x="2333841" y="1649110"/>
          <a:ext cx="13620319" cy="6842180"/>
        </p:xfrm>
        <a:graphic>
          <a:graphicData uri="http://schemas.openxmlformats.org/drawingml/2006/table">
            <a:tbl>
              <a:tblPr/>
              <a:tblGrid>
                <a:gridCol w="1126805"/>
                <a:gridCol w="2788937"/>
                <a:gridCol w="2894418"/>
                <a:gridCol w="2063086"/>
                <a:gridCol w="4747073"/>
              </a:tblGrid>
              <a:tr h="1000796">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S. No</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Title</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Author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Year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a:solidFill>
                            <a:srgbClr val="545454"/>
                          </a:solidFill>
                          <a:latin typeface="DM Sans Bold"/>
                          <a:ea typeface="DM Sans Bold"/>
                          <a:cs typeface="DM Sans Bold"/>
                          <a:sym typeface="DM Sans Bold"/>
                        </a:rPr>
                        <a:t>Paper Description</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r h="5841384">
                <a:tc>
                  <a:txBody>
                    <a:bodyPr anchor="t" rtlCol="false"/>
                    <a:lstStyle/>
                    <a:p>
                      <a:pPr algn="l" marL="0" indent="0" lvl="0">
                        <a:lnSpc>
                          <a:spcPts val="2520"/>
                        </a:lnSpc>
                        <a:spcBef>
                          <a:spcPct val="0"/>
                        </a:spcBef>
                        <a:defRPr/>
                      </a:pPr>
                      <a:r>
                        <a:rPr lang="en-US" sz="2100">
                          <a:solidFill>
                            <a:srgbClr val="545454"/>
                          </a:solidFill>
                          <a:latin typeface="DM Sans"/>
                          <a:ea typeface="DM Sans"/>
                          <a:cs typeface="DM Sans"/>
                          <a:sym typeface="DM Sans"/>
                        </a:rPr>
                        <a:t>5</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rPr>
                        <a:t>Applications of Computer Vision in Autonomous Vehicles: Methods, Challenges and Future Directions</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hlinkClick r:id="rId3" tooltip="https://www.researchgate.net/profile/Xingshuai-Dong-2?_tp=eyJjb250ZXh0Ijp7ImZpcnN0UGFnZSI6InB1YmxpY2F0aW9uIiwicGFnZSI6InB1YmxpY2F0aW9uIn19"/>
                        </a:rPr>
                        <a:t>Xingshuai Dong</a:t>
                      </a:r>
                      <a:r>
                        <a:rPr lang="en-US" sz="2100">
                          <a:solidFill>
                            <a:srgbClr val="545454"/>
                          </a:solidFill>
                          <a:latin typeface="DM Sans"/>
                          <a:ea typeface="DM Sans"/>
                          <a:cs typeface="DM Sans"/>
                          <a:sym typeface="DM Sans"/>
                        </a:rPr>
                        <a:t>, </a:t>
                      </a:r>
                      <a:endParaRPr lang="en-US" sz="1100"/>
                    </a:p>
                    <a:p>
                      <a:pPr algn="just">
                        <a:lnSpc>
                          <a:spcPts val="2520"/>
                        </a:lnSpc>
                      </a:pPr>
                      <a:r>
                        <a:rPr lang="en-US" sz="2100">
                          <a:solidFill>
                            <a:srgbClr val="545454"/>
                          </a:solidFill>
                          <a:latin typeface="DM Sans"/>
                          <a:ea typeface="DM Sans"/>
                          <a:cs typeface="DM Sans"/>
                          <a:sym typeface="DM Sans"/>
                          <a:hlinkClick r:id="rId4" tooltip="https://www.researchgate.net/profile/Massimiliano-Cappuccio?_tp=eyJjb250ZXh0Ijp7ImZpcnN0UGFnZSI6InB1YmxpY2F0aW9uIiwicGFnZSI6InB1YmxpY2F0aW9uIn19"/>
                        </a:rPr>
                        <a:t>Massimiliano Cappuccio</a:t>
                      </a:r>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a:solidFill>
                            <a:srgbClr val="545454"/>
                          </a:solidFill>
                          <a:latin typeface="DM Sans"/>
                          <a:ea typeface="DM Sans"/>
                          <a:cs typeface="DM Sans"/>
                          <a:sym typeface="DM Sans"/>
                        </a:rPr>
                        <a:t>2023</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rPr>
                        <a:t>This paper reviews computer vision applications in autonomous vehicles, including depth estimation, object detection, lane detection, and traffic sign recognition. It explores the evolution of autonomous driving systems and the sensors and data sets commonly used. The paper also addresses public opinions and concerns, as well as technological challenges and future research directions. The levels of driving automation as defined by the SAE are discussed. The paper concludes with a discussion of future research.</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bl>
          </a:graphicData>
        </a:graphic>
      </p:graphicFrame>
      <p:sp>
        <p:nvSpPr>
          <p:cNvPr name="TextBox 14" id="14"/>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LITERATURE SURVEY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52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284"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7204191"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true" rot="-10800000">
            <a:off x="16120382" y="0"/>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true" rot="-10800000">
            <a:off x="15055623" y="1074284"/>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0">
            <a:off x="16120382" y="1074284"/>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5400000">
            <a:off x="2158093" y="1083809"/>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074284"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028700" y="2748677"/>
            <a:ext cx="16230600" cy="4203700"/>
          </a:xfrm>
          <a:prstGeom prst="rect">
            <a:avLst/>
          </a:prstGeom>
        </p:spPr>
        <p:txBody>
          <a:bodyPr anchor="t" rtlCol="false" tIns="0" lIns="0" bIns="0" rIns="0">
            <a:spAutoFit/>
          </a:bodyPr>
          <a:lstStyle/>
          <a:p>
            <a:pPr algn="just" marL="863598" indent="-431799" lvl="1">
              <a:lnSpc>
                <a:spcPts val="5599"/>
              </a:lnSpc>
              <a:buFont typeface="Arial"/>
              <a:buChar char="•"/>
            </a:pPr>
            <a:r>
              <a:rPr lang="en-US" sz="3999">
                <a:solidFill>
                  <a:srgbClr val="545454"/>
                </a:solidFill>
                <a:latin typeface="DM Sans"/>
                <a:ea typeface="DM Sans"/>
                <a:cs typeface="DM Sans"/>
                <a:sym typeface="DM Sans"/>
              </a:rPr>
              <a:t>The goal is to create an autonomous vehicle prototype using camera inputs for lane detection and obstacle avoidance.</a:t>
            </a:r>
          </a:p>
          <a:p>
            <a:pPr algn="just" marL="863598" indent="-431799" lvl="1">
              <a:lnSpc>
                <a:spcPts val="5599"/>
              </a:lnSpc>
              <a:buFont typeface="Arial"/>
              <a:buChar char="•"/>
            </a:pPr>
            <a:r>
              <a:rPr lang="en-US" sz="3999">
                <a:solidFill>
                  <a:srgbClr val="545454"/>
                </a:solidFill>
                <a:latin typeface="DM Sans"/>
                <a:ea typeface="DM Sans"/>
                <a:cs typeface="DM Sans"/>
                <a:sym typeface="DM Sans"/>
              </a:rPr>
              <a:t>Design the system to navigate a college campus, addressing challenges like unmarked roads and dynamic obstacles.</a:t>
            </a:r>
          </a:p>
          <a:p>
            <a:pPr algn="just" marL="863598" indent="-431799" lvl="1">
              <a:lnSpc>
                <a:spcPts val="5599"/>
              </a:lnSpc>
              <a:buFont typeface="Arial"/>
              <a:buChar char="•"/>
            </a:pPr>
            <a:r>
              <a:rPr lang="en-US" sz="3999">
                <a:solidFill>
                  <a:srgbClr val="545454"/>
                </a:solidFill>
                <a:latin typeface="DM Sans"/>
                <a:ea typeface="DM Sans"/>
                <a:cs typeface="DM Sans"/>
                <a:sym typeface="DM Sans"/>
              </a:rPr>
              <a:t>Showcase a scalable solution tailored for localized transportation needs in Indian road conditions.</a:t>
            </a:r>
          </a:p>
        </p:txBody>
      </p:sp>
      <p:sp>
        <p:nvSpPr>
          <p:cNvPr name="TextBox 11" id="11"/>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OBJECTIVES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322966"/>
            <a:ext cx="16230600" cy="6851651"/>
          </a:xfrm>
          <a:prstGeom prst="rect">
            <a:avLst/>
          </a:prstGeom>
        </p:spPr>
        <p:txBody>
          <a:bodyPr anchor="t" rtlCol="false" tIns="0" lIns="0" bIns="0" rIns="0">
            <a:spAutoFit/>
          </a:bodyPr>
          <a:lstStyle/>
          <a:p>
            <a:pPr algn="just" marL="755651" indent="-377825" lvl="1">
              <a:lnSpc>
                <a:spcPts val="4550"/>
              </a:lnSpc>
              <a:buAutoNum type="arabicPeriod" startAt="1"/>
            </a:pPr>
            <a:r>
              <a:rPr lang="en-US" b="true" sz="3500">
                <a:solidFill>
                  <a:srgbClr val="545454"/>
                </a:solidFill>
                <a:latin typeface="DM Sans Bold"/>
                <a:ea typeface="DM Sans Bold"/>
                <a:cs typeface="DM Sans Bold"/>
                <a:sym typeface="DM Sans Bold"/>
              </a:rPr>
              <a:t> Data Collection:</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Gather real-time data using the camera for detecting poor lane markings and potholes.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Use the camera to capture diverse road conditions and obstacles.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Collect data across different environments to ensure model generalization.</a:t>
            </a:r>
          </a:p>
          <a:p>
            <a:pPr algn="just" marL="755651" indent="-377825" lvl="1">
              <a:lnSpc>
                <a:spcPts val="4550"/>
              </a:lnSpc>
              <a:buAutoNum type="arabicPeriod" startAt="1"/>
            </a:pPr>
            <a:r>
              <a:rPr lang="en-US" b="true" sz="3500">
                <a:solidFill>
                  <a:srgbClr val="545454"/>
                </a:solidFill>
                <a:latin typeface="DM Sans Bold"/>
                <a:ea typeface="DM Sans Bold"/>
                <a:cs typeface="DM Sans Bold"/>
                <a:sym typeface="DM Sans Bold"/>
              </a:rPr>
              <a:t> </a:t>
            </a:r>
            <a:r>
              <a:rPr lang="en-US" b="true" sz="3500">
                <a:solidFill>
                  <a:srgbClr val="545454"/>
                </a:solidFill>
                <a:latin typeface="DM Sans Bold"/>
                <a:ea typeface="DM Sans Bold"/>
                <a:cs typeface="DM Sans Bold"/>
                <a:sym typeface="DM Sans Bold"/>
              </a:rPr>
              <a:t>Data Processing:</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Apply filters like resizing, normalization, and smoothing to enhance image quality.</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Use OpenCV to process raw images for feature extraction.</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Prepare data for model input, ensuring consistency and accuracy in training.</a:t>
            </a:r>
          </a:p>
        </p:txBody>
      </p:sp>
      <p:sp>
        <p:nvSpPr>
          <p:cNvPr name="Freeform 3" id="3"/>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10800000">
            <a:off x="9525"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1074284"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400000">
            <a:off x="2158093" y="1083809"/>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10800000">
            <a:off x="1074284"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793725"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DESIGN METHODOLOGY</a:t>
            </a:r>
          </a:p>
        </p:txBody>
      </p:sp>
      <p:sp>
        <p:nvSpPr>
          <p:cNvPr name="Freeform 12" id="12"/>
          <p:cNvSpPr/>
          <p:nvPr/>
        </p:nvSpPr>
        <p:spPr>
          <a:xfrm flipH="true" flipV="true" rot="5400000">
            <a:off x="17194666" y="92127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true" rot="-10800000">
            <a:off x="16110857" y="9212716"/>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0800000">
            <a:off x="0"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064759"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2322966"/>
            <a:ext cx="16230600" cy="6280150"/>
          </a:xfrm>
          <a:prstGeom prst="rect">
            <a:avLst/>
          </a:prstGeom>
        </p:spPr>
        <p:txBody>
          <a:bodyPr anchor="t" rtlCol="false" tIns="0" lIns="0" bIns="0" rIns="0">
            <a:spAutoFit/>
          </a:bodyPr>
          <a:lstStyle/>
          <a:p>
            <a:pPr algn="just">
              <a:lnSpc>
                <a:spcPts val="4550"/>
              </a:lnSpc>
            </a:pPr>
            <a:r>
              <a:rPr lang="en-US" sz="3500">
                <a:solidFill>
                  <a:srgbClr val="545454"/>
                </a:solidFill>
                <a:latin typeface="DM Sans"/>
                <a:ea typeface="DM Sans"/>
                <a:cs typeface="DM Sans"/>
                <a:sym typeface="DM Sans"/>
              </a:rPr>
              <a:t>   3. </a:t>
            </a:r>
            <a:r>
              <a:rPr lang="en-US" sz="3500" b="true">
                <a:solidFill>
                  <a:srgbClr val="545454"/>
                </a:solidFill>
                <a:latin typeface="DM Sans Bold"/>
                <a:ea typeface="DM Sans Bold"/>
                <a:cs typeface="DM Sans Bold"/>
                <a:sym typeface="DM Sans Bold"/>
              </a:rPr>
              <a:t> Model Training:</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Train the model using CNN architectures such as ResNet or DarkNet.</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Optimize the model for detecting lane markings and obstacles.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Experiment with hyperparameters and training techniques to achieve high accuracy.</a:t>
            </a:r>
          </a:p>
          <a:p>
            <a:pPr algn="just">
              <a:lnSpc>
                <a:spcPts val="4550"/>
              </a:lnSpc>
            </a:pPr>
            <a:r>
              <a:rPr lang="en-US" sz="3500">
                <a:solidFill>
                  <a:srgbClr val="545454"/>
                </a:solidFill>
                <a:latin typeface="DM Sans"/>
                <a:ea typeface="DM Sans"/>
                <a:cs typeface="DM Sans"/>
                <a:sym typeface="DM Sans"/>
              </a:rPr>
              <a:t>   4. </a:t>
            </a:r>
            <a:r>
              <a:rPr lang="en-US" sz="3500" b="true">
                <a:solidFill>
                  <a:srgbClr val="545454"/>
                </a:solidFill>
                <a:latin typeface="DM Sans Bold"/>
                <a:ea typeface="DM Sans Bold"/>
                <a:cs typeface="DM Sans Bold"/>
                <a:sym typeface="DM Sans Bold"/>
              </a:rPr>
              <a:t>Path Planning:</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Use Google Maps API to retrieve accurate navigation routes and directions.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Extract necessary path information, such as turns, speed adjustments, and stops.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Plan the vehicle's route in real-time based on the provided directions.</a:t>
            </a:r>
          </a:p>
        </p:txBody>
      </p:sp>
      <p:sp>
        <p:nvSpPr>
          <p:cNvPr name="Freeform 3" id="3"/>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10800000">
            <a:off x="9525"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1074284"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400000">
            <a:off x="2158093" y="1083809"/>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10800000">
            <a:off x="1074284"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7194666" y="92127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10800000">
            <a:off x="16110857" y="9212716"/>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0"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064759"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DESIGN METHODOLOGY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10800000">
            <a:off x="16110857" y="9212716"/>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322966"/>
            <a:ext cx="16230600" cy="6851650"/>
          </a:xfrm>
          <a:prstGeom prst="rect">
            <a:avLst/>
          </a:prstGeom>
        </p:spPr>
        <p:txBody>
          <a:bodyPr anchor="t" rtlCol="false" tIns="0" lIns="0" bIns="0" rIns="0">
            <a:spAutoFit/>
          </a:bodyPr>
          <a:lstStyle/>
          <a:p>
            <a:pPr algn="just">
              <a:lnSpc>
                <a:spcPts val="4550"/>
              </a:lnSpc>
            </a:pPr>
            <a:r>
              <a:rPr lang="en-US" sz="3500">
                <a:solidFill>
                  <a:srgbClr val="545454"/>
                </a:solidFill>
                <a:latin typeface="DM Sans"/>
                <a:ea typeface="DM Sans"/>
                <a:cs typeface="DM Sans"/>
                <a:sym typeface="DM Sans"/>
              </a:rPr>
              <a:t>   5. </a:t>
            </a:r>
            <a:r>
              <a:rPr lang="en-US" sz="3500" b="true">
                <a:solidFill>
                  <a:srgbClr val="545454"/>
                </a:solidFill>
                <a:latin typeface="DM Sans Bold"/>
                <a:ea typeface="DM Sans Bold"/>
                <a:cs typeface="DM Sans Bold"/>
                <a:sym typeface="DM Sans Bold"/>
              </a:rPr>
              <a:t>Actuation:</a:t>
            </a:r>
          </a:p>
          <a:p>
            <a:pPr algn="just" marL="1511301" indent="-503767" lvl="2">
              <a:lnSpc>
                <a:spcPts val="4550"/>
              </a:lnSpc>
              <a:buAutoNum type="alphaLcPeriod" startAt="1"/>
            </a:pPr>
            <a:r>
              <a:rPr lang="en-US" b="true" sz="3500">
                <a:solidFill>
                  <a:srgbClr val="545454"/>
                </a:solidFill>
                <a:latin typeface="DM Sans Bold"/>
                <a:ea typeface="DM Sans Bold"/>
                <a:cs typeface="DM Sans Bold"/>
                <a:sym typeface="DM Sans Bold"/>
              </a:rPr>
              <a:t> </a:t>
            </a:r>
            <a:r>
              <a:rPr lang="en-US" sz="3500">
                <a:solidFill>
                  <a:srgbClr val="545454"/>
                </a:solidFill>
                <a:latin typeface="DM Sans"/>
                <a:ea typeface="DM Sans"/>
                <a:cs typeface="DM Sans"/>
                <a:sym typeface="DM Sans"/>
              </a:rPr>
              <a:t>I</a:t>
            </a:r>
            <a:r>
              <a:rPr lang="en-US" sz="3500">
                <a:solidFill>
                  <a:srgbClr val="545454"/>
                </a:solidFill>
                <a:latin typeface="DM Sans"/>
                <a:ea typeface="DM Sans"/>
                <a:cs typeface="DM Sans"/>
                <a:sym typeface="DM Sans"/>
              </a:rPr>
              <a:t>n</a:t>
            </a:r>
            <a:r>
              <a:rPr lang="en-US" sz="3500">
                <a:solidFill>
                  <a:srgbClr val="545454"/>
                </a:solidFill>
                <a:latin typeface="DM Sans"/>
                <a:ea typeface="DM Sans"/>
                <a:cs typeface="DM Sans"/>
                <a:sym typeface="DM Sans"/>
              </a:rPr>
              <a:t>te</a:t>
            </a:r>
            <a:r>
              <a:rPr lang="en-US" sz="3500">
                <a:solidFill>
                  <a:srgbClr val="545454"/>
                </a:solidFill>
                <a:latin typeface="DM Sans"/>
                <a:ea typeface="DM Sans"/>
                <a:cs typeface="DM Sans"/>
                <a:sym typeface="DM Sans"/>
              </a:rPr>
              <a:t>g</a:t>
            </a:r>
            <a:r>
              <a:rPr lang="en-US" sz="3500">
                <a:solidFill>
                  <a:srgbClr val="545454"/>
                </a:solidFill>
                <a:latin typeface="DM Sans"/>
                <a:ea typeface="DM Sans"/>
                <a:cs typeface="DM Sans"/>
                <a:sym typeface="DM Sans"/>
              </a:rPr>
              <a:t>rate hardware with the software for real-time execution.</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Ensure smooth coordination between motor control, steering, and obstacle avoidance.</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Im</a:t>
            </a:r>
            <a:r>
              <a:rPr lang="en-US" sz="3500">
                <a:solidFill>
                  <a:srgbClr val="545454"/>
                </a:solidFill>
                <a:latin typeface="DM Sans"/>
                <a:ea typeface="DM Sans"/>
                <a:cs typeface="DM Sans"/>
                <a:sym typeface="DM Sans"/>
              </a:rPr>
              <a:t>plement speed control and turning decisions based on p</a:t>
            </a:r>
            <a:r>
              <a:rPr lang="en-US" sz="3500">
                <a:solidFill>
                  <a:srgbClr val="545454"/>
                </a:solidFill>
                <a:latin typeface="DM Sans"/>
                <a:ea typeface="DM Sans"/>
                <a:cs typeface="DM Sans"/>
                <a:sym typeface="DM Sans"/>
              </a:rPr>
              <a:t>ath </a:t>
            </a:r>
            <a:r>
              <a:rPr lang="en-US" sz="3500">
                <a:solidFill>
                  <a:srgbClr val="545454"/>
                </a:solidFill>
                <a:latin typeface="DM Sans"/>
                <a:ea typeface="DM Sans"/>
                <a:cs typeface="DM Sans"/>
                <a:sym typeface="DM Sans"/>
              </a:rPr>
              <a:t>p</a:t>
            </a:r>
            <a:r>
              <a:rPr lang="en-US" sz="3500">
                <a:solidFill>
                  <a:srgbClr val="545454"/>
                </a:solidFill>
                <a:latin typeface="DM Sans"/>
                <a:ea typeface="DM Sans"/>
                <a:cs typeface="DM Sans"/>
                <a:sym typeface="DM Sans"/>
              </a:rPr>
              <a:t>lanning</a:t>
            </a:r>
            <a:r>
              <a:rPr lang="en-US" sz="3500">
                <a:solidFill>
                  <a:srgbClr val="545454"/>
                </a:solidFill>
                <a:latin typeface="DM Sans"/>
                <a:ea typeface="DM Sans"/>
                <a:cs typeface="DM Sans"/>
                <a:sym typeface="DM Sans"/>
              </a:rPr>
              <a:t>.</a:t>
            </a:r>
          </a:p>
          <a:p>
            <a:pPr algn="just">
              <a:lnSpc>
                <a:spcPts val="4550"/>
              </a:lnSpc>
            </a:pPr>
            <a:r>
              <a:rPr lang="en-US" sz="3500">
                <a:solidFill>
                  <a:srgbClr val="545454"/>
                </a:solidFill>
                <a:latin typeface="DM Sans"/>
                <a:ea typeface="DM Sans"/>
                <a:cs typeface="DM Sans"/>
                <a:sym typeface="DM Sans"/>
              </a:rPr>
              <a:t>   6. </a:t>
            </a:r>
            <a:r>
              <a:rPr lang="en-US" sz="3500" b="true">
                <a:solidFill>
                  <a:srgbClr val="545454"/>
                </a:solidFill>
                <a:latin typeface="DM Sans Bold"/>
                <a:ea typeface="DM Sans Bold"/>
                <a:cs typeface="DM Sans Bold"/>
                <a:sym typeface="DM Sans Bold"/>
              </a:rPr>
              <a:t>Te</a:t>
            </a:r>
            <a:r>
              <a:rPr lang="en-US" sz="3500" b="true">
                <a:solidFill>
                  <a:srgbClr val="545454"/>
                </a:solidFill>
                <a:latin typeface="DM Sans Bold"/>
                <a:ea typeface="DM Sans Bold"/>
                <a:cs typeface="DM Sans Bold"/>
                <a:sym typeface="DM Sans Bold"/>
              </a:rPr>
              <a:t>sting:</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Test the vehicle on different road conditions,</a:t>
            </a:r>
            <a:r>
              <a:rPr lang="en-US" sz="3500">
                <a:solidFill>
                  <a:srgbClr val="545454"/>
                </a:solidFill>
                <a:latin typeface="DM Sans"/>
                <a:ea typeface="DM Sans"/>
                <a:cs typeface="DM Sans"/>
                <a:sym typeface="DM Sans"/>
              </a:rPr>
              <a:t> i</a:t>
            </a:r>
            <a:r>
              <a:rPr lang="en-US" sz="3500">
                <a:solidFill>
                  <a:srgbClr val="545454"/>
                </a:solidFill>
                <a:latin typeface="DM Sans"/>
                <a:ea typeface="DM Sans"/>
                <a:cs typeface="DM Sans"/>
                <a:sym typeface="DM Sans"/>
              </a:rPr>
              <a:t>ncluding poor lane markings and potholes.</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Eva</a:t>
            </a:r>
            <a:r>
              <a:rPr lang="en-US" sz="3500">
                <a:solidFill>
                  <a:srgbClr val="545454"/>
                </a:solidFill>
                <a:latin typeface="DM Sans"/>
                <a:ea typeface="DM Sans"/>
                <a:cs typeface="DM Sans"/>
                <a:sym typeface="DM Sans"/>
              </a:rPr>
              <a:t>luate the vehicle’s navigation accuracy and obstacle avoidance performance.</a:t>
            </a:r>
          </a:p>
          <a:p>
            <a:pPr algn="just" marL="1511301" indent="-503767" lvl="2">
              <a:lnSpc>
                <a:spcPts val="4550"/>
              </a:lnSpc>
              <a:buAutoNum type="alphaLcPeriod" startAt="1"/>
            </a:pPr>
            <a:r>
              <a:rPr lang="en-US" sz="3500">
                <a:solidFill>
                  <a:srgbClr val="545454"/>
                </a:solidFill>
                <a:latin typeface="DM Sans"/>
                <a:ea typeface="DM Sans"/>
                <a:cs typeface="DM Sans"/>
                <a:sym typeface="DM Sans"/>
              </a:rPr>
              <a:t> </a:t>
            </a:r>
            <a:r>
              <a:rPr lang="en-US" sz="3500">
                <a:solidFill>
                  <a:srgbClr val="545454"/>
                </a:solidFill>
                <a:latin typeface="DM Sans"/>
                <a:ea typeface="DM Sans"/>
                <a:cs typeface="DM Sans"/>
                <a:sym typeface="DM Sans"/>
              </a:rPr>
              <a:t>Refine the system based on testing results for real-world deployment.</a:t>
            </a:r>
          </a:p>
        </p:txBody>
      </p:sp>
      <p:sp>
        <p:nvSpPr>
          <p:cNvPr name="Freeform 4" id="4"/>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9525"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true" rot="0">
            <a:off x="1074284"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400000">
            <a:off x="2158093" y="1083809"/>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10800000">
            <a:off x="1074284"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true" rot="5400000">
            <a:off x="17194666" y="92127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0"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064759"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DESIGN METHODOLOGY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52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74284"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10800000">
            <a:off x="1074284"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0">
            <a:off x="0" y="8119382"/>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083809"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10800000">
            <a:off x="0" y="9203191"/>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1720419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16139432"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2308076" y="2370382"/>
            <a:ext cx="5909754" cy="3501529"/>
          </a:xfrm>
          <a:custGeom>
            <a:avLst/>
            <a:gdLst/>
            <a:ahLst/>
            <a:cxnLst/>
            <a:rect r="r" b="b" t="t" l="l"/>
            <a:pathLst>
              <a:path h="3501529" w="5909754">
                <a:moveTo>
                  <a:pt x="0" y="0"/>
                </a:moveTo>
                <a:lnTo>
                  <a:pt x="5909753" y="0"/>
                </a:lnTo>
                <a:lnTo>
                  <a:pt x="5909753" y="3501529"/>
                </a:lnTo>
                <a:lnTo>
                  <a:pt x="0" y="3501529"/>
                </a:lnTo>
                <a:lnTo>
                  <a:pt x="0" y="0"/>
                </a:lnTo>
                <a:close/>
              </a:path>
            </a:pathLst>
          </a:custGeom>
          <a:blipFill>
            <a:blip r:embed="rId10"/>
            <a:stretch>
              <a:fillRect l="0" t="0" r="0" b="0"/>
            </a:stretch>
          </a:blipFill>
        </p:spPr>
      </p:sp>
      <p:sp>
        <p:nvSpPr>
          <p:cNvPr name="Freeform 15" id="15"/>
          <p:cNvSpPr/>
          <p:nvPr/>
        </p:nvSpPr>
        <p:spPr>
          <a:xfrm flipH="false" flipV="false" rot="0">
            <a:off x="11131439" y="2067300"/>
            <a:ext cx="4085314" cy="3804610"/>
          </a:xfrm>
          <a:custGeom>
            <a:avLst/>
            <a:gdLst/>
            <a:ahLst/>
            <a:cxnLst/>
            <a:rect r="r" b="b" t="t" l="l"/>
            <a:pathLst>
              <a:path h="3804610" w="4085314">
                <a:moveTo>
                  <a:pt x="0" y="0"/>
                </a:moveTo>
                <a:lnTo>
                  <a:pt x="4085313" y="0"/>
                </a:lnTo>
                <a:lnTo>
                  <a:pt x="4085313" y="3804611"/>
                </a:lnTo>
                <a:lnTo>
                  <a:pt x="0" y="3804611"/>
                </a:lnTo>
                <a:lnTo>
                  <a:pt x="0" y="0"/>
                </a:lnTo>
                <a:close/>
              </a:path>
            </a:pathLst>
          </a:custGeom>
          <a:blipFill>
            <a:blip r:embed="rId11"/>
            <a:stretch>
              <a:fillRect l="0" t="0" r="0" b="0"/>
            </a:stretch>
          </a:blipFill>
        </p:spPr>
      </p:sp>
      <p:sp>
        <p:nvSpPr>
          <p:cNvPr name="TextBox 16" id="16"/>
          <p:cNvSpPr txBox="true"/>
          <p:nvPr/>
        </p:nvSpPr>
        <p:spPr>
          <a:xfrm rot="0">
            <a:off x="1381905" y="6142536"/>
            <a:ext cx="7762095" cy="2893906"/>
          </a:xfrm>
          <a:prstGeom prst="rect">
            <a:avLst/>
          </a:prstGeom>
        </p:spPr>
        <p:txBody>
          <a:bodyPr anchor="t" rtlCol="false" tIns="0" lIns="0" bIns="0" rIns="0">
            <a:spAutoFit/>
          </a:bodyPr>
          <a:lstStyle/>
          <a:p>
            <a:pPr algn="just" marL="543873" indent="-271936" lvl="1">
              <a:lnSpc>
                <a:spcPts val="3274"/>
              </a:lnSpc>
              <a:buFont typeface="Arial"/>
              <a:buChar char="•"/>
            </a:pPr>
            <a:r>
              <a:rPr lang="en-US" sz="2519">
                <a:solidFill>
                  <a:srgbClr val="545454"/>
                </a:solidFill>
                <a:latin typeface="DM Sans"/>
                <a:ea typeface="DM Sans"/>
                <a:cs typeface="DM Sans"/>
                <a:sym typeface="DM Sans"/>
              </a:rPr>
              <a:t>Component: NVIDIA Jetson Orin Nano .</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Purpose: Handles vision-based AI tasks, including image processing and deep learning inference.</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Features: 1024 CUDA cores, 8GB LPDDR5 RAM, supports CUDA and TensorRT for optimized AI performance.</a:t>
            </a:r>
          </a:p>
        </p:txBody>
      </p:sp>
      <p:sp>
        <p:nvSpPr>
          <p:cNvPr name="TextBox 17" id="17"/>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DESIGN SPECIFICATIONS</a:t>
            </a:r>
          </a:p>
        </p:txBody>
      </p:sp>
      <p:sp>
        <p:nvSpPr>
          <p:cNvPr name="TextBox 18" id="18"/>
          <p:cNvSpPr txBox="true"/>
          <p:nvPr/>
        </p:nvSpPr>
        <p:spPr>
          <a:xfrm rot="0">
            <a:off x="9293048" y="6142536"/>
            <a:ext cx="7762095" cy="2480003"/>
          </a:xfrm>
          <a:prstGeom prst="rect">
            <a:avLst/>
          </a:prstGeom>
        </p:spPr>
        <p:txBody>
          <a:bodyPr anchor="t" rtlCol="false" tIns="0" lIns="0" bIns="0" rIns="0">
            <a:spAutoFit/>
          </a:bodyPr>
          <a:lstStyle/>
          <a:p>
            <a:pPr algn="just" marL="543873" indent="-271936" lvl="1">
              <a:lnSpc>
                <a:spcPts val="3274"/>
              </a:lnSpc>
              <a:buFont typeface="Arial"/>
              <a:buChar char="•"/>
            </a:pPr>
            <a:r>
              <a:rPr lang="en-US" sz="2519">
                <a:solidFill>
                  <a:srgbClr val="545454"/>
                </a:solidFill>
                <a:latin typeface="DM Sans"/>
                <a:ea typeface="DM Sans"/>
                <a:cs typeface="DM Sans"/>
                <a:sym typeface="DM Sans"/>
              </a:rPr>
              <a:t>Component: Stereo Arducam OV5647 Cameras.</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Purpose: Captures stereoscopic images for depth perception, lane detection, and obstacle avoidance.</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Features: 5MP resolution, 1080p video recording, CSI interface for efficient data transfer.</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525"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074284"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10800000">
            <a:off x="1074284" y="10838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0">
            <a:off x="0" y="8119382"/>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083809" y="9203191"/>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true" rot="-10800000">
            <a:off x="0" y="9203191"/>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10800000">
            <a:off x="17204191"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16139432"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204191"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436634" y="2167618"/>
            <a:ext cx="3671686" cy="3671686"/>
          </a:xfrm>
          <a:custGeom>
            <a:avLst/>
            <a:gdLst/>
            <a:ahLst/>
            <a:cxnLst/>
            <a:rect r="r" b="b" t="t" l="l"/>
            <a:pathLst>
              <a:path h="3671686" w="3671686">
                <a:moveTo>
                  <a:pt x="0" y="0"/>
                </a:moveTo>
                <a:lnTo>
                  <a:pt x="3671686" y="0"/>
                </a:lnTo>
                <a:lnTo>
                  <a:pt x="3671686" y="3671686"/>
                </a:lnTo>
                <a:lnTo>
                  <a:pt x="0" y="3671686"/>
                </a:lnTo>
                <a:lnTo>
                  <a:pt x="0" y="0"/>
                </a:lnTo>
                <a:close/>
              </a:path>
            </a:pathLst>
          </a:custGeom>
          <a:blipFill>
            <a:blip r:embed="rId10"/>
            <a:stretch>
              <a:fillRect l="0" t="0" r="0" b="0"/>
            </a:stretch>
          </a:blipFill>
        </p:spPr>
      </p:sp>
      <p:sp>
        <p:nvSpPr>
          <p:cNvPr name="Freeform 15" id="15"/>
          <p:cNvSpPr/>
          <p:nvPr/>
        </p:nvSpPr>
        <p:spPr>
          <a:xfrm flipH="false" flipV="false" rot="0">
            <a:off x="11448629" y="2277994"/>
            <a:ext cx="3450933" cy="3450933"/>
          </a:xfrm>
          <a:custGeom>
            <a:avLst/>
            <a:gdLst/>
            <a:ahLst/>
            <a:cxnLst/>
            <a:rect r="r" b="b" t="t" l="l"/>
            <a:pathLst>
              <a:path h="3450933" w="3450933">
                <a:moveTo>
                  <a:pt x="0" y="0"/>
                </a:moveTo>
                <a:lnTo>
                  <a:pt x="3450933" y="0"/>
                </a:lnTo>
                <a:lnTo>
                  <a:pt x="3450933" y="3450934"/>
                </a:lnTo>
                <a:lnTo>
                  <a:pt x="0" y="3450934"/>
                </a:lnTo>
                <a:lnTo>
                  <a:pt x="0" y="0"/>
                </a:lnTo>
                <a:close/>
              </a:path>
            </a:pathLst>
          </a:custGeom>
          <a:blipFill>
            <a:blip r:embed="rId11"/>
            <a:stretch>
              <a:fillRect l="0" t="0" r="0" b="0"/>
            </a:stretch>
          </a:blipFill>
        </p:spPr>
      </p:sp>
      <p:sp>
        <p:nvSpPr>
          <p:cNvPr name="TextBox 16" id="16"/>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DESIGN SPECIFICATIONS</a:t>
            </a:r>
          </a:p>
        </p:txBody>
      </p:sp>
      <p:sp>
        <p:nvSpPr>
          <p:cNvPr name="TextBox 17" id="17"/>
          <p:cNvSpPr txBox="true"/>
          <p:nvPr/>
        </p:nvSpPr>
        <p:spPr>
          <a:xfrm rot="0">
            <a:off x="1391430" y="6142536"/>
            <a:ext cx="7762095" cy="2893906"/>
          </a:xfrm>
          <a:prstGeom prst="rect">
            <a:avLst/>
          </a:prstGeom>
        </p:spPr>
        <p:txBody>
          <a:bodyPr anchor="t" rtlCol="false" tIns="0" lIns="0" bIns="0" rIns="0">
            <a:spAutoFit/>
          </a:bodyPr>
          <a:lstStyle/>
          <a:p>
            <a:pPr algn="just" marL="543873" indent="-271936" lvl="1">
              <a:lnSpc>
                <a:spcPts val="3274"/>
              </a:lnSpc>
              <a:buFont typeface="Arial"/>
              <a:buChar char="•"/>
            </a:pPr>
            <a:r>
              <a:rPr lang="en-US" sz="2519">
                <a:solidFill>
                  <a:srgbClr val="545454"/>
                </a:solidFill>
                <a:latin typeface="DM Sans"/>
                <a:ea typeface="DM Sans"/>
                <a:cs typeface="DM Sans"/>
                <a:sym typeface="DM Sans"/>
              </a:rPr>
              <a:t>Component: u-blox NEO-M8N.</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Purpose: Provides precise location data for navigation.</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Features: Multi-GNSS support (GPS, GLONASS, Galileo), 2.5m horizontal accuracy, up to 10 Hz update rate.</a:t>
            </a:r>
          </a:p>
          <a:p>
            <a:pPr algn="just">
              <a:lnSpc>
                <a:spcPts val="3274"/>
              </a:lnSpc>
            </a:pPr>
          </a:p>
        </p:txBody>
      </p:sp>
      <p:sp>
        <p:nvSpPr>
          <p:cNvPr name="TextBox 18" id="18"/>
          <p:cNvSpPr txBox="true"/>
          <p:nvPr/>
        </p:nvSpPr>
        <p:spPr>
          <a:xfrm rot="0">
            <a:off x="9293048" y="6142536"/>
            <a:ext cx="7762095" cy="2893906"/>
          </a:xfrm>
          <a:prstGeom prst="rect">
            <a:avLst/>
          </a:prstGeom>
        </p:spPr>
        <p:txBody>
          <a:bodyPr anchor="t" rtlCol="false" tIns="0" lIns="0" bIns="0" rIns="0">
            <a:spAutoFit/>
          </a:bodyPr>
          <a:lstStyle/>
          <a:p>
            <a:pPr algn="just" marL="543873" indent="-271936" lvl="1">
              <a:lnSpc>
                <a:spcPts val="3274"/>
              </a:lnSpc>
              <a:buFont typeface="Arial"/>
              <a:buChar char="•"/>
            </a:pPr>
            <a:r>
              <a:rPr lang="en-US" sz="2519">
                <a:solidFill>
                  <a:srgbClr val="545454"/>
                </a:solidFill>
                <a:latin typeface="DM Sans"/>
                <a:ea typeface="DM Sans"/>
                <a:cs typeface="DM Sans"/>
                <a:sym typeface="DM Sans"/>
              </a:rPr>
              <a:t>Component: MPU-6050.</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Purpose: Tracks angular velocity and acceleration for stability and orientation.</a:t>
            </a:r>
          </a:p>
          <a:p>
            <a:pPr algn="just" marL="543873" indent="-271936" lvl="1">
              <a:lnSpc>
                <a:spcPts val="3274"/>
              </a:lnSpc>
              <a:buFont typeface="Arial"/>
              <a:buChar char="•"/>
            </a:pPr>
            <a:r>
              <a:rPr lang="en-US" sz="2519">
                <a:solidFill>
                  <a:srgbClr val="545454"/>
                </a:solidFill>
                <a:latin typeface="DM Sans"/>
                <a:ea typeface="DM Sans"/>
                <a:cs typeface="DM Sans"/>
                <a:sym typeface="DM Sans"/>
              </a:rPr>
              <a:t>Features: 3-axis accelerometer and gyroscope, I2C interface, onboard Digital Motion Processor (DMP).</a:t>
            </a:r>
          </a:p>
          <a:p>
            <a:pPr algn="just">
              <a:lnSpc>
                <a:spcPts val="3274"/>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055623" y="8128907"/>
            <a:ext cx="3232377" cy="2158093"/>
            <a:chOff x="0" y="0"/>
            <a:chExt cx="4309836" cy="2877457"/>
          </a:xfrm>
        </p:grpSpPr>
        <p:sp>
          <p:nvSpPr>
            <p:cNvPr name="Freeform 3" id="3"/>
            <p:cNvSpPr/>
            <p:nvPr/>
          </p:nvSpPr>
          <p:spPr>
            <a:xfrm flipH="false" flipV="true" rot="5400000">
              <a:off x="2864757"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196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0" y="14323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19679" y="14323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7" id="7"/>
          <p:cNvGrpSpPr/>
          <p:nvPr/>
        </p:nvGrpSpPr>
        <p:grpSpPr>
          <a:xfrm rot="0">
            <a:off x="0" y="8119382"/>
            <a:ext cx="3232377" cy="2167618"/>
            <a:chOff x="0" y="0"/>
            <a:chExt cx="4309836" cy="2890157"/>
          </a:xfrm>
        </p:grpSpPr>
        <p:sp>
          <p:nvSpPr>
            <p:cNvPr name="Freeform 8" id="8"/>
            <p:cNvSpPr/>
            <p:nvPr/>
          </p:nvSpPr>
          <p:spPr>
            <a:xfrm flipH="false" flipV="true" rot="-10800000">
              <a:off x="0"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0">
              <a:off x="1419679" y="0"/>
              <a:ext cx="1445079" cy="1445079"/>
            </a:xfrm>
            <a:custGeom>
              <a:avLst/>
              <a:gdLst/>
              <a:ahLst/>
              <a:cxnLst/>
              <a:rect r="r" b="b" t="t" l="l"/>
              <a:pathLst>
                <a:path h="1445079" w="1445079">
                  <a:moveTo>
                    <a:pt x="0" y="1445079"/>
                  </a:moveTo>
                  <a:lnTo>
                    <a:pt x="1445078" y="1445079"/>
                  </a:lnTo>
                  <a:lnTo>
                    <a:pt x="1445078" y="0"/>
                  </a:lnTo>
                  <a:lnTo>
                    <a:pt x="0" y="0"/>
                  </a:lnTo>
                  <a:lnTo>
                    <a:pt x="0" y="14450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5400000">
              <a:off x="2864757" y="1445079"/>
              <a:ext cx="1445079" cy="1445079"/>
            </a:xfrm>
            <a:custGeom>
              <a:avLst/>
              <a:gdLst/>
              <a:ahLst/>
              <a:cxnLst/>
              <a:rect r="r" b="b" t="t" l="l"/>
              <a:pathLst>
                <a:path h="1445079" w="1445079">
                  <a:moveTo>
                    <a:pt x="1445079" y="1445078"/>
                  </a:moveTo>
                  <a:lnTo>
                    <a:pt x="0" y="1445078"/>
                  </a:lnTo>
                  <a:lnTo>
                    <a:pt x="0" y="0"/>
                  </a:lnTo>
                  <a:lnTo>
                    <a:pt x="1445079" y="0"/>
                  </a:lnTo>
                  <a:lnTo>
                    <a:pt x="1445079" y="14450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true" rot="-10800000">
              <a:off x="1419679" y="1445079"/>
              <a:ext cx="1445079" cy="1445079"/>
            </a:xfrm>
            <a:custGeom>
              <a:avLst/>
              <a:gdLst/>
              <a:ahLst/>
              <a:cxnLst/>
              <a:rect r="r" b="b" t="t" l="l"/>
              <a:pathLst>
                <a:path h="1445079" w="1445079">
                  <a:moveTo>
                    <a:pt x="0" y="1445078"/>
                  </a:moveTo>
                  <a:lnTo>
                    <a:pt x="1445078" y="1445078"/>
                  </a:lnTo>
                  <a:lnTo>
                    <a:pt x="1445078" y="0"/>
                  </a:lnTo>
                  <a:lnTo>
                    <a:pt x="0" y="0"/>
                  </a:lnTo>
                  <a:lnTo>
                    <a:pt x="0" y="144507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2" id="12"/>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0">
            <a:off x="16129907"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185145" y="2671040"/>
            <a:ext cx="2810021" cy="1543050"/>
            <a:chOff x="0" y="0"/>
            <a:chExt cx="740088" cy="406400"/>
          </a:xfrm>
        </p:grpSpPr>
        <p:sp>
          <p:nvSpPr>
            <p:cNvPr name="Freeform 17" id="17"/>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18" id="18"/>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Image Capture and Pre-processing</a:t>
              </a:r>
            </a:p>
          </p:txBody>
        </p:sp>
      </p:grpSp>
      <p:grpSp>
        <p:nvGrpSpPr>
          <p:cNvPr name="Group 19" id="19"/>
          <p:cNvGrpSpPr/>
          <p:nvPr/>
        </p:nvGrpSpPr>
        <p:grpSpPr>
          <a:xfrm rot="0">
            <a:off x="7881006" y="2671040"/>
            <a:ext cx="2810021" cy="1543050"/>
            <a:chOff x="0" y="0"/>
            <a:chExt cx="740088" cy="406400"/>
          </a:xfrm>
        </p:grpSpPr>
        <p:sp>
          <p:nvSpPr>
            <p:cNvPr name="Freeform 20" id="20"/>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21" id="21"/>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Object Detection</a:t>
              </a:r>
            </a:p>
          </p:txBody>
        </p:sp>
      </p:grpSp>
      <p:grpSp>
        <p:nvGrpSpPr>
          <p:cNvPr name="Group 22" id="22"/>
          <p:cNvGrpSpPr/>
          <p:nvPr/>
        </p:nvGrpSpPr>
        <p:grpSpPr>
          <a:xfrm rot="0">
            <a:off x="13793017" y="2248793"/>
            <a:ext cx="2378188" cy="237818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E6D73"/>
            </a:solidFill>
          </p:spPr>
        </p:sp>
        <p:sp>
          <p:nvSpPr>
            <p:cNvPr name="TextBox 24" id="24"/>
            <p:cNvSpPr txBox="true"/>
            <p:nvPr/>
          </p:nvSpPr>
          <p:spPr>
            <a:xfrm>
              <a:off x="139700" y="158750"/>
              <a:ext cx="533400" cy="514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Decision Making Module</a:t>
              </a:r>
            </a:p>
          </p:txBody>
        </p:sp>
      </p:grpSp>
      <p:grpSp>
        <p:nvGrpSpPr>
          <p:cNvPr name="Group 25" id="25"/>
          <p:cNvGrpSpPr/>
          <p:nvPr/>
        </p:nvGrpSpPr>
        <p:grpSpPr>
          <a:xfrm rot="0">
            <a:off x="13577101" y="6192015"/>
            <a:ext cx="2810021" cy="1543050"/>
            <a:chOff x="0" y="0"/>
            <a:chExt cx="740088" cy="406400"/>
          </a:xfrm>
        </p:grpSpPr>
        <p:sp>
          <p:nvSpPr>
            <p:cNvPr name="Freeform 26" id="26"/>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48CFAE"/>
            </a:solidFill>
          </p:spPr>
        </p:sp>
        <p:sp>
          <p:nvSpPr>
            <p:cNvPr name="TextBox 27" id="27"/>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Control System</a:t>
              </a:r>
            </a:p>
          </p:txBody>
        </p:sp>
      </p:grpSp>
      <p:grpSp>
        <p:nvGrpSpPr>
          <p:cNvPr name="Group 28" id="28"/>
          <p:cNvGrpSpPr/>
          <p:nvPr/>
        </p:nvGrpSpPr>
        <p:grpSpPr>
          <a:xfrm rot="0">
            <a:off x="7881006" y="6192015"/>
            <a:ext cx="2810021" cy="1543050"/>
            <a:chOff x="0" y="0"/>
            <a:chExt cx="740088" cy="406400"/>
          </a:xfrm>
        </p:grpSpPr>
        <p:sp>
          <p:nvSpPr>
            <p:cNvPr name="Freeform 29" id="29"/>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30" id="30"/>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Real-Time Monitoring</a:t>
              </a:r>
            </a:p>
          </p:txBody>
        </p:sp>
      </p:grpSp>
      <p:grpSp>
        <p:nvGrpSpPr>
          <p:cNvPr name="Group 31" id="31"/>
          <p:cNvGrpSpPr/>
          <p:nvPr/>
        </p:nvGrpSpPr>
        <p:grpSpPr>
          <a:xfrm rot="0">
            <a:off x="2185145" y="6192015"/>
            <a:ext cx="2810021" cy="1543050"/>
            <a:chOff x="0" y="0"/>
            <a:chExt cx="740088" cy="406400"/>
          </a:xfrm>
        </p:grpSpPr>
        <p:sp>
          <p:nvSpPr>
            <p:cNvPr name="Freeform 32" id="32"/>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48CFAE"/>
            </a:solidFill>
          </p:spPr>
        </p:sp>
        <p:sp>
          <p:nvSpPr>
            <p:cNvPr name="TextBox 33" id="33"/>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Obstacle Avoidance</a:t>
              </a:r>
            </a:p>
          </p:txBody>
        </p:sp>
      </p:grpSp>
      <p:sp>
        <p:nvSpPr>
          <p:cNvPr name="TextBox 34" id="34"/>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FLOWCHART</a:t>
            </a:r>
          </a:p>
        </p:txBody>
      </p:sp>
      <p:sp>
        <p:nvSpPr>
          <p:cNvPr name="AutoShape 35" id="35"/>
          <p:cNvSpPr/>
          <p:nvPr/>
        </p:nvSpPr>
        <p:spPr>
          <a:xfrm flipV="true">
            <a:off x="4995166" y="3442565"/>
            <a:ext cx="2885840" cy="76200"/>
          </a:xfrm>
          <a:prstGeom prst="line">
            <a:avLst/>
          </a:prstGeom>
          <a:ln cap="rnd" w="76200">
            <a:solidFill>
              <a:srgbClr val="000000"/>
            </a:solidFill>
            <a:prstDash val="solid"/>
            <a:headEnd type="none" len="sm" w="sm"/>
            <a:tailEnd type="triangle" len="med" w="lg"/>
          </a:ln>
        </p:spPr>
      </p:sp>
      <p:sp>
        <p:nvSpPr>
          <p:cNvPr name="AutoShape 36" id="36"/>
          <p:cNvSpPr/>
          <p:nvPr/>
        </p:nvSpPr>
        <p:spPr>
          <a:xfrm flipV="true">
            <a:off x="10691026" y="3437887"/>
            <a:ext cx="3101991" cy="4677"/>
          </a:xfrm>
          <a:prstGeom prst="line">
            <a:avLst/>
          </a:prstGeom>
          <a:ln cap="rnd" w="76200">
            <a:solidFill>
              <a:srgbClr val="000000"/>
            </a:solidFill>
            <a:prstDash val="solid"/>
            <a:headEnd type="none" len="sm" w="sm"/>
            <a:tailEnd type="triangle" len="med" w="lg"/>
          </a:ln>
        </p:spPr>
      </p:sp>
      <p:sp>
        <p:nvSpPr>
          <p:cNvPr name="AutoShape 37" id="37"/>
          <p:cNvSpPr/>
          <p:nvPr/>
        </p:nvSpPr>
        <p:spPr>
          <a:xfrm>
            <a:off x="14982112" y="4626981"/>
            <a:ext cx="0" cy="1565034"/>
          </a:xfrm>
          <a:prstGeom prst="line">
            <a:avLst/>
          </a:prstGeom>
          <a:ln cap="rnd" w="76200">
            <a:solidFill>
              <a:srgbClr val="000000"/>
            </a:solidFill>
            <a:prstDash val="solid"/>
            <a:headEnd type="none" len="sm" w="sm"/>
            <a:tailEnd type="triangle" len="med" w="lg"/>
          </a:ln>
        </p:spPr>
      </p:sp>
      <p:sp>
        <p:nvSpPr>
          <p:cNvPr name="AutoShape 38" id="38"/>
          <p:cNvSpPr/>
          <p:nvPr/>
        </p:nvSpPr>
        <p:spPr>
          <a:xfrm flipH="true">
            <a:off x="10691026" y="6963540"/>
            <a:ext cx="2886075" cy="0"/>
          </a:xfrm>
          <a:prstGeom prst="line">
            <a:avLst/>
          </a:prstGeom>
          <a:ln cap="rnd" w="76200">
            <a:solidFill>
              <a:srgbClr val="000000"/>
            </a:solidFill>
            <a:prstDash val="solid"/>
            <a:headEnd type="none" len="sm" w="sm"/>
            <a:tailEnd type="triangle" len="med" w="lg"/>
          </a:ln>
        </p:spPr>
      </p:sp>
      <p:sp>
        <p:nvSpPr>
          <p:cNvPr name="AutoShape 39" id="39"/>
          <p:cNvSpPr/>
          <p:nvPr/>
        </p:nvSpPr>
        <p:spPr>
          <a:xfrm flipH="true">
            <a:off x="4995166" y="6963540"/>
            <a:ext cx="2885840" cy="0"/>
          </a:xfrm>
          <a:prstGeom prst="line">
            <a:avLst/>
          </a:prstGeom>
          <a:ln cap="rnd" w="76200">
            <a:solidFill>
              <a:srgbClr val="000000"/>
            </a:solidFill>
            <a:prstDash val="solid"/>
            <a:headEnd type="none" len="sm" w="sm"/>
            <a:tailEnd type="triangle" len="med" w="lg"/>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17204191" y="8128907"/>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6120382" y="812890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5055623"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120382"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0" y="8119382"/>
            <a:ext cx="3232377" cy="2167618"/>
            <a:chOff x="0" y="0"/>
            <a:chExt cx="4309836" cy="2890157"/>
          </a:xfrm>
        </p:grpSpPr>
        <p:sp>
          <p:nvSpPr>
            <p:cNvPr name="Freeform 7" id="7"/>
            <p:cNvSpPr/>
            <p:nvPr/>
          </p:nvSpPr>
          <p:spPr>
            <a:xfrm flipH="false" flipV="true" rot="-10800000">
              <a:off x="0"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419679" y="0"/>
              <a:ext cx="1445079" cy="1445079"/>
            </a:xfrm>
            <a:custGeom>
              <a:avLst/>
              <a:gdLst/>
              <a:ahLst/>
              <a:cxnLst/>
              <a:rect r="r" b="b" t="t" l="l"/>
              <a:pathLst>
                <a:path h="1445079" w="1445079">
                  <a:moveTo>
                    <a:pt x="0" y="1445079"/>
                  </a:moveTo>
                  <a:lnTo>
                    <a:pt x="1445078" y="1445079"/>
                  </a:lnTo>
                  <a:lnTo>
                    <a:pt x="1445078" y="0"/>
                  </a:lnTo>
                  <a:lnTo>
                    <a:pt x="0" y="0"/>
                  </a:lnTo>
                  <a:lnTo>
                    <a:pt x="0" y="14450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5400000">
              <a:off x="2864757" y="1445079"/>
              <a:ext cx="1445079" cy="1445079"/>
            </a:xfrm>
            <a:custGeom>
              <a:avLst/>
              <a:gdLst/>
              <a:ahLst/>
              <a:cxnLst/>
              <a:rect r="r" b="b" t="t" l="l"/>
              <a:pathLst>
                <a:path h="1445079" w="1445079">
                  <a:moveTo>
                    <a:pt x="1445079" y="1445078"/>
                  </a:moveTo>
                  <a:lnTo>
                    <a:pt x="0" y="1445078"/>
                  </a:lnTo>
                  <a:lnTo>
                    <a:pt x="0" y="0"/>
                  </a:lnTo>
                  <a:lnTo>
                    <a:pt x="1445079" y="0"/>
                  </a:lnTo>
                  <a:lnTo>
                    <a:pt x="1445079" y="14450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10800000">
              <a:off x="1419679" y="1445079"/>
              <a:ext cx="1445079" cy="1445079"/>
            </a:xfrm>
            <a:custGeom>
              <a:avLst/>
              <a:gdLst/>
              <a:ahLst/>
              <a:cxnLst/>
              <a:rect r="r" b="b" t="t" l="l"/>
              <a:pathLst>
                <a:path h="1445079" w="1445079">
                  <a:moveTo>
                    <a:pt x="0" y="1445078"/>
                  </a:moveTo>
                  <a:lnTo>
                    <a:pt x="1445078" y="1445078"/>
                  </a:lnTo>
                  <a:lnTo>
                    <a:pt x="1445078" y="0"/>
                  </a:lnTo>
                  <a:lnTo>
                    <a:pt x="0" y="0"/>
                  </a:lnTo>
                  <a:lnTo>
                    <a:pt x="0" y="144507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11" id="11"/>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FLOWCHART</a:t>
            </a:r>
          </a:p>
        </p:txBody>
      </p:sp>
      <p:grpSp>
        <p:nvGrpSpPr>
          <p:cNvPr name="Group 16" id="16"/>
          <p:cNvGrpSpPr/>
          <p:nvPr/>
        </p:nvGrpSpPr>
        <p:grpSpPr>
          <a:xfrm rot="0">
            <a:off x="7881006" y="2668061"/>
            <a:ext cx="2810021" cy="1543050"/>
            <a:chOff x="0" y="0"/>
            <a:chExt cx="740088" cy="406400"/>
          </a:xfrm>
        </p:grpSpPr>
        <p:sp>
          <p:nvSpPr>
            <p:cNvPr name="Freeform 17" id="17"/>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18" id="18"/>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Object Detection</a:t>
              </a:r>
            </a:p>
          </p:txBody>
        </p:sp>
      </p:grpSp>
      <p:grpSp>
        <p:nvGrpSpPr>
          <p:cNvPr name="Group 19" id="19"/>
          <p:cNvGrpSpPr/>
          <p:nvPr/>
        </p:nvGrpSpPr>
        <p:grpSpPr>
          <a:xfrm rot="0">
            <a:off x="13793017" y="2245814"/>
            <a:ext cx="2378188" cy="237818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E6D73"/>
            </a:solidFill>
          </p:spPr>
        </p:sp>
        <p:sp>
          <p:nvSpPr>
            <p:cNvPr name="TextBox 21" id="21"/>
            <p:cNvSpPr txBox="true"/>
            <p:nvPr/>
          </p:nvSpPr>
          <p:spPr>
            <a:xfrm>
              <a:off x="139700" y="158750"/>
              <a:ext cx="533400" cy="514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Decision Making Module</a:t>
              </a:r>
            </a:p>
          </p:txBody>
        </p:sp>
      </p:grpSp>
      <p:sp>
        <p:nvSpPr>
          <p:cNvPr name="TextBox 22" id="22"/>
          <p:cNvSpPr txBox="true"/>
          <p:nvPr/>
        </p:nvSpPr>
        <p:spPr>
          <a:xfrm rot="0">
            <a:off x="2185145" y="4730774"/>
            <a:ext cx="2810021" cy="3135630"/>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Real-time video frames are processed for efficiency and analysis by resizing the resolution to reduce computational load, converting to grayscale to simplify data if color is unnecessary, and normalizing pixel values to a range like 0-1. </a:t>
            </a:r>
          </a:p>
        </p:txBody>
      </p:sp>
      <p:sp>
        <p:nvSpPr>
          <p:cNvPr name="TextBox 23" id="23"/>
          <p:cNvSpPr txBox="true"/>
          <p:nvPr/>
        </p:nvSpPr>
        <p:spPr>
          <a:xfrm rot="0">
            <a:off x="7881006" y="4730774"/>
            <a:ext cx="2810021" cy="3449955"/>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Video frames are processed through the YOLO model for real-time object detection. The output includes identified objects, such as pedestrians, vehicles, and potholes, with bounding boxes indicating their positions for further analysis or applications.</a:t>
            </a:r>
          </a:p>
        </p:txBody>
      </p:sp>
      <p:sp>
        <p:nvSpPr>
          <p:cNvPr name="TextBox 24" id="24"/>
          <p:cNvSpPr txBox="true"/>
          <p:nvPr/>
        </p:nvSpPr>
        <p:spPr>
          <a:xfrm rot="0">
            <a:off x="13577101" y="4730774"/>
            <a:ext cx="2810021" cy="4078605"/>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Lane detection uses OpenCV for edge identification, pothole detection employs YOLO for real-time pothole recognition. Path planning integrates Google Maps API for directions and YOLO outputs for obstacle detection, with behavior logic adjusting speed and actions accordingly.</a:t>
            </a:r>
          </a:p>
        </p:txBody>
      </p:sp>
      <p:grpSp>
        <p:nvGrpSpPr>
          <p:cNvPr name="Group 25" id="25"/>
          <p:cNvGrpSpPr/>
          <p:nvPr/>
        </p:nvGrpSpPr>
        <p:grpSpPr>
          <a:xfrm rot="0">
            <a:off x="2185145" y="2671040"/>
            <a:ext cx="2810021" cy="1543050"/>
            <a:chOff x="0" y="0"/>
            <a:chExt cx="740088" cy="406400"/>
          </a:xfrm>
        </p:grpSpPr>
        <p:sp>
          <p:nvSpPr>
            <p:cNvPr name="Freeform 26" id="26"/>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27" id="27"/>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Image Capture and Pre-processing</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055623" y="8128907"/>
            <a:ext cx="3232377" cy="2158093"/>
            <a:chOff x="0" y="0"/>
            <a:chExt cx="4309836" cy="2877457"/>
          </a:xfrm>
        </p:grpSpPr>
        <p:sp>
          <p:nvSpPr>
            <p:cNvPr name="Freeform 3" id="3"/>
            <p:cNvSpPr/>
            <p:nvPr/>
          </p:nvSpPr>
          <p:spPr>
            <a:xfrm flipH="false" flipV="true" rot="5400000">
              <a:off x="2864757"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196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0" y="14323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19679" y="14323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Freeform 7" id="7"/>
          <p:cNvSpPr/>
          <p:nvPr/>
        </p:nvSpPr>
        <p:spPr>
          <a:xfrm flipH="true" flipV="true" rot="5400000">
            <a:off x="17204191"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10800000">
            <a:off x="16120382"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10800000">
            <a:off x="15055623"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6120382" y="1074284"/>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FLOWCHART</a:t>
            </a:r>
          </a:p>
        </p:txBody>
      </p:sp>
      <p:grpSp>
        <p:nvGrpSpPr>
          <p:cNvPr name="Group 12" id="12"/>
          <p:cNvGrpSpPr/>
          <p:nvPr/>
        </p:nvGrpSpPr>
        <p:grpSpPr>
          <a:xfrm rot="0">
            <a:off x="13577101" y="2676525"/>
            <a:ext cx="2810021" cy="1543050"/>
            <a:chOff x="0" y="0"/>
            <a:chExt cx="740088" cy="406400"/>
          </a:xfrm>
        </p:grpSpPr>
        <p:sp>
          <p:nvSpPr>
            <p:cNvPr name="Freeform 13" id="13"/>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48CFAE"/>
            </a:solidFill>
          </p:spPr>
        </p:sp>
        <p:sp>
          <p:nvSpPr>
            <p:cNvPr name="TextBox 14" id="14"/>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Control System</a:t>
              </a:r>
            </a:p>
          </p:txBody>
        </p:sp>
      </p:grpSp>
      <p:grpSp>
        <p:nvGrpSpPr>
          <p:cNvPr name="Group 15" id="15"/>
          <p:cNvGrpSpPr/>
          <p:nvPr/>
        </p:nvGrpSpPr>
        <p:grpSpPr>
          <a:xfrm rot="0">
            <a:off x="7881006" y="2676525"/>
            <a:ext cx="2810021" cy="1543050"/>
            <a:chOff x="0" y="0"/>
            <a:chExt cx="740088" cy="406400"/>
          </a:xfrm>
        </p:grpSpPr>
        <p:sp>
          <p:nvSpPr>
            <p:cNvPr name="Freeform 16" id="16"/>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FFCB77"/>
            </a:solidFill>
          </p:spPr>
        </p:sp>
        <p:sp>
          <p:nvSpPr>
            <p:cNvPr name="TextBox 17" id="17"/>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Real-Time Monitoring</a:t>
              </a:r>
            </a:p>
          </p:txBody>
        </p:sp>
      </p:grpSp>
      <p:grpSp>
        <p:nvGrpSpPr>
          <p:cNvPr name="Group 18" id="18"/>
          <p:cNvGrpSpPr/>
          <p:nvPr/>
        </p:nvGrpSpPr>
        <p:grpSpPr>
          <a:xfrm rot="0">
            <a:off x="2185145" y="2676525"/>
            <a:ext cx="2810021" cy="1543050"/>
            <a:chOff x="0" y="0"/>
            <a:chExt cx="740088" cy="406400"/>
          </a:xfrm>
        </p:grpSpPr>
        <p:sp>
          <p:nvSpPr>
            <p:cNvPr name="Freeform 19" id="19"/>
            <p:cNvSpPr/>
            <p:nvPr/>
          </p:nvSpPr>
          <p:spPr>
            <a:xfrm flipH="false" flipV="false" rot="0">
              <a:off x="0" y="0"/>
              <a:ext cx="740088" cy="406400"/>
            </a:xfrm>
            <a:custGeom>
              <a:avLst/>
              <a:gdLst/>
              <a:ahLst/>
              <a:cxnLst/>
              <a:rect r="r" b="b" t="t" l="l"/>
              <a:pathLst>
                <a:path h="406400" w="740088">
                  <a:moveTo>
                    <a:pt x="27551" y="0"/>
                  </a:moveTo>
                  <a:lnTo>
                    <a:pt x="712537" y="0"/>
                  </a:lnTo>
                  <a:cubicBezTo>
                    <a:pt x="719844" y="0"/>
                    <a:pt x="726851" y="2903"/>
                    <a:pt x="732018" y="8070"/>
                  </a:cubicBezTo>
                  <a:cubicBezTo>
                    <a:pt x="737185" y="13236"/>
                    <a:pt x="740088" y="20244"/>
                    <a:pt x="740088" y="27551"/>
                  </a:cubicBezTo>
                  <a:lnTo>
                    <a:pt x="740088" y="378849"/>
                  </a:lnTo>
                  <a:cubicBezTo>
                    <a:pt x="740088" y="386156"/>
                    <a:pt x="737185" y="393164"/>
                    <a:pt x="732018" y="398330"/>
                  </a:cubicBezTo>
                  <a:cubicBezTo>
                    <a:pt x="726851" y="403497"/>
                    <a:pt x="719844" y="406400"/>
                    <a:pt x="712537" y="406400"/>
                  </a:cubicBezTo>
                  <a:lnTo>
                    <a:pt x="27551" y="406400"/>
                  </a:lnTo>
                  <a:cubicBezTo>
                    <a:pt x="20244" y="406400"/>
                    <a:pt x="13236" y="403497"/>
                    <a:pt x="8070" y="398330"/>
                  </a:cubicBezTo>
                  <a:cubicBezTo>
                    <a:pt x="2903" y="393164"/>
                    <a:pt x="0" y="386156"/>
                    <a:pt x="0" y="378849"/>
                  </a:cubicBezTo>
                  <a:lnTo>
                    <a:pt x="0" y="27551"/>
                  </a:lnTo>
                  <a:cubicBezTo>
                    <a:pt x="0" y="20244"/>
                    <a:pt x="2903" y="13236"/>
                    <a:pt x="8070" y="8070"/>
                  </a:cubicBezTo>
                  <a:cubicBezTo>
                    <a:pt x="13236" y="2903"/>
                    <a:pt x="20244" y="0"/>
                    <a:pt x="27551" y="0"/>
                  </a:cubicBezTo>
                  <a:close/>
                </a:path>
              </a:pathLst>
            </a:custGeom>
            <a:solidFill>
              <a:srgbClr val="48CFAE"/>
            </a:solidFill>
          </p:spPr>
        </p:sp>
        <p:sp>
          <p:nvSpPr>
            <p:cNvPr name="TextBox 20" id="20"/>
            <p:cNvSpPr txBox="true"/>
            <p:nvPr/>
          </p:nvSpPr>
          <p:spPr>
            <a:xfrm>
              <a:off x="0" y="19050"/>
              <a:ext cx="740088" cy="387350"/>
            </a:xfrm>
            <a:prstGeom prst="rect">
              <a:avLst/>
            </a:prstGeom>
          </p:spPr>
          <p:txBody>
            <a:bodyPr anchor="ctr" rtlCol="false" tIns="50800" lIns="50800" bIns="50800" rIns="50800"/>
            <a:lstStyle/>
            <a:p>
              <a:pPr algn="ctr">
                <a:lnSpc>
                  <a:spcPts val="2552"/>
                </a:lnSpc>
              </a:pPr>
              <a:r>
                <a:rPr lang="en-US" sz="2299">
                  <a:solidFill>
                    <a:srgbClr val="545454"/>
                  </a:solidFill>
                  <a:latin typeface="DM Sans"/>
                  <a:ea typeface="DM Sans"/>
                  <a:cs typeface="DM Sans"/>
                  <a:sym typeface="DM Sans"/>
                </a:rPr>
                <a:t>Obstacle Avoidance</a:t>
              </a:r>
            </a:p>
          </p:txBody>
        </p:sp>
      </p:grpSp>
      <p:sp>
        <p:nvSpPr>
          <p:cNvPr name="TextBox 21" id="21"/>
          <p:cNvSpPr txBox="true"/>
          <p:nvPr/>
        </p:nvSpPr>
        <p:spPr>
          <a:xfrm rot="0">
            <a:off x="2185145" y="4730774"/>
            <a:ext cx="2810021" cy="3450484"/>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To control motors, send signals for Forward/Reverse movement, Left/Right turns, and adjust speed using Pulse Width Modulation (PWM). PWM controls motor speed by varying the duty cycle, allowing for precise adjustments in velocity.</a:t>
            </a:r>
          </a:p>
        </p:txBody>
      </p:sp>
      <p:sp>
        <p:nvSpPr>
          <p:cNvPr name="TextBox 22" id="22"/>
          <p:cNvSpPr txBox="true"/>
          <p:nvPr/>
        </p:nvSpPr>
        <p:spPr>
          <a:xfrm rot="0">
            <a:off x="7881006" y="4730774"/>
            <a:ext cx="2810021" cy="3764858"/>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Continuously monitor the motor's speed, obstacle positions, and navigation progress. Speed is tracked for optimal control, obstacles are detected to avoid collisions, and navigation progress is monitored using GPS or relative positioning for accurate movement.</a:t>
            </a:r>
          </a:p>
        </p:txBody>
      </p:sp>
      <p:sp>
        <p:nvSpPr>
          <p:cNvPr name="TextBox 23" id="23"/>
          <p:cNvSpPr txBox="true"/>
          <p:nvPr/>
        </p:nvSpPr>
        <p:spPr>
          <a:xfrm rot="0">
            <a:off x="13577101" y="4730774"/>
            <a:ext cx="2810021" cy="3136111"/>
          </a:xfrm>
          <a:prstGeom prst="rect">
            <a:avLst/>
          </a:prstGeom>
        </p:spPr>
        <p:txBody>
          <a:bodyPr anchor="t" rtlCol="false" tIns="0" lIns="0" bIns="0" rIns="0">
            <a:spAutoFit/>
          </a:bodyPr>
          <a:lstStyle/>
          <a:p>
            <a:pPr algn="just">
              <a:lnSpc>
                <a:spcPts val="2520"/>
              </a:lnSpc>
            </a:pPr>
            <a:r>
              <a:rPr lang="en-US" sz="1800">
                <a:solidFill>
                  <a:srgbClr val="545454"/>
                </a:solidFill>
                <a:latin typeface="DM Sans"/>
                <a:ea typeface="DM Sans"/>
                <a:cs typeface="DM Sans"/>
                <a:sym typeface="DM Sans"/>
              </a:rPr>
              <a:t>If an obstacle is detected, the system slows down or stops to prevent a collision. It then recalculates the path by making a small deviation, ensuring safe navigation around the obstacle while maintaining the desired trajectory.</a:t>
            </a:r>
          </a:p>
        </p:txBody>
      </p:sp>
      <p:grpSp>
        <p:nvGrpSpPr>
          <p:cNvPr name="Group 24" id="24"/>
          <p:cNvGrpSpPr/>
          <p:nvPr/>
        </p:nvGrpSpPr>
        <p:grpSpPr>
          <a:xfrm rot="0">
            <a:off x="0" y="8119382"/>
            <a:ext cx="3232377" cy="2167618"/>
            <a:chOff x="0" y="0"/>
            <a:chExt cx="4309836" cy="2890157"/>
          </a:xfrm>
        </p:grpSpPr>
        <p:sp>
          <p:nvSpPr>
            <p:cNvPr name="Freeform 25" id="25"/>
            <p:cNvSpPr/>
            <p:nvPr/>
          </p:nvSpPr>
          <p:spPr>
            <a:xfrm flipH="false" flipV="true" rot="-10800000">
              <a:off x="0"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true" rot="0">
              <a:off x="1419679" y="0"/>
              <a:ext cx="1445079" cy="1445079"/>
            </a:xfrm>
            <a:custGeom>
              <a:avLst/>
              <a:gdLst/>
              <a:ahLst/>
              <a:cxnLst/>
              <a:rect r="r" b="b" t="t" l="l"/>
              <a:pathLst>
                <a:path h="1445079" w="1445079">
                  <a:moveTo>
                    <a:pt x="0" y="1445079"/>
                  </a:moveTo>
                  <a:lnTo>
                    <a:pt x="1445078" y="1445079"/>
                  </a:lnTo>
                  <a:lnTo>
                    <a:pt x="1445078" y="0"/>
                  </a:lnTo>
                  <a:lnTo>
                    <a:pt x="0" y="0"/>
                  </a:lnTo>
                  <a:lnTo>
                    <a:pt x="0" y="14450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true" flipV="true" rot="5400000">
              <a:off x="2864757" y="1445079"/>
              <a:ext cx="1445079" cy="1445079"/>
            </a:xfrm>
            <a:custGeom>
              <a:avLst/>
              <a:gdLst/>
              <a:ahLst/>
              <a:cxnLst/>
              <a:rect r="r" b="b" t="t" l="l"/>
              <a:pathLst>
                <a:path h="1445079" w="1445079">
                  <a:moveTo>
                    <a:pt x="1445079" y="1445078"/>
                  </a:moveTo>
                  <a:lnTo>
                    <a:pt x="0" y="1445078"/>
                  </a:lnTo>
                  <a:lnTo>
                    <a:pt x="0" y="0"/>
                  </a:lnTo>
                  <a:lnTo>
                    <a:pt x="1445079" y="0"/>
                  </a:lnTo>
                  <a:lnTo>
                    <a:pt x="1445079" y="14450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true" rot="-10800000">
              <a:off x="1419679" y="1445079"/>
              <a:ext cx="1445079" cy="1445079"/>
            </a:xfrm>
            <a:custGeom>
              <a:avLst/>
              <a:gdLst/>
              <a:ahLst/>
              <a:cxnLst/>
              <a:rect r="r" b="b" t="t" l="l"/>
              <a:pathLst>
                <a:path h="1445079" w="1445079">
                  <a:moveTo>
                    <a:pt x="0" y="1445078"/>
                  </a:moveTo>
                  <a:lnTo>
                    <a:pt x="1445078" y="1445078"/>
                  </a:lnTo>
                  <a:lnTo>
                    <a:pt x="1445078" y="0"/>
                  </a:lnTo>
                  <a:lnTo>
                    <a:pt x="0" y="0"/>
                  </a:lnTo>
                  <a:lnTo>
                    <a:pt x="0" y="144507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5830342" y="-178254"/>
            <a:ext cx="2857915" cy="3214424"/>
          </a:xfrm>
          <a:custGeom>
            <a:avLst/>
            <a:gdLst/>
            <a:ahLst/>
            <a:cxnLst/>
            <a:rect r="r" b="b" t="t" l="l"/>
            <a:pathLst>
              <a:path h="3214424" w="2857915">
                <a:moveTo>
                  <a:pt x="0" y="0"/>
                </a:moveTo>
                <a:lnTo>
                  <a:pt x="2857916" y="0"/>
                </a:lnTo>
                <a:lnTo>
                  <a:pt x="2857916" y="3214424"/>
                </a:lnTo>
                <a:lnTo>
                  <a:pt x="0" y="3214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55273" y="1257300"/>
            <a:ext cx="13846923" cy="997598"/>
          </a:xfrm>
          <a:prstGeom prst="rect">
            <a:avLst/>
          </a:prstGeom>
        </p:spPr>
        <p:txBody>
          <a:bodyPr anchor="t" rtlCol="false" tIns="0" lIns="0" bIns="0" rIns="0">
            <a:spAutoFit/>
          </a:bodyPr>
          <a:lstStyle/>
          <a:p>
            <a:pPr algn="l">
              <a:lnSpc>
                <a:spcPts val="7400"/>
              </a:lnSpc>
            </a:pPr>
            <a:r>
              <a:rPr lang="en-US" sz="7400" b="true">
                <a:solidFill>
                  <a:srgbClr val="FFCB77"/>
                </a:solidFill>
                <a:latin typeface="Kollektif Bold"/>
                <a:ea typeface="Kollektif Bold"/>
                <a:cs typeface="Kollektif Bold"/>
                <a:sym typeface="Kollektif Bold"/>
              </a:rPr>
              <a:t>Presentation Outline</a:t>
            </a:r>
          </a:p>
        </p:txBody>
      </p:sp>
      <p:grpSp>
        <p:nvGrpSpPr>
          <p:cNvPr name="Group 4" id="4"/>
          <p:cNvGrpSpPr/>
          <p:nvPr/>
        </p:nvGrpSpPr>
        <p:grpSpPr>
          <a:xfrm rot="-2700000">
            <a:off x="13865919" y="7974663"/>
            <a:ext cx="7415398" cy="3565095"/>
            <a:chOff x="0" y="0"/>
            <a:chExt cx="660400" cy="317500"/>
          </a:xfrm>
        </p:grpSpPr>
        <p:sp>
          <p:nvSpPr>
            <p:cNvPr name="Freeform 5" id="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6" id="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7" id="7"/>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10" id="10"/>
          <p:cNvSpPr/>
          <p:nvPr/>
        </p:nvSpPr>
        <p:spPr>
          <a:xfrm flipH="false" flipV="false" rot="5400000">
            <a:off x="16228076" y="-473737"/>
            <a:ext cx="2857915" cy="3214424"/>
          </a:xfrm>
          <a:custGeom>
            <a:avLst/>
            <a:gdLst/>
            <a:ahLst/>
            <a:cxnLst/>
            <a:rect r="r" b="b" t="t" l="l"/>
            <a:pathLst>
              <a:path h="3214424" w="2857915">
                <a:moveTo>
                  <a:pt x="0" y="0"/>
                </a:moveTo>
                <a:lnTo>
                  <a:pt x="2857915" y="0"/>
                </a:lnTo>
                <a:lnTo>
                  <a:pt x="2857915" y="3214424"/>
                </a:lnTo>
                <a:lnTo>
                  <a:pt x="0" y="32144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615826" y="2716537"/>
            <a:ext cx="7180637" cy="4739625"/>
          </a:xfrm>
          <a:prstGeom prst="rect">
            <a:avLst/>
          </a:prstGeom>
        </p:spPr>
        <p:txBody>
          <a:bodyPr anchor="t" rtlCol="false" tIns="0" lIns="0" bIns="0" rIns="0">
            <a:spAutoFit/>
          </a:bodyPr>
          <a:lstStyle/>
          <a:p>
            <a:pPr algn="l">
              <a:lnSpc>
                <a:spcPts val="7560"/>
              </a:lnSpc>
            </a:pPr>
            <a:r>
              <a:rPr lang="en-US" sz="5400">
                <a:solidFill>
                  <a:srgbClr val="227C9D"/>
                </a:solidFill>
                <a:latin typeface="Kollektif"/>
                <a:ea typeface="Kollektif"/>
                <a:cs typeface="Kollektif"/>
                <a:sym typeface="Kollektif"/>
              </a:rPr>
              <a:t>1. Introduction</a:t>
            </a:r>
          </a:p>
          <a:p>
            <a:pPr algn="l">
              <a:lnSpc>
                <a:spcPts val="7560"/>
              </a:lnSpc>
            </a:pPr>
            <a:r>
              <a:rPr lang="en-US" sz="5400">
                <a:solidFill>
                  <a:srgbClr val="227C9D"/>
                </a:solidFill>
                <a:latin typeface="Kollektif"/>
                <a:ea typeface="Kollektif"/>
                <a:cs typeface="Kollektif"/>
                <a:sym typeface="Kollektif"/>
              </a:rPr>
              <a:t>2. </a:t>
            </a:r>
            <a:r>
              <a:rPr lang="en-US" sz="5400">
                <a:solidFill>
                  <a:srgbClr val="227C9D"/>
                </a:solidFill>
                <a:latin typeface="Kollektif"/>
                <a:ea typeface="Kollektif"/>
                <a:cs typeface="Kollektif"/>
                <a:sym typeface="Kollektif"/>
              </a:rPr>
              <a:t>Applications</a:t>
            </a:r>
          </a:p>
          <a:p>
            <a:pPr algn="l">
              <a:lnSpc>
                <a:spcPts val="7560"/>
              </a:lnSpc>
            </a:pPr>
            <a:r>
              <a:rPr lang="en-US" sz="5400">
                <a:solidFill>
                  <a:srgbClr val="227C9D"/>
                </a:solidFill>
                <a:latin typeface="Kollektif"/>
                <a:ea typeface="Kollektif"/>
                <a:cs typeface="Kollektif"/>
                <a:sym typeface="Kollektif"/>
              </a:rPr>
              <a:t>3. Problem Statement</a:t>
            </a:r>
          </a:p>
          <a:p>
            <a:pPr algn="l">
              <a:lnSpc>
                <a:spcPts val="7560"/>
              </a:lnSpc>
            </a:pPr>
            <a:r>
              <a:rPr lang="en-US" sz="5400">
                <a:solidFill>
                  <a:srgbClr val="227C9D"/>
                </a:solidFill>
                <a:latin typeface="Kollektif"/>
                <a:ea typeface="Kollektif"/>
                <a:cs typeface="Kollektif"/>
                <a:sym typeface="Kollektif"/>
              </a:rPr>
              <a:t>4. Literature Survey</a:t>
            </a:r>
          </a:p>
          <a:p>
            <a:pPr algn="l">
              <a:lnSpc>
                <a:spcPts val="7560"/>
              </a:lnSpc>
            </a:pPr>
            <a:r>
              <a:rPr lang="en-US" sz="5400">
                <a:solidFill>
                  <a:srgbClr val="227C9D"/>
                </a:solidFill>
                <a:latin typeface="Kollektif"/>
                <a:ea typeface="Kollektif"/>
                <a:cs typeface="Kollektif"/>
                <a:sym typeface="Kollektif"/>
              </a:rPr>
              <a:t>5. Objectives</a:t>
            </a:r>
          </a:p>
        </p:txBody>
      </p:sp>
      <p:sp>
        <p:nvSpPr>
          <p:cNvPr name="TextBox 12" id="12"/>
          <p:cNvSpPr txBox="true"/>
          <p:nvPr/>
        </p:nvSpPr>
        <p:spPr>
          <a:xfrm rot="0">
            <a:off x="9796462" y="2726062"/>
            <a:ext cx="7101980" cy="4739625"/>
          </a:xfrm>
          <a:prstGeom prst="rect">
            <a:avLst/>
          </a:prstGeom>
        </p:spPr>
        <p:txBody>
          <a:bodyPr anchor="t" rtlCol="false" tIns="0" lIns="0" bIns="0" rIns="0">
            <a:spAutoFit/>
          </a:bodyPr>
          <a:lstStyle/>
          <a:p>
            <a:pPr algn="l">
              <a:lnSpc>
                <a:spcPts val="7560"/>
              </a:lnSpc>
            </a:pPr>
            <a:r>
              <a:rPr lang="en-US" sz="5400">
                <a:solidFill>
                  <a:srgbClr val="227C9D"/>
                </a:solidFill>
                <a:latin typeface="Kollektif"/>
                <a:ea typeface="Kollektif"/>
                <a:cs typeface="Kollektif"/>
                <a:sym typeface="Kollektif"/>
              </a:rPr>
              <a:t>6. </a:t>
            </a:r>
            <a:r>
              <a:rPr lang="en-US" sz="5400" strike="noStrike" u="none">
                <a:solidFill>
                  <a:srgbClr val="227C9D"/>
                </a:solidFill>
                <a:latin typeface="Kollektif"/>
                <a:ea typeface="Kollektif"/>
                <a:cs typeface="Kollektif"/>
                <a:sym typeface="Kollektif"/>
              </a:rPr>
              <a:t>Methodology</a:t>
            </a:r>
          </a:p>
          <a:p>
            <a:pPr algn="l">
              <a:lnSpc>
                <a:spcPts val="7560"/>
              </a:lnSpc>
            </a:pPr>
            <a:r>
              <a:rPr lang="en-US" sz="5400" strike="noStrike" u="none">
                <a:solidFill>
                  <a:srgbClr val="227C9D"/>
                </a:solidFill>
                <a:latin typeface="Kollektif"/>
                <a:ea typeface="Kollektif"/>
                <a:cs typeface="Kollektif"/>
                <a:sym typeface="Kollektif"/>
              </a:rPr>
              <a:t>7. Design Specifications</a:t>
            </a:r>
          </a:p>
          <a:p>
            <a:pPr algn="l">
              <a:lnSpc>
                <a:spcPts val="7560"/>
              </a:lnSpc>
            </a:pPr>
            <a:r>
              <a:rPr lang="en-US" sz="5400" strike="noStrike" u="none">
                <a:solidFill>
                  <a:srgbClr val="227C9D"/>
                </a:solidFill>
                <a:latin typeface="Kollektif"/>
                <a:ea typeface="Kollektif"/>
                <a:cs typeface="Kollektif"/>
                <a:sym typeface="Kollektif"/>
              </a:rPr>
              <a:t>8. Block Diagrams</a:t>
            </a:r>
          </a:p>
          <a:p>
            <a:pPr algn="l">
              <a:lnSpc>
                <a:spcPts val="7560"/>
              </a:lnSpc>
            </a:pPr>
            <a:r>
              <a:rPr lang="en-US" sz="5400" strike="noStrike" u="none">
                <a:solidFill>
                  <a:srgbClr val="227C9D"/>
                </a:solidFill>
                <a:latin typeface="Kollektif"/>
                <a:ea typeface="Kollektif"/>
                <a:cs typeface="Kollektif"/>
                <a:sym typeface="Kollektif"/>
              </a:rPr>
              <a:t>9. Timeline</a:t>
            </a:r>
          </a:p>
          <a:p>
            <a:pPr algn="l">
              <a:lnSpc>
                <a:spcPts val="7560"/>
              </a:lnSpc>
            </a:pPr>
            <a:r>
              <a:rPr lang="en-US" sz="5400" strike="noStrike" u="none">
                <a:solidFill>
                  <a:srgbClr val="227C9D"/>
                </a:solidFill>
                <a:latin typeface="Kollektif"/>
                <a:ea typeface="Kollektif"/>
                <a:cs typeface="Kollektif"/>
                <a:sym typeface="Kollektif"/>
              </a:rPr>
              <a:t>10. References</a:t>
            </a:r>
          </a:p>
        </p:txBody>
      </p:sp>
      <p:sp>
        <p:nvSpPr>
          <p:cNvPr name="Freeform 13" id="13"/>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5400000">
            <a:off x="1083809"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10800000">
            <a:off x="3321750"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5400000">
            <a:off x="4405559" y="811938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5400000">
            <a:off x="16859042" y="-578512"/>
            <a:ext cx="2857915" cy="3214424"/>
          </a:xfrm>
          <a:custGeom>
            <a:avLst/>
            <a:gdLst/>
            <a:ahLst/>
            <a:cxnLst/>
            <a:rect r="r" b="b" t="t" l="l"/>
            <a:pathLst>
              <a:path h="3214424" w="2857915">
                <a:moveTo>
                  <a:pt x="0" y="0"/>
                </a:moveTo>
                <a:lnTo>
                  <a:pt x="2857916" y="0"/>
                </a:lnTo>
                <a:lnTo>
                  <a:pt x="2857916" y="3214424"/>
                </a:lnTo>
                <a:lnTo>
                  <a:pt x="0" y="3214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flipV="true">
            <a:off x="4702140" y="5301961"/>
            <a:ext cx="1198289" cy="630733"/>
          </a:xfrm>
          <a:prstGeom prst="line">
            <a:avLst/>
          </a:prstGeom>
          <a:ln cap="flat" w="38100">
            <a:solidFill>
              <a:srgbClr val="A6A6A6"/>
            </a:solidFill>
            <a:prstDash val="solid"/>
            <a:headEnd type="none" len="sm" w="sm"/>
            <a:tailEnd type="none" len="sm" w="sm"/>
          </a:ln>
        </p:spPr>
      </p:sp>
      <p:sp>
        <p:nvSpPr>
          <p:cNvPr name="AutoShape 3" id="3"/>
          <p:cNvSpPr/>
          <p:nvPr/>
        </p:nvSpPr>
        <p:spPr>
          <a:xfrm flipV="true">
            <a:off x="9865505" y="5301961"/>
            <a:ext cx="1116890" cy="965328"/>
          </a:xfrm>
          <a:prstGeom prst="line">
            <a:avLst/>
          </a:prstGeom>
          <a:ln cap="flat" w="38100">
            <a:solidFill>
              <a:srgbClr val="A6A6A6"/>
            </a:solidFill>
            <a:prstDash val="solid"/>
            <a:headEnd type="none" len="sm" w="sm"/>
            <a:tailEnd type="none" len="sm" w="sm"/>
          </a:ln>
        </p:spPr>
      </p:sp>
      <p:sp>
        <p:nvSpPr>
          <p:cNvPr name="AutoShape 4" id="4"/>
          <p:cNvSpPr/>
          <p:nvPr/>
        </p:nvSpPr>
        <p:spPr>
          <a:xfrm flipH="true" flipV="true">
            <a:off x="7324836" y="5301961"/>
            <a:ext cx="1116262" cy="965328"/>
          </a:xfrm>
          <a:prstGeom prst="line">
            <a:avLst/>
          </a:prstGeom>
          <a:ln cap="flat" w="38100">
            <a:solidFill>
              <a:srgbClr val="A6A6A6"/>
            </a:solidFill>
            <a:prstDash val="solid"/>
            <a:headEnd type="none" len="sm" w="sm"/>
            <a:tailEnd type="none" len="sm" w="sm"/>
          </a:ln>
        </p:spPr>
      </p:sp>
      <p:sp>
        <p:nvSpPr>
          <p:cNvPr name="AutoShape 5" id="5"/>
          <p:cNvSpPr/>
          <p:nvPr/>
        </p:nvSpPr>
        <p:spPr>
          <a:xfrm flipH="true" flipV="true">
            <a:off x="12406802" y="5301961"/>
            <a:ext cx="1097212" cy="962528"/>
          </a:xfrm>
          <a:prstGeom prst="line">
            <a:avLst/>
          </a:prstGeom>
          <a:ln cap="flat" w="38100">
            <a:solidFill>
              <a:srgbClr val="A6A6A6"/>
            </a:solidFill>
            <a:prstDash val="solid"/>
            <a:headEnd type="none" len="sm" w="sm"/>
            <a:tailEnd type="none" len="sm" w="sm"/>
          </a:ln>
        </p:spPr>
      </p:sp>
      <p:grpSp>
        <p:nvGrpSpPr>
          <p:cNvPr name="Group 6" id="6"/>
          <p:cNvGrpSpPr/>
          <p:nvPr/>
        </p:nvGrpSpPr>
        <p:grpSpPr>
          <a:xfrm rot="0">
            <a:off x="3359579" y="5552285"/>
            <a:ext cx="1424407" cy="142440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8" id="8"/>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9" id="9"/>
          <p:cNvGrpSpPr/>
          <p:nvPr/>
        </p:nvGrpSpPr>
        <p:grpSpPr>
          <a:xfrm rot="0">
            <a:off x="5900429" y="4589757"/>
            <a:ext cx="1424407" cy="142440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6D73"/>
            </a:solidFill>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2" id="12"/>
          <p:cNvGrpSpPr/>
          <p:nvPr/>
        </p:nvGrpSpPr>
        <p:grpSpPr>
          <a:xfrm rot="0">
            <a:off x="8441098" y="5555086"/>
            <a:ext cx="1424407" cy="142440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CB77"/>
            </a:solidFill>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5" id="15"/>
          <p:cNvGrpSpPr/>
          <p:nvPr/>
        </p:nvGrpSpPr>
        <p:grpSpPr>
          <a:xfrm rot="0">
            <a:off x="10982395" y="4589757"/>
            <a:ext cx="1424407" cy="142440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7C9D"/>
            </a:solidFill>
          </p:spPr>
        </p:sp>
        <p:sp>
          <p:nvSpPr>
            <p:cNvPr name="TextBox 17" id="17"/>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18" id="18"/>
          <p:cNvGrpSpPr/>
          <p:nvPr/>
        </p:nvGrpSpPr>
        <p:grpSpPr>
          <a:xfrm rot="0">
            <a:off x="13504014" y="5552285"/>
            <a:ext cx="1424407" cy="142440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8CFAE"/>
            </a:solidFill>
          </p:spPr>
        </p:sp>
        <p:sp>
          <p:nvSpPr>
            <p:cNvPr name="TextBox 20" id="20"/>
            <p:cNvSpPr txBox="true"/>
            <p:nvPr/>
          </p:nvSpPr>
          <p:spPr>
            <a:xfrm>
              <a:off x="76200" y="95250"/>
              <a:ext cx="660400" cy="641350"/>
            </a:xfrm>
            <a:prstGeom prst="rect">
              <a:avLst/>
            </a:prstGeom>
          </p:spPr>
          <p:txBody>
            <a:bodyPr anchor="ctr" rtlCol="false" tIns="50800" lIns="50800" bIns="50800" rIns="50800"/>
            <a:lstStyle/>
            <a:p>
              <a:pPr algn="ctr">
                <a:lnSpc>
                  <a:spcPts val="2553"/>
                </a:lnSpc>
              </a:pPr>
            </a:p>
          </p:txBody>
        </p:sp>
      </p:grpSp>
      <p:grpSp>
        <p:nvGrpSpPr>
          <p:cNvPr name="Group 21" id="21"/>
          <p:cNvGrpSpPr/>
          <p:nvPr/>
        </p:nvGrpSpPr>
        <p:grpSpPr>
          <a:xfrm rot="2700000">
            <a:off x="-2396474" y="-2921783"/>
            <a:ext cx="7415398" cy="3565095"/>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25" id="25"/>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26" id="26"/>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27" id="27"/>
          <p:cNvSpPr/>
          <p:nvPr/>
        </p:nvSpPr>
        <p:spPr>
          <a:xfrm>
            <a:off x="-3379290" y="-1044819"/>
            <a:ext cx="4690515" cy="4690515"/>
          </a:xfrm>
          <a:prstGeom prst="line">
            <a:avLst/>
          </a:prstGeom>
          <a:ln cap="flat" w="28575">
            <a:solidFill>
              <a:srgbClr val="8CA9AD"/>
            </a:solidFill>
            <a:prstDash val="solid"/>
            <a:headEnd type="none" len="sm" w="sm"/>
            <a:tailEnd type="none" len="sm" w="sm"/>
          </a:ln>
        </p:spPr>
      </p:sp>
      <p:sp>
        <p:nvSpPr>
          <p:cNvPr name="AutoShape 28" id="28"/>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29" id="29"/>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TextBox 30" id="30"/>
          <p:cNvSpPr txBox="true"/>
          <p:nvPr/>
        </p:nvSpPr>
        <p:spPr>
          <a:xfrm rot="0">
            <a:off x="2796921" y="7210176"/>
            <a:ext cx="2549724"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Literature Survey</a:t>
            </a:r>
          </a:p>
        </p:txBody>
      </p:sp>
      <p:sp>
        <p:nvSpPr>
          <p:cNvPr name="TextBox 31" id="31"/>
          <p:cNvSpPr txBox="true"/>
          <p:nvPr/>
        </p:nvSpPr>
        <p:spPr>
          <a:xfrm rot="0">
            <a:off x="3359579" y="594984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DEC</a:t>
            </a:r>
          </a:p>
        </p:txBody>
      </p:sp>
      <p:sp>
        <p:nvSpPr>
          <p:cNvPr name="TextBox 32" id="32"/>
          <p:cNvSpPr txBox="true"/>
          <p:nvPr/>
        </p:nvSpPr>
        <p:spPr>
          <a:xfrm rot="0">
            <a:off x="2311340" y="7661661"/>
            <a:ext cx="3520886" cy="723900"/>
          </a:xfrm>
          <a:prstGeom prst="rect">
            <a:avLst/>
          </a:prstGeom>
        </p:spPr>
        <p:txBody>
          <a:bodyPr anchor="t" rtlCol="false" tIns="0" lIns="0" bIns="0" rIns="0">
            <a:spAutoFit/>
          </a:bodyPr>
          <a:lstStyle/>
          <a:p>
            <a:pPr algn="ctr">
              <a:lnSpc>
                <a:spcPts val="1919"/>
              </a:lnSpc>
            </a:pPr>
            <a:r>
              <a:rPr lang="en-US" sz="1599">
                <a:solidFill>
                  <a:srgbClr val="545454"/>
                </a:solidFill>
                <a:latin typeface="DM Sans"/>
                <a:ea typeface="DM Sans"/>
                <a:cs typeface="DM Sans"/>
                <a:sym typeface="DM Sans"/>
              </a:rPr>
              <a:t>Conducting literature survey of available resources by going through journals, books, repositories, etc.</a:t>
            </a:r>
          </a:p>
        </p:txBody>
      </p:sp>
      <p:sp>
        <p:nvSpPr>
          <p:cNvPr name="TextBox 33" id="33"/>
          <p:cNvSpPr txBox="true"/>
          <p:nvPr/>
        </p:nvSpPr>
        <p:spPr>
          <a:xfrm rot="0">
            <a:off x="5909302" y="4987318"/>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JAN</a:t>
            </a:r>
          </a:p>
        </p:txBody>
      </p:sp>
      <p:sp>
        <p:nvSpPr>
          <p:cNvPr name="TextBox 34" id="34"/>
          <p:cNvSpPr txBox="true"/>
          <p:nvPr/>
        </p:nvSpPr>
        <p:spPr>
          <a:xfrm rot="0">
            <a:off x="8428641" y="5964167"/>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FEB</a:t>
            </a:r>
          </a:p>
        </p:txBody>
      </p:sp>
      <p:sp>
        <p:nvSpPr>
          <p:cNvPr name="TextBox 35" id="35"/>
          <p:cNvSpPr txBox="true"/>
          <p:nvPr/>
        </p:nvSpPr>
        <p:spPr>
          <a:xfrm rot="0">
            <a:off x="10994852" y="4972998"/>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MAR</a:t>
            </a:r>
          </a:p>
        </p:txBody>
      </p:sp>
      <p:sp>
        <p:nvSpPr>
          <p:cNvPr name="TextBox 36" id="36"/>
          <p:cNvSpPr txBox="true"/>
          <p:nvPr/>
        </p:nvSpPr>
        <p:spPr>
          <a:xfrm rot="0">
            <a:off x="13516577" y="5949846"/>
            <a:ext cx="1424407" cy="524510"/>
          </a:xfrm>
          <a:prstGeom prst="rect">
            <a:avLst/>
          </a:prstGeom>
        </p:spPr>
        <p:txBody>
          <a:bodyPr anchor="t" rtlCol="false" tIns="0" lIns="0" bIns="0" rIns="0">
            <a:spAutoFit/>
          </a:bodyPr>
          <a:lstStyle/>
          <a:p>
            <a:pPr algn="ctr">
              <a:lnSpc>
                <a:spcPts val="4479"/>
              </a:lnSpc>
            </a:pPr>
            <a:r>
              <a:rPr lang="en-US" b="true" sz="2799" spc="338">
                <a:solidFill>
                  <a:srgbClr val="FFFFFF"/>
                </a:solidFill>
                <a:latin typeface="DM Sans Bold"/>
                <a:ea typeface="DM Sans Bold"/>
                <a:cs typeface="DM Sans Bold"/>
                <a:sym typeface="DM Sans Bold"/>
              </a:rPr>
              <a:t>APR</a:t>
            </a:r>
          </a:p>
        </p:txBody>
      </p:sp>
      <p:sp>
        <p:nvSpPr>
          <p:cNvPr name="TextBox 37" id="37"/>
          <p:cNvSpPr txBox="true"/>
          <p:nvPr/>
        </p:nvSpPr>
        <p:spPr>
          <a:xfrm rot="0">
            <a:off x="5192256" y="2652372"/>
            <a:ext cx="2840753"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Hardware Assembly</a:t>
            </a:r>
          </a:p>
        </p:txBody>
      </p:sp>
      <p:sp>
        <p:nvSpPr>
          <p:cNvPr name="TextBox 38" id="38"/>
          <p:cNvSpPr txBox="true"/>
          <p:nvPr/>
        </p:nvSpPr>
        <p:spPr>
          <a:xfrm rot="0">
            <a:off x="4861063" y="3103857"/>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ea typeface="DM Sans"/>
                <a:cs typeface="DM Sans"/>
                <a:sym typeface="DM Sans"/>
              </a:rPr>
              <a:t>Gathering all hardware components like GPU, cameras, motors, sensors, etc and then assembling all components into a working machine.</a:t>
            </a:r>
          </a:p>
        </p:txBody>
      </p:sp>
      <p:sp>
        <p:nvSpPr>
          <p:cNvPr name="TextBox 39" id="39"/>
          <p:cNvSpPr txBox="true"/>
          <p:nvPr/>
        </p:nvSpPr>
        <p:spPr>
          <a:xfrm rot="0">
            <a:off x="8132141" y="7210176"/>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Model Training</a:t>
            </a:r>
          </a:p>
        </p:txBody>
      </p:sp>
      <p:sp>
        <p:nvSpPr>
          <p:cNvPr name="TextBox 40" id="40"/>
          <p:cNvSpPr txBox="true"/>
          <p:nvPr/>
        </p:nvSpPr>
        <p:spPr>
          <a:xfrm rot="0">
            <a:off x="7392859" y="7661661"/>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ea typeface="DM Sans"/>
                <a:cs typeface="DM Sans"/>
                <a:sym typeface="DM Sans"/>
              </a:rPr>
              <a:t>Collecting datasets and training the model on different architectures and tuning the hyperparameters to create the most optimum model.</a:t>
            </a:r>
          </a:p>
        </p:txBody>
      </p:sp>
      <p:sp>
        <p:nvSpPr>
          <p:cNvPr name="TextBox 41" id="41"/>
          <p:cNvSpPr txBox="true"/>
          <p:nvPr/>
        </p:nvSpPr>
        <p:spPr>
          <a:xfrm rot="0">
            <a:off x="10673438" y="2652372"/>
            <a:ext cx="2042322"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Integration</a:t>
            </a:r>
          </a:p>
        </p:txBody>
      </p:sp>
      <p:sp>
        <p:nvSpPr>
          <p:cNvPr name="TextBox 42" id="42"/>
          <p:cNvSpPr txBox="true"/>
          <p:nvPr/>
        </p:nvSpPr>
        <p:spPr>
          <a:xfrm rot="0">
            <a:off x="9946613" y="3103857"/>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ea typeface="DM Sans"/>
                <a:cs typeface="DM Sans"/>
                <a:sym typeface="DM Sans"/>
              </a:rPr>
              <a:t>Incorporating all hardware components with the machine learning model to develop a seamless vehicle.</a:t>
            </a:r>
          </a:p>
        </p:txBody>
      </p:sp>
      <p:sp>
        <p:nvSpPr>
          <p:cNvPr name="TextBox 43" id="43"/>
          <p:cNvSpPr txBox="true"/>
          <p:nvPr/>
        </p:nvSpPr>
        <p:spPr>
          <a:xfrm rot="0">
            <a:off x="12571086" y="7210176"/>
            <a:ext cx="3290264" cy="365760"/>
          </a:xfrm>
          <a:prstGeom prst="rect">
            <a:avLst/>
          </a:prstGeom>
        </p:spPr>
        <p:txBody>
          <a:bodyPr anchor="t" rtlCol="false" tIns="0" lIns="0" bIns="0" rIns="0">
            <a:spAutoFit/>
          </a:bodyPr>
          <a:lstStyle/>
          <a:p>
            <a:pPr algn="ctr">
              <a:lnSpc>
                <a:spcPts val="2940"/>
              </a:lnSpc>
            </a:pPr>
            <a:r>
              <a:rPr lang="en-US" b="true" sz="2100" spc="67">
                <a:solidFill>
                  <a:srgbClr val="545454"/>
                </a:solidFill>
                <a:latin typeface="DM Sans Bold"/>
                <a:ea typeface="DM Sans Bold"/>
                <a:cs typeface="DM Sans Bold"/>
                <a:sym typeface="DM Sans Bold"/>
              </a:rPr>
              <a:t>Testing &amp; Publication</a:t>
            </a:r>
          </a:p>
        </p:txBody>
      </p:sp>
      <p:sp>
        <p:nvSpPr>
          <p:cNvPr name="TextBox 44" id="44"/>
          <p:cNvSpPr txBox="true"/>
          <p:nvPr/>
        </p:nvSpPr>
        <p:spPr>
          <a:xfrm rot="0">
            <a:off x="12455775" y="7661661"/>
            <a:ext cx="3520886" cy="962025"/>
          </a:xfrm>
          <a:prstGeom prst="rect">
            <a:avLst/>
          </a:prstGeom>
        </p:spPr>
        <p:txBody>
          <a:bodyPr anchor="t" rtlCol="false" tIns="0" lIns="0" bIns="0" rIns="0">
            <a:spAutoFit/>
          </a:bodyPr>
          <a:lstStyle/>
          <a:p>
            <a:pPr algn="ctr">
              <a:lnSpc>
                <a:spcPts val="1919"/>
              </a:lnSpc>
            </a:pPr>
            <a:r>
              <a:rPr lang="en-US" sz="1599">
                <a:solidFill>
                  <a:srgbClr val="545454"/>
                </a:solidFill>
                <a:latin typeface="DM Sans"/>
                <a:ea typeface="DM Sans"/>
                <a:cs typeface="DM Sans"/>
                <a:sym typeface="DM Sans"/>
              </a:rPr>
              <a:t>Evaluating and testing the vehicle on multiple tracks and under different conditions and adjusting it accordingly.</a:t>
            </a:r>
          </a:p>
        </p:txBody>
      </p:sp>
      <p:sp>
        <p:nvSpPr>
          <p:cNvPr name="Freeform 45" id="45"/>
          <p:cNvSpPr/>
          <p:nvPr/>
        </p:nvSpPr>
        <p:spPr>
          <a:xfrm flipH="false" flipV="false" rot="0">
            <a:off x="17204191" y="10742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6" id="46"/>
          <p:cNvSpPr/>
          <p:nvPr/>
        </p:nvSpPr>
        <p:spPr>
          <a:xfrm flipH="false" flipV="false" rot="0">
            <a:off x="17204191" y="215809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7" id="47"/>
          <p:cNvSpPr/>
          <p:nvPr/>
        </p:nvSpPr>
        <p:spPr>
          <a:xfrm flipH="true" flipV="true" rot="5400000">
            <a:off x="17204191" y="3241902"/>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8" id="48"/>
          <p:cNvSpPr/>
          <p:nvPr/>
        </p:nvSpPr>
        <p:spPr>
          <a:xfrm flipH="false" flipV="false" rot="0">
            <a:off x="16120382" y="-952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9" id="49"/>
          <p:cNvSpPr/>
          <p:nvPr/>
        </p:nvSpPr>
        <p:spPr>
          <a:xfrm flipH="false" flipV="false" rot="0">
            <a:off x="16120382" y="107428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0" id="50"/>
          <p:cNvSpPr/>
          <p:nvPr/>
        </p:nvSpPr>
        <p:spPr>
          <a:xfrm flipH="false" flipV="false" rot="5400000">
            <a:off x="15036573" y="215809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1" id="51"/>
          <p:cNvSpPr/>
          <p:nvPr/>
        </p:nvSpPr>
        <p:spPr>
          <a:xfrm flipH="false" flipV="false" rot="-10800000">
            <a:off x="16120382" y="324190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2" id="52"/>
          <p:cNvSpPr/>
          <p:nvPr/>
        </p:nvSpPr>
        <p:spPr>
          <a:xfrm flipH="true" flipV="true" rot="-10800000">
            <a:off x="15036573" y="3241902"/>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3" id="53"/>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PROJECT TIMELINE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5830342" y="-178254"/>
            <a:ext cx="2857915" cy="3214424"/>
          </a:xfrm>
          <a:custGeom>
            <a:avLst/>
            <a:gdLst/>
            <a:ahLst/>
            <a:cxnLst/>
            <a:rect r="r" b="b" t="t" l="l"/>
            <a:pathLst>
              <a:path h="3214424" w="2857915">
                <a:moveTo>
                  <a:pt x="0" y="0"/>
                </a:moveTo>
                <a:lnTo>
                  <a:pt x="2857916" y="0"/>
                </a:lnTo>
                <a:lnTo>
                  <a:pt x="2857916" y="3214424"/>
                </a:lnTo>
                <a:lnTo>
                  <a:pt x="0" y="32144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2700000">
            <a:off x="13865919" y="7974663"/>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Freeform 9" id="9"/>
          <p:cNvSpPr/>
          <p:nvPr/>
        </p:nvSpPr>
        <p:spPr>
          <a:xfrm flipH="false" flipV="false" rot="5400000">
            <a:off x="16228076" y="-473737"/>
            <a:ext cx="2857915" cy="3214424"/>
          </a:xfrm>
          <a:custGeom>
            <a:avLst/>
            <a:gdLst/>
            <a:ahLst/>
            <a:cxnLst/>
            <a:rect r="r" b="b" t="t" l="l"/>
            <a:pathLst>
              <a:path h="3214424" w="2857915">
                <a:moveTo>
                  <a:pt x="0" y="0"/>
                </a:moveTo>
                <a:lnTo>
                  <a:pt x="2857915" y="0"/>
                </a:lnTo>
                <a:lnTo>
                  <a:pt x="2857915" y="3214424"/>
                </a:lnTo>
                <a:lnTo>
                  <a:pt x="0" y="32144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0" y="70260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0" y="81098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10800000">
            <a:off x="1083809"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2237941"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3321750" y="92031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5400000">
            <a:off x="0" y="919366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5400000">
            <a:off x="16859042" y="-578512"/>
            <a:ext cx="2857915" cy="3214424"/>
          </a:xfrm>
          <a:custGeom>
            <a:avLst/>
            <a:gdLst/>
            <a:ahLst/>
            <a:cxnLst/>
            <a:rect r="r" b="b" t="t" l="l"/>
            <a:pathLst>
              <a:path h="3214424" w="2857915">
                <a:moveTo>
                  <a:pt x="0" y="0"/>
                </a:moveTo>
                <a:lnTo>
                  <a:pt x="2857916" y="0"/>
                </a:lnTo>
                <a:lnTo>
                  <a:pt x="2857916" y="3214424"/>
                </a:lnTo>
                <a:lnTo>
                  <a:pt x="0" y="321442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REFERENCES</a:t>
            </a:r>
          </a:p>
        </p:txBody>
      </p:sp>
      <p:sp>
        <p:nvSpPr>
          <p:cNvPr name="TextBox 18" id="18"/>
          <p:cNvSpPr txBox="true"/>
          <p:nvPr/>
        </p:nvSpPr>
        <p:spPr>
          <a:xfrm rot="0">
            <a:off x="1028700" y="2317749"/>
            <a:ext cx="16230600" cy="6556375"/>
          </a:xfrm>
          <a:prstGeom prst="rect">
            <a:avLst/>
          </a:prstGeom>
        </p:spPr>
        <p:txBody>
          <a:bodyPr anchor="t" rtlCol="false" tIns="0" lIns="0" bIns="0" rIns="0">
            <a:spAutoFit/>
          </a:bodyPr>
          <a:lstStyle/>
          <a:p>
            <a:pPr algn="just" marL="539749" indent="-269875" lvl="1">
              <a:lnSpc>
                <a:spcPts val="3499"/>
              </a:lnSpc>
              <a:buAutoNum type="arabicPeriod" startAt="1"/>
            </a:pPr>
            <a:r>
              <a:rPr lang="en-US" sz="2499">
                <a:solidFill>
                  <a:srgbClr val="545454"/>
                </a:solidFill>
                <a:latin typeface="DM Sans"/>
                <a:ea typeface="DM Sans"/>
                <a:cs typeface="DM Sans"/>
                <a:sym typeface="DM Sans"/>
              </a:rPr>
              <a:t> M. R. Kounte, C. v. Aswini Shri, V. Harshvardhan, A. Kumari and S. Dhruv, "Design and Development of Autonomous Driving Car Using NvidiaJetson Nano Developer Kit," </a:t>
            </a:r>
            <a:r>
              <a:rPr lang="en-US" sz="2499">
                <a:solidFill>
                  <a:srgbClr val="545454"/>
                </a:solidFill>
                <a:latin typeface="DM Sans"/>
                <a:ea typeface="DM Sans"/>
                <a:cs typeface="DM Sans"/>
                <a:sym typeface="DM Sans"/>
              </a:rPr>
              <a:t>2022 IEEE 4th International Conference on Cybernetics, Cognition and Machine Learning Applications (ICCCMLA), Goa, India, 2022, pp. 486-489, doi: 10.1109/ICCCMLA56841.2022.9989127.</a:t>
            </a:r>
          </a:p>
          <a:p>
            <a:pPr algn="just" marL="539749" indent="-269875" lvl="1">
              <a:lnSpc>
                <a:spcPts val="3499"/>
              </a:lnSpc>
              <a:buAutoNum type="arabicPeriod" startAt="1"/>
            </a:pPr>
            <a:r>
              <a:rPr lang="en-US" sz="2499">
                <a:solidFill>
                  <a:srgbClr val="545454"/>
                </a:solidFill>
                <a:latin typeface="DM Sans"/>
                <a:ea typeface="DM Sans"/>
                <a:cs typeface="DM Sans"/>
                <a:sym typeface="DM Sans"/>
              </a:rPr>
              <a:t> Podbucki, Kacper &amp; Marciniak, Tomasz. (2022). Aspects of autonomous drive control using NVIDIA Jetson Nano microcomputer. 117-120. 10.15439/2022F89. </a:t>
            </a:r>
          </a:p>
          <a:p>
            <a:pPr algn="just" marL="539749" indent="-269875" lvl="1">
              <a:lnSpc>
                <a:spcPts val="3499"/>
              </a:lnSpc>
              <a:buAutoNum type="arabicPeriod" startAt="1"/>
            </a:pPr>
            <a:r>
              <a:rPr lang="en-US" sz="2499">
                <a:solidFill>
                  <a:srgbClr val="545454"/>
                </a:solidFill>
                <a:latin typeface="DM Sans"/>
                <a:ea typeface="DM Sans"/>
                <a:cs typeface="DM Sans"/>
                <a:sym typeface="DM Sans"/>
              </a:rPr>
              <a:t> Wang, Rui &amp; Wang, Ziyue &amp; Xu, Zhengwei &amp; Wang, Chi &amp; Liu, Qiang &amp; Zhang, Yuxin. (2021). A Real-time Object Detector for Autonomous Vehicles Based on YOLOv4. Computational Intelligence and Neuroscience. 2021. 10.1155/2021/9218137. </a:t>
            </a:r>
          </a:p>
          <a:p>
            <a:pPr algn="just" marL="539749" indent="-269875" lvl="1">
              <a:lnSpc>
                <a:spcPts val="3499"/>
              </a:lnSpc>
              <a:buAutoNum type="arabicPeriod" startAt="1"/>
            </a:pPr>
            <a:r>
              <a:rPr lang="en-US" sz="2499">
                <a:solidFill>
                  <a:srgbClr val="545454"/>
                </a:solidFill>
                <a:latin typeface="DM Sans"/>
                <a:ea typeface="DM Sans"/>
                <a:cs typeface="DM Sans"/>
                <a:sym typeface="DM Sans"/>
              </a:rPr>
              <a:t> Azevedo, Pedro &amp; Santos, Vitor. (2022). YOLO-Based Object Detection and Tracking for Autonomous Vehicles Using Edge Devices. 10.1007/978-3-031-21065-5_25. </a:t>
            </a:r>
          </a:p>
          <a:p>
            <a:pPr algn="just" marL="539749" indent="-269875" lvl="1">
              <a:lnSpc>
                <a:spcPts val="3499"/>
              </a:lnSpc>
              <a:buAutoNum type="arabicPeriod" startAt="1"/>
            </a:pPr>
            <a:r>
              <a:rPr lang="en-US" sz="2499">
                <a:solidFill>
                  <a:srgbClr val="545454"/>
                </a:solidFill>
                <a:latin typeface="DM Sans"/>
                <a:ea typeface="DM Sans"/>
                <a:cs typeface="DM Sans"/>
                <a:sym typeface="DM Sans"/>
              </a:rPr>
              <a:t> Dong, Xingshuai &amp; Cappuccio, Massimiliano. (2023). Applications of Computer Vision in Autonomous Vehicles: Methods, Challenges and Future Directions. 10.13140/RG.2.2.28479.89766. </a:t>
            </a:r>
          </a:p>
          <a:p>
            <a:pPr algn="just" marL="539749" indent="-269875" lvl="1">
              <a:lnSpc>
                <a:spcPts val="3499"/>
              </a:lnSpc>
              <a:buAutoNum type="arabicPeriod" startAt="1"/>
            </a:pPr>
            <a:r>
              <a:rPr lang="en-US" sz="2499">
                <a:solidFill>
                  <a:srgbClr val="545454"/>
                </a:solidFill>
                <a:latin typeface="DM Sans"/>
                <a:ea typeface="DM Sans"/>
                <a:cs typeface="DM Sans"/>
                <a:sym typeface="DM Sans"/>
              </a:rPr>
              <a:t> Valente, J.; António, J.; Mora, C.; Jardim, S. Developments in Image Processing Using Deep Learning and Reinforcement Learning. </a:t>
            </a:r>
            <a:r>
              <a:rPr lang="en-US" sz="2499" i="true">
                <a:solidFill>
                  <a:srgbClr val="545454"/>
                </a:solidFill>
                <a:latin typeface="DM Sans Italics"/>
                <a:ea typeface="DM Sans Italics"/>
                <a:cs typeface="DM Sans Italics"/>
                <a:sym typeface="DM Sans Italics"/>
              </a:rPr>
              <a:t>J. Imaging</a:t>
            </a:r>
            <a:r>
              <a:rPr lang="en-US" sz="2499">
                <a:solidFill>
                  <a:srgbClr val="545454"/>
                </a:solidFill>
                <a:latin typeface="DM Sans"/>
                <a:ea typeface="DM Sans"/>
                <a:cs typeface="DM Sans"/>
                <a:sym typeface="DM Sans"/>
              </a:rPr>
              <a:t> 2023, </a:t>
            </a:r>
            <a:r>
              <a:rPr lang="en-US" sz="2499" i="true">
                <a:solidFill>
                  <a:srgbClr val="545454"/>
                </a:solidFill>
                <a:latin typeface="DM Sans Italics"/>
                <a:ea typeface="DM Sans Italics"/>
                <a:cs typeface="DM Sans Italics"/>
                <a:sym typeface="DM Sans Italics"/>
              </a:rPr>
              <a:t>9</a:t>
            </a:r>
            <a:r>
              <a:rPr lang="en-US" sz="2499">
                <a:solidFill>
                  <a:srgbClr val="545454"/>
                </a:solidFill>
                <a:latin typeface="DM Sans"/>
                <a:ea typeface="DM Sans"/>
                <a:cs typeface="DM Sans"/>
                <a:sym typeface="DM Sans"/>
              </a:rPr>
              <a:t>, 207. https://doi.org/10.3390/jimaging9100207</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619622"/>
            <a:ext cx="10620170" cy="1209681"/>
          </a:xfrm>
          <a:prstGeom prst="rect">
            <a:avLst/>
          </a:prstGeom>
        </p:spPr>
        <p:txBody>
          <a:bodyPr anchor="t" rtlCol="false" tIns="0" lIns="0" bIns="0" rIns="0">
            <a:spAutoFit/>
          </a:bodyPr>
          <a:lstStyle/>
          <a:p>
            <a:pPr algn="ctr" marL="0" indent="0" lvl="0">
              <a:lnSpc>
                <a:spcPts val="9000"/>
              </a:lnSpc>
              <a:spcBef>
                <a:spcPct val="0"/>
              </a:spcBef>
            </a:pPr>
            <a:r>
              <a:rPr lang="en-US" b="true" sz="9000" strike="noStrike" u="none">
                <a:solidFill>
                  <a:srgbClr val="227C9D"/>
                </a:solidFill>
                <a:latin typeface="Kollektif Bold"/>
                <a:ea typeface="Kollektif Bold"/>
                <a:cs typeface="Kollektif Bold"/>
                <a:sym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
        <p:nvSpPr>
          <p:cNvPr name="TextBox 46" id="46"/>
          <p:cNvSpPr txBox="true"/>
          <p:nvPr/>
        </p:nvSpPr>
        <p:spPr>
          <a:xfrm rot="0">
            <a:off x="3833915" y="5895978"/>
            <a:ext cx="10620170" cy="506094"/>
          </a:xfrm>
          <a:prstGeom prst="rect">
            <a:avLst/>
          </a:prstGeom>
        </p:spPr>
        <p:txBody>
          <a:bodyPr anchor="t" rtlCol="false" tIns="0" lIns="0" bIns="0" rIns="0">
            <a:spAutoFit/>
          </a:bodyPr>
          <a:lstStyle/>
          <a:p>
            <a:pPr algn="ctr" marL="0" indent="0" lvl="0">
              <a:lnSpc>
                <a:spcPts val="3799"/>
              </a:lnSpc>
              <a:spcBef>
                <a:spcPct val="0"/>
              </a:spcBef>
            </a:pPr>
            <a:r>
              <a:rPr lang="en-US" b="true" sz="3799">
                <a:solidFill>
                  <a:srgbClr val="FE6D73">
                    <a:alpha val="4706"/>
                  </a:srgbClr>
                </a:solidFill>
                <a:latin typeface="Kollektif Bold"/>
                <a:ea typeface="Kollektif Bold"/>
                <a:cs typeface="Kollektif Bold"/>
                <a:sym typeface="Kollektif Bold"/>
              </a:rPr>
              <a:t>PLEASE FEEL FREE TO ASK ANY QUESTIONS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true" rot="0">
            <a:off x="9525" y="8128907"/>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5"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7204191"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6120382" y="8137489"/>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5400000">
            <a:off x="1396189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true" rot="0">
            <a:off x="1093334" y="92127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1778226"/>
            <a:ext cx="16230600" cy="7023102"/>
          </a:xfrm>
          <a:prstGeom prst="rect">
            <a:avLst/>
          </a:prstGeom>
        </p:spPr>
        <p:txBody>
          <a:bodyPr anchor="t" rtlCol="false" tIns="0" lIns="0" bIns="0" rIns="0">
            <a:spAutoFit/>
          </a:bodyPr>
          <a:lstStyle/>
          <a:p>
            <a:pPr algn="just" marL="863583" indent="-431792" lvl="1">
              <a:lnSpc>
                <a:spcPts val="5599"/>
              </a:lnSpc>
              <a:buFont typeface="Arial"/>
              <a:buChar char="•"/>
            </a:pPr>
            <a:r>
              <a:rPr lang="en-US" sz="3999">
                <a:solidFill>
                  <a:srgbClr val="545454"/>
                </a:solidFill>
                <a:latin typeface="DM Sans"/>
                <a:ea typeface="DM Sans"/>
                <a:cs typeface="DM Sans"/>
                <a:sym typeface="DM Sans"/>
              </a:rPr>
              <a:t>Automation is transforming industries by replacing manual processes with intelligent, efficient systems.</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In transportation, it enables vehicles to navigate independently, improving safety and reducing congestion.</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Self-driving technologies aim to deliver sustainable and adaptive mobility solutions.</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The focus is on creating reliable systems for diverse real-world scenarios.</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These advancements reflect a shift towards smarter, more efficient transportation networks.</a:t>
            </a:r>
          </a:p>
        </p:txBody>
      </p:sp>
      <p:sp>
        <p:nvSpPr>
          <p:cNvPr name="TextBox 11" id="11"/>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true" rot="0">
            <a:off x="9525" y="8128907"/>
            <a:ext cx="1083809" cy="1083809"/>
          </a:xfrm>
          <a:custGeom>
            <a:avLst/>
            <a:gdLst/>
            <a:ahLst/>
            <a:cxnLst/>
            <a:rect r="r" b="b" t="t" l="l"/>
            <a:pathLst>
              <a:path h="1083809" w="1083809">
                <a:moveTo>
                  <a:pt x="0" y="1083809"/>
                </a:moveTo>
                <a:lnTo>
                  <a:pt x="1083809" y="1083809"/>
                </a:lnTo>
                <a:lnTo>
                  <a:pt x="1083809" y="0"/>
                </a:lnTo>
                <a:lnTo>
                  <a:pt x="0" y="0"/>
                </a:lnTo>
                <a:lnTo>
                  <a:pt x="0"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25" y="9212716"/>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7204191"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6120382" y="8137489"/>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5400000">
            <a:off x="1396189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true" rot="0">
            <a:off x="1093334" y="921271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INTRODUCTION</a:t>
            </a:r>
          </a:p>
        </p:txBody>
      </p:sp>
      <p:sp>
        <p:nvSpPr>
          <p:cNvPr name="TextBox 11" id="11"/>
          <p:cNvSpPr txBox="true"/>
          <p:nvPr/>
        </p:nvSpPr>
        <p:spPr>
          <a:xfrm rot="0">
            <a:off x="1028700" y="1778226"/>
            <a:ext cx="16230600" cy="5613402"/>
          </a:xfrm>
          <a:prstGeom prst="rect">
            <a:avLst/>
          </a:prstGeom>
        </p:spPr>
        <p:txBody>
          <a:bodyPr anchor="t" rtlCol="false" tIns="0" lIns="0" bIns="0" rIns="0">
            <a:spAutoFit/>
          </a:bodyPr>
          <a:lstStyle/>
          <a:p>
            <a:pPr algn="just" marL="863583" indent="-431792" lvl="1">
              <a:lnSpc>
                <a:spcPts val="5599"/>
              </a:lnSpc>
              <a:buFont typeface="Arial"/>
              <a:buChar char="•"/>
            </a:pPr>
            <a:r>
              <a:rPr lang="en-US" sz="3999">
                <a:solidFill>
                  <a:srgbClr val="545454"/>
                </a:solidFill>
                <a:latin typeface="DM Sans"/>
                <a:ea typeface="DM Sans"/>
                <a:cs typeface="DM Sans"/>
                <a:sym typeface="DM Sans"/>
              </a:rPr>
              <a:t>Computer vision allows machines to interpret and analyze visual data.</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It uses deep learning to detect objects, lanes, and obstacles in real time.</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This project applies computer vision to develop a scalable, autonomous vehicle prototype.</a:t>
            </a:r>
          </a:p>
          <a:p>
            <a:pPr algn="just" marL="863583" indent="-431792" lvl="1">
              <a:lnSpc>
                <a:spcPts val="5599"/>
              </a:lnSpc>
              <a:buFont typeface="Arial"/>
              <a:buChar char="•"/>
            </a:pPr>
            <a:r>
              <a:rPr lang="en-US" sz="3999">
                <a:solidFill>
                  <a:srgbClr val="545454"/>
                </a:solidFill>
                <a:latin typeface="DM Sans"/>
                <a:ea typeface="DM Sans"/>
                <a:cs typeface="DM Sans"/>
                <a:sym typeface="DM Sans"/>
              </a:rPr>
              <a:t>Such systems are integral to bridging the gap between theoretical AI models and practical, real-world applications.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58486" y="7230053"/>
            <a:ext cx="6657351" cy="2089152"/>
          </a:xfrm>
          <a:prstGeom prst="rect">
            <a:avLst/>
          </a:prstGeom>
        </p:spPr>
        <p:txBody>
          <a:bodyPr anchor="t" rtlCol="false" tIns="0" lIns="0" bIns="0" rIns="0">
            <a:spAutoFit/>
          </a:bodyPr>
          <a:lstStyle/>
          <a:p>
            <a:pPr algn="just">
              <a:lnSpc>
                <a:spcPts val="5599"/>
              </a:lnSpc>
            </a:pPr>
            <a:r>
              <a:rPr lang="en-US" sz="3999">
                <a:solidFill>
                  <a:srgbClr val="545454"/>
                </a:solidFill>
                <a:latin typeface="DM Sans"/>
                <a:ea typeface="DM Sans"/>
                <a:cs typeface="DM Sans"/>
                <a:sym typeface="DM Sans"/>
              </a:rPr>
              <a:t>Mobility solutions for people with disabilities or elderly individuals.</a:t>
            </a:r>
          </a:p>
        </p:txBody>
      </p:sp>
      <p:sp>
        <p:nvSpPr>
          <p:cNvPr name="Freeform 3" id="3"/>
          <p:cNvSpPr/>
          <p:nvPr/>
        </p:nvSpPr>
        <p:spPr>
          <a:xfrm flipH="true" flipV="false" rot="-10800000">
            <a:off x="9525"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74284"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17204191"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10800000">
            <a:off x="16120382"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10800000">
            <a:off x="15055623" y="1074284"/>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0">
            <a:off x="16120382" y="1074284"/>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215809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10800000">
            <a:off x="1074284" y="1083809"/>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1" id="11"/>
          <p:cNvSpPr/>
          <p:nvPr/>
        </p:nvSpPr>
        <p:spPr>
          <a:xfrm flipH="true">
            <a:off x="15786081" y="799539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H="true">
            <a:off x="15689246" y="7851544"/>
            <a:ext cx="4347674" cy="4347674"/>
          </a:xfrm>
          <a:prstGeom prst="line">
            <a:avLst/>
          </a:prstGeom>
          <a:ln cap="flat" w="28575">
            <a:solidFill>
              <a:srgbClr val="8CA9AD"/>
            </a:solidFill>
            <a:prstDash val="solid"/>
            <a:headEnd type="none" len="sm" w="sm"/>
            <a:tailEnd type="none" len="sm" w="sm"/>
          </a:ln>
        </p:spPr>
      </p:sp>
      <p:sp>
        <p:nvSpPr>
          <p:cNvPr name="AutoShape 13" id="13"/>
          <p:cNvSpPr/>
          <p:nvPr/>
        </p:nvSpPr>
        <p:spPr>
          <a:xfrm flipH="true">
            <a:off x="15607602" y="7730724"/>
            <a:ext cx="3985594" cy="3963599"/>
          </a:xfrm>
          <a:prstGeom prst="line">
            <a:avLst/>
          </a:prstGeom>
          <a:ln cap="flat" w="28575">
            <a:solidFill>
              <a:srgbClr val="8CA9AD"/>
            </a:solidFill>
            <a:prstDash val="solid"/>
            <a:headEnd type="none" len="sm" w="sm"/>
            <a:tailEnd type="none" len="sm" w="sm"/>
          </a:ln>
        </p:spPr>
      </p:sp>
      <p:sp>
        <p:nvSpPr>
          <p:cNvPr name="AutoShape 14" id="14"/>
          <p:cNvSpPr/>
          <p:nvPr/>
        </p:nvSpPr>
        <p:spPr>
          <a:xfrm flipH="true">
            <a:off x="15671505" y="7756492"/>
            <a:ext cx="3360058" cy="3377485"/>
          </a:xfrm>
          <a:prstGeom prst="line">
            <a:avLst/>
          </a:prstGeom>
          <a:ln cap="flat" w="28575">
            <a:solidFill>
              <a:srgbClr val="8CA9AD"/>
            </a:solidFill>
            <a:prstDash val="solid"/>
            <a:headEnd type="none" len="sm" w="sm"/>
            <a:tailEnd type="none" len="sm" w="sm"/>
          </a:ln>
        </p:spPr>
      </p:sp>
      <p:sp>
        <p:nvSpPr>
          <p:cNvPr name="AutoShape 15" id="15"/>
          <p:cNvSpPr/>
          <p:nvPr/>
        </p:nvSpPr>
        <p:spPr>
          <a:xfrm flipH="true">
            <a:off x="15606011" y="7740909"/>
            <a:ext cx="2671969" cy="2628598"/>
          </a:xfrm>
          <a:prstGeom prst="line">
            <a:avLst/>
          </a:prstGeom>
          <a:ln cap="flat" w="28575">
            <a:solidFill>
              <a:srgbClr val="8CA9AD"/>
            </a:solidFill>
            <a:prstDash val="solid"/>
            <a:headEnd type="none" len="sm" w="sm"/>
            <a:tailEnd type="none" len="sm" w="sm"/>
          </a:ln>
        </p:spPr>
      </p:sp>
      <p:grpSp>
        <p:nvGrpSpPr>
          <p:cNvPr name="Group 16" id="16"/>
          <p:cNvGrpSpPr/>
          <p:nvPr/>
        </p:nvGrpSpPr>
        <p:grpSpPr>
          <a:xfrm rot="2700000">
            <a:off x="-339807" y="8863504"/>
            <a:ext cx="2397829" cy="1666811"/>
            <a:chOff x="0" y="0"/>
            <a:chExt cx="660400" cy="459066"/>
          </a:xfrm>
        </p:grpSpPr>
        <p:sp>
          <p:nvSpPr>
            <p:cNvPr name="Freeform 17" id="17"/>
            <p:cNvSpPr/>
            <p:nvPr/>
          </p:nvSpPr>
          <p:spPr>
            <a:xfrm flipH="false" flipV="false" rot="0">
              <a:off x="0" y="0"/>
              <a:ext cx="660400" cy="459066"/>
            </a:xfrm>
            <a:custGeom>
              <a:avLst/>
              <a:gdLst/>
              <a:ahLst/>
              <a:cxnLst/>
              <a:rect r="r" b="b" t="t" l="l"/>
              <a:pathLst>
                <a:path h="459066"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0645"/>
                  </a:cubicBezTo>
                  <a:lnTo>
                    <a:pt x="660400" y="459066"/>
                  </a:lnTo>
                  <a:lnTo>
                    <a:pt x="0" y="459066"/>
                  </a:lnTo>
                  <a:lnTo>
                    <a:pt x="0" y="320747"/>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8" id="18"/>
            <p:cNvSpPr txBox="true"/>
            <p:nvPr/>
          </p:nvSpPr>
          <p:spPr>
            <a:xfrm>
              <a:off x="0" y="146050"/>
              <a:ext cx="660400" cy="313016"/>
            </a:xfrm>
            <a:prstGeom prst="rect">
              <a:avLst/>
            </a:prstGeom>
          </p:spPr>
          <p:txBody>
            <a:bodyPr anchor="ctr" rtlCol="false" tIns="24491" lIns="24491" bIns="24491" rIns="24491"/>
            <a:lstStyle/>
            <a:p>
              <a:pPr algn="ctr">
                <a:lnSpc>
                  <a:spcPts val="2553"/>
                </a:lnSpc>
              </a:pPr>
            </a:p>
          </p:txBody>
        </p:sp>
      </p:grpSp>
      <p:sp>
        <p:nvSpPr>
          <p:cNvPr name="AutoShape 19" id="19"/>
          <p:cNvSpPr/>
          <p:nvPr/>
        </p:nvSpPr>
        <p:spPr>
          <a:xfrm>
            <a:off x="-1044287" y="8665154"/>
            <a:ext cx="2650372" cy="2650372"/>
          </a:xfrm>
          <a:prstGeom prst="line">
            <a:avLst/>
          </a:prstGeom>
          <a:ln cap="flat" w="28575">
            <a:solidFill>
              <a:srgbClr val="8CA9AD"/>
            </a:solidFill>
            <a:prstDash val="solid"/>
            <a:headEnd type="none" len="sm" w="sm"/>
            <a:tailEnd type="none" len="sm" w="sm"/>
          </a:ln>
        </p:spPr>
      </p:sp>
      <p:sp>
        <p:nvSpPr>
          <p:cNvPr name="AutoShape 20" id="20"/>
          <p:cNvSpPr/>
          <p:nvPr/>
        </p:nvSpPr>
        <p:spPr>
          <a:xfrm>
            <a:off x="-891887" y="8362198"/>
            <a:ext cx="2650372" cy="2650372"/>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758486" y="2361268"/>
            <a:ext cx="6657351" cy="4424189"/>
          </a:xfrm>
          <a:custGeom>
            <a:avLst/>
            <a:gdLst/>
            <a:ahLst/>
            <a:cxnLst/>
            <a:rect r="r" b="b" t="t" l="l"/>
            <a:pathLst>
              <a:path h="4424189" w="6657351">
                <a:moveTo>
                  <a:pt x="0" y="0"/>
                </a:moveTo>
                <a:lnTo>
                  <a:pt x="6657350" y="0"/>
                </a:lnTo>
                <a:lnTo>
                  <a:pt x="6657350" y="4424189"/>
                </a:lnTo>
                <a:lnTo>
                  <a:pt x="0" y="4424189"/>
                </a:lnTo>
                <a:lnTo>
                  <a:pt x="0" y="0"/>
                </a:lnTo>
                <a:close/>
              </a:path>
            </a:pathLst>
          </a:custGeom>
          <a:blipFill>
            <a:blip r:embed="rId10"/>
            <a:stretch>
              <a:fillRect l="0" t="0" r="0" b="0"/>
            </a:stretch>
          </a:blipFill>
        </p:spPr>
      </p:sp>
      <p:sp>
        <p:nvSpPr>
          <p:cNvPr name="Freeform 22" id="22"/>
          <p:cNvSpPr/>
          <p:nvPr/>
        </p:nvSpPr>
        <p:spPr>
          <a:xfrm flipH="false" flipV="false" rot="0">
            <a:off x="9591975" y="2384597"/>
            <a:ext cx="6547457" cy="4400860"/>
          </a:xfrm>
          <a:custGeom>
            <a:avLst/>
            <a:gdLst/>
            <a:ahLst/>
            <a:cxnLst/>
            <a:rect r="r" b="b" t="t" l="l"/>
            <a:pathLst>
              <a:path h="4400860" w="6547457">
                <a:moveTo>
                  <a:pt x="0" y="0"/>
                </a:moveTo>
                <a:lnTo>
                  <a:pt x="6547457" y="0"/>
                </a:lnTo>
                <a:lnTo>
                  <a:pt x="6547457" y="4400860"/>
                </a:lnTo>
                <a:lnTo>
                  <a:pt x="0" y="4400860"/>
                </a:lnTo>
                <a:lnTo>
                  <a:pt x="0" y="0"/>
                </a:lnTo>
                <a:close/>
              </a:path>
            </a:pathLst>
          </a:custGeom>
          <a:blipFill>
            <a:blip r:embed="rId11"/>
            <a:stretch>
              <a:fillRect l="0" t="0" r="0" b="0"/>
            </a:stretch>
          </a:blipFill>
        </p:spPr>
      </p:sp>
      <p:sp>
        <p:nvSpPr>
          <p:cNvPr name="TextBox 23" id="23"/>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APPLICATIONS</a:t>
            </a:r>
          </a:p>
        </p:txBody>
      </p:sp>
      <p:sp>
        <p:nvSpPr>
          <p:cNvPr name="TextBox 24" id="24"/>
          <p:cNvSpPr txBox="true"/>
          <p:nvPr/>
        </p:nvSpPr>
        <p:spPr>
          <a:xfrm rot="0">
            <a:off x="9591975" y="7095373"/>
            <a:ext cx="6547457" cy="2447925"/>
          </a:xfrm>
          <a:prstGeom prst="rect">
            <a:avLst/>
          </a:prstGeom>
        </p:spPr>
        <p:txBody>
          <a:bodyPr anchor="t" rtlCol="false" tIns="0" lIns="0" bIns="0" rIns="0">
            <a:spAutoFit/>
          </a:bodyPr>
          <a:lstStyle/>
          <a:p>
            <a:pPr algn="just">
              <a:lnSpc>
                <a:spcPts val="4831"/>
              </a:lnSpc>
            </a:pPr>
            <a:r>
              <a:rPr lang="en-US" sz="4026">
                <a:solidFill>
                  <a:srgbClr val="545454"/>
                </a:solidFill>
                <a:latin typeface="DM Sans"/>
                <a:ea typeface="DM Sans"/>
                <a:cs typeface="DM Sans"/>
                <a:sym typeface="DM Sans"/>
              </a:rPr>
              <a:t>Accident prevention through real-time object detection and obstacle avoidance.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50784" y="6922255"/>
            <a:ext cx="7293216" cy="1998181"/>
          </a:xfrm>
          <a:prstGeom prst="rect">
            <a:avLst/>
          </a:prstGeom>
        </p:spPr>
        <p:txBody>
          <a:bodyPr anchor="t" rtlCol="false" tIns="0" lIns="0" bIns="0" rIns="0">
            <a:spAutoFit/>
          </a:bodyPr>
          <a:lstStyle/>
          <a:p>
            <a:pPr algn="just">
              <a:lnSpc>
                <a:spcPts val="5364"/>
              </a:lnSpc>
            </a:pPr>
            <a:r>
              <a:rPr lang="en-US" sz="3831">
                <a:solidFill>
                  <a:srgbClr val="545454"/>
                </a:solidFill>
                <a:latin typeface="DM Sans"/>
                <a:ea typeface="DM Sans"/>
                <a:cs typeface="DM Sans"/>
                <a:sym typeface="DM Sans"/>
              </a:rPr>
              <a:t>Development of driverless buses and shuttles for safe and efficient urban commuting.</a:t>
            </a:r>
          </a:p>
        </p:txBody>
      </p:sp>
      <p:sp>
        <p:nvSpPr>
          <p:cNvPr name="Freeform 3" id="3"/>
          <p:cNvSpPr/>
          <p:nvPr/>
        </p:nvSpPr>
        <p:spPr>
          <a:xfrm flipH="true" flipV="false" rot="-10800000">
            <a:off x="9525"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074284"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17204191" y="0"/>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true" rot="-10800000">
            <a:off x="16120382"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10800000">
            <a:off x="15055623" y="1074284"/>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true" rot="0">
            <a:off x="16120382" y="1074284"/>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215809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true" flipV="false" rot="-10800000">
            <a:off x="1074284" y="1083809"/>
            <a:ext cx="1083809" cy="1083809"/>
          </a:xfrm>
          <a:custGeom>
            <a:avLst/>
            <a:gdLst/>
            <a:ahLst/>
            <a:cxnLst/>
            <a:rect r="r" b="b" t="t" l="l"/>
            <a:pathLst>
              <a:path h="1083809" w="1083809">
                <a:moveTo>
                  <a:pt x="1083809" y="0"/>
                </a:moveTo>
                <a:lnTo>
                  <a:pt x="0" y="0"/>
                </a:lnTo>
                <a:lnTo>
                  <a:pt x="0" y="1083809"/>
                </a:lnTo>
                <a:lnTo>
                  <a:pt x="1083809" y="1083809"/>
                </a:lnTo>
                <a:lnTo>
                  <a:pt x="108380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1" id="11"/>
          <p:cNvSpPr/>
          <p:nvPr/>
        </p:nvSpPr>
        <p:spPr>
          <a:xfrm flipH="true">
            <a:off x="15786081" y="799539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H="true">
            <a:off x="15689246" y="7851544"/>
            <a:ext cx="4347674" cy="4347674"/>
          </a:xfrm>
          <a:prstGeom prst="line">
            <a:avLst/>
          </a:prstGeom>
          <a:ln cap="flat" w="28575">
            <a:solidFill>
              <a:srgbClr val="8CA9AD"/>
            </a:solidFill>
            <a:prstDash val="solid"/>
            <a:headEnd type="none" len="sm" w="sm"/>
            <a:tailEnd type="none" len="sm" w="sm"/>
          </a:ln>
        </p:spPr>
      </p:sp>
      <p:sp>
        <p:nvSpPr>
          <p:cNvPr name="AutoShape 13" id="13"/>
          <p:cNvSpPr/>
          <p:nvPr/>
        </p:nvSpPr>
        <p:spPr>
          <a:xfrm flipH="true">
            <a:off x="15607602" y="7730724"/>
            <a:ext cx="3985594" cy="3963599"/>
          </a:xfrm>
          <a:prstGeom prst="line">
            <a:avLst/>
          </a:prstGeom>
          <a:ln cap="flat" w="28575">
            <a:solidFill>
              <a:srgbClr val="8CA9AD"/>
            </a:solidFill>
            <a:prstDash val="solid"/>
            <a:headEnd type="none" len="sm" w="sm"/>
            <a:tailEnd type="none" len="sm" w="sm"/>
          </a:ln>
        </p:spPr>
      </p:sp>
      <p:sp>
        <p:nvSpPr>
          <p:cNvPr name="AutoShape 14" id="14"/>
          <p:cNvSpPr/>
          <p:nvPr/>
        </p:nvSpPr>
        <p:spPr>
          <a:xfrm flipH="true">
            <a:off x="15671505" y="7756492"/>
            <a:ext cx="3360058" cy="3377485"/>
          </a:xfrm>
          <a:prstGeom prst="line">
            <a:avLst/>
          </a:prstGeom>
          <a:ln cap="flat" w="28575">
            <a:solidFill>
              <a:srgbClr val="8CA9AD"/>
            </a:solidFill>
            <a:prstDash val="solid"/>
            <a:headEnd type="none" len="sm" w="sm"/>
            <a:tailEnd type="none" len="sm" w="sm"/>
          </a:ln>
        </p:spPr>
      </p:sp>
      <p:sp>
        <p:nvSpPr>
          <p:cNvPr name="AutoShape 15" id="15"/>
          <p:cNvSpPr/>
          <p:nvPr/>
        </p:nvSpPr>
        <p:spPr>
          <a:xfrm flipH="true">
            <a:off x="15682511" y="7844809"/>
            <a:ext cx="2671969" cy="2628598"/>
          </a:xfrm>
          <a:prstGeom prst="line">
            <a:avLst/>
          </a:prstGeom>
          <a:ln cap="flat" w="28575">
            <a:solidFill>
              <a:srgbClr val="8CA9AD"/>
            </a:solidFill>
            <a:prstDash val="solid"/>
            <a:headEnd type="none" len="sm" w="sm"/>
            <a:tailEnd type="none" len="sm" w="sm"/>
          </a:ln>
        </p:spPr>
      </p:sp>
      <p:grpSp>
        <p:nvGrpSpPr>
          <p:cNvPr name="Group 16" id="16"/>
          <p:cNvGrpSpPr/>
          <p:nvPr/>
        </p:nvGrpSpPr>
        <p:grpSpPr>
          <a:xfrm rot="2700000">
            <a:off x="-477889" y="8863504"/>
            <a:ext cx="2397829" cy="1666811"/>
            <a:chOff x="0" y="0"/>
            <a:chExt cx="660400" cy="459066"/>
          </a:xfrm>
        </p:grpSpPr>
        <p:sp>
          <p:nvSpPr>
            <p:cNvPr name="Freeform 17" id="17"/>
            <p:cNvSpPr/>
            <p:nvPr/>
          </p:nvSpPr>
          <p:spPr>
            <a:xfrm flipH="false" flipV="false" rot="0">
              <a:off x="0" y="0"/>
              <a:ext cx="660400" cy="459066"/>
            </a:xfrm>
            <a:custGeom>
              <a:avLst/>
              <a:gdLst/>
              <a:ahLst/>
              <a:cxnLst/>
              <a:rect r="r" b="b" t="t" l="l"/>
              <a:pathLst>
                <a:path h="459066"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0645"/>
                  </a:cubicBezTo>
                  <a:lnTo>
                    <a:pt x="660400" y="459066"/>
                  </a:lnTo>
                  <a:lnTo>
                    <a:pt x="0" y="459066"/>
                  </a:lnTo>
                  <a:lnTo>
                    <a:pt x="0" y="320747"/>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8" id="18"/>
            <p:cNvSpPr txBox="true"/>
            <p:nvPr/>
          </p:nvSpPr>
          <p:spPr>
            <a:xfrm>
              <a:off x="0" y="146050"/>
              <a:ext cx="660400" cy="313016"/>
            </a:xfrm>
            <a:prstGeom prst="rect">
              <a:avLst/>
            </a:prstGeom>
          </p:spPr>
          <p:txBody>
            <a:bodyPr anchor="ctr" rtlCol="false" tIns="24491" lIns="24491" bIns="24491" rIns="24491"/>
            <a:lstStyle/>
            <a:p>
              <a:pPr algn="ctr">
                <a:lnSpc>
                  <a:spcPts val="2553"/>
                </a:lnSpc>
              </a:pPr>
            </a:p>
          </p:txBody>
        </p:sp>
      </p:grpSp>
      <p:sp>
        <p:nvSpPr>
          <p:cNvPr name="AutoShape 19" id="19"/>
          <p:cNvSpPr/>
          <p:nvPr/>
        </p:nvSpPr>
        <p:spPr>
          <a:xfrm>
            <a:off x="-1044287" y="8665154"/>
            <a:ext cx="2650372" cy="2650372"/>
          </a:xfrm>
          <a:prstGeom prst="line">
            <a:avLst/>
          </a:prstGeom>
          <a:ln cap="flat" w="28575">
            <a:solidFill>
              <a:srgbClr val="8CA9AD"/>
            </a:solidFill>
            <a:prstDash val="solid"/>
            <a:headEnd type="none" len="sm" w="sm"/>
            <a:tailEnd type="none" len="sm" w="sm"/>
          </a:ln>
        </p:spPr>
      </p:sp>
      <p:sp>
        <p:nvSpPr>
          <p:cNvPr name="AutoShape 20" id="20"/>
          <p:cNvSpPr/>
          <p:nvPr/>
        </p:nvSpPr>
        <p:spPr>
          <a:xfrm>
            <a:off x="-891887" y="8362198"/>
            <a:ext cx="2650372" cy="2650372"/>
          </a:xfrm>
          <a:prstGeom prst="line">
            <a:avLst/>
          </a:prstGeom>
          <a:ln cap="flat" w="28575">
            <a:solidFill>
              <a:srgbClr val="8CA9AD"/>
            </a:solidFill>
            <a:prstDash val="solid"/>
            <a:headEnd type="none" len="sm" w="sm"/>
            <a:tailEnd type="none" len="sm" w="sm"/>
          </a:ln>
        </p:spPr>
      </p:sp>
      <p:sp>
        <p:nvSpPr>
          <p:cNvPr name="Freeform 21" id="21"/>
          <p:cNvSpPr/>
          <p:nvPr/>
        </p:nvSpPr>
        <p:spPr>
          <a:xfrm flipH="false" flipV="false" rot="0">
            <a:off x="10345986" y="2336287"/>
            <a:ext cx="7060833" cy="4474449"/>
          </a:xfrm>
          <a:custGeom>
            <a:avLst/>
            <a:gdLst/>
            <a:ahLst/>
            <a:cxnLst/>
            <a:rect r="r" b="b" t="t" l="l"/>
            <a:pathLst>
              <a:path h="4474449" w="7060833">
                <a:moveTo>
                  <a:pt x="0" y="0"/>
                </a:moveTo>
                <a:lnTo>
                  <a:pt x="7060833" y="0"/>
                </a:lnTo>
                <a:lnTo>
                  <a:pt x="7060833" y="4474449"/>
                </a:lnTo>
                <a:lnTo>
                  <a:pt x="0" y="4474449"/>
                </a:lnTo>
                <a:lnTo>
                  <a:pt x="0" y="0"/>
                </a:lnTo>
                <a:close/>
              </a:path>
            </a:pathLst>
          </a:custGeom>
          <a:blipFill>
            <a:blip r:embed="rId10"/>
            <a:stretch>
              <a:fillRect l="-6833" t="-659" r="-6833" b="0"/>
            </a:stretch>
          </a:blipFill>
        </p:spPr>
      </p:sp>
      <p:sp>
        <p:nvSpPr>
          <p:cNvPr name="Freeform 22" id="22"/>
          <p:cNvSpPr/>
          <p:nvPr/>
        </p:nvSpPr>
        <p:spPr>
          <a:xfrm flipH="false" flipV="false" rot="0">
            <a:off x="1850784" y="2336287"/>
            <a:ext cx="7293216" cy="4474449"/>
          </a:xfrm>
          <a:custGeom>
            <a:avLst/>
            <a:gdLst/>
            <a:ahLst/>
            <a:cxnLst/>
            <a:rect r="r" b="b" t="t" l="l"/>
            <a:pathLst>
              <a:path h="4474449" w="7293216">
                <a:moveTo>
                  <a:pt x="0" y="0"/>
                </a:moveTo>
                <a:lnTo>
                  <a:pt x="7293216" y="0"/>
                </a:lnTo>
                <a:lnTo>
                  <a:pt x="7293216" y="4474449"/>
                </a:lnTo>
                <a:lnTo>
                  <a:pt x="0" y="4474449"/>
                </a:lnTo>
                <a:lnTo>
                  <a:pt x="0" y="0"/>
                </a:lnTo>
                <a:close/>
              </a:path>
            </a:pathLst>
          </a:custGeom>
          <a:blipFill>
            <a:blip r:embed="rId11"/>
            <a:stretch>
              <a:fillRect l="-76" t="-23290" r="-32334" b="0"/>
            </a:stretch>
          </a:blipFill>
        </p:spPr>
      </p:sp>
      <p:sp>
        <p:nvSpPr>
          <p:cNvPr name="TextBox 23" id="23"/>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APPLICATIONS</a:t>
            </a:r>
          </a:p>
        </p:txBody>
      </p:sp>
      <p:sp>
        <p:nvSpPr>
          <p:cNvPr name="TextBox 24" id="24"/>
          <p:cNvSpPr txBox="true"/>
          <p:nvPr/>
        </p:nvSpPr>
        <p:spPr>
          <a:xfrm rot="0">
            <a:off x="10317411" y="6903205"/>
            <a:ext cx="7060833" cy="2098659"/>
          </a:xfrm>
          <a:prstGeom prst="rect">
            <a:avLst/>
          </a:prstGeom>
        </p:spPr>
        <p:txBody>
          <a:bodyPr anchor="t" rtlCol="false" tIns="0" lIns="0" bIns="0" rIns="0">
            <a:spAutoFit/>
          </a:bodyPr>
          <a:lstStyle/>
          <a:p>
            <a:pPr algn="just">
              <a:lnSpc>
                <a:spcPts val="5600"/>
              </a:lnSpc>
            </a:pPr>
            <a:r>
              <a:rPr lang="en-US" sz="4000">
                <a:solidFill>
                  <a:srgbClr val="545454"/>
                </a:solidFill>
                <a:latin typeface="DM Sans"/>
                <a:ea typeface="DM Sans"/>
                <a:cs typeface="DM Sans"/>
                <a:sym typeface="DM Sans"/>
              </a:rPr>
              <a:t>Autonomous logistics and operation trucks for long-haul transportation.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5055623" y="8119382"/>
            <a:ext cx="3232377" cy="2158093"/>
            <a:chOff x="0" y="0"/>
            <a:chExt cx="4309836" cy="2877457"/>
          </a:xfrm>
        </p:grpSpPr>
        <p:sp>
          <p:nvSpPr>
            <p:cNvPr name="Freeform 3" id="3"/>
            <p:cNvSpPr/>
            <p:nvPr/>
          </p:nvSpPr>
          <p:spPr>
            <a:xfrm flipH="false" flipV="true" rot="5400000">
              <a:off x="2864757"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419679" y="0"/>
              <a:ext cx="1445079" cy="1445079"/>
            </a:xfrm>
            <a:custGeom>
              <a:avLst/>
              <a:gdLst/>
              <a:ahLst/>
              <a:cxnLst/>
              <a:rect r="r" b="b" t="t" l="l"/>
              <a:pathLst>
                <a:path h="1445079" w="1445079">
                  <a:moveTo>
                    <a:pt x="0" y="0"/>
                  </a:moveTo>
                  <a:lnTo>
                    <a:pt x="1445078" y="0"/>
                  </a:lnTo>
                  <a:lnTo>
                    <a:pt x="1445078" y="1445079"/>
                  </a:lnTo>
                  <a:lnTo>
                    <a:pt x="0" y="14450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0" y="1432379"/>
              <a:ext cx="1445079" cy="1445079"/>
            </a:xfrm>
            <a:custGeom>
              <a:avLst/>
              <a:gdLst/>
              <a:ahLst/>
              <a:cxnLst/>
              <a:rect r="r" b="b" t="t" l="l"/>
              <a:pathLst>
                <a:path h="1445079" w="1445079">
                  <a:moveTo>
                    <a:pt x="0" y="0"/>
                  </a:moveTo>
                  <a:lnTo>
                    <a:pt x="1445079" y="0"/>
                  </a:lnTo>
                  <a:lnTo>
                    <a:pt x="1445079" y="1445078"/>
                  </a:lnTo>
                  <a:lnTo>
                    <a:pt x="0" y="14450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19679" y="1432379"/>
              <a:ext cx="1445079" cy="1445079"/>
            </a:xfrm>
            <a:custGeom>
              <a:avLst/>
              <a:gdLst/>
              <a:ahLst/>
              <a:cxnLst/>
              <a:rect r="r" b="b" t="t" l="l"/>
              <a:pathLst>
                <a:path h="1445079" w="1445079">
                  <a:moveTo>
                    <a:pt x="0" y="0"/>
                  </a:moveTo>
                  <a:lnTo>
                    <a:pt x="1445078" y="0"/>
                  </a:lnTo>
                  <a:lnTo>
                    <a:pt x="1445078" y="1445078"/>
                  </a:lnTo>
                  <a:lnTo>
                    <a:pt x="0" y="144507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7" id="7"/>
          <p:cNvGrpSpPr/>
          <p:nvPr/>
        </p:nvGrpSpPr>
        <p:grpSpPr>
          <a:xfrm rot="0">
            <a:off x="0" y="8119382"/>
            <a:ext cx="3232377" cy="2167618"/>
            <a:chOff x="0" y="0"/>
            <a:chExt cx="4309836" cy="2890157"/>
          </a:xfrm>
        </p:grpSpPr>
        <p:sp>
          <p:nvSpPr>
            <p:cNvPr name="Freeform 8" id="8"/>
            <p:cNvSpPr/>
            <p:nvPr/>
          </p:nvSpPr>
          <p:spPr>
            <a:xfrm flipH="false" flipV="true" rot="-10800000">
              <a:off x="0" y="0"/>
              <a:ext cx="1445079" cy="1445079"/>
            </a:xfrm>
            <a:custGeom>
              <a:avLst/>
              <a:gdLst/>
              <a:ahLst/>
              <a:cxnLst/>
              <a:rect r="r" b="b" t="t" l="l"/>
              <a:pathLst>
                <a:path h="1445079" w="1445079">
                  <a:moveTo>
                    <a:pt x="0" y="1445079"/>
                  </a:moveTo>
                  <a:lnTo>
                    <a:pt x="1445079" y="1445079"/>
                  </a:lnTo>
                  <a:lnTo>
                    <a:pt x="1445079" y="0"/>
                  </a:lnTo>
                  <a:lnTo>
                    <a:pt x="0" y="0"/>
                  </a:lnTo>
                  <a:lnTo>
                    <a:pt x="0" y="14450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true" rot="0">
              <a:off x="1419679" y="0"/>
              <a:ext cx="1445079" cy="1445079"/>
            </a:xfrm>
            <a:custGeom>
              <a:avLst/>
              <a:gdLst/>
              <a:ahLst/>
              <a:cxnLst/>
              <a:rect r="r" b="b" t="t" l="l"/>
              <a:pathLst>
                <a:path h="1445079" w="1445079">
                  <a:moveTo>
                    <a:pt x="0" y="1445079"/>
                  </a:moveTo>
                  <a:lnTo>
                    <a:pt x="1445078" y="1445079"/>
                  </a:lnTo>
                  <a:lnTo>
                    <a:pt x="1445078" y="0"/>
                  </a:lnTo>
                  <a:lnTo>
                    <a:pt x="0" y="0"/>
                  </a:lnTo>
                  <a:lnTo>
                    <a:pt x="0" y="144507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5400000">
              <a:off x="2864757" y="1445079"/>
              <a:ext cx="1445079" cy="1445079"/>
            </a:xfrm>
            <a:custGeom>
              <a:avLst/>
              <a:gdLst/>
              <a:ahLst/>
              <a:cxnLst/>
              <a:rect r="r" b="b" t="t" l="l"/>
              <a:pathLst>
                <a:path h="1445079" w="1445079">
                  <a:moveTo>
                    <a:pt x="1445079" y="1445078"/>
                  </a:moveTo>
                  <a:lnTo>
                    <a:pt x="0" y="1445078"/>
                  </a:lnTo>
                  <a:lnTo>
                    <a:pt x="0" y="0"/>
                  </a:lnTo>
                  <a:lnTo>
                    <a:pt x="1445079" y="0"/>
                  </a:lnTo>
                  <a:lnTo>
                    <a:pt x="1445079" y="144507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true" rot="-10800000">
              <a:off x="1419679" y="1445079"/>
              <a:ext cx="1445079" cy="1445079"/>
            </a:xfrm>
            <a:custGeom>
              <a:avLst/>
              <a:gdLst/>
              <a:ahLst/>
              <a:cxnLst/>
              <a:rect r="r" b="b" t="t" l="l"/>
              <a:pathLst>
                <a:path h="1445079" w="1445079">
                  <a:moveTo>
                    <a:pt x="0" y="1445078"/>
                  </a:moveTo>
                  <a:lnTo>
                    <a:pt x="1445078" y="1445078"/>
                  </a:lnTo>
                  <a:lnTo>
                    <a:pt x="1445078" y="0"/>
                  </a:lnTo>
                  <a:lnTo>
                    <a:pt x="0" y="0"/>
                  </a:lnTo>
                  <a:lnTo>
                    <a:pt x="0" y="1445078"/>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12" id="12"/>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PROBLEM STATEMENT</a:t>
            </a:r>
          </a:p>
        </p:txBody>
      </p:sp>
      <p:grpSp>
        <p:nvGrpSpPr>
          <p:cNvPr name="Group 13" id="13"/>
          <p:cNvGrpSpPr/>
          <p:nvPr/>
        </p:nvGrpSpPr>
        <p:grpSpPr>
          <a:xfrm rot="2700000">
            <a:off x="-2280309" y="-4279533"/>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a:off x="-2742923" y="-3459984"/>
            <a:ext cx="5185216" cy="5132702"/>
          </a:xfrm>
          <a:prstGeom prst="line">
            <a:avLst/>
          </a:prstGeom>
          <a:ln cap="flat" w="28575">
            <a:solidFill>
              <a:srgbClr val="8CA9AD"/>
            </a:solidFill>
            <a:prstDash val="solid"/>
            <a:headEnd type="none" len="sm" w="sm"/>
            <a:tailEnd type="none" len="sm" w="sm"/>
          </a:ln>
        </p:spPr>
      </p:sp>
      <p:sp>
        <p:nvSpPr>
          <p:cNvPr name="AutoShape 17" id="17"/>
          <p:cNvSpPr/>
          <p:nvPr/>
        </p:nvSpPr>
        <p:spPr>
          <a:xfrm>
            <a:off x="-2956870" y="-3147307"/>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a:off x="-3136471" y="-2788837"/>
            <a:ext cx="4867141" cy="4867141"/>
          </a:xfrm>
          <a:prstGeom prst="line">
            <a:avLst/>
          </a:prstGeom>
          <a:ln cap="flat" w="28575">
            <a:solidFill>
              <a:srgbClr val="8CA9AD"/>
            </a:solidFill>
            <a:prstDash val="solid"/>
            <a:headEnd type="none" len="sm" w="sm"/>
            <a:tailEnd type="none" len="sm" w="sm"/>
          </a:ln>
        </p:spPr>
      </p:sp>
      <p:sp>
        <p:nvSpPr>
          <p:cNvPr name="AutoShape 19" id="19"/>
          <p:cNvSpPr/>
          <p:nvPr/>
        </p:nvSpPr>
        <p:spPr>
          <a:xfrm>
            <a:off x="-3263126" y="-2402569"/>
            <a:ext cx="4690515" cy="4690515"/>
          </a:xfrm>
          <a:prstGeom prst="line">
            <a:avLst/>
          </a:prstGeom>
          <a:ln cap="flat" w="28575">
            <a:solidFill>
              <a:srgbClr val="8CA9AD"/>
            </a:solidFill>
            <a:prstDash val="solid"/>
            <a:headEnd type="none" len="sm" w="sm"/>
            <a:tailEnd type="none" len="sm" w="sm"/>
          </a:ln>
        </p:spPr>
      </p:sp>
      <p:sp>
        <p:nvSpPr>
          <p:cNvPr name="AutoShape 20" id="20"/>
          <p:cNvSpPr/>
          <p:nvPr/>
        </p:nvSpPr>
        <p:spPr>
          <a:xfrm>
            <a:off x="-3406980" y="-1962893"/>
            <a:ext cx="4347674" cy="4347674"/>
          </a:xfrm>
          <a:prstGeom prst="line">
            <a:avLst/>
          </a:prstGeom>
          <a:ln cap="flat" w="28575">
            <a:solidFill>
              <a:srgbClr val="8CA9AD"/>
            </a:solidFill>
            <a:prstDash val="solid"/>
            <a:headEnd type="none" len="sm" w="sm"/>
            <a:tailEnd type="none" len="sm" w="sm"/>
          </a:ln>
        </p:spPr>
      </p:sp>
      <p:sp>
        <p:nvSpPr>
          <p:cNvPr name="AutoShape 21" id="21"/>
          <p:cNvSpPr/>
          <p:nvPr/>
        </p:nvSpPr>
        <p:spPr>
          <a:xfrm>
            <a:off x="-3527800" y="-1519169"/>
            <a:ext cx="3963599" cy="3985594"/>
          </a:xfrm>
          <a:prstGeom prst="line">
            <a:avLst/>
          </a:prstGeom>
          <a:ln cap="flat" w="28575">
            <a:solidFill>
              <a:srgbClr val="8CA9AD"/>
            </a:solidFill>
            <a:prstDash val="solid"/>
            <a:headEnd type="none" len="sm" w="sm"/>
            <a:tailEnd type="none" len="sm" w="sm"/>
          </a:ln>
        </p:spPr>
      </p:sp>
      <p:sp>
        <p:nvSpPr>
          <p:cNvPr name="TextBox 22" id="22"/>
          <p:cNvSpPr txBox="true"/>
          <p:nvPr/>
        </p:nvSpPr>
        <p:spPr>
          <a:xfrm rot="0">
            <a:off x="1028700" y="2289532"/>
            <a:ext cx="16230600" cy="4908552"/>
          </a:xfrm>
          <a:prstGeom prst="rect">
            <a:avLst/>
          </a:prstGeom>
        </p:spPr>
        <p:txBody>
          <a:bodyPr anchor="t" rtlCol="false" tIns="0" lIns="0" bIns="0" rIns="0">
            <a:spAutoFit/>
          </a:bodyPr>
          <a:lstStyle/>
          <a:p>
            <a:pPr algn="just" marL="863583" indent="-431792" lvl="1">
              <a:lnSpc>
                <a:spcPts val="5599"/>
              </a:lnSpc>
              <a:buFont typeface="Arial"/>
              <a:buChar char="•"/>
            </a:pPr>
            <a:r>
              <a:rPr lang="en-US" sz="3999">
                <a:solidFill>
                  <a:srgbClr val="545454"/>
                </a:solidFill>
                <a:latin typeface="DM Sans"/>
                <a:ea typeface="DM Sans"/>
                <a:cs typeface="DM Sans"/>
                <a:sym typeface="DM Sans"/>
              </a:rPr>
              <a:t>Indian roads are characterized by poor lane markings, frequent potholes, and unpredictable traffic behavior, creating significant challenges for autonomous vehicles. </a:t>
            </a:r>
          </a:p>
          <a:p>
            <a:pPr algn="just">
              <a:lnSpc>
                <a:spcPts val="5599"/>
              </a:lnSpc>
            </a:pPr>
          </a:p>
          <a:p>
            <a:pPr algn="just" marL="863583" indent="-431792" lvl="1">
              <a:lnSpc>
                <a:spcPts val="5599"/>
              </a:lnSpc>
              <a:buFont typeface="Arial"/>
              <a:buChar char="•"/>
            </a:pPr>
            <a:r>
              <a:rPr lang="en-US" sz="3999">
                <a:solidFill>
                  <a:srgbClr val="545454"/>
                </a:solidFill>
                <a:latin typeface="DM Sans"/>
                <a:ea typeface="DM Sans"/>
                <a:cs typeface="DM Sans"/>
                <a:sym typeface="DM Sans"/>
              </a:rPr>
              <a:t>The absence of clear lane boundaries, damaged road surfaces, and erratic movements from vehicles and pedestrians complicate safe navigation.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678999" y="793276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188557" y="-1774627"/>
            <a:ext cx="4347674" cy="4347674"/>
          </a:xfrm>
          <a:prstGeom prst="line">
            <a:avLst/>
          </a:prstGeom>
          <a:ln cap="flat" w="28575">
            <a:solidFill>
              <a:srgbClr val="8CA9AD"/>
            </a:solidFill>
            <a:prstDash val="solid"/>
            <a:headEnd type="none" len="sm" w="sm"/>
            <a:tailEnd type="none" len="sm" w="sm"/>
          </a:ln>
        </p:spPr>
      </p:sp>
      <p:graphicFrame>
        <p:nvGraphicFramePr>
          <p:cNvPr name="Table 13" id="13"/>
          <p:cNvGraphicFramePr>
            <a:graphicFrameLocks noGrp="true"/>
          </p:cNvGraphicFramePr>
          <p:nvPr/>
        </p:nvGraphicFramePr>
        <p:xfrm>
          <a:off x="2333841" y="1649110"/>
          <a:ext cx="13620319" cy="7928030"/>
        </p:xfrm>
        <a:graphic>
          <a:graphicData uri="http://schemas.openxmlformats.org/drawingml/2006/table">
            <a:tbl>
              <a:tblPr/>
              <a:tblGrid>
                <a:gridCol w="1126805"/>
                <a:gridCol w="2788937"/>
                <a:gridCol w="2894418"/>
                <a:gridCol w="2063086"/>
                <a:gridCol w="4747073"/>
              </a:tblGrid>
              <a:tr h="999836">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S. No</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Title</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Author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Year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a:solidFill>
                            <a:srgbClr val="545454"/>
                          </a:solidFill>
                          <a:latin typeface="DM Sans Bold"/>
                          <a:ea typeface="DM Sans Bold"/>
                          <a:cs typeface="DM Sans Bold"/>
                          <a:sym typeface="DM Sans Bold"/>
                        </a:rPr>
                        <a:t>Paper Description</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r h="3305985">
                <a:tc>
                  <a:txBody>
                    <a:bodyPr anchor="t" rtlCol="false"/>
                    <a:lstStyle/>
                    <a:p>
                      <a:pPr algn="l" marL="0" indent="0" lvl="0">
                        <a:lnSpc>
                          <a:spcPts val="2520"/>
                        </a:lnSpc>
                        <a:spcBef>
                          <a:spcPct val="0"/>
                        </a:spcBef>
                        <a:defRPr/>
                      </a:pPr>
                      <a:r>
                        <a:rPr lang="en-US" sz="2100" strike="noStrike" u="none">
                          <a:solidFill>
                            <a:srgbClr val="545454"/>
                          </a:solidFill>
                          <a:latin typeface="DM Sans"/>
                          <a:ea typeface="DM Sans"/>
                          <a:cs typeface="DM Sans"/>
                          <a:sym typeface="DM Sans"/>
                        </a:rPr>
                        <a:t>1</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Design and Development of Autonomous Driving Car Using Nvidia Jetson Nano Developer Kit </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Manjunath R Kounte, Harshvardhan VS, Dhruv S , Aswini Shri C V , Ayushi Kumari </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2022</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The project develops a low-cost autonomous car using NVIDIA Jetson Nano, integrating AI, machine learning, and neural networks. It achieves real-time navigation and object detection, with future plans for traffic sign recognition and vehicle-to-vehicle communication (V2V).</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r h="3622209">
                <a:tc>
                  <a:txBody>
                    <a:bodyPr anchor="t" rtlCol="false"/>
                    <a:lstStyle/>
                    <a:p>
                      <a:pPr algn="l" marL="0" indent="0" lvl="0">
                        <a:lnSpc>
                          <a:spcPts val="2520"/>
                        </a:lnSpc>
                        <a:spcBef>
                          <a:spcPct val="0"/>
                        </a:spcBef>
                        <a:defRPr/>
                      </a:pPr>
                      <a:r>
                        <a:rPr lang="en-US" sz="2100" strike="noStrike" u="none">
                          <a:solidFill>
                            <a:srgbClr val="545454"/>
                          </a:solidFill>
                          <a:latin typeface="DM Sans"/>
                          <a:ea typeface="DM Sans"/>
                          <a:cs typeface="DM Sans"/>
                          <a:sym typeface="DM Sans"/>
                        </a:rPr>
                        <a:t>2</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a:lnSpc>
                          <a:spcPts val="2520"/>
                        </a:lnSpc>
                        <a:defRPr/>
                      </a:pPr>
                      <a:r>
                        <a:rPr lang="en-US" sz="2100">
                          <a:solidFill>
                            <a:srgbClr val="545454"/>
                          </a:solidFill>
                          <a:latin typeface="DM Sans"/>
                          <a:ea typeface="DM Sans"/>
                          <a:cs typeface="DM Sans"/>
                          <a:sym typeface="DM Sans"/>
                        </a:rPr>
                        <a:t>Aspects of Autonomous Drive Control Using NVIDIA Jetson Nano Microcomputer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a:solidFill>
                            <a:srgbClr val="545454"/>
                          </a:solidFill>
                          <a:latin typeface="DM Sans"/>
                          <a:ea typeface="DM Sans"/>
                          <a:cs typeface="DM Sans"/>
                          <a:sym typeface="DM Sans"/>
                          <a:hlinkClick r:id="rId3" tooltip="https://www.researchgate.net/profile/Kacper-Podbucki?_tp=eyJjb250ZXh0Ijp7ImZpcnN0UGFnZSI6InB1YmxpY2F0aW9uIiwicGFnZSI6InB1YmxpY2F0aW9uIn19"/>
                        </a:rPr>
                        <a:t>Kacper Podbucki</a:t>
                      </a:r>
                      <a:r>
                        <a:rPr lang="en-US" sz="2100">
                          <a:solidFill>
                            <a:srgbClr val="545454"/>
                          </a:solidFill>
                          <a:latin typeface="DM Sans"/>
                          <a:ea typeface="DM Sans"/>
                          <a:cs typeface="DM Sans"/>
                          <a:sym typeface="DM Sans"/>
                        </a:rPr>
                        <a:t>, </a:t>
                      </a:r>
                      <a:r>
                        <a:rPr lang="en-US" sz="2100">
                          <a:solidFill>
                            <a:srgbClr val="545454"/>
                          </a:solidFill>
                          <a:latin typeface="DM Sans"/>
                          <a:ea typeface="DM Sans"/>
                          <a:cs typeface="DM Sans"/>
                          <a:sym typeface="DM Sans"/>
                          <a:hlinkClick r:id="rId4" tooltip="https://www.researchgate.net/profile/Tomasz-Marciniak-3?_tp=eyJjb250ZXh0Ijp7ImZpcnN0UGFnZSI6InB1YmxpY2F0aW9uIiwicGFnZSI6InB1YmxpY2F0aW9uIn19"/>
                        </a:rPr>
                        <a:t>Tomasz Marciniak</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2022</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rPr>
                        <a:t>The study demonstrates autonomous driving using a Waveshare JetRacer AI vehicle with NVIDIA Jetson Nano, ResNet18 neural network, and IMX219 camera. Optimized training achieved precise navigation, showcasing embedded systems’ potential for efficient, real-time, AI-driven vehicle control.</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bl>
          </a:graphicData>
        </a:graphic>
      </p:graphicFrame>
      <p:sp>
        <p:nvSpPr>
          <p:cNvPr name="TextBox 14" id="14"/>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LITERATURE SURVEY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2678999" y="793276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2700000">
            <a:off x="14034654" y="-4091495"/>
            <a:ext cx="7415398" cy="3565095"/>
            <a:chOff x="0" y="0"/>
            <a:chExt cx="660400" cy="317500"/>
          </a:xfrm>
        </p:grpSpPr>
        <p:sp>
          <p:nvSpPr>
            <p:cNvPr name="Freeform 6" id="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7" id="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8" id="8"/>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9" id="9"/>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aphicFrame>
        <p:nvGraphicFramePr>
          <p:cNvPr name="Table 13" id="13"/>
          <p:cNvGraphicFramePr>
            <a:graphicFrameLocks noGrp="true"/>
          </p:cNvGraphicFramePr>
          <p:nvPr/>
        </p:nvGraphicFramePr>
        <p:xfrm>
          <a:off x="2333841" y="1649110"/>
          <a:ext cx="13620319" cy="7928030"/>
        </p:xfrm>
        <a:graphic>
          <a:graphicData uri="http://schemas.openxmlformats.org/drawingml/2006/table">
            <a:tbl>
              <a:tblPr/>
              <a:tblGrid>
                <a:gridCol w="1126805"/>
                <a:gridCol w="2788937"/>
                <a:gridCol w="2894418"/>
                <a:gridCol w="2063086"/>
                <a:gridCol w="4747073"/>
              </a:tblGrid>
              <a:tr h="999836">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S. No</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Title</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Author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strike="noStrike" u="none">
                          <a:solidFill>
                            <a:srgbClr val="545454"/>
                          </a:solidFill>
                          <a:latin typeface="DM Sans Bold"/>
                          <a:ea typeface="DM Sans Bold"/>
                          <a:cs typeface="DM Sans Bold"/>
                          <a:sym typeface="DM Sans Bold"/>
                        </a:rPr>
                        <a:t>Year</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l" marL="0" indent="0" lvl="0">
                        <a:lnSpc>
                          <a:spcPts val="2879"/>
                        </a:lnSpc>
                        <a:spcBef>
                          <a:spcPct val="0"/>
                        </a:spcBef>
                        <a:defRPr/>
                      </a:pPr>
                      <a:r>
                        <a:rPr lang="en-US" b="true" sz="2400">
                          <a:solidFill>
                            <a:srgbClr val="545454"/>
                          </a:solidFill>
                          <a:latin typeface="DM Sans Bold"/>
                          <a:ea typeface="DM Sans Bold"/>
                          <a:cs typeface="DM Sans Bold"/>
                          <a:sym typeface="DM Sans Bold"/>
                        </a:rPr>
                        <a:t>Paper Description</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r h="3622209">
                <a:tc>
                  <a:txBody>
                    <a:bodyPr anchor="t" rtlCol="false"/>
                    <a:lstStyle/>
                    <a:p>
                      <a:pPr algn="l" marL="0" indent="0" lvl="0">
                        <a:lnSpc>
                          <a:spcPts val="2520"/>
                        </a:lnSpc>
                        <a:spcBef>
                          <a:spcPct val="0"/>
                        </a:spcBef>
                        <a:defRPr/>
                      </a:pPr>
                      <a:r>
                        <a:rPr lang="en-US" sz="2100">
                          <a:solidFill>
                            <a:srgbClr val="545454"/>
                          </a:solidFill>
                          <a:latin typeface="DM Sans"/>
                          <a:ea typeface="DM Sans"/>
                          <a:cs typeface="DM Sans"/>
                          <a:sym typeface="DM Sans"/>
                        </a:rPr>
                        <a:t>3</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19"/>
                        </a:lnSpc>
                        <a:defRPr/>
                      </a:pPr>
                      <a:r>
                        <a:rPr lang="en-US" sz="2099">
                          <a:solidFill>
                            <a:srgbClr val="545454"/>
                          </a:solidFill>
                          <a:latin typeface="DM Sans"/>
                          <a:ea typeface="DM Sans"/>
                          <a:cs typeface="DM Sans"/>
                          <a:sym typeface="DM Sans"/>
                        </a:rPr>
                        <a:t>Developments in Image Processing Using Deep Learning and Reinforcement Learning</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rPr>
                        <a:t>Jorge Valente, João António, Carlos Mora, Sandra Jardim</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a:solidFill>
                            <a:srgbClr val="545454"/>
                          </a:solidFill>
                          <a:latin typeface="DM Sans"/>
                          <a:ea typeface="DM Sans"/>
                          <a:cs typeface="DM Sans"/>
                          <a:sym typeface="DM Sans"/>
                        </a:rPr>
                        <a:t>2023</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a:lnSpc>
                          <a:spcPts val="2520"/>
                        </a:lnSpc>
                        <a:defRPr/>
                      </a:pPr>
                      <a:r>
                        <a:rPr lang="en-US" sz="2100">
                          <a:solidFill>
                            <a:srgbClr val="545454"/>
                          </a:solidFill>
                          <a:latin typeface="DM Sans"/>
                          <a:ea typeface="DM Sans"/>
                          <a:cs typeface="DM Sans"/>
                          <a:sym typeface="DM Sans"/>
                        </a:rPr>
                        <a:t>The paper reviews advancements in image processing using deep learning and reinforcement learning, highlighting applications like medical imaging and autonomous driving, challenges like high data demands, and future goals of enhancing efficiency, scalability, and ethical transparency.</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r h="3305985">
                <a:tc>
                  <a:txBody>
                    <a:bodyPr anchor="t" rtlCol="false"/>
                    <a:lstStyle/>
                    <a:p>
                      <a:pPr algn="l" marL="0" indent="0" lvl="0">
                        <a:lnSpc>
                          <a:spcPts val="2520"/>
                        </a:lnSpc>
                        <a:spcBef>
                          <a:spcPct val="0"/>
                        </a:spcBef>
                        <a:defRPr/>
                      </a:pPr>
                      <a:r>
                        <a:rPr lang="en-US" sz="2100">
                          <a:solidFill>
                            <a:srgbClr val="545454"/>
                          </a:solidFill>
                          <a:latin typeface="DM Sans"/>
                          <a:ea typeface="DM Sans"/>
                          <a:cs typeface="DM Sans"/>
                          <a:sym typeface="DM Sans"/>
                        </a:rPr>
                        <a:t>4</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YOLO-Based Object Detection and Tracking for Autonomous Vehicles Using Edge Devices</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Pedro Azevedo, Vitor M.F. Santos</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strike="noStrike" u="none">
                          <a:solidFill>
                            <a:srgbClr val="545454"/>
                          </a:solidFill>
                          <a:latin typeface="DM Sans"/>
                          <a:ea typeface="DM Sans"/>
                          <a:cs typeface="DM Sans"/>
                          <a:sym typeface="DM Sans"/>
                        </a:rPr>
                        <a:t>2022</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c>
                  <a:txBody>
                    <a:bodyPr anchor="t" rtlCol="false"/>
                    <a:lstStyle/>
                    <a:p>
                      <a:pPr algn="just" marL="0" indent="0" lvl="0">
                        <a:lnSpc>
                          <a:spcPts val="2520"/>
                        </a:lnSpc>
                        <a:spcBef>
                          <a:spcPct val="0"/>
                        </a:spcBef>
                        <a:defRPr/>
                      </a:pPr>
                      <a:r>
                        <a:rPr lang="en-US" sz="2100">
                          <a:solidFill>
                            <a:srgbClr val="545454"/>
                          </a:solidFill>
                          <a:latin typeface="DM Sans"/>
                          <a:ea typeface="DM Sans"/>
                          <a:cs typeface="DM Sans"/>
                          <a:sym typeface="DM Sans"/>
                        </a:rPr>
                        <a:t>The paper evaluates YOLO-based object detection and tracking on NVIDIA Jetson AGX Xavier for real-time autonomous driving. YOLOR-CSP with DeepSORT offers optimal accuracy and speed, achieving 33 FPS, while addressing challenges like imbalanced datasets and varying urban conditions.</a:t>
                      </a:r>
                      <a:endParaRPr lang="en-US" sz="1100"/>
                    </a:p>
                  </a:txBody>
                  <a:tcPr marL="159863" marR="159863" marT="159863" marB="159863" anchor="ctr">
                    <a:lnL cmpd="sng" algn="ctr" cap="flat" w="47625">
                      <a:solidFill>
                        <a:srgbClr val="FF9999"/>
                      </a:solidFill>
                      <a:prstDash val="solid"/>
                      <a:round/>
                      <a:headEnd type="none" w="med" len="med"/>
                      <a:tailEnd type="none" w="med" len="med"/>
                    </a:lnL>
                    <a:lnR cmpd="sng" algn="ctr" cap="flat" w="47625">
                      <a:solidFill>
                        <a:srgbClr val="FF9999"/>
                      </a:solidFill>
                      <a:prstDash val="solid"/>
                      <a:round/>
                      <a:headEnd type="none" w="med" len="med"/>
                      <a:tailEnd type="none" w="med" len="med"/>
                    </a:lnR>
                    <a:lnT cmpd="sng" algn="ctr" cap="flat" w="47625">
                      <a:solidFill>
                        <a:srgbClr val="FF9999"/>
                      </a:solidFill>
                      <a:prstDash val="solid"/>
                      <a:round/>
                      <a:headEnd type="none" w="med" len="med"/>
                      <a:tailEnd type="none" w="med" len="med"/>
                    </a:lnT>
                    <a:lnB cmpd="sng" algn="ctr" cap="flat" w="47625">
                      <a:solidFill>
                        <a:srgbClr val="FF9999"/>
                      </a:solidFill>
                      <a:prstDash val="solid"/>
                      <a:round/>
                      <a:headEnd type="none" w="med" len="med"/>
                      <a:tailEnd type="none" w="med" len="med"/>
                    </a:lnB>
                  </a:tcPr>
                </a:tc>
              </a:tr>
            </a:tbl>
          </a:graphicData>
        </a:graphic>
      </p:graphicFrame>
      <p:sp>
        <p:nvSpPr>
          <p:cNvPr name="TextBox 14" id="14"/>
          <p:cNvSpPr txBox="true"/>
          <p:nvPr/>
        </p:nvSpPr>
        <p:spPr>
          <a:xfrm rot="0">
            <a:off x="3784200" y="614362"/>
            <a:ext cx="10719600" cy="828675"/>
          </a:xfrm>
          <a:prstGeom prst="rect">
            <a:avLst/>
          </a:prstGeom>
        </p:spPr>
        <p:txBody>
          <a:bodyPr anchor="t" rtlCol="false" tIns="0" lIns="0" bIns="0" rIns="0">
            <a:spAutoFit/>
          </a:bodyPr>
          <a:lstStyle/>
          <a:p>
            <a:pPr algn="ctr">
              <a:lnSpc>
                <a:spcPts val="6599"/>
              </a:lnSpc>
            </a:pPr>
            <a:r>
              <a:rPr lang="en-US" b="true" sz="5499" u="sng">
                <a:solidFill>
                  <a:srgbClr val="227C9D"/>
                </a:solidFill>
                <a:latin typeface="Kollektif Bold"/>
                <a:ea typeface="Kollektif Bold"/>
                <a:cs typeface="Kollektif Bold"/>
                <a:sym typeface="Kollektif Bold"/>
              </a:rPr>
              <a:t>LITERATURE SURVEY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DAGYERmHQoQ</dc:identifier>
  <dcterms:modified xsi:type="dcterms:W3CDTF">2011-08-01T06:04:30Z</dcterms:modified>
  <cp:revision>1</cp:revision>
  <dc:title>VALOR Presentation</dc:title>
</cp:coreProperties>
</file>