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84" r:id="rId4"/>
    <p:sldId id="258" r:id="rId5"/>
    <p:sldId id="281" r:id="rId6"/>
    <p:sldId id="265" r:id="rId7"/>
    <p:sldId id="280" r:id="rId8"/>
    <p:sldId id="277" r:id="rId9"/>
    <p:sldId id="263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B796B-3B90-4068-88A9-3F76C5762A6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A4717-D58F-4FC2-8FD1-E2FFB8D26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7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7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6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8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6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0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6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4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47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2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8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9FD5D-3103-4405-88B7-B02971DC193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06DB-3888-40B8-BA2E-D8AC2BA95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Smart Traffic Controller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GB" b="1" dirty="0" smtClean="0"/>
          </a:p>
          <a:p>
            <a:r>
              <a:rPr lang="en-GB" b="1" dirty="0" smtClean="0"/>
              <a:t>David </a:t>
            </a:r>
            <a:r>
              <a:rPr lang="en-GB" b="1" dirty="0" err="1" smtClean="0"/>
              <a:t>Addai</a:t>
            </a:r>
            <a:endParaRPr lang="en-GB" b="1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033" y="5393445"/>
            <a:ext cx="3218967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341" y="2683323"/>
            <a:ext cx="3914104" cy="1325563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Thank you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341" y="2683323"/>
            <a:ext cx="3914104" cy="1325563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Q &amp; A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96214"/>
            <a:ext cx="10515600" cy="101743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Outline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52" y="1354554"/>
            <a:ext cx="10515600" cy="53898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b="1" dirty="0" smtClean="0"/>
              <a:t>Traffic Congestion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b="1" dirty="0" smtClean="0"/>
              <a:t>Existing Implemented solutions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b="1" dirty="0" smtClean="0"/>
              <a:t>Shortfall of the existing traffic light control systems</a:t>
            </a:r>
            <a:endParaRPr lang="en-GB" sz="32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3200" b="1" dirty="0" smtClean="0"/>
              <a:t>Smart Traffic Controller as a solution</a:t>
            </a:r>
          </a:p>
          <a:p>
            <a:pPr marL="0" indent="0">
              <a:buNone/>
            </a:pPr>
            <a:endParaRPr lang="en-GB" sz="1900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sz="19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6052" y="6349285"/>
            <a:ext cx="10515600" cy="4378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248" y="6400799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CCSE 2022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47" y="5781979"/>
            <a:ext cx="1370681" cy="5425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62690" y="6383559"/>
            <a:ext cx="132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solidFill>
                  <a:schemeClr val="bg1"/>
                </a:solidFill>
              </a:rPr>
              <a:t>1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96214"/>
            <a:ext cx="10515600" cy="101743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Overview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52" y="1354554"/>
            <a:ext cx="10515600" cy="538980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300" b="1" dirty="0" smtClean="0">
                <a:solidFill>
                  <a:schemeClr val="accent2">
                    <a:lumMod val="75000"/>
                  </a:schemeClr>
                </a:solidFill>
              </a:rPr>
              <a:t>Problem O</a:t>
            </a:r>
            <a:r>
              <a:rPr lang="en-GB" sz="3300" b="1" dirty="0" smtClean="0">
                <a:solidFill>
                  <a:schemeClr val="accent2">
                    <a:lumMod val="75000"/>
                  </a:schemeClr>
                </a:solidFill>
              </a:rPr>
              <a:t>verview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3300" b="1" dirty="0" smtClean="0">
                <a:solidFill>
                  <a:schemeClr val="accent2">
                    <a:lumMod val="75000"/>
                  </a:schemeClr>
                </a:solidFill>
              </a:rPr>
              <a:t>Traffic Congestion</a:t>
            </a:r>
          </a:p>
          <a:p>
            <a:pPr lvl="1"/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</a:rPr>
              <a:t>Engineering constructions not enough </a:t>
            </a:r>
            <a:r>
              <a:rPr lang="en-GB" sz="2800" b="1" dirty="0" err="1" smtClean="0">
                <a:solidFill>
                  <a:schemeClr val="accent2">
                    <a:lumMod val="75000"/>
                  </a:schemeClr>
                </a:solidFill>
              </a:rPr>
              <a:t>slotions</a:t>
            </a:r>
            <a:endParaRPr lang="en-GB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</a:rPr>
              <a:t>Poor signal timing of controllers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3300" b="1" dirty="0" smtClean="0">
                <a:solidFill>
                  <a:schemeClr val="accent2">
                    <a:lumMod val="75000"/>
                  </a:schemeClr>
                </a:solidFill>
              </a:rPr>
              <a:t>System Overview</a:t>
            </a:r>
            <a:endParaRPr lang="en-GB" dirty="0" smtClean="0"/>
          </a:p>
          <a:p>
            <a:pPr marL="0" indent="0">
              <a:buNone/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Major components</a:t>
            </a:r>
          </a:p>
          <a:p>
            <a:pPr marL="0" indent="0">
              <a:buNone/>
            </a:pPr>
            <a:r>
              <a:rPr lang="en-GB" i="1" dirty="0"/>
              <a:t>•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Arduino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Mega 2560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micro-controller </a:t>
            </a:r>
            <a:r>
              <a:rPr lang="en-GB" dirty="0" smtClean="0"/>
              <a:t>– Processes the sys logic</a:t>
            </a:r>
            <a:r>
              <a:rPr lang="en-GB" dirty="0"/>
              <a:t/>
            </a:r>
            <a:br>
              <a:rPr lang="en-GB" dirty="0"/>
            </a:br>
            <a:r>
              <a:rPr lang="en-GB" i="1" dirty="0"/>
              <a:t>•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IR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sensors</a:t>
            </a:r>
            <a:r>
              <a:rPr lang="en-GB" dirty="0" smtClean="0"/>
              <a:t> – Detect and send signal to the controller unit as counter input</a:t>
            </a:r>
            <a:r>
              <a:rPr lang="en-GB" dirty="0"/>
              <a:t/>
            </a:r>
            <a:br>
              <a:rPr lang="en-GB" dirty="0"/>
            </a:br>
            <a:r>
              <a:rPr lang="en-GB" i="1" dirty="0"/>
              <a:t>•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PIR-based motion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detectors </a:t>
            </a:r>
            <a:r>
              <a:rPr lang="en-GB" dirty="0" smtClean="0"/>
              <a:t>– Detect pedestrian. Send signal to the controller unit</a:t>
            </a:r>
          </a:p>
          <a:p>
            <a:pPr marL="457200" lvl="1" indent="0">
              <a:buNone/>
            </a:pPr>
            <a:r>
              <a:rPr lang="en-GB" dirty="0" smtClean="0"/>
              <a:t>- Install at pedestrian crossing waiting points</a:t>
            </a:r>
          </a:p>
          <a:p>
            <a:pPr marL="0" indent="0">
              <a:buNone/>
            </a:pPr>
            <a:r>
              <a:rPr lang="en-GB" dirty="0" smtClean="0"/>
              <a:t>					</a:t>
            </a:r>
            <a:endParaRPr lang="en-GB" sz="19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6052" y="6349285"/>
            <a:ext cx="10515600" cy="4378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b="1" dirty="0">
                <a:solidFill>
                  <a:schemeClr val="bg1"/>
                </a:solidFill>
              </a:rPr>
              <a:t>2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052" y="6381483"/>
            <a:ext cx="131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CCSE 2022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247" y="1418949"/>
            <a:ext cx="4602505" cy="2796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0927" y="3839031"/>
            <a:ext cx="1944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Ref: [1] </a:t>
            </a:r>
            <a:endParaRPr lang="en-GB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247" y="5781979"/>
            <a:ext cx="1370681" cy="5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249216"/>
            <a:ext cx="10515600" cy="1115945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System Design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1455313"/>
            <a:ext cx="10735614" cy="481180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Operates in 4 Transition Modes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Normal </a:t>
            </a:r>
            <a:r>
              <a:rPr lang="en-GB" b="1" dirty="0">
                <a:solidFill>
                  <a:schemeClr val="accent2"/>
                </a:solidFill>
              </a:rPr>
              <a:t>mode – </a:t>
            </a:r>
            <a:r>
              <a:rPr lang="en-GB" dirty="0" smtClean="0"/>
              <a:t>Under normal traffic condition and system start</a:t>
            </a:r>
          </a:p>
          <a:p>
            <a:pPr lvl="1"/>
            <a:r>
              <a:rPr lang="en-GB" dirty="0"/>
              <a:t>Equal time slots for all </a:t>
            </a:r>
            <a:r>
              <a:rPr lang="en-GB" dirty="0" smtClean="0"/>
              <a:t>directions</a:t>
            </a:r>
          </a:p>
          <a:p>
            <a:pPr lvl="1"/>
            <a:r>
              <a:rPr lang="en-GB" dirty="0" smtClean="0"/>
              <a:t>Start counter a</a:t>
            </a:r>
            <a:r>
              <a:rPr lang="en-GB" dirty="0" smtClean="0"/>
              <a:t>fter one cycle</a:t>
            </a:r>
          </a:p>
          <a:p>
            <a:pPr lvl="1"/>
            <a:r>
              <a:rPr lang="en-GB" dirty="0" smtClean="0"/>
              <a:t>Check “</a:t>
            </a:r>
            <a:r>
              <a:rPr lang="en-GB" b="1" dirty="0" err="1" smtClean="0">
                <a:solidFill>
                  <a:schemeClr val="accent2"/>
                </a:solidFill>
              </a:rPr>
              <a:t>vehicleCounter</a:t>
            </a:r>
            <a:r>
              <a:rPr lang="en-GB" dirty="0" smtClean="0"/>
              <a:t>” value within normal range </a:t>
            </a:r>
            <a:r>
              <a:rPr lang="en-GB" dirty="0" smtClean="0">
                <a:solidFill>
                  <a:schemeClr val="accent2"/>
                </a:solidFill>
              </a:rPr>
              <a:t>(</a:t>
            </a:r>
            <a:r>
              <a:rPr lang="en-GB" b="1" dirty="0" smtClean="0">
                <a:solidFill>
                  <a:schemeClr val="accent2"/>
                </a:solidFill>
              </a:rPr>
              <a:t>&gt;=</a:t>
            </a:r>
            <a:r>
              <a:rPr lang="en-GB" b="1" dirty="0" err="1" smtClean="0">
                <a:solidFill>
                  <a:schemeClr val="accent2"/>
                </a:solidFill>
              </a:rPr>
              <a:t>minNormal</a:t>
            </a:r>
            <a:r>
              <a:rPr lang="en-GB" b="1" dirty="0" smtClean="0">
                <a:solidFill>
                  <a:schemeClr val="accent2"/>
                </a:solidFill>
              </a:rPr>
              <a:t> &amp;&amp; &lt;=</a:t>
            </a:r>
            <a:r>
              <a:rPr lang="en-GB" b="1" dirty="0" err="1" smtClean="0">
                <a:solidFill>
                  <a:schemeClr val="accent2"/>
                </a:solidFill>
              </a:rPr>
              <a:t>maxNor</a:t>
            </a:r>
            <a:r>
              <a:rPr lang="en-GB" b="1" dirty="0" err="1" smtClean="0">
                <a:solidFill>
                  <a:schemeClr val="accent2"/>
                </a:solidFill>
              </a:rPr>
              <a:t>mal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Then reset counters</a:t>
            </a:r>
          </a:p>
          <a:p>
            <a:pPr marL="457200" lvl="1" indent="0">
              <a:buNone/>
            </a:pPr>
            <a:endParaRPr lang="en-GB" sz="2500" dirty="0"/>
          </a:p>
          <a:p>
            <a:r>
              <a:rPr lang="en-GB" b="1" dirty="0" smtClean="0">
                <a:solidFill>
                  <a:schemeClr val="accent2"/>
                </a:solidFill>
              </a:rPr>
              <a:t>Congestion mode </a:t>
            </a:r>
            <a:r>
              <a:rPr lang="en-GB" b="1" dirty="0">
                <a:solidFill>
                  <a:schemeClr val="accent2"/>
                </a:solidFill>
              </a:rPr>
              <a:t>–</a:t>
            </a:r>
            <a:r>
              <a:rPr lang="en-GB" b="1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Under intense traffic condition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Any</a:t>
            </a:r>
            <a:r>
              <a:rPr lang="en-GB" dirty="0" smtClean="0"/>
              <a:t> “</a:t>
            </a:r>
            <a:r>
              <a:rPr lang="en-GB" b="1" dirty="0" err="1" smtClean="0"/>
              <a:t>vehicleCounter</a:t>
            </a:r>
            <a:r>
              <a:rPr lang="en-GB" dirty="0" smtClean="0"/>
              <a:t>” value above normal threshold (</a:t>
            </a:r>
            <a:r>
              <a:rPr lang="en-GB" b="1" dirty="0" smtClean="0">
                <a:solidFill>
                  <a:schemeClr val="accent2"/>
                </a:solidFill>
              </a:rPr>
              <a:t>&gt;</a:t>
            </a:r>
            <a:r>
              <a:rPr lang="en-GB" b="1" dirty="0" err="1" smtClean="0">
                <a:solidFill>
                  <a:schemeClr val="accent2"/>
                </a:solidFill>
              </a:rPr>
              <a:t>maxNormal</a:t>
            </a:r>
            <a:r>
              <a:rPr lang="en-GB" dirty="0" smtClean="0"/>
              <a:t>)?</a:t>
            </a:r>
          </a:p>
          <a:p>
            <a:pPr lvl="1"/>
            <a:r>
              <a:rPr lang="en-GB" dirty="0" smtClean="0"/>
              <a:t>Extend “green time slot” for congested road</a:t>
            </a:r>
          </a:p>
          <a:p>
            <a:pPr lvl="1"/>
            <a:r>
              <a:rPr lang="en-GB" dirty="0" smtClean="0"/>
              <a:t>Base on time to exceed normal threshold</a:t>
            </a:r>
          </a:p>
          <a:p>
            <a:pPr lvl="1"/>
            <a:endParaRPr lang="en-GB" dirty="0" smtClean="0"/>
          </a:p>
          <a:p>
            <a:r>
              <a:rPr lang="en-GB" b="1" dirty="0" smtClean="0">
                <a:solidFill>
                  <a:schemeClr val="accent2"/>
                </a:solidFill>
              </a:rPr>
              <a:t>Pedestrian mode </a:t>
            </a:r>
            <a:r>
              <a:rPr lang="en-GB" b="1" dirty="0">
                <a:solidFill>
                  <a:schemeClr val="accent2"/>
                </a:solidFill>
              </a:rPr>
              <a:t>–</a:t>
            </a:r>
            <a:r>
              <a:rPr lang="en-GB" b="1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When pedestrian crossing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hen PIR motion sensor sends input</a:t>
            </a:r>
          </a:p>
          <a:p>
            <a:pPr lvl="1"/>
            <a:r>
              <a:rPr lang="en-GB" dirty="0" smtClean="0"/>
              <a:t>pedestrian button pressed (reduce wait)</a:t>
            </a:r>
          </a:p>
          <a:p>
            <a:pPr lvl="1"/>
            <a:endParaRPr lang="en-GB" dirty="0" smtClean="0"/>
          </a:p>
          <a:p>
            <a:r>
              <a:rPr lang="en-GB" b="1" dirty="0" smtClean="0">
                <a:solidFill>
                  <a:schemeClr val="accent2"/>
                </a:solidFill>
              </a:rPr>
              <a:t>Sleep mode – </a:t>
            </a:r>
            <a:r>
              <a:rPr lang="en-GB" dirty="0" smtClean="0"/>
              <a:t>Relatively no traffic condition</a:t>
            </a:r>
          </a:p>
          <a:p>
            <a:pPr lvl="1"/>
            <a:r>
              <a:rPr lang="en-GB" dirty="0" smtClean="0"/>
              <a:t>All “</a:t>
            </a:r>
            <a:r>
              <a:rPr lang="en-GB" b="1" dirty="0" err="1" smtClean="0"/>
              <a:t>vehicleCounter</a:t>
            </a:r>
            <a:r>
              <a:rPr lang="en-GB" dirty="0" smtClean="0"/>
              <a:t>” value below normal range (</a:t>
            </a:r>
            <a:r>
              <a:rPr lang="en-GB" b="1" dirty="0" smtClean="0">
                <a:solidFill>
                  <a:schemeClr val="accent2"/>
                </a:solidFill>
              </a:rPr>
              <a:t>&lt;</a:t>
            </a:r>
            <a:r>
              <a:rPr lang="en-GB" b="1" dirty="0" err="1" smtClean="0">
                <a:solidFill>
                  <a:schemeClr val="accent2"/>
                </a:solidFill>
              </a:rPr>
              <a:t>minNormal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4110" y="6305753"/>
            <a:ext cx="10515600" cy="4378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b="1" dirty="0">
                <a:solidFill>
                  <a:schemeClr val="bg1"/>
                </a:solidFill>
              </a:rPr>
              <a:t>3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97" y="2846231"/>
            <a:ext cx="3795285" cy="3052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326" y="6355725"/>
            <a:ext cx="131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CCSE 2022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8792" y="4958366"/>
            <a:ext cx="419293" cy="2616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MS</a:t>
            </a:r>
            <a:endParaRPr lang="en-GB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58794" y="3707099"/>
            <a:ext cx="419293" cy="2616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MS</a:t>
            </a:r>
            <a:endParaRPr lang="en-GB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6516" y="5110766"/>
            <a:ext cx="419293" cy="2616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CU</a:t>
            </a:r>
            <a:endParaRPr lang="en-GB" sz="11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517" y="5898523"/>
            <a:ext cx="1253194" cy="4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249216"/>
            <a:ext cx="10515600" cy="773155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System Design – Flow chart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4110" y="6370148"/>
            <a:ext cx="10515600" cy="4378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3326" y="6355725"/>
            <a:ext cx="131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CCSE 2022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05" y="1060117"/>
            <a:ext cx="6323526" cy="52383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991" y="5827557"/>
            <a:ext cx="1371719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1141703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System Upgrade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Additional transition mode: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2"/>
                </a:solidFill>
              </a:rPr>
              <a:t>Emergency </a:t>
            </a:r>
            <a:r>
              <a:rPr lang="en-GB" b="1" dirty="0" smtClean="0">
                <a:solidFill>
                  <a:schemeClr val="accent2"/>
                </a:solidFill>
              </a:rPr>
              <a:t>Mode - </a:t>
            </a:r>
            <a:r>
              <a:rPr lang="en-GB" dirty="0" smtClean="0"/>
              <a:t>For emergency service vehicles</a:t>
            </a:r>
          </a:p>
          <a:p>
            <a:pPr lvl="1"/>
            <a:r>
              <a:rPr lang="en-GB" dirty="0" smtClean="0"/>
              <a:t>Using ultrasound sensors 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ick frequency of the siren as input</a:t>
            </a:r>
          </a:p>
          <a:p>
            <a:pPr lvl="1"/>
            <a:r>
              <a:rPr lang="en-GB" dirty="0" smtClean="0"/>
              <a:t>Compare with frequencies in dataset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Using Doppler effect</a:t>
            </a:r>
            <a:r>
              <a:rPr lang="en-GB" dirty="0" smtClean="0"/>
              <a:t> (change in distance, change in frequency)</a:t>
            </a:r>
          </a:p>
          <a:p>
            <a:pPr lvl="1"/>
            <a:r>
              <a:rPr lang="en-GB" dirty="0" smtClean="0"/>
              <a:t>Check the intensity of frequency of sound</a:t>
            </a:r>
          </a:p>
          <a:p>
            <a:pPr lvl="1"/>
            <a:r>
              <a:rPr lang="en-GB" dirty="0" smtClean="0"/>
              <a:t>Switch ON/OFF the emergency mode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6308501"/>
            <a:ext cx="10515600" cy="4378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b="1" dirty="0" smtClean="0">
                <a:solidFill>
                  <a:schemeClr val="bg1"/>
                </a:solidFill>
              </a:rPr>
              <a:t>5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052" y="6381483"/>
            <a:ext cx="131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CCSE 2022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081" y="5749018"/>
            <a:ext cx="1371719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1141703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System Circuit Diagram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.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6308501"/>
            <a:ext cx="10515600" cy="4378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b="1" dirty="0">
                <a:solidFill>
                  <a:schemeClr val="bg1"/>
                </a:solidFill>
              </a:rPr>
              <a:t>6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94" y="1821270"/>
            <a:ext cx="7633536" cy="4449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6052" y="6381483"/>
            <a:ext cx="131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CCSE 2022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081" y="5761477"/>
            <a:ext cx="1371719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Summary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2905"/>
          </a:xfrm>
        </p:spPr>
        <p:txBody>
          <a:bodyPr>
            <a:normAutofit/>
          </a:bodyPr>
          <a:lstStyle/>
          <a:p>
            <a:r>
              <a:rPr lang="en-GB" dirty="0" smtClean="0"/>
              <a:t>Causes of traffic congestion</a:t>
            </a:r>
          </a:p>
          <a:p>
            <a:r>
              <a:rPr lang="en-GB" dirty="0" smtClean="0"/>
              <a:t>Implemented solutions</a:t>
            </a:r>
            <a:endParaRPr lang="en-GB" dirty="0" smtClean="0"/>
          </a:p>
          <a:p>
            <a:r>
              <a:rPr lang="en-GB" dirty="0" smtClean="0"/>
              <a:t>Problem with existing traffic controllers (poor timing signal)</a:t>
            </a:r>
            <a:endParaRPr lang="en-GB" dirty="0" smtClean="0"/>
          </a:p>
          <a:p>
            <a:r>
              <a:rPr lang="en-GB" dirty="0" smtClean="0"/>
              <a:t>Solution to the problem (Smart Traffic Controller) - Dynamic</a:t>
            </a:r>
            <a:endParaRPr lang="en-GB" dirty="0" smtClean="0"/>
          </a:p>
          <a:p>
            <a:r>
              <a:rPr lang="en-GB" dirty="0" smtClean="0"/>
              <a:t>Feature enhancement of the smart controller (the emergence mode)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310648"/>
            <a:ext cx="10515600" cy="4378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b="1" dirty="0">
                <a:solidFill>
                  <a:schemeClr val="bg1"/>
                </a:solidFill>
              </a:rPr>
              <a:t>7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052" y="6381483"/>
            <a:ext cx="131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CCSE 2022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261" y="5765771"/>
            <a:ext cx="1371719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206098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References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783"/>
            <a:ext cx="10515600" cy="44882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[1] Wikipedia, ”Traffic Congestion” available[online] ”https://</a:t>
            </a:r>
            <a:r>
              <a:rPr lang="en-GB" dirty="0" smtClean="0"/>
              <a:t>en.wikipedia.org/wiki/Traffic </a:t>
            </a:r>
            <a:r>
              <a:rPr lang="en-GB" dirty="0"/>
              <a:t>congestion”.</a:t>
            </a:r>
            <a:br>
              <a:rPr lang="en-GB" dirty="0"/>
            </a:br>
            <a:r>
              <a:rPr lang="en-GB" dirty="0"/>
              <a:t>[2] U.S Federal Department of Transportation(FHWA), Office of Operations, ”21st century operations using 21st century technologies</a:t>
            </a:r>
            <a:r>
              <a:rPr lang="en-GB" dirty="0" smtClean="0"/>
              <a:t>”, ”</a:t>
            </a:r>
            <a:r>
              <a:rPr lang="en-GB" dirty="0"/>
              <a:t>Operation Story” available[online] ”https://ops.fhwa.dot.gov/</a:t>
            </a:r>
            <a:r>
              <a:rPr lang="en-GB" dirty="0" err="1"/>
              <a:t>aboutus</a:t>
            </a:r>
            <a:r>
              <a:rPr lang="en-GB" dirty="0"/>
              <a:t>/</a:t>
            </a:r>
            <a:br>
              <a:rPr lang="en-GB" dirty="0"/>
            </a:br>
            <a:r>
              <a:rPr lang="en-GB" dirty="0"/>
              <a:t>opstory.htm” archived ”https://web.archive.org/web/20080725055811/</a:t>
            </a:r>
            <a:br>
              <a:rPr lang="en-GB" dirty="0"/>
            </a:br>
            <a:r>
              <a:rPr lang="en-GB" dirty="0"/>
              <a:t>http://www.ops.fhwa.dot.gov/</a:t>
            </a:r>
            <a:r>
              <a:rPr lang="en-GB" dirty="0" err="1"/>
              <a:t>aboutus</a:t>
            </a:r>
            <a:r>
              <a:rPr lang="en-GB" dirty="0"/>
              <a:t>/opstory.htm”.</a:t>
            </a:r>
            <a:br>
              <a:rPr lang="en-GB" dirty="0"/>
            </a:br>
            <a:r>
              <a:rPr lang="en-GB" dirty="0"/>
              <a:t>[3] </a:t>
            </a:r>
            <a:r>
              <a:rPr lang="en-GB" dirty="0" err="1"/>
              <a:t>Metropolia</a:t>
            </a:r>
            <a:r>
              <a:rPr lang="en-GB" dirty="0"/>
              <a:t>,”Infrared sensors” available[online</a:t>
            </a:r>
            <a:r>
              <a:rPr lang="en-GB" dirty="0" smtClean="0"/>
              <a:t>]”</a:t>
            </a:r>
            <a:r>
              <a:rPr lang="en-GB" dirty="0"/>
              <a:t>https://</a:t>
            </a:r>
            <a:r>
              <a:rPr lang="en-GB" dirty="0" smtClean="0"/>
              <a:t>wiki.metropolia.fi/display/sensor/</a:t>
            </a:r>
            <a:r>
              <a:rPr lang="en-GB" dirty="0" err="1" smtClean="0"/>
              <a:t>Infrared+sensors</a:t>
            </a:r>
            <a:r>
              <a:rPr lang="en-GB" dirty="0" smtClean="0"/>
              <a:t>”.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[4] Arrow, ”The Right Tool for the Job, Active and Passive Infrared Sensors” available[online] ”https://www.arrow.com/en/research-and-events/</a:t>
            </a:r>
            <a:br>
              <a:rPr lang="en-GB" dirty="0"/>
            </a:br>
            <a:r>
              <a:rPr lang="en-GB" dirty="0"/>
              <a:t>articles/understanding-active-and-passive-infrared-sensors”.</a:t>
            </a:r>
            <a:br>
              <a:rPr lang="en-GB" dirty="0"/>
            </a:br>
            <a:r>
              <a:rPr lang="en-GB" dirty="0"/>
              <a:t>[5] Wikipedia, ”PIR sensors”, available[online] ”https://</a:t>
            </a:r>
            <a:r>
              <a:rPr lang="en-GB" dirty="0" smtClean="0"/>
              <a:t>en.wikipedia.org/wiki/Passive </a:t>
            </a:r>
            <a:r>
              <a:rPr lang="en-GB" dirty="0"/>
              <a:t>infrared sensor”.</a:t>
            </a:r>
            <a:br>
              <a:rPr lang="en-GB" dirty="0"/>
            </a:br>
            <a:r>
              <a:rPr lang="en-GB" dirty="0"/>
              <a:t>[6] </a:t>
            </a:r>
            <a:r>
              <a:rPr lang="en-GB" dirty="0" err="1"/>
              <a:t>Instructables</a:t>
            </a:r>
            <a:r>
              <a:rPr lang="en-GB" dirty="0"/>
              <a:t>,”PIR sensors” available[online] ”https://</a:t>
            </a:r>
            <a:r>
              <a:rPr lang="en-GB" dirty="0" smtClean="0"/>
              <a:t>www.instructables.com/PIR-Motion-Sensor-Tutorial</a:t>
            </a:r>
            <a:r>
              <a:rPr lang="en-GB" dirty="0"/>
              <a:t>/”.</a:t>
            </a:r>
            <a:br>
              <a:rPr lang="en-GB" dirty="0"/>
            </a:br>
            <a:r>
              <a:rPr lang="en-GB" dirty="0"/>
              <a:t>[7] Store, ”</a:t>
            </a:r>
            <a:r>
              <a:rPr lang="en-GB" dirty="0" err="1"/>
              <a:t>Arduino</a:t>
            </a:r>
            <a:r>
              <a:rPr lang="en-GB" dirty="0"/>
              <a:t> Mega 2560 Rev3” available[online] ”https://</a:t>
            </a:r>
            <a:r>
              <a:rPr lang="en-GB" dirty="0" smtClean="0"/>
              <a:t>store.arduino.cc/products/arduino-mega-2560-rev3</a:t>
            </a:r>
            <a:r>
              <a:rPr lang="en-GB" dirty="0"/>
              <a:t>”.</a:t>
            </a:r>
            <a:br>
              <a:rPr lang="en-GB" dirty="0"/>
            </a:br>
            <a:r>
              <a:rPr lang="en-GB" dirty="0"/>
              <a:t>[8] J. </a:t>
            </a:r>
            <a:r>
              <a:rPr lang="en-GB" dirty="0" err="1"/>
              <a:t>Fraden</a:t>
            </a:r>
            <a:r>
              <a:rPr lang="en-GB" dirty="0"/>
              <a:t>, ”Handbook of modern sensors. Physics designs and applications”, 4th edition. Springer, 2010.</a:t>
            </a:r>
            <a:br>
              <a:rPr lang="en-GB" dirty="0"/>
            </a:br>
            <a:r>
              <a:rPr lang="en-GB" dirty="0"/>
              <a:t>[9] </a:t>
            </a:r>
            <a:r>
              <a:rPr lang="en-GB" dirty="0" err="1"/>
              <a:t>Hexamite</a:t>
            </a:r>
            <a:r>
              <a:rPr lang="en-GB" dirty="0"/>
              <a:t>, “Ultrasound and Microcontroller Applications” available[online] ”https://www.hexamite.com/hetheory.htm”.</a:t>
            </a:r>
            <a:br>
              <a:rPr lang="en-GB" dirty="0"/>
            </a:br>
            <a:r>
              <a:rPr lang="en-GB" dirty="0"/>
              <a:t>[10] Wikipedia Article, ”Doppler Effect” available[online] ”https://</a:t>
            </a:r>
            <a:r>
              <a:rPr lang="en-GB" dirty="0" smtClean="0"/>
              <a:t>en.wikipedia.org/wiki/Doppler </a:t>
            </a:r>
            <a:r>
              <a:rPr lang="en-GB" dirty="0"/>
              <a:t>effect”</a:t>
            </a:r>
            <a:br>
              <a:rPr lang="en-GB" dirty="0"/>
            </a:br>
            <a:r>
              <a:rPr lang="en-GB" dirty="0"/>
              <a:t>[11] OAI ”An analysis of the classical Doppler effect” July 2003 </a:t>
            </a:r>
            <a:r>
              <a:rPr lang="en-GB" dirty="0" smtClean="0"/>
              <a:t>European Journal </a:t>
            </a:r>
            <a:r>
              <a:rPr lang="en-GB" dirty="0"/>
              <a:t>of Physics 24(5):</a:t>
            </a:r>
            <a:r>
              <a:rPr lang="en-GB" dirty="0" smtClean="0"/>
              <a:t>497, DOI:10.1088/0143-0807/24/5/306</a:t>
            </a:r>
            <a:r>
              <a:rPr lang="en-GB" dirty="0"/>
              <a:t> </a:t>
            </a:r>
            <a:r>
              <a:rPr lang="en-GB" dirty="0" smtClean="0"/>
              <a:t>”https</a:t>
            </a:r>
            <a:r>
              <a:rPr lang="en-GB" dirty="0"/>
              <a:t>://www.researchgate.net/publication/230982964 An analysis of</a:t>
            </a:r>
            <a:br>
              <a:rPr lang="en-GB" dirty="0"/>
            </a:br>
            <a:r>
              <a:rPr lang="en-GB" dirty="0"/>
              <a:t>the classical Doppler effect”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297770"/>
            <a:ext cx="10515600" cy="4378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b="1" dirty="0" smtClean="0">
                <a:solidFill>
                  <a:schemeClr val="bg1"/>
                </a:solidFill>
              </a:rPr>
              <a:t>8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052" y="6381483"/>
            <a:ext cx="131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CCSE 2022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081" y="5755179"/>
            <a:ext cx="1371719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17431</TotalTime>
  <Words>326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Smart Traffic Controller  </vt:lpstr>
      <vt:lpstr>Outline</vt:lpstr>
      <vt:lpstr>Overview</vt:lpstr>
      <vt:lpstr>System Design</vt:lpstr>
      <vt:lpstr>System Design – Flow chart</vt:lpstr>
      <vt:lpstr>System Upgrade</vt:lpstr>
      <vt:lpstr>System Circuit Diagram</vt:lpstr>
      <vt:lpstr>Summary</vt:lpstr>
      <vt:lpstr>References</vt:lpstr>
      <vt:lpstr>Thank you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Alternatives and Models in Decision Making  </dc:title>
  <dc:creator>Microsoft account</dc:creator>
  <cp:lastModifiedBy>Microsoft account</cp:lastModifiedBy>
  <cp:revision>359</cp:revision>
  <dcterms:created xsi:type="dcterms:W3CDTF">2021-11-14T22:17:47Z</dcterms:created>
  <dcterms:modified xsi:type="dcterms:W3CDTF">2022-02-08T14:45:00Z</dcterms:modified>
</cp:coreProperties>
</file>