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0" r:id="rId3"/>
    <p:sldId id="297" r:id="rId4"/>
    <p:sldId id="298" r:id="rId5"/>
    <p:sldId id="305" r:id="rId6"/>
    <p:sldId id="304" r:id="rId7"/>
    <p:sldId id="303" r:id="rId8"/>
    <p:sldId id="306" r:id="rId9"/>
    <p:sldId id="301" r:id="rId10"/>
    <p:sldId id="302" r:id="rId11"/>
    <p:sldId id="307" r:id="rId12"/>
    <p:sldId id="308" r:id="rId13"/>
    <p:sldId id="309" r:id="rId14"/>
    <p:sldId id="310" r:id="rId15"/>
    <p:sldId id="311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Carr" userId="f394bf3d-70dd-47c9-a289-8c74bd6a3998" providerId="ADAL" clId="{FAB216A4-1A89-5842-A12C-86DD9582586A}"/>
    <pc:docChg chg="addSld delSld modSld">
      <pc:chgData name="Hamish Carr" userId="f394bf3d-70dd-47c9-a289-8c74bd6a3998" providerId="ADAL" clId="{FAB216A4-1A89-5842-A12C-86DD9582586A}" dt="2019-01-28T14:45:24.477" v="734" actId="2696"/>
      <pc:docMkLst>
        <pc:docMk/>
      </pc:docMkLst>
      <pc:sldChg chg="modSp">
        <pc:chgData name="Hamish Carr" userId="f394bf3d-70dd-47c9-a289-8c74bd6a3998" providerId="ADAL" clId="{FAB216A4-1A89-5842-A12C-86DD9582586A}" dt="2019-01-28T14:43:52.363" v="554" actId="20577"/>
        <pc:sldMkLst>
          <pc:docMk/>
          <pc:sldMk cId="630950837" sldId="295"/>
        </pc:sldMkLst>
        <pc:spChg chg="mod">
          <ac:chgData name="Hamish Carr" userId="f394bf3d-70dd-47c9-a289-8c74bd6a3998" providerId="ADAL" clId="{FAB216A4-1A89-5842-A12C-86DD9582586A}" dt="2019-01-28T14:43:52.363" v="554" actId="20577"/>
          <ac:spMkLst>
            <pc:docMk/>
            <pc:sldMk cId="630950837" sldId="295"/>
            <ac:spMk id="3" creationId="{00000000-0000-0000-0000-000000000000}"/>
          </ac:spMkLst>
        </pc:spChg>
      </pc:sldChg>
      <pc:sldChg chg="del">
        <pc:chgData name="Hamish Carr" userId="f394bf3d-70dd-47c9-a289-8c74bd6a3998" providerId="ADAL" clId="{FAB216A4-1A89-5842-A12C-86DD9582586A}" dt="2019-01-28T14:44:17.410" v="593" actId="2696"/>
        <pc:sldMkLst>
          <pc:docMk/>
          <pc:sldMk cId="726279792" sldId="296"/>
        </pc:sldMkLst>
      </pc:sldChg>
      <pc:sldChg chg="modSp">
        <pc:chgData name="Hamish Carr" userId="f394bf3d-70dd-47c9-a289-8c74bd6a3998" providerId="ADAL" clId="{FAB216A4-1A89-5842-A12C-86DD9582586A}" dt="2019-01-28T14:45:14.501" v="727" actId="20577"/>
        <pc:sldMkLst>
          <pc:docMk/>
          <pc:sldMk cId="287995119" sldId="297"/>
        </pc:sldMkLst>
        <pc:spChg chg="mod">
          <ac:chgData name="Hamish Carr" userId="f394bf3d-70dd-47c9-a289-8c74bd6a3998" providerId="ADAL" clId="{FAB216A4-1A89-5842-A12C-86DD9582586A}" dt="2019-01-28T14:45:14.501" v="727" actId="20577"/>
          <ac:spMkLst>
            <pc:docMk/>
            <pc:sldMk cId="287995119" sldId="297"/>
            <ac:spMk id="3" creationId="{00000000-0000-0000-0000-000000000000}"/>
          </ac:spMkLst>
        </pc:spChg>
      </pc:sldChg>
      <pc:sldChg chg="modSp add del">
        <pc:chgData name="Hamish Carr" userId="f394bf3d-70dd-47c9-a289-8c74bd6a3998" providerId="ADAL" clId="{FAB216A4-1A89-5842-A12C-86DD9582586A}" dt="2019-01-28T14:45:24.477" v="734" actId="2696"/>
        <pc:sldMkLst>
          <pc:docMk/>
          <pc:sldMk cId="616880005" sldId="299"/>
        </pc:sldMkLst>
        <pc:spChg chg="mod">
          <ac:chgData name="Hamish Carr" userId="f394bf3d-70dd-47c9-a289-8c74bd6a3998" providerId="ADAL" clId="{FAB216A4-1A89-5842-A12C-86DD9582586A}" dt="2019-01-28T14:45:22.829" v="733" actId="20577"/>
          <ac:spMkLst>
            <pc:docMk/>
            <pc:sldMk cId="616880005" sldId="299"/>
            <ac:spMk id="2" creationId="{B6A308F6-CD6A-584D-9D3F-C121297E91F8}"/>
          </ac:spMkLst>
        </pc:spChg>
      </pc:sldChg>
      <pc:sldChg chg="modSp add del">
        <pc:chgData name="Hamish Carr" userId="f394bf3d-70dd-47c9-a289-8c74bd6a3998" providerId="ADAL" clId="{FAB216A4-1A89-5842-A12C-86DD9582586A}" dt="2019-01-28T14:44:11.264" v="592" actId="2696"/>
        <pc:sldMkLst>
          <pc:docMk/>
          <pc:sldMk cId="3534582472" sldId="299"/>
        </pc:sldMkLst>
        <pc:spChg chg="mod">
          <ac:chgData name="Hamish Carr" userId="f394bf3d-70dd-47c9-a289-8c74bd6a3998" providerId="ADAL" clId="{FAB216A4-1A89-5842-A12C-86DD9582586A}" dt="2019-01-28T14:43:59.653" v="566" actId="20577"/>
          <ac:spMkLst>
            <pc:docMk/>
            <pc:sldMk cId="3534582472" sldId="299"/>
            <ac:spMk id="2" creationId="{79610880-A932-514E-87B5-418F9828EEB1}"/>
          </ac:spMkLst>
        </pc:spChg>
        <pc:spChg chg="mod">
          <ac:chgData name="Hamish Carr" userId="f394bf3d-70dd-47c9-a289-8c74bd6a3998" providerId="ADAL" clId="{FAB216A4-1A89-5842-A12C-86DD9582586A}" dt="2019-01-28T14:44:07.619" v="591" actId="20577"/>
          <ac:spMkLst>
            <pc:docMk/>
            <pc:sldMk cId="3534582472" sldId="299"/>
            <ac:spMk id="3" creationId="{6DD0B0D0-D0B3-E148-B449-817BD0DAA1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323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50.99</a:t>
            </a:r>
          </a:p>
        </p:txBody>
      </p:sp>
    </p:spTree>
    <p:extLst>
      <p:ext uri="{BB962C8B-B14F-4D97-AF65-F5344CB8AC3E}">
        <p14:creationId xmlns:p14="http://schemas.microsoft.com/office/powerpoint/2010/main" val="141135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50.99</a:t>
            </a:r>
          </a:p>
        </p:txBody>
      </p:sp>
    </p:spTree>
    <p:extLst>
      <p:ext uri="{BB962C8B-B14F-4D97-AF65-F5344CB8AC3E}">
        <p14:creationId xmlns:p14="http://schemas.microsoft.com/office/powerpoint/2010/main" val="30280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7581900"/>
          </a:xfrm>
          <a:prstGeom prst="rect">
            <a:avLst/>
          </a:prstGeom>
        </p:spPr>
        <p:txBody>
          <a:bodyPr anchor="ctr"/>
          <a:lstStyle>
            <a:lvl1pPr marL="734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1587500" algn="l"/>
              </a:tabLst>
            </a:lvl1pPr>
            <a:lvl2pPr marL="10902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044700" algn="l"/>
              </a:tabLst>
            </a:lvl2pPr>
            <a:lvl3pPr marL="14331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476500" algn="l"/>
              </a:tabLst>
            </a:lvl3pPr>
            <a:lvl4pPr marL="17760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921000" algn="l"/>
              </a:tabLst>
            </a:lvl4pPr>
            <a:lvl5pPr marL="2131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eeds_logo_new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93200" y="8166100"/>
            <a:ext cx="3898900" cy="16377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62842" y="9194800"/>
            <a:ext cx="8153401" cy="37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/>
              <a:t>COMP5821M</a:t>
            </a:r>
            <a:r>
              <a:t>:                    </a:t>
            </a:r>
            <a:r>
              <a:rPr lang="en-GB"/>
              <a:t>Geometry Processing				</a:t>
            </a: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50000" y="9321800"/>
            <a:ext cx="292100" cy="3175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1900"/>
              </a:lnSpc>
              <a:tabLst>
                <a:tab pos="1066800" algn="l"/>
              </a:tabLst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-12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15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44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73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01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303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58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587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16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3556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7112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0668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4224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381000" y="1651000"/>
            <a:ext cx="12230100" cy="3302000"/>
          </a:xfrm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</a:lstStyle>
          <a:p>
            <a:r>
              <a:rPr lang="en-GB"/>
              <a:t>00: Introduction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A354-35C3-3C46-9561-CF361CAE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Equivalence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2E09E-D2A7-4F4E-B048-12C32238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6" y="812800"/>
            <a:ext cx="12552687" cy="81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700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82C5-AA0B-6748-A897-4E75BC29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D06A-8677-C944-A886-D7503DF10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hour lab shared with Rafael in COMP 5812M</a:t>
            </a:r>
          </a:p>
          <a:p>
            <a:r>
              <a:rPr lang="en-GB" dirty="0"/>
              <a:t>This week, it will be online</a:t>
            </a:r>
          </a:p>
          <a:p>
            <a:r>
              <a:rPr lang="en-GB" dirty="0"/>
              <a:t>We will break it into 4 groups:</a:t>
            </a:r>
          </a:p>
          <a:p>
            <a:pPr lvl="1"/>
            <a:r>
              <a:rPr lang="en-GB" dirty="0"/>
              <a:t>Group A will meet me at 1500, Rafael at 1530</a:t>
            </a:r>
          </a:p>
          <a:p>
            <a:pPr lvl="1"/>
            <a:r>
              <a:rPr lang="en-GB" dirty="0"/>
              <a:t>Group B will meet Rafael at 1500, me at 1530</a:t>
            </a:r>
          </a:p>
          <a:p>
            <a:pPr lvl="1"/>
            <a:r>
              <a:rPr lang="en-GB" dirty="0"/>
              <a:t>Group C will meet me at 1600, Rafael at 1630</a:t>
            </a:r>
          </a:p>
          <a:p>
            <a:pPr lvl="1"/>
            <a:r>
              <a:rPr lang="en-GB" dirty="0"/>
              <a:t>Group D will meet Rafael at 1600, me at 1630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211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1CF-08B0-4F4B-BA40-B47E355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A - 1500 HC, 1530 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917D-4495-124F-9897-B8B7FDB8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79638"/>
            <a:ext cx="6489700" cy="7581900"/>
          </a:xfrm>
        </p:spPr>
        <p:txBody>
          <a:bodyPr/>
          <a:lstStyle/>
          <a:p>
            <a:pPr marL="254000" indent="0" algn="ctr">
              <a:buNone/>
            </a:pPr>
            <a:r>
              <a:rPr lang="en-GB" sz="4000" u="sng" dirty="0"/>
              <a:t>M. Eng.</a:t>
            </a:r>
          </a:p>
          <a:p>
            <a:pPr marL="254000" indent="0" algn="ctr">
              <a:buNone/>
            </a:pPr>
            <a:r>
              <a:rPr lang="en-GB" sz="4000" dirty="0"/>
              <a:t>Matthew Cumber</a:t>
            </a:r>
          </a:p>
          <a:p>
            <a:pPr marL="254000" indent="0" algn="ctr">
              <a:buNone/>
            </a:pPr>
            <a:r>
              <a:rPr lang="en-GB" sz="4000" dirty="0" err="1"/>
              <a:t>Siyuan</a:t>
            </a:r>
            <a:r>
              <a:rPr lang="en-GB" sz="4000" dirty="0"/>
              <a:t> Fan</a:t>
            </a:r>
          </a:p>
          <a:p>
            <a:pPr marL="254000" indent="0" algn="ctr">
              <a:buNone/>
            </a:pPr>
            <a:r>
              <a:rPr lang="en-GB" sz="4000" dirty="0"/>
              <a:t>Isaiah </a:t>
            </a:r>
            <a:r>
              <a:rPr lang="en-GB" sz="4000" dirty="0" err="1"/>
              <a:t>Fergile-Leybourne</a:t>
            </a:r>
            <a:endParaRPr lang="en-GB" sz="4000" dirty="0"/>
          </a:p>
          <a:p>
            <a:pPr marL="254000" indent="0" algn="ctr">
              <a:buNone/>
            </a:pPr>
            <a:r>
              <a:rPr lang="en-GB" sz="4000" dirty="0"/>
              <a:t>Alexander Goose</a:t>
            </a:r>
          </a:p>
          <a:p>
            <a:pPr marL="254000" indent="0" algn="ctr">
              <a:buNone/>
            </a:pPr>
            <a:r>
              <a:rPr lang="en-GB" sz="4000" dirty="0"/>
              <a:t>Jason (</a:t>
            </a:r>
            <a:r>
              <a:rPr lang="en-GB" sz="4000" dirty="0" err="1"/>
              <a:t>Zecheng</a:t>
            </a:r>
            <a:r>
              <a:rPr lang="en-GB" sz="4000" dirty="0"/>
              <a:t>) Hu</a:t>
            </a:r>
          </a:p>
          <a:p>
            <a:pPr marL="254000" indent="0" algn="ctr">
              <a:buNone/>
            </a:pPr>
            <a:endParaRPr lang="en-GB" sz="4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DE8FE3-7E15-314A-B5F7-FCE1A18767FC}"/>
              </a:ext>
            </a:extLst>
          </p:cNvPr>
          <p:cNvSpPr txBox="1">
            <a:spLocks/>
          </p:cNvSpPr>
          <p:nvPr/>
        </p:nvSpPr>
        <p:spPr>
          <a:xfrm>
            <a:off x="6502400" y="1549400"/>
            <a:ext cx="6489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734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254000" indent="0" algn="ctr" hangingPunct="1">
              <a:buFont typeface="Gill Sans"/>
              <a:buNone/>
            </a:pPr>
            <a:r>
              <a:rPr lang="en-GB" sz="4000" u="sng" dirty="0"/>
              <a:t>M. Sci.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/>
              <a:t>Sharo Hama Karim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/>
              <a:t>Niall Horn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Chaoshan</a:t>
            </a:r>
            <a:r>
              <a:rPr lang="en-GB" sz="4000" dirty="0"/>
              <a:t> Huang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/>
              <a:t>Jason </a:t>
            </a:r>
            <a:r>
              <a:rPr lang="en-GB" sz="4000" dirty="0" err="1"/>
              <a:t>Kharmawphlang</a:t>
            </a:r>
            <a:endParaRPr lang="en-GB" sz="4000" dirty="0"/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Yichen</a:t>
            </a:r>
            <a:r>
              <a:rPr lang="en-GB" sz="4000" dirty="0"/>
              <a:t> Xiao</a:t>
            </a:r>
          </a:p>
          <a:p>
            <a:pPr marL="254000" indent="0" algn="ctr" hangingPunct="1">
              <a:buFont typeface="Gill Sans"/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40968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1CF-08B0-4F4B-BA40-B47E355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 - 1500 RK, 1530 HC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917D-4495-124F-9897-B8B7FDB8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79638"/>
            <a:ext cx="6489700" cy="7581900"/>
          </a:xfrm>
        </p:spPr>
        <p:txBody>
          <a:bodyPr/>
          <a:lstStyle/>
          <a:p>
            <a:pPr marL="254000" indent="0" algn="ctr">
              <a:buNone/>
            </a:pPr>
            <a:r>
              <a:rPr lang="en-GB" sz="4000" u="sng" dirty="0"/>
              <a:t>M. Eng.</a:t>
            </a:r>
          </a:p>
          <a:p>
            <a:pPr marL="254000" indent="0" algn="ctr">
              <a:buNone/>
            </a:pPr>
            <a:r>
              <a:rPr lang="en-GB" sz="4000" dirty="0"/>
              <a:t>John </a:t>
            </a:r>
            <a:r>
              <a:rPr lang="en-GB" sz="4000" dirty="0" err="1"/>
              <a:t>Barbone</a:t>
            </a:r>
            <a:endParaRPr lang="en-GB" sz="4000" dirty="0"/>
          </a:p>
          <a:p>
            <a:pPr marL="254000" indent="0" algn="ctr">
              <a:buNone/>
            </a:pPr>
            <a:r>
              <a:rPr lang="en-GB" sz="4000" dirty="0"/>
              <a:t>Sven Buckland</a:t>
            </a:r>
          </a:p>
          <a:p>
            <a:pPr marL="254000" indent="0" algn="ctr">
              <a:buNone/>
            </a:pPr>
            <a:r>
              <a:rPr lang="en-GB" sz="4000" dirty="0"/>
              <a:t>Vincent (Chan) Lou</a:t>
            </a:r>
          </a:p>
          <a:p>
            <a:pPr marL="254000" indent="0" algn="ctr">
              <a:buNone/>
            </a:pPr>
            <a:r>
              <a:rPr lang="en-GB" sz="4000" dirty="0"/>
              <a:t>Natasha Newland</a:t>
            </a:r>
          </a:p>
          <a:p>
            <a:pPr marL="254000" indent="0" algn="ctr">
              <a:buNone/>
            </a:pPr>
            <a:endParaRPr lang="en-GB" sz="4000" dirty="0"/>
          </a:p>
          <a:p>
            <a:pPr marL="254000" indent="0" algn="ctr">
              <a:buNone/>
            </a:pPr>
            <a:endParaRPr lang="en-GB" sz="4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DE8FE3-7E15-314A-B5F7-FCE1A18767FC}"/>
              </a:ext>
            </a:extLst>
          </p:cNvPr>
          <p:cNvSpPr txBox="1">
            <a:spLocks/>
          </p:cNvSpPr>
          <p:nvPr/>
        </p:nvSpPr>
        <p:spPr>
          <a:xfrm>
            <a:off x="6502400" y="1549400"/>
            <a:ext cx="6489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734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254000" indent="0" algn="ctr" hangingPunct="1">
              <a:buFont typeface="Gill Sans"/>
              <a:buNone/>
            </a:pPr>
            <a:r>
              <a:rPr lang="en-GB" sz="4000" u="sng" dirty="0"/>
              <a:t>M. Sci.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Nikhil</a:t>
            </a:r>
            <a:r>
              <a:rPr lang="en-GB" sz="4000" dirty="0"/>
              <a:t> </a:t>
            </a:r>
            <a:r>
              <a:rPr lang="en-GB" sz="4000" dirty="0" err="1"/>
              <a:t>Bharadwaj</a:t>
            </a:r>
            <a:endParaRPr lang="en-GB" sz="4000" dirty="0"/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Jiaxing</a:t>
            </a:r>
            <a:r>
              <a:rPr lang="en-GB" sz="4000" dirty="0"/>
              <a:t> </a:t>
            </a:r>
            <a:r>
              <a:rPr lang="en-GB" sz="4000" dirty="0" err="1"/>
              <a:t>Cai</a:t>
            </a:r>
            <a:endParaRPr lang="en-GB" sz="4000" dirty="0"/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Zekun</a:t>
            </a:r>
            <a:r>
              <a:rPr lang="en-GB" sz="4000" dirty="0"/>
              <a:t> </a:t>
            </a:r>
            <a:r>
              <a:rPr lang="en-GB" sz="4000" dirty="0" err="1"/>
              <a:t>Cai</a:t>
            </a:r>
            <a:endParaRPr lang="en-GB" sz="4000" dirty="0"/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Yiu</a:t>
            </a:r>
            <a:r>
              <a:rPr lang="en-GB" sz="4000" dirty="0"/>
              <a:t> Ho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/>
              <a:t>Eleanor Mills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Shihua</a:t>
            </a:r>
            <a:r>
              <a:rPr lang="en-GB" sz="4000" dirty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37147396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1CF-08B0-4F4B-BA40-B47E355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C - 1600 HC, 1630 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917D-4495-124F-9897-B8B7FDB8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79638"/>
            <a:ext cx="6489700" cy="7581900"/>
          </a:xfrm>
        </p:spPr>
        <p:txBody>
          <a:bodyPr/>
          <a:lstStyle/>
          <a:p>
            <a:pPr marL="254000" indent="0" algn="ctr">
              <a:buNone/>
            </a:pPr>
            <a:r>
              <a:rPr lang="en-GB" sz="4000" u="sng" dirty="0"/>
              <a:t>M. Eng.</a:t>
            </a:r>
          </a:p>
          <a:p>
            <a:pPr marL="254000" indent="0" algn="ctr">
              <a:buNone/>
            </a:pPr>
            <a:r>
              <a:rPr lang="en-GB" sz="4000" dirty="0"/>
              <a:t>Ciaran Brennan</a:t>
            </a:r>
          </a:p>
          <a:p>
            <a:pPr marL="254000" indent="0" algn="ctr">
              <a:buNone/>
            </a:pPr>
            <a:r>
              <a:rPr lang="en-GB" sz="4000" dirty="0"/>
              <a:t>Lewis Hadley</a:t>
            </a:r>
          </a:p>
          <a:p>
            <a:pPr marL="254000" indent="0" algn="ctr">
              <a:buNone/>
            </a:pPr>
            <a:r>
              <a:rPr lang="en-GB" sz="4000" dirty="0" err="1"/>
              <a:t>Parmvir</a:t>
            </a:r>
            <a:r>
              <a:rPr lang="en-GB" sz="4000" dirty="0"/>
              <a:t> </a:t>
            </a:r>
            <a:r>
              <a:rPr lang="en-GB" sz="4000" dirty="0" err="1"/>
              <a:t>Grewal</a:t>
            </a:r>
            <a:endParaRPr lang="en-GB" sz="4000" dirty="0"/>
          </a:p>
          <a:p>
            <a:pPr marL="254000" indent="0" algn="ctr">
              <a:buNone/>
            </a:pPr>
            <a:r>
              <a:rPr lang="en-GB" sz="4000" dirty="0"/>
              <a:t>Tomas </a:t>
            </a:r>
            <a:r>
              <a:rPr lang="en-GB" sz="4000" dirty="0" err="1"/>
              <a:t>Martinek</a:t>
            </a:r>
            <a:endParaRPr lang="en-GB" sz="4000" dirty="0"/>
          </a:p>
          <a:p>
            <a:pPr marL="254000" indent="0" algn="ctr">
              <a:buNone/>
            </a:pPr>
            <a:endParaRPr lang="en-GB" sz="4000" dirty="0"/>
          </a:p>
          <a:p>
            <a:pPr marL="254000" indent="0" algn="ctr">
              <a:buNone/>
            </a:pPr>
            <a:endParaRPr lang="en-GB" sz="4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DE8FE3-7E15-314A-B5F7-FCE1A18767FC}"/>
              </a:ext>
            </a:extLst>
          </p:cNvPr>
          <p:cNvSpPr txBox="1">
            <a:spLocks/>
          </p:cNvSpPr>
          <p:nvPr/>
        </p:nvSpPr>
        <p:spPr>
          <a:xfrm>
            <a:off x="6502400" y="1549400"/>
            <a:ext cx="6489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734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254000" indent="0" algn="ctr" hangingPunct="1">
              <a:buFont typeface="Gill Sans"/>
              <a:buNone/>
            </a:pPr>
            <a:r>
              <a:rPr lang="en-GB" sz="4000" u="sng" dirty="0"/>
              <a:t>M. Sci.</a:t>
            </a:r>
          </a:p>
          <a:p>
            <a:pPr marL="254000" indent="0" algn="ctr" hangingPunct="1">
              <a:buNone/>
            </a:pPr>
            <a:r>
              <a:rPr lang="en-GB" sz="4000" dirty="0" err="1"/>
              <a:t>Yizhou</a:t>
            </a:r>
            <a:r>
              <a:rPr lang="en-GB" sz="4000" dirty="0"/>
              <a:t> Hu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Huayang</a:t>
            </a:r>
            <a:r>
              <a:rPr lang="en-GB" sz="4000" dirty="0"/>
              <a:t> Jiang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/>
              <a:t>Wei Pan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Tianyi</a:t>
            </a:r>
            <a:r>
              <a:rPr lang="en-GB" sz="4000" dirty="0"/>
              <a:t> Yan</a:t>
            </a:r>
          </a:p>
          <a:p>
            <a:pPr marL="254000" indent="0" algn="ctr" hangingPunct="1">
              <a:buNone/>
            </a:pPr>
            <a:r>
              <a:rPr lang="en-GB" sz="4000" dirty="0" err="1"/>
              <a:t>Jingyuan</a:t>
            </a:r>
            <a:r>
              <a:rPr lang="en-GB" sz="4000" dirty="0"/>
              <a:t> Zhang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Zhiyang</a:t>
            </a:r>
            <a:r>
              <a:rPr lang="en-GB" sz="40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3188512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1CF-08B0-4F4B-BA40-B47E355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D - 1600 RK, 1630 HC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917D-4495-124F-9897-B8B7FDB8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79638"/>
            <a:ext cx="6489700" cy="7581900"/>
          </a:xfrm>
        </p:spPr>
        <p:txBody>
          <a:bodyPr/>
          <a:lstStyle/>
          <a:p>
            <a:pPr marL="254000" indent="0" algn="ctr">
              <a:buNone/>
            </a:pPr>
            <a:r>
              <a:rPr lang="en-GB" sz="4000" u="sng" dirty="0"/>
              <a:t>M. Eng.</a:t>
            </a:r>
          </a:p>
          <a:p>
            <a:pPr marL="254000" indent="0" algn="ctr">
              <a:buNone/>
            </a:pPr>
            <a:r>
              <a:rPr lang="en-GB" sz="4000" dirty="0"/>
              <a:t>Domantas Dilys</a:t>
            </a:r>
          </a:p>
          <a:p>
            <a:pPr marL="254000" indent="0" algn="ctr">
              <a:buNone/>
            </a:pPr>
            <a:r>
              <a:rPr lang="en-GB" sz="4000" dirty="0"/>
              <a:t>Mario Ivanov</a:t>
            </a:r>
          </a:p>
          <a:p>
            <a:pPr marL="254000" indent="0" algn="ctr">
              <a:buNone/>
            </a:pPr>
            <a:r>
              <a:rPr lang="en-GB" sz="4000" dirty="0" err="1"/>
              <a:t>Ramal</a:t>
            </a:r>
            <a:r>
              <a:rPr lang="en-GB" sz="4000" dirty="0"/>
              <a:t> </a:t>
            </a:r>
            <a:r>
              <a:rPr lang="en-GB" sz="4000" dirty="0" err="1"/>
              <a:t>Cooray</a:t>
            </a:r>
            <a:endParaRPr lang="en-GB" sz="4000" dirty="0"/>
          </a:p>
          <a:p>
            <a:pPr marL="254000" indent="0" algn="ctr">
              <a:buNone/>
            </a:pPr>
            <a:r>
              <a:rPr lang="en-GB" sz="4000" dirty="0"/>
              <a:t>Usama Usman</a:t>
            </a:r>
          </a:p>
          <a:p>
            <a:pPr marL="254000" indent="0" algn="ctr">
              <a:buNone/>
            </a:pPr>
            <a:endParaRPr lang="en-GB" sz="4000" dirty="0"/>
          </a:p>
          <a:p>
            <a:pPr marL="254000" indent="0" algn="ctr">
              <a:buNone/>
            </a:pPr>
            <a:endParaRPr lang="en-GB" sz="4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DE8FE3-7E15-314A-B5F7-FCE1A18767FC}"/>
              </a:ext>
            </a:extLst>
          </p:cNvPr>
          <p:cNvSpPr txBox="1">
            <a:spLocks/>
          </p:cNvSpPr>
          <p:nvPr/>
        </p:nvSpPr>
        <p:spPr>
          <a:xfrm>
            <a:off x="6502400" y="1549400"/>
            <a:ext cx="6489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734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254000" indent="0" algn="ctr" hangingPunct="1">
              <a:buFont typeface="Gill Sans"/>
              <a:buNone/>
            </a:pPr>
            <a:r>
              <a:rPr lang="en-GB" sz="4000" u="sng" dirty="0"/>
              <a:t>M. Sci.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/>
              <a:t>Jacob Bennett</a:t>
            </a:r>
          </a:p>
          <a:p>
            <a:pPr marL="254000" indent="0" algn="ctr" hangingPunct="1">
              <a:buNone/>
            </a:pPr>
            <a:r>
              <a:rPr lang="en-GB" sz="4000" dirty="0" err="1"/>
              <a:t>Zechen</a:t>
            </a:r>
            <a:r>
              <a:rPr lang="en-GB" sz="4000" dirty="0"/>
              <a:t> Geng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Sharjeel</a:t>
            </a:r>
            <a:r>
              <a:rPr lang="en-GB" sz="4000" dirty="0"/>
              <a:t> </a:t>
            </a:r>
            <a:r>
              <a:rPr lang="en-GB" sz="4000" dirty="0" err="1"/>
              <a:t>Qaiser</a:t>
            </a:r>
            <a:endParaRPr lang="en-GB" sz="4000" dirty="0"/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Yuxuan</a:t>
            </a:r>
            <a:r>
              <a:rPr lang="en-GB" sz="4000" dirty="0"/>
              <a:t> Wen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Xiaoyuan</a:t>
            </a:r>
            <a:r>
              <a:rPr lang="en-GB" sz="4000" dirty="0"/>
              <a:t> Yang</a:t>
            </a:r>
          </a:p>
          <a:p>
            <a:pPr marL="254000" indent="0" algn="ctr" hangingPunct="1">
              <a:buFont typeface="Gill Sans"/>
              <a:buNone/>
            </a:pPr>
            <a:r>
              <a:rPr lang="en-GB" sz="4000" dirty="0" err="1"/>
              <a:t>Jinyun</a:t>
            </a:r>
            <a:r>
              <a:rPr lang="en-GB" sz="4000" dirty="0"/>
              <a:t> Zhu</a:t>
            </a:r>
          </a:p>
        </p:txBody>
      </p:sp>
    </p:spTree>
    <p:extLst>
      <p:ext uri="{BB962C8B-B14F-4D97-AF65-F5344CB8AC3E}">
        <p14:creationId xmlns:p14="http://schemas.microsoft.com/office/powerpoint/2010/main" val="23496938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9985-1E67-9B40-9199-F819CAA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A78F-49D6-2A40-BD68-D3B11D940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Mesh Representation &amp; Data Structures</a:t>
            </a:r>
          </a:p>
          <a:p>
            <a:r>
              <a:rPr lang="en-US" dirty="0"/>
              <a:t>Differential Geometry of Curves &amp; Surfaces</a:t>
            </a:r>
          </a:p>
          <a:p>
            <a:r>
              <a:rPr lang="en-US" dirty="0"/>
              <a:t>Higher-Order Curves &amp; Surfaces</a:t>
            </a:r>
          </a:p>
          <a:p>
            <a:r>
              <a:rPr lang="en-US" dirty="0"/>
              <a:t>Simplification &amp; Smoothing</a:t>
            </a:r>
          </a:p>
          <a:p>
            <a:r>
              <a:rPr lang="en-US" dirty="0"/>
              <a:t>Texture Parameterisation &amp; Synthesis</a:t>
            </a:r>
          </a:p>
          <a:p>
            <a:r>
              <a:rPr lang="en-US" dirty="0"/>
              <a:t>Mesh Repair &amp; Improvement</a:t>
            </a:r>
          </a:p>
          <a:p>
            <a:r>
              <a:rPr lang="en-US" dirty="0"/>
              <a:t>Mesh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32298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Assignments @ 25% each</a:t>
            </a:r>
          </a:p>
          <a:p>
            <a:pPr lvl="1"/>
            <a:r>
              <a:rPr lang="en-US" dirty="0"/>
              <a:t>I:	Mesh Data Structures</a:t>
            </a:r>
          </a:p>
          <a:p>
            <a:pPr lvl="1"/>
            <a:r>
              <a:rPr lang="en-US" dirty="0"/>
              <a:t>II:	Higher Order Surfaces</a:t>
            </a:r>
          </a:p>
          <a:p>
            <a:pPr lvl="1"/>
            <a:r>
              <a:rPr lang="en-US" dirty="0"/>
              <a:t>I</a:t>
            </a:r>
            <a:r>
              <a:rPr lang="en-GB" dirty="0"/>
              <a:t>II</a:t>
            </a:r>
            <a:r>
              <a:rPr lang="en-US" dirty="0"/>
              <a:t>:	Texture </a:t>
            </a:r>
            <a:r>
              <a:rPr lang="en-US" dirty="0" err="1"/>
              <a:t>Parameterisation</a:t>
            </a:r>
            <a:endParaRPr lang="en-GB" dirty="0"/>
          </a:p>
          <a:p>
            <a:pPr lvl="1"/>
            <a:r>
              <a:rPr lang="en-US" dirty="0"/>
              <a:t>I</a:t>
            </a:r>
            <a:r>
              <a:rPr lang="en-GB" dirty="0"/>
              <a:t>V</a:t>
            </a:r>
            <a:r>
              <a:rPr lang="en-US" dirty="0"/>
              <a:t>:	Simplification &amp; Smoothing</a:t>
            </a:r>
          </a:p>
          <a:p>
            <a:r>
              <a:rPr lang="en-US" dirty="0"/>
              <a:t>No exam</a:t>
            </a:r>
          </a:p>
        </p:txBody>
      </p:sp>
    </p:spTree>
    <p:extLst>
      <p:ext uri="{BB962C8B-B14F-4D97-AF65-F5344CB8AC3E}">
        <p14:creationId xmlns:p14="http://schemas.microsoft.com/office/powerpoint/2010/main" val="2879951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2066925"/>
          </a:xfrm>
        </p:spPr>
        <p:txBody>
          <a:bodyPr/>
          <a:lstStyle/>
          <a:p>
            <a:r>
              <a:rPr lang="en-US"/>
              <a:t>There is no single textbook we can use</a:t>
            </a:r>
          </a:p>
          <a:p>
            <a:r>
              <a:rPr lang="en-US"/>
              <a:t>But all of the core material is in this one: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624" y="3891362"/>
            <a:ext cx="2989552" cy="440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7630B-B856-FE4D-8BC3-1C479C9389CE}"/>
              </a:ext>
            </a:extLst>
          </p:cNvPr>
          <p:cNvSpPr txBox="1"/>
          <p:nvPr/>
        </p:nvSpPr>
        <p:spPr>
          <a:xfrm>
            <a:off x="5007624" y="8370492"/>
            <a:ext cx="243977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Hardback: £18.99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Kindle: £48.44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8551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77C7-F091-DC4B-834E-36DEDCE6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Maths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7DFD-E0E0-9A4C-BF16-94B0FA6E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1181100"/>
          </a:xfrm>
        </p:spPr>
        <p:txBody>
          <a:bodyPr/>
          <a:lstStyle/>
          <a:p>
            <a:r>
              <a:rPr lang="en-US"/>
              <a:t>Basic linear algebra / geometry / calculus: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5EE9B2-FF10-F745-BF2B-7E2B6F96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51" y="2744213"/>
            <a:ext cx="3591498" cy="54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65663-5352-0244-8077-39A3E9AA3861}"/>
              </a:ext>
            </a:extLst>
          </p:cNvPr>
          <p:cNvSpPr txBox="1"/>
          <p:nvPr/>
        </p:nvSpPr>
        <p:spPr>
          <a:xfrm>
            <a:off x="5282515" y="8325521"/>
            <a:ext cx="24541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Hardback: £40.54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Kindle: £12.34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59294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Differential Geometry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2066925"/>
          </a:xfrm>
        </p:spPr>
        <p:txBody>
          <a:bodyPr/>
          <a:lstStyle/>
          <a:p>
            <a:r>
              <a:rPr lang="en-US"/>
              <a:t>Botsch &amp; Kobbelt </a:t>
            </a:r>
            <a:r>
              <a:rPr lang="en-US" i="1"/>
              <a:t>assume</a:t>
            </a:r>
            <a:r>
              <a:rPr lang="en-US"/>
              <a:t> you know it</a:t>
            </a:r>
          </a:p>
          <a:p>
            <a:r>
              <a:rPr lang="en-US"/>
              <a:t>So we will supplement from these two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22818B-AE4A-6C4D-B401-1595109B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20" y="3725072"/>
            <a:ext cx="2989553" cy="44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6EAC1-F5E3-AE4C-A845-CDC8FA08D7D9}"/>
              </a:ext>
            </a:extLst>
          </p:cNvPr>
          <p:cNvSpPr txBox="1"/>
          <p:nvPr/>
        </p:nvSpPr>
        <p:spPr>
          <a:xfrm>
            <a:off x="2522720" y="8191500"/>
            <a:ext cx="25279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Paperback: £18.99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Kindle: £14.92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27CB5A2-A433-2344-8D99-04B10924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48" y="3725072"/>
            <a:ext cx="2830122" cy="44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D6E40-5869-6849-B21C-04E0890D7049}"/>
              </a:ext>
            </a:extLst>
          </p:cNvPr>
          <p:cNvSpPr txBox="1"/>
          <p:nvPr/>
        </p:nvSpPr>
        <p:spPr>
          <a:xfrm>
            <a:off x="6945848" y="8290204"/>
            <a:ext cx="25279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Paperback: £12.99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Kindle: £8.96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012675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13CB-6CB9-694A-B849-849E2BC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Texts From 5812/5822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5D8CF-03C6-4247-A60E-4EF8507F7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1930608"/>
          </a:xfrm>
        </p:spPr>
        <p:txBody>
          <a:bodyPr/>
          <a:lstStyle/>
          <a:p>
            <a:r>
              <a:rPr lang="en-US"/>
              <a:t>Both of these have </a:t>
            </a:r>
            <a:r>
              <a:rPr lang="en-US" i="1"/>
              <a:t>some</a:t>
            </a:r>
            <a:r>
              <a:rPr lang="en-US"/>
              <a:t> of this material</a:t>
            </a:r>
          </a:p>
          <a:p>
            <a:r>
              <a:rPr lang="en-US"/>
              <a:t>And you'll need them anyway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9BE74-4677-EC45-A59F-A5ADD094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38" y="3571424"/>
            <a:ext cx="3562307" cy="4441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61D65C-17E2-8A42-AE6D-7E243BBF3135}"/>
              </a:ext>
            </a:extLst>
          </p:cNvPr>
          <p:cNvSpPr txBox="1"/>
          <p:nvPr/>
        </p:nvSpPr>
        <p:spPr>
          <a:xfrm>
            <a:off x="2389147" y="8278048"/>
            <a:ext cx="24541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Hardback: £78.66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ACM: $20.00</a:t>
            </a:r>
          </a:p>
        </p:txBody>
      </p:sp>
      <p:pic>
        <p:nvPicPr>
          <p:cNvPr id="3076" name="Picture 4" descr="Real-Time Rendering, Fourth Edition by [Tomas Akenine-Mo¨ller, Eric Haines, Naty Hoffman]">
            <a:extLst>
              <a:ext uri="{FF2B5EF4-FFF2-40B4-BE49-F238E27FC236}">
                <a16:creationId xmlns:a16="http://schemas.microsoft.com/office/drawing/2014/main" id="{B6BF7078-9C0C-CA46-A464-67028764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55" y="3676630"/>
            <a:ext cx="3370527" cy="438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681A1-D0A3-E84A-96BA-7FEC7DD21724}"/>
              </a:ext>
            </a:extLst>
          </p:cNvPr>
          <p:cNvSpPr txBox="1"/>
          <p:nvPr/>
        </p:nvSpPr>
        <p:spPr>
          <a:xfrm>
            <a:off x="8422660" y="8100252"/>
            <a:ext cx="245419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Hardback: £59.86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Kindle: £51.27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ACM: $20.00</a:t>
            </a:r>
          </a:p>
        </p:txBody>
      </p:sp>
    </p:spTree>
    <p:extLst>
      <p:ext uri="{BB962C8B-B14F-4D97-AF65-F5344CB8AC3E}">
        <p14:creationId xmlns:p14="http://schemas.microsoft.com/office/powerpoint/2010/main" val="401769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13CB-6CB9-694A-B849-849E2BC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5D8CF-03C6-4247-A60E-4EF8507F7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1930608"/>
          </a:xfrm>
        </p:spPr>
        <p:txBody>
          <a:bodyPr/>
          <a:lstStyle/>
          <a:p>
            <a:r>
              <a:rPr lang="en-US"/>
              <a:t>None of these is necessary</a:t>
            </a:r>
          </a:p>
          <a:p>
            <a:r>
              <a:rPr lang="en-US"/>
              <a:t>All of them are useful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328D7-4F06-2B4C-8AC1-3BC8994D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54" y="3695216"/>
            <a:ext cx="3440087" cy="4302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C543C-A44E-7C48-8B7D-3A26C6CD7465}"/>
              </a:ext>
            </a:extLst>
          </p:cNvPr>
          <p:cNvSpPr txBox="1"/>
          <p:nvPr/>
        </p:nvSpPr>
        <p:spPr>
          <a:xfrm>
            <a:off x="5489419" y="8191500"/>
            <a:ext cx="24541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Hardback: £37.59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Kindle: £35.71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pic>
        <p:nvPicPr>
          <p:cNvPr id="3074" name="Picture 2" descr="Isosurfaces: Geometry, Topology, and Algorithms by [Rephael Wenger]">
            <a:extLst>
              <a:ext uri="{FF2B5EF4-FFF2-40B4-BE49-F238E27FC236}">
                <a16:creationId xmlns:a16="http://schemas.microsoft.com/office/drawing/2014/main" id="{43B1AF9E-EE70-3448-8254-2C6FF335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54" y="3695216"/>
            <a:ext cx="3552217" cy="43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A153C-4861-164E-9C46-B15AE189C710}"/>
              </a:ext>
            </a:extLst>
          </p:cNvPr>
          <p:cNvSpPr txBox="1"/>
          <p:nvPr/>
        </p:nvSpPr>
        <p:spPr>
          <a:xfrm>
            <a:off x="9598364" y="8191500"/>
            <a:ext cx="24541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Hardback: £85.00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Kindle: £34.99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pic>
        <p:nvPicPr>
          <p:cNvPr id="4098" name="Picture 2" descr="Curves and Surfaces for CAGD: A Practical Guide (The Morgan Kaufmann Series in Computer Graphics) by [Gerald Farin]">
            <a:extLst>
              <a:ext uri="{FF2B5EF4-FFF2-40B4-BE49-F238E27FC236}">
                <a16:creationId xmlns:a16="http://schemas.microsoft.com/office/drawing/2014/main" id="{3F68765D-1AFD-D843-A107-80F7AA2F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38" y="3701951"/>
            <a:ext cx="3258591" cy="439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B91C0F-106C-EA44-A744-08B2F7C276AF}"/>
              </a:ext>
            </a:extLst>
          </p:cNvPr>
          <p:cNvSpPr txBox="1"/>
          <p:nvPr/>
        </p:nvSpPr>
        <p:spPr>
          <a:xfrm>
            <a:off x="1353513" y="8191500"/>
            <a:ext cx="24541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Hardback: £70.22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+mn-lt"/>
              </a:rPr>
              <a:t>Kindle: £66.71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941224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08A8-364A-2A46-B651-5AD2372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B5A62-227B-994C-8559-1788B775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1" y="1728865"/>
            <a:ext cx="12591738" cy="62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7501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221</Words>
  <Application>Microsoft Office PowerPoint</Application>
  <PresentationFormat>Custom</PresentationFormat>
  <Paragraphs>53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00: Introduction</vt:lpstr>
      <vt:lpstr>Content</vt:lpstr>
      <vt:lpstr>Assessment</vt:lpstr>
      <vt:lpstr>Textbooks</vt:lpstr>
      <vt:lpstr>Maths Refresher</vt:lpstr>
      <vt:lpstr>Differential Geometry</vt:lpstr>
      <vt:lpstr>Texts From 5812/5822</vt:lpstr>
      <vt:lpstr>Secondary References</vt:lpstr>
      <vt:lpstr>Detailed Plan</vt:lpstr>
      <vt:lpstr>Chapter Equivalence</vt:lpstr>
      <vt:lpstr>Lab Sessions</vt:lpstr>
      <vt:lpstr>Group A - 1500 HC, 1530 RK</vt:lpstr>
      <vt:lpstr>Group B - 1500 RK, 1530 HC</vt:lpstr>
      <vt:lpstr>Group C - 1600 HC, 1630 RK</vt:lpstr>
      <vt:lpstr>Group D - 1600 RK, 1630 HC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10: The OpenGL Pipeline</dc:title>
  <cp:lastModifiedBy>Hamish Carr</cp:lastModifiedBy>
  <cp:revision>159</cp:revision>
  <cp:lastPrinted>2019-01-28T14:45:34Z</cp:lastPrinted>
  <dcterms:modified xsi:type="dcterms:W3CDTF">2021-09-27T17:42:12Z</dcterms:modified>
</cp:coreProperties>
</file>