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15" r:id="rId3"/>
    <p:sldId id="316" r:id="rId4"/>
    <p:sldId id="317" r:id="rId5"/>
    <p:sldId id="327" r:id="rId6"/>
    <p:sldId id="334" r:id="rId7"/>
    <p:sldId id="318" r:id="rId8"/>
    <p:sldId id="324" r:id="rId9"/>
    <p:sldId id="325" r:id="rId10"/>
    <p:sldId id="326" r:id="rId11"/>
    <p:sldId id="319" r:id="rId12"/>
    <p:sldId id="323" r:id="rId13"/>
    <p:sldId id="328" r:id="rId14"/>
    <p:sldId id="329" r:id="rId15"/>
    <p:sldId id="335" r:id="rId16"/>
    <p:sldId id="330" r:id="rId17"/>
    <p:sldId id="331" r:id="rId18"/>
    <p:sldId id="332" r:id="rId19"/>
    <p:sldId id="333" r:id="rId20"/>
    <p:sldId id="336" r:id="rId21"/>
    <p:sldId id="337" r:id="rId22"/>
    <p:sldId id="338" r:id="rId23"/>
    <p:sldId id="340" r:id="rId24"/>
    <p:sldId id="339" r:id="rId25"/>
    <p:sldId id="361" r:id="rId26"/>
    <p:sldId id="362" r:id="rId27"/>
    <p:sldId id="342" r:id="rId28"/>
    <p:sldId id="343" r:id="rId29"/>
    <p:sldId id="344" r:id="rId30"/>
    <p:sldId id="345" r:id="rId31"/>
    <p:sldId id="348" r:id="rId32"/>
    <p:sldId id="349" r:id="rId33"/>
    <p:sldId id="347" r:id="rId34"/>
    <p:sldId id="350" r:id="rId35"/>
    <p:sldId id="351" r:id="rId36"/>
    <p:sldId id="352" r:id="rId37"/>
    <p:sldId id="353" r:id="rId38"/>
    <p:sldId id="354" r:id="rId39"/>
    <p:sldId id="356" r:id="rId40"/>
    <p:sldId id="357" r:id="rId41"/>
    <p:sldId id="358" r:id="rId42"/>
    <p:sldId id="359" r:id="rId43"/>
    <p:sldId id="360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60" y="184"/>
      </p:cViewPr>
      <p:guideLst/>
    </p:cSldViewPr>
  </p:slideViewPr>
  <p:outlineViewPr>
    <p:cViewPr>
      <p:scale>
        <a:sx n="33" d="100"/>
        <a:sy n="33" d="100"/>
      </p:scale>
      <p:origin x="0" y="-87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sh Carr" userId="f394bf3d-70dd-47c9-a289-8c74bd6a3998" providerId="ADAL" clId="{47906520-2C22-504A-A97E-A8C9AEBBE81C}"/>
    <pc:docChg chg="undo custSel addSld delSld modSld">
      <pc:chgData name="Hamish Carr" userId="f394bf3d-70dd-47c9-a289-8c74bd6a3998" providerId="ADAL" clId="{47906520-2C22-504A-A97E-A8C9AEBBE81C}" dt="2018-10-03T09:14:34.441" v="132" actId="1076"/>
      <pc:docMkLst>
        <pc:docMk/>
      </pc:docMkLst>
      <pc:sldChg chg="modSp">
        <pc:chgData name="Hamish Carr" userId="f394bf3d-70dd-47c9-a289-8c74bd6a3998" providerId="ADAL" clId="{47906520-2C22-504A-A97E-A8C9AEBBE81C}" dt="2018-10-03T09:01:55.496" v="1" actId="20577"/>
        <pc:sldMkLst>
          <pc:docMk/>
          <pc:sldMk cId="1207308501" sldId="256"/>
        </pc:sldMkLst>
        <pc:spChg chg="mod">
          <ac:chgData name="Hamish Carr" userId="f394bf3d-70dd-47c9-a289-8c74bd6a3998" providerId="ADAL" clId="{47906520-2C22-504A-A97E-A8C9AEBBE81C}" dt="2018-10-03T09:01:55.496" v="1" actId="20577"/>
          <ac:spMkLst>
            <pc:docMk/>
            <pc:sldMk cId="1207308501" sldId="256"/>
            <ac:spMk id="2" creationId="{00000000-0000-0000-0000-000000000000}"/>
          </ac:spMkLst>
        </pc:spChg>
      </pc:sldChg>
      <pc:sldChg chg="add del">
        <pc:chgData name="Hamish Carr" userId="f394bf3d-70dd-47c9-a289-8c74bd6a3998" providerId="ADAL" clId="{47906520-2C22-504A-A97E-A8C9AEBBE81C}" dt="2018-10-03T09:02:40.287" v="3" actId="2696"/>
        <pc:sldMkLst>
          <pc:docMk/>
          <pc:sldMk cId="1175958842" sldId="317"/>
        </pc:sldMkLst>
      </pc:sldChg>
      <pc:sldChg chg="addSp delSp modSp add">
        <pc:chgData name="Hamish Carr" userId="f394bf3d-70dd-47c9-a289-8c74bd6a3998" providerId="ADAL" clId="{47906520-2C22-504A-A97E-A8C9AEBBE81C}" dt="2018-10-03T09:12:27.821" v="105" actId="1076"/>
        <pc:sldMkLst>
          <pc:docMk/>
          <pc:sldMk cId="3846950291" sldId="361"/>
        </pc:sldMkLst>
        <pc:spChg chg="mod">
          <ac:chgData name="Hamish Carr" userId="f394bf3d-70dd-47c9-a289-8c74bd6a3998" providerId="ADAL" clId="{47906520-2C22-504A-A97E-A8C9AEBBE81C}" dt="2018-10-03T09:12:22.993" v="104" actId="20577"/>
          <ac:spMkLst>
            <pc:docMk/>
            <pc:sldMk cId="3846950291" sldId="361"/>
            <ac:spMk id="2" creationId="{5C8F1B45-3492-B547-87A5-B97775CEDC69}"/>
          </ac:spMkLst>
        </pc:spChg>
        <pc:spChg chg="del">
          <ac:chgData name="Hamish Carr" userId="f394bf3d-70dd-47c9-a289-8c74bd6a3998" providerId="ADAL" clId="{47906520-2C22-504A-A97E-A8C9AEBBE81C}" dt="2018-10-03T09:09:23.160" v="58" actId="478"/>
          <ac:spMkLst>
            <pc:docMk/>
            <pc:sldMk cId="3846950291" sldId="361"/>
            <ac:spMk id="3" creationId="{C8C77299-5204-1F45-AF5D-9D7957E2AE78}"/>
          </ac:spMkLst>
        </pc:spChg>
        <pc:picChg chg="add del">
          <ac:chgData name="Hamish Carr" userId="f394bf3d-70dd-47c9-a289-8c74bd6a3998" providerId="ADAL" clId="{47906520-2C22-504A-A97E-A8C9AEBBE81C}" dt="2018-10-03T09:09:32.637" v="60" actId="478"/>
          <ac:picMkLst>
            <pc:docMk/>
            <pc:sldMk cId="3846950291" sldId="361"/>
            <ac:picMk id="4" creationId="{990D150F-313C-C048-B1F6-42BC3C7DC1DE}"/>
          </ac:picMkLst>
        </pc:picChg>
        <pc:picChg chg="add del">
          <ac:chgData name="Hamish Carr" userId="f394bf3d-70dd-47c9-a289-8c74bd6a3998" providerId="ADAL" clId="{47906520-2C22-504A-A97E-A8C9AEBBE81C}" dt="2018-10-03T09:10:44.613" v="62" actId="478"/>
          <ac:picMkLst>
            <pc:docMk/>
            <pc:sldMk cId="3846950291" sldId="361"/>
            <ac:picMk id="5" creationId="{FE071E03-C0C9-BB4D-AFB2-6998FCE27502}"/>
          </ac:picMkLst>
        </pc:picChg>
        <pc:picChg chg="add del">
          <ac:chgData name="Hamish Carr" userId="f394bf3d-70dd-47c9-a289-8c74bd6a3998" providerId="ADAL" clId="{47906520-2C22-504A-A97E-A8C9AEBBE81C}" dt="2018-10-03T09:10:47.048" v="64" actId="478"/>
          <ac:picMkLst>
            <pc:docMk/>
            <pc:sldMk cId="3846950291" sldId="361"/>
            <ac:picMk id="6" creationId="{6154CE8B-E9C3-214F-A228-6371C988A461}"/>
          </ac:picMkLst>
        </pc:picChg>
        <pc:picChg chg="add mod">
          <ac:chgData name="Hamish Carr" userId="f394bf3d-70dd-47c9-a289-8c74bd6a3998" providerId="ADAL" clId="{47906520-2C22-504A-A97E-A8C9AEBBE81C}" dt="2018-10-03T09:12:27.821" v="105" actId="1076"/>
          <ac:picMkLst>
            <pc:docMk/>
            <pc:sldMk cId="3846950291" sldId="361"/>
            <ac:picMk id="7" creationId="{4781D2D3-AE1F-9B44-BF56-C9A2BA176891}"/>
          </ac:picMkLst>
        </pc:picChg>
      </pc:sldChg>
      <pc:sldChg chg="addSp delSp modSp add">
        <pc:chgData name="Hamish Carr" userId="f394bf3d-70dd-47c9-a289-8c74bd6a3998" providerId="ADAL" clId="{47906520-2C22-504A-A97E-A8C9AEBBE81C}" dt="2018-10-03T09:14:34.441" v="132" actId="1076"/>
        <pc:sldMkLst>
          <pc:docMk/>
          <pc:sldMk cId="2975281107" sldId="362"/>
        </pc:sldMkLst>
        <pc:spChg chg="mod">
          <ac:chgData name="Hamish Carr" userId="f394bf3d-70dd-47c9-a289-8c74bd6a3998" providerId="ADAL" clId="{47906520-2C22-504A-A97E-A8C9AEBBE81C}" dt="2018-10-03T09:13:00.493" v="126" actId="20577"/>
          <ac:spMkLst>
            <pc:docMk/>
            <pc:sldMk cId="2975281107" sldId="362"/>
            <ac:spMk id="2" creationId="{7A7CFDF4-BBF1-2E4F-AFCC-F80FBB4978D3}"/>
          </ac:spMkLst>
        </pc:spChg>
        <pc:spChg chg="del">
          <ac:chgData name="Hamish Carr" userId="f394bf3d-70dd-47c9-a289-8c74bd6a3998" providerId="ADAL" clId="{47906520-2C22-504A-A97E-A8C9AEBBE81C}" dt="2018-10-03T09:13:44.624" v="127" actId="478"/>
          <ac:spMkLst>
            <pc:docMk/>
            <pc:sldMk cId="2975281107" sldId="362"/>
            <ac:spMk id="3" creationId="{8CB5DE7B-EA99-044C-BFAC-C54CEEF7FD9A}"/>
          </ac:spMkLst>
        </pc:spChg>
        <pc:picChg chg="add del">
          <ac:chgData name="Hamish Carr" userId="f394bf3d-70dd-47c9-a289-8c74bd6a3998" providerId="ADAL" clId="{47906520-2C22-504A-A97E-A8C9AEBBE81C}" dt="2018-10-03T09:13:49.975" v="129" actId="478"/>
          <ac:picMkLst>
            <pc:docMk/>
            <pc:sldMk cId="2975281107" sldId="362"/>
            <ac:picMk id="4" creationId="{4C060D7A-E9C9-8941-9A22-9B1C7291239E}"/>
          </ac:picMkLst>
        </pc:picChg>
        <pc:picChg chg="add mod">
          <ac:chgData name="Hamish Carr" userId="f394bf3d-70dd-47c9-a289-8c74bd6a3998" providerId="ADAL" clId="{47906520-2C22-504A-A97E-A8C9AEBBE81C}" dt="2018-10-03T09:14:34.441" v="132" actId="1076"/>
          <ac:picMkLst>
            <pc:docMk/>
            <pc:sldMk cId="2975281107" sldId="362"/>
            <ac:picMk id="5" creationId="{484909B5-A6AA-2040-980E-3734A23BA1FE}"/>
          </ac:picMkLst>
        </pc:picChg>
      </pc:sldChg>
    </pc:docChg>
  </pc:docChgLst>
  <pc:docChgLst>
    <pc:chgData name="Hamish Carr" userId="f394bf3d-70dd-47c9-a289-8c74bd6a3998" providerId="ADAL" clId="{DAE8BC9F-9697-9041-96D4-2F95042203EF}"/>
    <pc:docChg chg="modSld">
      <pc:chgData name="Hamish Carr" userId="f394bf3d-70dd-47c9-a289-8c74bd6a3998" providerId="ADAL" clId="{DAE8BC9F-9697-9041-96D4-2F95042203EF}" dt="2018-10-08T09:51:22.934" v="6" actId="255"/>
      <pc:docMkLst>
        <pc:docMk/>
      </pc:docMkLst>
      <pc:sldChg chg="modSp">
        <pc:chgData name="Hamish Carr" userId="f394bf3d-70dd-47c9-a289-8c74bd6a3998" providerId="ADAL" clId="{DAE8BC9F-9697-9041-96D4-2F95042203EF}" dt="2018-10-08T09:49:55.146" v="1" actId="20577"/>
        <pc:sldMkLst>
          <pc:docMk/>
          <pc:sldMk cId="1207308501" sldId="256"/>
        </pc:sldMkLst>
        <pc:spChg chg="mod">
          <ac:chgData name="Hamish Carr" userId="f394bf3d-70dd-47c9-a289-8c74bd6a3998" providerId="ADAL" clId="{DAE8BC9F-9697-9041-96D4-2F95042203EF}" dt="2018-10-08T09:49:55.146" v="1" actId="20577"/>
          <ac:spMkLst>
            <pc:docMk/>
            <pc:sldMk cId="1207308501" sldId="256"/>
            <ac:spMk id="2" creationId="{00000000-0000-0000-0000-000000000000}"/>
          </ac:spMkLst>
        </pc:spChg>
      </pc:sldChg>
      <pc:sldChg chg="modSp">
        <pc:chgData name="Hamish Carr" userId="f394bf3d-70dd-47c9-a289-8c74bd6a3998" providerId="ADAL" clId="{DAE8BC9F-9697-9041-96D4-2F95042203EF}" dt="2018-10-08T09:51:22.934" v="6" actId="255"/>
        <pc:sldMkLst>
          <pc:docMk/>
          <pc:sldMk cId="687325343" sldId="325"/>
        </pc:sldMkLst>
        <pc:spChg chg="mod">
          <ac:chgData name="Hamish Carr" userId="f394bf3d-70dd-47c9-a289-8c74bd6a3998" providerId="ADAL" clId="{DAE8BC9F-9697-9041-96D4-2F95042203EF}" dt="2018-10-08T09:51:22.934" v="6" actId="255"/>
          <ac:spMkLst>
            <pc:docMk/>
            <pc:sldMk cId="687325343" sldId="32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48397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7210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12700" y="50800"/>
            <a:ext cx="12992100" cy="1524000"/>
          </a:xfrm>
          <a:prstGeom prst="rect">
            <a:avLst/>
          </a:prstGeom>
        </p:spPr>
        <p:txBody>
          <a:bodyPr anchor="ctr"/>
          <a:lstStyle>
            <a:lvl1pPr indent="0">
              <a:tabLst>
                <a:tab pos="12192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12700" y="1562100"/>
            <a:ext cx="12992100" cy="7581900"/>
          </a:xfrm>
          <a:prstGeom prst="rect">
            <a:avLst/>
          </a:prstGeom>
        </p:spPr>
        <p:txBody>
          <a:bodyPr anchor="ctr"/>
          <a:lstStyle>
            <a:lvl1pPr marL="7346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1587500" algn="l"/>
              </a:tabLst>
            </a:lvl1pPr>
            <a:lvl2pPr marL="10902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2044700" algn="l"/>
              </a:tabLst>
            </a:lvl2pPr>
            <a:lvl3pPr marL="14331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2476500" algn="l"/>
              </a:tabLst>
            </a:lvl3pPr>
            <a:lvl4pPr marL="17760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2921000" algn="l"/>
              </a:tabLst>
            </a:lvl4pPr>
            <a:lvl5pPr marL="21316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33782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272508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eeds_logo_new.pn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093200" y="8166100"/>
            <a:ext cx="3898900" cy="163779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0" y="9394668"/>
            <a:ext cx="5674179" cy="371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dirty="0">
                <a:latin typeface="Palatino Linotype" panose="02040502050505030304" pitchFamily="18" charset="0"/>
              </a:rPr>
              <a:t>COMP 5821M: Geometric Processing</a:t>
            </a:r>
            <a:endParaRPr dirty="0">
              <a:latin typeface="Palatino Linotype" panose="02040502050505030304" pitchFamily="18" charset="0"/>
            </a:endParaRP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>
            <a:lvl1pPr>
              <a:tabLst>
                <a:tab pos="1257300" algn="l"/>
              </a:tabLst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tabLst>
                <a:tab pos="1257300" algn="l"/>
              </a:tabLst>
            </a:lvl1pPr>
            <a:lvl2pPr>
              <a:tabLst>
                <a:tab pos="1257300" algn="l"/>
              </a:tabLst>
            </a:lvl2pPr>
            <a:lvl3pPr>
              <a:tabLst>
                <a:tab pos="1257300" algn="l"/>
              </a:tabLst>
            </a:lvl3pPr>
            <a:lvl4pPr>
              <a:tabLst>
                <a:tab pos="1257300" algn="l"/>
              </a:tabLst>
            </a:lvl4pPr>
            <a:lvl5pPr>
              <a:tabLst>
                <a:tab pos="1257300" algn="l"/>
              </a:tabLst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41361" y="9445964"/>
            <a:ext cx="309379" cy="3206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1900"/>
              </a:lnSpc>
              <a:tabLst>
                <a:tab pos="1066800" algn="l"/>
              </a:tabLst>
              <a:defRPr sz="1600">
                <a:latin typeface="Palatino Linotype" panose="02040502050505030304" pitchFamily="18" charset="0"/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-127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 Linotype" panose="02040502050505030304" pitchFamily="18" charset="0"/>
          <a:ea typeface="+mn-ea"/>
          <a:cs typeface="+mn-cs"/>
          <a:sym typeface="Palatino"/>
        </a:defRPr>
      </a:lvl1pPr>
      <a:lvl2pPr marL="0" marR="0" indent="2159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445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731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017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303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589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5875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161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titleStyle>
    <p:bodyStyle>
      <a:lvl1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 Linotype" panose="02040502050505030304" pitchFamily="18" charset="0"/>
          <a:ea typeface="+mn-ea"/>
          <a:cs typeface="+mn-cs"/>
          <a:sym typeface="Palatino"/>
        </a:defRPr>
      </a:lvl1pPr>
      <a:lvl2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 Linotype" panose="02040502050505030304" pitchFamily="18" charset="0"/>
          <a:ea typeface="+mn-ea"/>
          <a:cs typeface="+mn-cs"/>
          <a:sym typeface="Palatino"/>
        </a:defRPr>
      </a:lvl2pPr>
      <a:lvl3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 Linotype" panose="02040502050505030304" pitchFamily="18" charset="0"/>
          <a:ea typeface="+mn-ea"/>
          <a:cs typeface="+mn-cs"/>
          <a:sym typeface="Palatino"/>
        </a:defRPr>
      </a:lvl3pPr>
      <a:lvl4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 Linotype" panose="02040502050505030304" pitchFamily="18" charset="0"/>
          <a:ea typeface="+mn-ea"/>
          <a:cs typeface="+mn-cs"/>
          <a:sym typeface="Palatino"/>
        </a:defRPr>
      </a:lvl4pPr>
      <a:lvl5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 Linotype" panose="02040502050505030304" pitchFamily="18" charset="0"/>
          <a:ea typeface="+mn-ea"/>
          <a:cs typeface="+mn-cs"/>
          <a:sym typeface="Palatino"/>
        </a:defRPr>
      </a:lvl5pPr>
      <a:lvl6pPr marL="0" marR="0" indent="3556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7112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0668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4224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bodyStyle>
    <p:otherStyle>
      <a:lvl1pPr marL="0" marR="0" indent="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02: Mesh Data Structures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Hamish </a:t>
            </a:r>
            <a:r>
              <a:rPr lang="en-GB" dirty="0" err="1"/>
              <a:t>Carr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30850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POD Loophole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have no runtime polymorphism</a:t>
            </a:r>
          </a:p>
          <a:p>
            <a:pPr lvl="1"/>
            <a:r>
              <a:rPr lang="en-US"/>
              <a:t>i.e. no virtual methods </a:t>
            </a:r>
            <a:r>
              <a:rPr lang="en-US" i="1"/>
              <a:t>at all</a:t>
            </a:r>
            <a:endParaRPr lang="en-US"/>
          </a:p>
          <a:p>
            <a:pPr lvl="1"/>
            <a:r>
              <a:rPr lang="en-US"/>
              <a:t>you don't need the trap table pointer</a:t>
            </a:r>
          </a:p>
          <a:p>
            <a:r>
              <a:rPr lang="en-US"/>
              <a:t>C++ guarantees not to create one</a:t>
            </a:r>
          </a:p>
          <a:p>
            <a:pPr lvl="1"/>
            <a:r>
              <a:rPr lang="en-US"/>
              <a:t>So you can copy your data straight to GPU</a:t>
            </a:r>
          </a:p>
          <a:p>
            <a:r>
              <a:rPr lang="en-US"/>
              <a:t>And arrays are even better!</a:t>
            </a:r>
          </a:p>
          <a:p>
            <a:pPr lvl="1"/>
            <a:r>
              <a:rPr lang="en-US"/>
              <a:t>One memory copy for the entire array</a:t>
            </a:r>
          </a:p>
        </p:txBody>
      </p:sp>
    </p:spTree>
    <p:extLst>
      <p:ext uri="{BB962C8B-B14F-4D97-AF65-F5344CB8AC3E}">
        <p14:creationId xmlns:p14="http://schemas.microsoft.com/office/powerpoint/2010/main" val="33338708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Algorithms should be O(n) if possible</a:t>
            </a:r>
          </a:p>
          <a:p>
            <a:r>
              <a:rPr lang="en-US"/>
              <a:t>Insertions / deletions should be O(1) cost</a:t>
            </a:r>
          </a:p>
          <a:p>
            <a:r>
              <a:rPr lang="en-US"/>
              <a:t>Iterations should also be O(1) cost</a:t>
            </a:r>
          </a:p>
          <a:p>
            <a:r>
              <a:rPr lang="en-US"/>
              <a:t>O(n lg n) should be reserved for preprocessing</a:t>
            </a:r>
          </a:p>
          <a:p>
            <a:r>
              <a:rPr lang="en-US"/>
              <a:t>O(lg n) is the maximum runtime lookup cost</a:t>
            </a:r>
          </a:p>
        </p:txBody>
      </p:sp>
    </p:spTree>
    <p:extLst>
      <p:ext uri="{BB962C8B-B14F-4D97-AF65-F5344CB8AC3E}">
        <p14:creationId xmlns:p14="http://schemas.microsoft.com/office/powerpoint/2010/main" val="26039371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Mesh Data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Face</a:t>
            </a:r>
          </a:p>
          <a:p>
            <a:r>
              <a:rPr lang="en-US"/>
              <a:t>Indexed Face</a:t>
            </a:r>
          </a:p>
          <a:p>
            <a:r>
              <a:rPr lang="en-US"/>
              <a:t>Winged-Edge</a:t>
            </a:r>
          </a:p>
          <a:p>
            <a:r>
              <a:rPr lang="en-US"/>
              <a:t>Half-Edge</a:t>
            </a:r>
          </a:p>
          <a:p>
            <a:r>
              <a:rPr lang="en-US"/>
              <a:t>Directed Edge</a:t>
            </a:r>
          </a:p>
        </p:txBody>
      </p:sp>
    </p:spTree>
    <p:extLst>
      <p:ext uri="{BB962C8B-B14F-4D97-AF65-F5344CB8AC3E}">
        <p14:creationId xmlns:p14="http://schemas.microsoft.com/office/powerpoint/2010/main" val="418426961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 Data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Simplest approach:</a:t>
            </a:r>
          </a:p>
          <a:p>
            <a:pPr lvl="1"/>
            <a:r>
              <a:rPr lang="en-US"/>
              <a:t>Each face consists of 3 (xyz) points</a:t>
            </a:r>
          </a:p>
          <a:p>
            <a:pPr lvl="1"/>
            <a:r>
              <a:rPr lang="en-US"/>
              <a:t>Render uses glVertex() or equivalent</a:t>
            </a:r>
          </a:p>
          <a:p>
            <a:pPr lvl="1"/>
            <a:r>
              <a:rPr lang="en-US"/>
              <a:t>Most operations iterate over faces</a:t>
            </a:r>
          </a:p>
          <a:p>
            <a:pPr lvl="1"/>
            <a:r>
              <a:rPr lang="en-US"/>
              <a:t>Cannot (usually) enforce constraints</a:t>
            </a:r>
          </a:p>
          <a:p>
            <a:pPr lvl="1"/>
            <a:r>
              <a:rPr lang="en-US"/>
              <a:t>Attributes (normals, &amp;c.) need to be repeated</a:t>
            </a:r>
          </a:p>
          <a:p>
            <a:r>
              <a:rPr lang="en-US"/>
              <a:t>Colloquially called </a:t>
            </a:r>
            <a:r>
              <a:rPr lang="en-US" i="1"/>
              <a:t>triangle/polygon soup</a:t>
            </a:r>
          </a:p>
        </p:txBody>
      </p:sp>
    </p:spTree>
    <p:extLst>
      <p:ext uri="{BB962C8B-B14F-4D97-AF65-F5344CB8AC3E}">
        <p14:creationId xmlns:p14="http://schemas.microsoft.com/office/powerpoint/2010/main" val="6060845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Reading / rendering is easy (but not fast)</a:t>
            </a:r>
          </a:p>
          <a:p>
            <a:r>
              <a:rPr lang="en-US"/>
              <a:t>Vertices stored 6x, prone to matching errors</a:t>
            </a:r>
          </a:p>
          <a:p>
            <a:r>
              <a:rPr lang="en-US"/>
              <a:t>Cannot iterate around vertices</a:t>
            </a:r>
          </a:p>
          <a:p>
            <a:r>
              <a:rPr lang="en-US"/>
              <a:t>Cannot (easily) cross edge to next face</a:t>
            </a:r>
          </a:p>
          <a:p>
            <a:r>
              <a:rPr lang="en-US"/>
              <a:t>Can iterate over vertices 6x, edges 2x</a:t>
            </a:r>
          </a:p>
          <a:p>
            <a:pPr lvl="1"/>
            <a:r>
              <a:rPr lang="en-US"/>
              <a:t>by iterating through faces</a:t>
            </a:r>
          </a:p>
          <a:p>
            <a:r>
              <a:rPr lang="en-US"/>
              <a:t>Can iterate over, around faces</a:t>
            </a:r>
          </a:p>
          <a:p>
            <a:r>
              <a:rPr lang="en-US"/>
              <a:t>No per vertex/edge storage</a:t>
            </a:r>
          </a:p>
        </p:txBody>
      </p:sp>
    </p:spTree>
    <p:extLst>
      <p:ext uri="{BB962C8B-B14F-4D97-AF65-F5344CB8AC3E}">
        <p14:creationId xmlns:p14="http://schemas.microsoft.com/office/powerpoint/2010/main" val="32420643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/>
              <a:t>Smooth Normals- Face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2700" y="7161693"/>
            <a:ext cx="12992100" cy="2305878"/>
          </a:xfrm>
        </p:spPr>
        <p:txBody>
          <a:bodyPr/>
          <a:lstStyle/>
          <a:p>
            <a:r>
              <a:rPr lang="en-US"/>
              <a:t>Hopelessly inefficient – O(v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r>
              <a:rPr lang="en-US"/>
              <a:t>Recomputes each normal six times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2018746"/>
            <a:ext cx="72771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6554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(Old) Face Improvements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Display lists – save bandwidth, cache on GPU</a:t>
            </a:r>
          </a:p>
          <a:p>
            <a:r>
              <a:rPr lang="en-US"/>
              <a:t>Implicit vertex reuse</a:t>
            </a:r>
          </a:p>
          <a:p>
            <a:pPr lvl="1"/>
            <a:r>
              <a:rPr lang="en-US"/>
              <a:t>Line Strips &amp; Loops</a:t>
            </a:r>
          </a:p>
          <a:p>
            <a:pPr lvl="1"/>
            <a:r>
              <a:rPr lang="en-US"/>
              <a:t>Triangle Fans &amp; Strips</a:t>
            </a:r>
          </a:p>
          <a:p>
            <a:pPr lvl="1"/>
            <a:r>
              <a:rPr lang="en-US"/>
              <a:t>Quads, Quad Strips</a:t>
            </a:r>
          </a:p>
          <a:p>
            <a:pPr lvl="1"/>
            <a:r>
              <a:rPr lang="en-US"/>
              <a:t>Polygons</a:t>
            </a:r>
          </a:p>
        </p:txBody>
      </p:sp>
      <p:pic>
        <p:nvPicPr>
          <p:cNvPr id="4" name="pasted5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977" y="3593093"/>
            <a:ext cx="5784875" cy="478293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482134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Lines, Strips &amp; Loops</a:t>
            </a:r>
          </a:p>
        </p:txBody>
      </p:sp>
      <p:pic>
        <p:nvPicPr>
          <p:cNvPr id="4" name="pasted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5" y="2206537"/>
            <a:ext cx="3156040" cy="3602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039" y="2206537"/>
            <a:ext cx="3156040" cy="3602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asted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713" y="2206537"/>
            <a:ext cx="3156040" cy="360227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/>
          <p:cNvSpPr txBox="1"/>
          <p:nvPr/>
        </p:nvSpPr>
        <p:spPr>
          <a:xfrm>
            <a:off x="1453235" y="5866189"/>
            <a:ext cx="1654299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Palatino" charset="0"/>
              </a:rPr>
              <a:t>GL_LINES: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v0v1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Palatino" charset="0"/>
              </a:rPr>
              <a:t>v1v2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v2v3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Palatino" charset="0"/>
              </a:rPr>
              <a:t>v3v4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v4v5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Palatino" charset="0"/>
              </a:rPr>
              <a:t>v5v0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2 v/e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8724" y="5866189"/>
            <a:ext cx="2492669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Palatino" charset="0"/>
              </a:rPr>
              <a:t>GL_LINE_STRIP: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v0v1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Palatino" charset="0"/>
              </a:rPr>
              <a:t>(v1)v2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(v2)v3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Palatino" charset="0"/>
              </a:rPr>
              <a:t>(v3)v4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(v4)v5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~ 1 v/e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17787" y="5808816"/>
            <a:ext cx="2503892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Palatino" charset="0"/>
              </a:rPr>
              <a:t>GL_LINE_LOOP: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v0v1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Palatino" charset="0"/>
              </a:rPr>
              <a:t>(v1)v2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(v2)v3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Palatino" charset="0"/>
              </a:rPr>
              <a:t>(v3)v4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(v4)v5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Palatino" charset="0"/>
              </a:rPr>
              <a:t>(v5)(v0)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~ 1 v/e</a:t>
            </a:r>
          </a:p>
        </p:txBody>
      </p:sp>
    </p:spTree>
    <p:extLst>
      <p:ext uri="{BB962C8B-B14F-4D97-AF65-F5344CB8AC3E}">
        <p14:creationId xmlns:p14="http://schemas.microsoft.com/office/powerpoint/2010/main" val="37157529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Fans/Strips</a:t>
            </a:r>
          </a:p>
        </p:txBody>
      </p:sp>
      <p:pic>
        <p:nvPicPr>
          <p:cNvPr id="4" name="pasted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09" y="1808370"/>
            <a:ext cx="4448772" cy="364295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/>
          <p:cNvSpPr txBox="1"/>
          <p:nvPr/>
        </p:nvSpPr>
        <p:spPr>
          <a:xfrm>
            <a:off x="1431527" y="5500231"/>
            <a:ext cx="3181960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Palatino" charset="0"/>
              </a:rPr>
              <a:t>GL_TRIANGLE_FAN: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v0v1v2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Palatino" charset="0"/>
              </a:rPr>
              <a:t>(v0)(v2)v3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Palatino" charset="0"/>
              </a:rPr>
              <a:t>(v0)(v3)</a:t>
            </a: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v4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(v0)(v4)v5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~ 1.16 v/e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(degree 6 vertex) </a:t>
            </a:r>
          </a:p>
        </p:txBody>
      </p:sp>
      <p:pic>
        <p:nvPicPr>
          <p:cNvPr id="6" name="pasted3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205" y="1808369"/>
            <a:ext cx="4448772" cy="364295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/>
          <p:cNvSpPr txBox="1"/>
          <p:nvPr/>
        </p:nvSpPr>
        <p:spPr>
          <a:xfrm>
            <a:off x="8075842" y="5451326"/>
            <a:ext cx="3361498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Palatino" charset="0"/>
              </a:rPr>
              <a:t>GL_TRIANGLE_STRIP: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v0v1v2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Palatino" charset="0"/>
              </a:rPr>
              <a:t>(v2)(v1)v3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Palatino" charset="0"/>
              </a:rPr>
              <a:t>(v2)(v3)</a:t>
            </a: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v4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(v4)(v3)v5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~ 1 v/e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(for long strips)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Palatino" charset="0"/>
              </a:rPr>
              <a:t>alternate CW/CCW</a:t>
            </a:r>
            <a:endParaRPr kumimoji="0" lang="en-US" sz="2400" b="0" i="0" u="none" strike="noStrike" cap="none" spc="0" normalizeH="0">
              <a:ln>
                <a:noFill/>
              </a:ln>
              <a:solidFill>
                <a:srgbClr val="000000"/>
              </a:solidFill>
              <a:effectLst/>
              <a:uFillTx/>
              <a:latin typeface="Palatino" charset="0"/>
              <a:sym typeface="Gill Sans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lang="en-US" sz="2400">
                <a:latin typeface="Palatino" charset="0"/>
              </a:rPr>
              <a:t>NP-hard to find them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sym typeface="Gill Sans"/>
              </a:rPr>
              <a:t>easier on regular grids</a:t>
            </a:r>
          </a:p>
        </p:txBody>
      </p:sp>
    </p:spTree>
    <p:extLst>
      <p:ext uri="{BB962C8B-B14F-4D97-AF65-F5344CB8AC3E}">
        <p14:creationId xmlns:p14="http://schemas.microsoft.com/office/powerpoint/2010/main" val="32140575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 Costs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Memory / bandwidth cost:</a:t>
            </a:r>
          </a:p>
          <a:p>
            <a:pPr lvl="1"/>
            <a:r>
              <a:rPr lang="en-US"/>
              <a:t>3 x 3 x 4B per face = 36B</a:t>
            </a:r>
          </a:p>
          <a:p>
            <a:pPr lvl="1"/>
            <a:r>
              <a:rPr lang="en-US"/>
              <a:t>f ~ 2v, so 72B per vertex</a:t>
            </a:r>
          </a:p>
          <a:p>
            <a:r>
              <a:rPr lang="en-US"/>
              <a:t>Every glVertex() call has overhead</a:t>
            </a:r>
          </a:p>
          <a:p>
            <a:pPr lvl="1"/>
            <a:r>
              <a:rPr lang="en-US"/>
              <a:t>so no advantage for batched operations</a:t>
            </a:r>
          </a:p>
          <a:p>
            <a:r>
              <a:rPr lang="en-US"/>
              <a:t>Horrendously inefficient operations</a:t>
            </a:r>
          </a:p>
          <a:p>
            <a:r>
              <a:rPr lang="en-US"/>
              <a:t>But easy and lowest common denominator</a:t>
            </a:r>
          </a:p>
        </p:txBody>
      </p:sp>
    </p:spTree>
    <p:extLst>
      <p:ext uri="{BB962C8B-B14F-4D97-AF65-F5344CB8AC3E}">
        <p14:creationId xmlns:p14="http://schemas.microsoft.com/office/powerpoint/2010/main" val="31553211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Based on identifying the requirements:</a:t>
            </a:r>
          </a:p>
          <a:p>
            <a:pPr lvl="1"/>
            <a:r>
              <a:rPr lang="en-US"/>
              <a:t>topological – mesh assumptions</a:t>
            </a:r>
          </a:p>
          <a:p>
            <a:pPr lvl="1"/>
            <a:r>
              <a:rPr lang="en-US"/>
              <a:t>algorithmic – what operations we will need</a:t>
            </a:r>
          </a:p>
          <a:p>
            <a:pPr lvl="1"/>
            <a:r>
              <a:rPr lang="en-US"/>
              <a:t>resource – how much memory / bandwidth</a:t>
            </a:r>
          </a:p>
          <a:p>
            <a:pPr lvl="1"/>
            <a:r>
              <a:rPr lang="en-US"/>
              <a:t>complexity – preprocessing / runtime cost</a:t>
            </a:r>
          </a:p>
          <a:p>
            <a:r>
              <a:rPr lang="en-US"/>
              <a:t>Throughout, we will assume IEEE floats (4B)</a:t>
            </a:r>
          </a:p>
        </p:txBody>
      </p:sp>
    </p:spTree>
    <p:extLst>
      <p:ext uri="{BB962C8B-B14F-4D97-AF65-F5344CB8AC3E}">
        <p14:creationId xmlns:p14="http://schemas.microsoft.com/office/powerpoint/2010/main" val="184514845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Indexed Face Data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Store a </a:t>
            </a:r>
            <a:r>
              <a:rPr lang="en-US" i="1"/>
              <a:t>single</a:t>
            </a:r>
            <a:r>
              <a:rPr lang="en-US"/>
              <a:t> array of vertices / attributes</a:t>
            </a:r>
          </a:p>
          <a:p>
            <a:r>
              <a:rPr lang="en-US"/>
              <a:t>Store their indices (or pointers) for each face</a:t>
            </a:r>
          </a:p>
          <a:p>
            <a:pPr lvl="1"/>
            <a:r>
              <a:rPr lang="en-US"/>
              <a:t>Pointers are no longer cheaper</a:t>
            </a:r>
          </a:p>
          <a:p>
            <a:pPr lvl="1"/>
            <a:r>
              <a:rPr lang="en-US" i="1"/>
              <a:t>Most</a:t>
            </a:r>
            <a:r>
              <a:rPr lang="en-US"/>
              <a:t> PUs have 1-op array lookup</a:t>
            </a:r>
          </a:p>
          <a:p>
            <a:r>
              <a:rPr lang="en-US"/>
              <a:t>Render uses vertex arrays / VBOs</a:t>
            </a:r>
          </a:p>
          <a:p>
            <a:r>
              <a:rPr lang="en-US"/>
              <a:t>But operations aren't so easy</a:t>
            </a:r>
          </a:p>
        </p:txBody>
      </p:sp>
    </p:spTree>
    <p:extLst>
      <p:ext uri="{BB962C8B-B14F-4D97-AF65-F5344CB8AC3E}">
        <p14:creationId xmlns:p14="http://schemas.microsoft.com/office/powerpoint/2010/main" val="398507733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93" y="1139323"/>
            <a:ext cx="10403814" cy="538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" y="6241774"/>
            <a:ext cx="12992100" cy="2902226"/>
          </a:xfrm>
        </p:spPr>
        <p:txBody>
          <a:bodyPr/>
          <a:lstStyle/>
          <a:p>
            <a:r>
              <a:rPr lang="en-US"/>
              <a:t>Replace individual glVertex() calls</a:t>
            </a:r>
          </a:p>
          <a:p>
            <a:r>
              <a:rPr lang="en-US"/>
              <a:t>Pass </a:t>
            </a:r>
            <a:r>
              <a:rPr lang="en-US" i="1"/>
              <a:t>entire arrays</a:t>
            </a:r>
            <a:r>
              <a:rPr lang="en-US"/>
              <a:t> to library</a:t>
            </a:r>
          </a:p>
          <a:p>
            <a:r>
              <a:rPr lang="en-US"/>
              <a:t>Push loop through vertices into library call</a:t>
            </a:r>
          </a:p>
        </p:txBody>
      </p:sp>
    </p:spTree>
    <p:extLst>
      <p:ext uri="{BB962C8B-B14F-4D97-AF65-F5344CB8AC3E}">
        <p14:creationId xmlns:p14="http://schemas.microsoft.com/office/powerpoint/2010/main" val="185771828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Buffer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Same idea, but data transferred to VRAM</a:t>
            </a:r>
          </a:p>
          <a:p>
            <a:r>
              <a:rPr lang="en-US"/>
              <a:t>I.e. we cache the data &amp; save the bandwidth</a:t>
            </a:r>
          </a:p>
          <a:p>
            <a:r>
              <a:rPr lang="en-US"/>
              <a:t>Which means memory management:</a:t>
            </a:r>
          </a:p>
          <a:p>
            <a:pPr lvl="1"/>
            <a:r>
              <a:rPr lang="en-US"/>
              <a:t>allocation:	glGenBuffers, glDeleteBuffers</a:t>
            </a:r>
          </a:p>
          <a:p>
            <a:pPr lvl="1"/>
            <a:r>
              <a:rPr lang="en-US"/>
              <a:t>binding:      glBindBuffer</a:t>
            </a:r>
          </a:p>
          <a:p>
            <a:pPr lvl="1"/>
            <a:r>
              <a:rPr lang="en-US"/>
              <a:t>transfer:      glBufferData</a:t>
            </a:r>
          </a:p>
          <a:p>
            <a:r>
              <a:rPr lang="en-US"/>
              <a:t>And more is moving onto GPU with Vulkan</a:t>
            </a:r>
          </a:p>
        </p:txBody>
      </p:sp>
    </p:spTree>
    <p:extLst>
      <p:ext uri="{BB962C8B-B14F-4D97-AF65-F5344CB8AC3E}">
        <p14:creationId xmlns:p14="http://schemas.microsoft.com/office/powerpoint/2010/main" val="284933932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Indexed Face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Reading / rendering is easy &amp; fast</a:t>
            </a:r>
          </a:p>
          <a:p>
            <a:r>
              <a:rPr lang="en-US"/>
              <a:t>Cannot iterate around vertices</a:t>
            </a:r>
          </a:p>
          <a:p>
            <a:pPr lvl="1"/>
            <a:r>
              <a:rPr lang="en-US"/>
              <a:t>But can iterate over them</a:t>
            </a:r>
          </a:p>
          <a:p>
            <a:r>
              <a:rPr lang="en-US"/>
              <a:t>Cannot (easily) swap faces across edge</a:t>
            </a:r>
          </a:p>
          <a:p>
            <a:r>
              <a:rPr lang="en-US"/>
              <a:t>Can iterate over, around faces</a:t>
            </a:r>
          </a:p>
          <a:p>
            <a:r>
              <a:rPr lang="en-US"/>
              <a:t>No per edge storage</a:t>
            </a:r>
          </a:p>
          <a:p>
            <a:r>
              <a:rPr lang="en-US"/>
              <a:t>Overall weakness – edge operations</a:t>
            </a:r>
          </a:p>
        </p:txBody>
      </p:sp>
    </p:spTree>
    <p:extLst>
      <p:ext uri="{BB962C8B-B14F-4D97-AF65-F5344CB8AC3E}">
        <p14:creationId xmlns:p14="http://schemas.microsoft.com/office/powerpoint/2010/main" val="99411090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/>
              <a:t>Smooth Normals – Indexed 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" y="6308034"/>
            <a:ext cx="12992100" cy="2835965"/>
          </a:xfrm>
        </p:spPr>
        <p:txBody>
          <a:bodyPr/>
          <a:lstStyle/>
          <a:p>
            <a:r>
              <a:rPr lang="en-US"/>
              <a:t>Much better – O(v) computation</a:t>
            </a:r>
          </a:p>
          <a:p>
            <a:r>
              <a:rPr lang="en-US"/>
              <a:t>But it cannot iterate </a:t>
            </a:r>
            <a:r>
              <a:rPr lang="en-US" i="1"/>
              <a:t>around</a:t>
            </a:r>
            <a:r>
              <a:rPr lang="en-US"/>
              <a:t> vertices yet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933" y="1396599"/>
            <a:ext cx="7534934" cy="53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3845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1B45-3492-B547-87A5-B97775CE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Polygon Soup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81D2D3-AE1F-9B44-BF56-C9A2BA176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574800"/>
            <a:ext cx="9846310" cy="75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5029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FDF4-BBF1-2E4F-AFCC-F80FBB49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Indexed Faces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909B5-A6AA-2040-980E-3734A23BA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5" y="1574800"/>
            <a:ext cx="11614150" cy="80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8110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Indexed Face Costs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Memory / bandwidth cost:</a:t>
            </a:r>
          </a:p>
          <a:p>
            <a:pPr lvl="1"/>
            <a:r>
              <a:rPr lang="en-US"/>
              <a:t>3 x 4B per vertex= 12B</a:t>
            </a:r>
          </a:p>
          <a:p>
            <a:pPr lvl="1"/>
            <a:r>
              <a:rPr lang="en-US"/>
              <a:t>f ~ 2v, so 6 x 4B indices per vertex</a:t>
            </a:r>
          </a:p>
          <a:p>
            <a:pPr lvl="1"/>
            <a:r>
              <a:rPr lang="en-US"/>
              <a:t>Total: 36B / vertex</a:t>
            </a:r>
          </a:p>
          <a:p>
            <a:r>
              <a:rPr lang="en-US"/>
              <a:t>Efficient rendering</a:t>
            </a:r>
          </a:p>
          <a:p>
            <a:r>
              <a:rPr lang="en-US"/>
              <a:t>Default in practice: OBJ files / VBOs</a:t>
            </a:r>
          </a:p>
          <a:p>
            <a:r>
              <a:rPr lang="en-US"/>
              <a:t>But limited in its operations</a:t>
            </a:r>
          </a:p>
        </p:txBody>
      </p:sp>
    </p:spTree>
    <p:extLst>
      <p:ext uri="{BB962C8B-B14F-4D97-AF65-F5344CB8AC3E}">
        <p14:creationId xmlns:p14="http://schemas.microsoft.com/office/powerpoint/2010/main" val="271604891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Improvements Needed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Mesh </a:t>
            </a:r>
            <a:r>
              <a:rPr lang="en-US" i="1"/>
              <a:t>processing</a:t>
            </a:r>
            <a:r>
              <a:rPr lang="en-US"/>
              <a:t> requires more operations</a:t>
            </a:r>
          </a:p>
          <a:p>
            <a:r>
              <a:rPr lang="en-US"/>
              <a:t>In particular, iterating in </a:t>
            </a:r>
            <a:r>
              <a:rPr lang="en-US" i="1"/>
              <a:t>cyclic</a:t>
            </a:r>
            <a:r>
              <a:rPr lang="en-US"/>
              <a:t> order</a:t>
            </a:r>
          </a:p>
          <a:p>
            <a:r>
              <a:rPr lang="en-US"/>
              <a:t>This allows us to preserve topology</a:t>
            </a:r>
          </a:p>
          <a:p>
            <a:pPr lvl="1"/>
            <a:r>
              <a:rPr lang="en-US"/>
              <a:t>e.g. testing 2-manifold conditions</a:t>
            </a:r>
          </a:p>
          <a:p>
            <a:pPr lvl="1"/>
            <a:r>
              <a:rPr lang="en-US"/>
              <a:t>can't (easily) do this with indexed face</a:t>
            </a:r>
          </a:p>
          <a:p>
            <a:r>
              <a:rPr lang="en-US"/>
              <a:t>We will need to track vertices, faces, edges</a:t>
            </a:r>
          </a:p>
          <a:p>
            <a:pPr lvl="1"/>
            <a:r>
              <a:rPr lang="en-US"/>
              <a:t>Each will need index + attribute storage</a:t>
            </a:r>
          </a:p>
        </p:txBody>
      </p:sp>
    </p:spTree>
    <p:extLst>
      <p:ext uri="{BB962C8B-B14F-4D97-AF65-F5344CB8AC3E}">
        <p14:creationId xmlns:p14="http://schemas.microsoft.com/office/powerpoint/2010/main" val="285200010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Face-Based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sz="3600"/>
              <a:t>Each vertex stores:</a:t>
            </a:r>
          </a:p>
          <a:p>
            <a:pPr lvl="1">
              <a:spcBef>
                <a:spcPts val="1800"/>
              </a:spcBef>
            </a:pPr>
            <a:r>
              <a:rPr lang="en-US" sz="3600"/>
              <a:t>position									12B</a:t>
            </a:r>
          </a:p>
          <a:p>
            <a:pPr lvl="1">
              <a:spcBef>
                <a:spcPts val="1800"/>
              </a:spcBef>
            </a:pPr>
            <a:r>
              <a:rPr lang="en-US" sz="3600"/>
              <a:t>1 face index (first)					  4B				16B/vert</a:t>
            </a:r>
          </a:p>
          <a:p>
            <a:pPr>
              <a:spcBef>
                <a:spcPts val="1800"/>
              </a:spcBef>
            </a:pPr>
            <a:r>
              <a:rPr lang="en-US" sz="3600"/>
              <a:t>Each face stores:</a:t>
            </a:r>
          </a:p>
          <a:p>
            <a:pPr lvl="1">
              <a:spcBef>
                <a:spcPts val="1800"/>
              </a:spcBef>
            </a:pPr>
            <a:r>
              <a:rPr lang="en-US" sz="3600"/>
              <a:t>3 vertex indices						12B</a:t>
            </a:r>
          </a:p>
          <a:p>
            <a:pPr lvl="1">
              <a:spcBef>
                <a:spcPts val="1800"/>
              </a:spcBef>
            </a:pPr>
            <a:r>
              <a:rPr lang="en-US" sz="3600"/>
              <a:t>3 neighbours (face indices)		12B	24B/face</a:t>
            </a:r>
          </a:p>
          <a:p>
            <a:pPr lvl="2">
              <a:spcBef>
                <a:spcPts val="1800"/>
              </a:spcBef>
            </a:pPr>
            <a:r>
              <a:rPr lang="en-US" sz="3600"/>
              <a:t>(2 faces / vertex)										48B /vert</a:t>
            </a:r>
          </a:p>
          <a:p>
            <a:pPr>
              <a:spcBef>
                <a:spcPts val="1800"/>
              </a:spcBef>
            </a:pPr>
            <a:r>
              <a:rPr lang="en-US" sz="3600"/>
              <a:t>Total:															64B / vert</a:t>
            </a:r>
          </a:p>
          <a:p>
            <a:pPr>
              <a:spcBef>
                <a:spcPts val="1800"/>
              </a:spcBef>
            </a:pPr>
            <a:r>
              <a:rPr lang="en-US" sz="36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209370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Meshes are manifold (if possible)</a:t>
            </a:r>
          </a:p>
          <a:p>
            <a:r>
              <a:rPr lang="en-US"/>
              <a:t>If not, the boundary is clearly marked</a:t>
            </a:r>
          </a:p>
          <a:p>
            <a:r>
              <a:rPr lang="en-US"/>
              <a:t>Meshes are triangulations</a:t>
            </a:r>
          </a:p>
          <a:p>
            <a:pPr lvl="1"/>
            <a:r>
              <a:rPr lang="en-US"/>
              <a:t>Easily enforced – subdivide polygons</a:t>
            </a:r>
          </a:p>
          <a:p>
            <a:r>
              <a:rPr lang="en-US"/>
              <a:t>Sometimes generalise to quads</a:t>
            </a:r>
          </a:p>
          <a:p>
            <a:r>
              <a:rPr lang="en-US"/>
              <a:t>Almost never use larger mesh elements</a:t>
            </a:r>
          </a:p>
        </p:txBody>
      </p:sp>
    </p:spTree>
    <p:extLst>
      <p:ext uri="{BB962C8B-B14F-4D97-AF65-F5344CB8AC3E}">
        <p14:creationId xmlns:p14="http://schemas.microsoft.com/office/powerpoint/2010/main" val="305418317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/>
              <a:t>Smooth Normals – Face-Based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" y="6294784"/>
            <a:ext cx="12992100" cy="2849216"/>
          </a:xfrm>
        </p:spPr>
        <p:txBody>
          <a:bodyPr/>
          <a:lstStyle/>
          <a:p>
            <a:r>
              <a:rPr lang="en-US"/>
              <a:t>Iteration around vertices now possible</a:t>
            </a:r>
          </a:p>
          <a:p>
            <a:r>
              <a:rPr lang="en-US"/>
              <a:t>But lots of if statements</a:t>
            </a:r>
          </a:p>
          <a:p>
            <a:r>
              <a:rPr lang="en-US"/>
              <a:t>Starts failing with non-triangular faces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481" y="1280465"/>
            <a:ext cx="5931837" cy="542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5148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Edge-Based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start </a:t>
            </a:r>
            <a:r>
              <a:rPr lang="en-US" i="1"/>
              <a:t>explicitly</a:t>
            </a:r>
            <a:r>
              <a:rPr lang="en-US"/>
              <a:t> representing edges</a:t>
            </a:r>
          </a:p>
          <a:p>
            <a:r>
              <a:rPr lang="en-US"/>
              <a:t>And using them to store cyclic edge loops</a:t>
            </a:r>
          </a:p>
          <a:p>
            <a:r>
              <a:rPr lang="en-US"/>
              <a:t>Each edge points to the next/previous edge</a:t>
            </a:r>
          </a:p>
          <a:p>
            <a:r>
              <a:rPr lang="en-US"/>
              <a:t>At each end, and for each face</a:t>
            </a:r>
          </a:p>
          <a:p>
            <a:r>
              <a:rPr lang="en-US"/>
              <a:t>Paradigm is the </a:t>
            </a:r>
            <a:r>
              <a:rPr lang="en-US" i="1"/>
              <a:t>winged edge</a:t>
            </a:r>
            <a:r>
              <a:rPr lang="en-US"/>
              <a:t> (Baumgart, 1972)</a:t>
            </a:r>
          </a:p>
        </p:txBody>
      </p:sp>
    </p:spTree>
    <p:extLst>
      <p:ext uri="{BB962C8B-B14F-4D97-AF65-F5344CB8AC3E}">
        <p14:creationId xmlns:p14="http://schemas.microsoft.com/office/powerpoint/2010/main" val="22246783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Winged Edge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26295" y="3140765"/>
            <a:ext cx="4717774" cy="3644348"/>
            <a:chOff x="2199861" y="3048000"/>
            <a:chExt cx="4717774" cy="3644348"/>
          </a:xfrm>
        </p:grpSpPr>
        <p:sp>
          <p:nvSpPr>
            <p:cNvPr id="4" name="Freeform 3"/>
            <p:cNvSpPr/>
            <p:nvPr/>
          </p:nvSpPr>
          <p:spPr>
            <a:xfrm>
              <a:off x="2199861" y="3061252"/>
              <a:ext cx="3273287" cy="3631096"/>
            </a:xfrm>
            <a:custGeom>
              <a:avLst/>
              <a:gdLst>
                <a:gd name="connsiteX0" fmla="*/ 0 w 3273287"/>
                <a:gd name="connsiteY0" fmla="*/ 3498574 h 3631096"/>
                <a:gd name="connsiteX1" fmla="*/ 1775791 w 3273287"/>
                <a:gd name="connsiteY1" fmla="*/ 0 h 3631096"/>
                <a:gd name="connsiteX2" fmla="*/ 3273287 w 3273287"/>
                <a:gd name="connsiteY2" fmla="*/ 3631096 h 3631096"/>
                <a:gd name="connsiteX3" fmla="*/ 0 w 3273287"/>
                <a:gd name="connsiteY3" fmla="*/ 3498574 h 363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3287" h="3631096">
                  <a:moveTo>
                    <a:pt x="0" y="3498574"/>
                  </a:moveTo>
                  <a:lnTo>
                    <a:pt x="1775791" y="0"/>
                  </a:lnTo>
                  <a:lnTo>
                    <a:pt x="3273287" y="3631096"/>
                  </a:lnTo>
                  <a:lnTo>
                    <a:pt x="0" y="3498574"/>
                  </a:ln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ts val="4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975652" y="3048000"/>
              <a:ext cx="2941983" cy="13384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Straight Connector 8"/>
            <p:cNvCxnSpPr>
              <a:endCxn id="4" idx="2"/>
            </p:cNvCxnSpPr>
            <p:nvPr/>
          </p:nvCxnSpPr>
          <p:spPr>
            <a:xfrm flipH="1">
              <a:off x="5473148" y="4399722"/>
              <a:ext cx="1444487" cy="22926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6" name="Straight Arrow Connector 15"/>
          <p:cNvCxnSpPr/>
          <p:nvPr/>
        </p:nvCxnSpPr>
        <p:spPr>
          <a:xfrm flipV="1">
            <a:off x="5632174" y="3657600"/>
            <a:ext cx="516835" cy="6493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651514" y="4161184"/>
            <a:ext cx="834886" cy="17559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/>
          <p:nvPr/>
        </p:nvCxnSpPr>
        <p:spPr>
          <a:xfrm>
            <a:off x="6294783" y="6045201"/>
            <a:ext cx="755371" cy="11706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/>
          <p:cNvCxnSpPr/>
          <p:nvPr/>
        </p:nvCxnSpPr>
        <p:spPr>
          <a:xfrm flipH="1">
            <a:off x="5777948" y="6031949"/>
            <a:ext cx="516835" cy="75316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6184354" y="6785113"/>
            <a:ext cx="9762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ea typeface="Gill Sans"/>
                <a:cs typeface="Gill Sans"/>
                <a:sym typeface="Gill Sans"/>
              </a:rPr>
              <a:t>end[0]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74824" y="2613623"/>
            <a:ext cx="9762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ea typeface="Gill Sans"/>
                <a:cs typeface="Gill Sans"/>
                <a:sym typeface="Gill Sans"/>
              </a:rPr>
              <a:t>end[1]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85401" y="4612492"/>
            <a:ext cx="10018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ea typeface="Gill Sans"/>
                <a:cs typeface="Gill Sans"/>
                <a:sym typeface="Gill Sans"/>
              </a:rPr>
              <a:t>face[0]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62000" y="5166876"/>
            <a:ext cx="10018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ea typeface="Gill Sans"/>
                <a:cs typeface="Gill Sans"/>
                <a:sym typeface="Gill Sans"/>
              </a:rPr>
              <a:t>face[1]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84354" y="5484561"/>
            <a:ext cx="10483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ea typeface="Gill Sans"/>
                <a:cs typeface="Gill Sans"/>
                <a:sym typeface="Gill Sans"/>
              </a:rPr>
              <a:t>next[0]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82699" y="6060661"/>
            <a:ext cx="108843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ea typeface="Gill Sans"/>
                <a:cs typeface="Gill Sans"/>
                <a:sym typeface="Gill Sans"/>
              </a:rPr>
              <a:t>prev[0]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47748" y="3835033"/>
            <a:ext cx="108843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ea typeface="Gill Sans"/>
                <a:cs typeface="Gill Sans"/>
                <a:sym typeface="Gill Sans"/>
              </a:rPr>
              <a:t>prev[1]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39128" y="4246954"/>
            <a:ext cx="10483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</a:pPr>
            <a:r>
              <a:rPr kumimoji="0" lang="en-US" sz="2400" b="0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 charset="0"/>
                <a:ea typeface="Gill Sans"/>
                <a:cs typeface="Gill Sans"/>
                <a:sym typeface="Gill Sans"/>
              </a:rPr>
              <a:t>next[1]</a:t>
            </a:r>
          </a:p>
        </p:txBody>
      </p:sp>
    </p:spTree>
    <p:extLst>
      <p:ext uri="{BB962C8B-B14F-4D97-AF65-F5344CB8AC3E}">
        <p14:creationId xmlns:p14="http://schemas.microsoft.com/office/powerpoint/2010/main" val="81960143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Winged Edge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Each vertex stores: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position								12B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1 edge index (first)					  4B					  16B/vertex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Each edge stores: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2 vertex indices						  8B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2 face indices							  8B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2 edge indices (next)				  8B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2 edge indices (prev)				  8B	32B/edge	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(3 edges / vertex)											  96B/vertex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Each face stores: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1 edge index (first)					  4B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(2 faces / vertex)											    8B /vert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Total:															120B / vert</a:t>
            </a:r>
          </a:p>
        </p:txBody>
      </p:sp>
    </p:spTree>
    <p:extLst>
      <p:ext uri="{BB962C8B-B14F-4D97-AF65-F5344CB8AC3E}">
        <p14:creationId xmlns:p14="http://schemas.microsoft.com/office/powerpoint/2010/main" val="202869510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/>
              <a:t>Smooth Normals – Winged Edge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" y="6294784"/>
            <a:ext cx="12992100" cy="2849216"/>
          </a:xfrm>
        </p:spPr>
        <p:txBody>
          <a:bodyPr/>
          <a:lstStyle/>
          <a:p>
            <a:r>
              <a:rPr lang="en-US"/>
              <a:t>This is cleaner, and handles arbitrary meshes</a:t>
            </a:r>
          </a:p>
          <a:p>
            <a:r>
              <a:rPr lang="en-US"/>
              <a:t>Face can store vertex IDs as well (+24B/v)</a:t>
            </a:r>
          </a:p>
          <a:p>
            <a:r>
              <a:rPr lang="en-US"/>
              <a:t>Still need if statements to track things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1265584"/>
            <a:ext cx="6413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112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Half-Edge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Break winged-edges into a pair of half-edges</a:t>
            </a:r>
          </a:p>
          <a:p>
            <a:pPr lvl="1"/>
            <a:r>
              <a:rPr lang="en-US"/>
              <a:t>Mantyla 1988, Kettner 1999</a:t>
            </a:r>
          </a:p>
          <a:p>
            <a:r>
              <a:rPr lang="en-US"/>
              <a:t>Each half edge has:</a:t>
            </a:r>
          </a:p>
          <a:p>
            <a:pPr lvl="1"/>
            <a:r>
              <a:rPr lang="en-US"/>
              <a:t>vertex, face, next, prev</a:t>
            </a:r>
          </a:p>
          <a:p>
            <a:pPr lvl="1"/>
            <a:r>
              <a:rPr lang="en-US"/>
              <a:t>ID of paired half-edge</a:t>
            </a:r>
          </a:p>
          <a:p>
            <a:pPr lvl="2"/>
            <a:r>
              <a:rPr lang="en-US"/>
              <a:t>But store them in pairs</a:t>
            </a:r>
          </a:p>
          <a:p>
            <a:pPr lvl="2"/>
            <a:r>
              <a:rPr lang="en-US"/>
              <a:t>Use XOR on bit 0 to flip between them</a:t>
            </a:r>
          </a:p>
          <a:p>
            <a:r>
              <a:rPr lang="en-US"/>
              <a:t>Same cost as winged-edge, simpler code</a:t>
            </a:r>
          </a:p>
        </p:txBody>
      </p:sp>
    </p:spTree>
    <p:extLst>
      <p:ext uri="{BB962C8B-B14F-4D97-AF65-F5344CB8AC3E}">
        <p14:creationId xmlns:p14="http://schemas.microsoft.com/office/powerpoint/2010/main" val="66382518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/>
              <a:t>Smooth Normals – Half Edge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" y="6294784"/>
            <a:ext cx="12992100" cy="2849216"/>
          </a:xfrm>
        </p:spPr>
        <p:txBody>
          <a:bodyPr/>
          <a:lstStyle/>
          <a:p>
            <a:r>
              <a:rPr lang="en-US"/>
              <a:t>This is nice, but still memory-inefficient</a:t>
            </a:r>
          </a:p>
          <a:p>
            <a:r>
              <a:rPr lang="en-US"/>
              <a:t>We need to reduce the per edge costs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039" y="1361688"/>
            <a:ext cx="8273425" cy="56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9476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Edge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Campagna 1998</a:t>
            </a:r>
          </a:p>
          <a:p>
            <a:r>
              <a:rPr lang="en-US"/>
              <a:t>Stores the directed-edges </a:t>
            </a:r>
            <a:r>
              <a:rPr lang="en-US" i="1"/>
              <a:t>per triangle</a:t>
            </a:r>
          </a:p>
          <a:p>
            <a:r>
              <a:rPr lang="en-US"/>
              <a:t>I.e. in groups of three</a:t>
            </a:r>
          </a:p>
          <a:p>
            <a:r>
              <a:rPr lang="en-US"/>
              <a:t>Assumes arithmetic cheap, memory not</a:t>
            </a:r>
          </a:p>
          <a:p>
            <a:r>
              <a:rPr lang="en-US"/>
              <a:t>Uses modular arithmetic (%3) instead of XOR</a:t>
            </a:r>
          </a:p>
          <a:p>
            <a:r>
              <a:rPr lang="en-US"/>
              <a:t>And uses it for implicit storage of topology</a:t>
            </a:r>
          </a:p>
        </p:txBody>
      </p:sp>
    </p:spTree>
    <p:extLst>
      <p:ext uri="{BB962C8B-B14F-4D97-AF65-F5344CB8AC3E}">
        <p14:creationId xmlns:p14="http://schemas.microsoft.com/office/powerpoint/2010/main" val="213904599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directed edge d is no. i on face f:</a:t>
            </a:r>
          </a:p>
          <a:p>
            <a:pPr lvl="1"/>
            <a:r>
              <a:rPr lang="en-US"/>
              <a:t>d = 3f + i			f = h/3			i = h%3</a:t>
            </a:r>
          </a:p>
          <a:p>
            <a:pPr lvl="2"/>
            <a:r>
              <a:rPr lang="en-US"/>
              <a:t>d is directed face index</a:t>
            </a:r>
          </a:p>
          <a:p>
            <a:pPr lvl="2"/>
            <a:r>
              <a:rPr lang="en-US"/>
              <a:t>f is face index</a:t>
            </a:r>
          </a:p>
          <a:p>
            <a:pPr lvl="2"/>
            <a:r>
              <a:rPr lang="en-US"/>
              <a:t>i is 0, 1, or 2 in CCW order</a:t>
            </a:r>
          </a:p>
          <a:p>
            <a:r>
              <a:rPr lang="en-US"/>
              <a:t>next = 3f + (i + 1) % 3</a:t>
            </a:r>
          </a:p>
          <a:p>
            <a:r>
              <a:rPr lang="en-US"/>
              <a:t>prev = 3f + (i + 2) % 3</a:t>
            </a:r>
          </a:p>
        </p:txBody>
      </p:sp>
    </p:spTree>
    <p:extLst>
      <p:ext uri="{BB962C8B-B14F-4D97-AF65-F5344CB8AC3E}">
        <p14:creationId xmlns:p14="http://schemas.microsoft.com/office/powerpoint/2010/main" val="263119838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/>
              <a:t>Smooth Normals – Directed Edge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" y="7619998"/>
            <a:ext cx="12992100" cy="1524001"/>
          </a:xfrm>
        </p:spPr>
        <p:txBody>
          <a:bodyPr/>
          <a:lstStyle/>
          <a:p>
            <a:r>
              <a:rPr lang="en-US"/>
              <a:t>Right, let's look at the cost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45" y="1269456"/>
            <a:ext cx="8944109" cy="625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551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Algorithmic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Operations will include:</a:t>
            </a:r>
          </a:p>
          <a:p>
            <a:pPr lvl="1"/>
            <a:r>
              <a:rPr lang="en-US"/>
              <a:t>Rendering</a:t>
            </a:r>
          </a:p>
          <a:p>
            <a:pPr lvl="1"/>
            <a:r>
              <a:rPr lang="en-US"/>
              <a:t>GPU transfer</a:t>
            </a:r>
          </a:p>
          <a:p>
            <a:pPr lvl="1"/>
            <a:r>
              <a:rPr lang="en-US"/>
              <a:t>Iteration for mesh processing</a:t>
            </a:r>
          </a:p>
          <a:p>
            <a:pPr lvl="1"/>
            <a:r>
              <a:rPr lang="en-US"/>
              <a:t>Insertion / deletion / modification</a:t>
            </a:r>
          </a:p>
        </p:txBody>
      </p:sp>
    </p:spTree>
    <p:extLst>
      <p:ext uri="{BB962C8B-B14F-4D97-AF65-F5344CB8AC3E}">
        <p14:creationId xmlns:p14="http://schemas.microsoft.com/office/powerpoint/2010/main" val="117595884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Edge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Each vertex stores: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position								12B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1 edge index (first)					  4B					16B/vertex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Each directed edge stores: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1 vertex index						  4B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1 paired directed edge index		  4B     8B/directed edge	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(6 directed edges / vertex)								48B / vertex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Each face stores: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nothing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Total:															64B/ vertex</a:t>
            </a:r>
          </a:p>
        </p:txBody>
      </p:sp>
    </p:spTree>
    <p:extLst>
      <p:ext uri="{BB962C8B-B14F-4D97-AF65-F5344CB8AC3E}">
        <p14:creationId xmlns:p14="http://schemas.microsoft.com/office/powerpoint/2010/main" val="171517469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will do this C-style, not OO</a:t>
            </a:r>
          </a:p>
          <a:p>
            <a:r>
              <a:rPr lang="en-US"/>
              <a:t>so we get that efficiency as well</a:t>
            </a:r>
          </a:p>
          <a:p>
            <a:r>
              <a:rPr lang="en-US"/>
              <a:t>the vertices are stored in a vertex array</a:t>
            </a:r>
          </a:p>
          <a:p>
            <a:r>
              <a:rPr lang="en-US"/>
              <a:t>and the faces have vertex indices in an array</a:t>
            </a:r>
          </a:p>
          <a:p>
            <a:pPr lvl="1"/>
            <a:r>
              <a:rPr lang="en-US"/>
              <a:t>since directed edges are stored per face</a:t>
            </a:r>
          </a:p>
          <a:p>
            <a:pPr lvl="1"/>
            <a:r>
              <a:rPr lang="en-US"/>
              <a:t>their vertex indices are </a:t>
            </a:r>
            <a:r>
              <a:rPr lang="en-US" i="1"/>
              <a:t>also</a:t>
            </a:r>
            <a:r>
              <a:rPr lang="en-US"/>
              <a:t> the face's list</a:t>
            </a:r>
          </a:p>
        </p:txBody>
      </p:sp>
    </p:spTree>
    <p:extLst>
      <p:ext uri="{BB962C8B-B14F-4D97-AF65-F5344CB8AC3E}">
        <p14:creationId xmlns:p14="http://schemas.microsoft.com/office/powerpoint/2010/main" val="317039283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(Finally)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" y="6376504"/>
            <a:ext cx="12992100" cy="2767496"/>
          </a:xfrm>
        </p:spPr>
        <p:txBody>
          <a:bodyPr/>
          <a:lstStyle/>
          <a:p>
            <a:r>
              <a:rPr lang="en-US"/>
              <a:t>After all that mess, it's surprisingly simple</a:t>
            </a:r>
          </a:p>
          <a:p>
            <a:r>
              <a:rPr lang="en-US"/>
              <a:t>But it's not perfect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2" y="1334124"/>
            <a:ext cx="12808438" cy="57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3969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Edge Comments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boundary edge does not have a pair</a:t>
            </a:r>
          </a:p>
          <a:p>
            <a:pPr lvl="1"/>
            <a:r>
              <a:rPr lang="en-US"/>
              <a:t>So store a negative index</a:t>
            </a:r>
          </a:p>
          <a:p>
            <a:r>
              <a:rPr lang="en-US"/>
              <a:t>Similar structure for quads is easy to construct</a:t>
            </a:r>
          </a:p>
          <a:p>
            <a:pPr lvl="1"/>
            <a:r>
              <a:rPr lang="en-US"/>
              <a:t>but we can't mix the two</a:t>
            </a:r>
          </a:p>
          <a:p>
            <a:r>
              <a:rPr lang="en-US"/>
              <a:t>Libraries exist (OpenMesh, CGAL, &amp;c.)</a:t>
            </a:r>
          </a:p>
          <a:p>
            <a:r>
              <a:rPr lang="en-US"/>
              <a:t>But most people roll their own</a:t>
            </a:r>
          </a:p>
          <a:p>
            <a:pPr lvl="1"/>
            <a:r>
              <a:rPr lang="en-US"/>
              <a:t>Because their </a:t>
            </a:r>
            <a:r>
              <a:rPr lang="en-US" i="1"/>
              <a:t>attributes</a:t>
            </a:r>
            <a:r>
              <a:rPr lang="en-US"/>
              <a:t> vary</a:t>
            </a:r>
          </a:p>
        </p:txBody>
      </p:sp>
    </p:spTree>
    <p:extLst>
      <p:ext uri="{BB962C8B-B14F-4D97-AF65-F5344CB8AC3E}">
        <p14:creationId xmlns:p14="http://schemas.microsoft.com/office/powerpoint/2010/main" val="19862031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0" indent="0">
              <a:buNone/>
            </a:pPr>
            <a:r>
              <a:rPr lang="en-US" sz="4000"/>
              <a:t>a. access to vertices, edges, faces</a:t>
            </a:r>
          </a:p>
          <a:p>
            <a:pPr marL="254000" indent="0">
              <a:buNone/>
            </a:pPr>
            <a:r>
              <a:rPr lang="en-US" sz="4000"/>
              <a:t>b. iteration over vertices, edges, faces (any order)</a:t>
            </a:r>
          </a:p>
          <a:p>
            <a:pPr marL="254000" indent="0">
              <a:buNone/>
            </a:pPr>
            <a:r>
              <a:rPr lang="en-US" sz="4000"/>
              <a:t>c. access to endpoints of edge</a:t>
            </a:r>
          </a:p>
          <a:p>
            <a:pPr marL="254000" indent="0">
              <a:buNone/>
            </a:pPr>
            <a:r>
              <a:rPr lang="en-US" sz="4000"/>
              <a:t>d. access to faces for each edge</a:t>
            </a:r>
          </a:p>
          <a:p>
            <a:pPr marL="254000" indent="0">
              <a:buNone/>
            </a:pPr>
            <a:r>
              <a:rPr lang="en-US" sz="4000"/>
              <a:t>e. oriented traversal of edges (walk around face)</a:t>
            </a:r>
          </a:p>
          <a:p>
            <a:pPr marL="254000" indent="0">
              <a:buNone/>
            </a:pPr>
            <a:r>
              <a:rPr lang="en-US" sz="4000"/>
              <a:t>f. oriented traversal of vertices (ditto)	 				c,e</a:t>
            </a:r>
          </a:p>
          <a:p>
            <a:pPr marL="254000" indent="0">
              <a:buNone/>
            </a:pPr>
            <a:r>
              <a:rPr lang="en-US" sz="4000"/>
              <a:t>g. oriented traversal of edges (around vertex) 	d,e</a:t>
            </a:r>
          </a:p>
          <a:p>
            <a:pPr marL="254000" indent="0">
              <a:buNone/>
            </a:pPr>
            <a:r>
              <a:rPr lang="en-US" sz="4000"/>
              <a:t>h. oriented traversal of faces (ditto) 					d,g</a:t>
            </a:r>
          </a:p>
        </p:txBody>
      </p:sp>
    </p:spTree>
    <p:extLst>
      <p:ext uri="{BB962C8B-B14F-4D97-AF65-F5344CB8AC3E}">
        <p14:creationId xmlns:p14="http://schemas.microsoft.com/office/powerpoint/2010/main" val="14220649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Smooth Normals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We'll use this as a running example</a:t>
            </a:r>
          </a:p>
          <a:p>
            <a:r>
              <a:rPr lang="en-US"/>
              <a:t>For each vertex</a:t>
            </a:r>
          </a:p>
          <a:p>
            <a:pPr lvl="1"/>
            <a:r>
              <a:rPr lang="en-US" i="1"/>
              <a:t>average</a:t>
            </a:r>
            <a:r>
              <a:rPr lang="en-US"/>
              <a:t> the adjacent normals</a:t>
            </a:r>
          </a:p>
          <a:p>
            <a:pPr lvl="1"/>
            <a:r>
              <a:rPr lang="en-US"/>
              <a:t>to produce an approximate vertex normal</a:t>
            </a:r>
          </a:p>
          <a:p>
            <a:r>
              <a:rPr lang="en-US"/>
              <a:t>Strictly speaking, don't need to iterate around</a:t>
            </a:r>
          </a:p>
          <a:p>
            <a:pPr lvl="1"/>
            <a:r>
              <a:rPr lang="en-US"/>
              <a:t>We just need to iterate over adjacent faces</a:t>
            </a:r>
          </a:p>
          <a:p>
            <a:pPr lvl="1"/>
            <a:r>
              <a:rPr lang="en-US"/>
              <a:t>Any order will do</a:t>
            </a:r>
          </a:p>
        </p:txBody>
      </p:sp>
    </p:spTree>
    <p:extLst>
      <p:ext uri="{BB962C8B-B14F-4D97-AF65-F5344CB8AC3E}">
        <p14:creationId xmlns:p14="http://schemas.microsoft.com/office/powerpoint/2010/main" val="26092899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Memory footprint is the key issue</a:t>
            </a:r>
          </a:p>
          <a:p>
            <a:r>
              <a:rPr lang="en-US"/>
              <a:t>It also influences bandwidth</a:t>
            </a:r>
          </a:p>
          <a:p>
            <a:pPr lvl="1"/>
            <a:r>
              <a:rPr lang="en-US"/>
              <a:t>Memory transfer to GPU for rendering</a:t>
            </a:r>
          </a:p>
          <a:p>
            <a:pPr lvl="1"/>
            <a:r>
              <a:rPr lang="en-US"/>
              <a:t>Not all operations are on GPU</a:t>
            </a:r>
          </a:p>
          <a:p>
            <a:r>
              <a:rPr lang="en-US"/>
              <a:t>Ideal language these days is C++</a:t>
            </a:r>
          </a:p>
          <a:p>
            <a:pPr lvl="1"/>
            <a:r>
              <a:rPr lang="en-US"/>
              <a:t>Because it enforces the POD rule</a:t>
            </a:r>
          </a:p>
        </p:txBody>
      </p:sp>
    </p:spTree>
    <p:extLst>
      <p:ext uri="{BB962C8B-B14F-4D97-AF65-F5344CB8AC3E}">
        <p14:creationId xmlns:p14="http://schemas.microsoft.com/office/powerpoint/2010/main" val="3806734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Polymorphism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OO languages have </a:t>
            </a:r>
            <a:r>
              <a:rPr lang="en-US" i="1"/>
              <a:t>runtime</a:t>
            </a:r>
            <a:r>
              <a:rPr lang="en-US"/>
              <a:t> polymorphism</a:t>
            </a:r>
          </a:p>
          <a:p>
            <a:pPr lvl="1"/>
            <a:r>
              <a:rPr lang="en-US"/>
              <a:t>decides which function to call at runtime</a:t>
            </a:r>
          </a:p>
          <a:p>
            <a:pPr lvl="1"/>
            <a:r>
              <a:rPr lang="en-US"/>
              <a:t>needs to store information on object class</a:t>
            </a:r>
          </a:p>
          <a:p>
            <a:pPr lvl="1"/>
            <a:r>
              <a:rPr lang="en-US"/>
              <a:t>typically done with trap table pointer</a:t>
            </a:r>
          </a:p>
          <a:p>
            <a:pPr lvl="1"/>
            <a:r>
              <a:rPr lang="en-US"/>
              <a:t>pointer to details of class in memory</a:t>
            </a:r>
          </a:p>
          <a:p>
            <a:pPr lvl="1"/>
            <a:r>
              <a:rPr lang="en-US"/>
              <a:t>object name, method base addresses, &amp;c.</a:t>
            </a:r>
          </a:p>
        </p:txBody>
      </p:sp>
    </p:spTree>
    <p:extLst>
      <p:ext uri="{BB962C8B-B14F-4D97-AF65-F5344CB8AC3E}">
        <p14:creationId xmlns:p14="http://schemas.microsoft.com/office/powerpoint/2010/main" val="28826921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Trap Table Penalty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trap table pointer is on CPU</a:t>
            </a:r>
          </a:p>
          <a:p>
            <a:pPr lvl="1"/>
            <a:r>
              <a:rPr lang="en-US"/>
              <a:t>it's </a:t>
            </a:r>
            <a:r>
              <a:rPr lang="en-US" i="1"/>
              <a:t>totally</a:t>
            </a:r>
            <a:r>
              <a:rPr lang="en-US"/>
              <a:t> useless on GPU</a:t>
            </a:r>
          </a:p>
          <a:p>
            <a:r>
              <a:rPr lang="en-US"/>
              <a:t>If you have a class representing a point</a:t>
            </a:r>
          </a:p>
          <a:p>
            <a:pPr lvl="1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Point3 { float x, y, z; NULL *trapTablePtr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/>
              <a:t>12B for your payload, 4B or 8B for the pointer</a:t>
            </a:r>
          </a:p>
          <a:p>
            <a:r>
              <a:rPr lang="en-US"/>
              <a:t>GPU bandwidth goes up by 33% or 67%</a:t>
            </a:r>
          </a:p>
          <a:p>
            <a:r>
              <a:rPr lang="en-US"/>
              <a:t>Unless you strip it out first (i.e. copy!)</a:t>
            </a:r>
          </a:p>
        </p:txBody>
      </p:sp>
    </p:spTree>
    <p:extLst>
      <p:ext uri="{BB962C8B-B14F-4D97-AF65-F5344CB8AC3E}">
        <p14:creationId xmlns:p14="http://schemas.microsoft.com/office/powerpoint/2010/main" val="68732534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5090</TotalTime>
  <Words>1984</Words>
  <Application>Microsoft Macintosh PowerPoint</Application>
  <PresentationFormat>Custom</PresentationFormat>
  <Paragraphs>311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Courier New</vt:lpstr>
      <vt:lpstr>Gill Sans</vt:lpstr>
      <vt:lpstr>Lucida Grande</vt:lpstr>
      <vt:lpstr>Palatino</vt:lpstr>
      <vt:lpstr>Palatino Linotype</vt:lpstr>
      <vt:lpstr>White</vt:lpstr>
      <vt:lpstr>02: Mesh Data Structures </vt:lpstr>
      <vt:lpstr>Data Structures</vt:lpstr>
      <vt:lpstr>Topological Requirements</vt:lpstr>
      <vt:lpstr>Algorithmic Requirements</vt:lpstr>
      <vt:lpstr>Operations</vt:lpstr>
      <vt:lpstr>Example: Smooth Normals</vt:lpstr>
      <vt:lpstr>Resource Requirements</vt:lpstr>
      <vt:lpstr>Runtime Polymorphism</vt:lpstr>
      <vt:lpstr>Trap Table Penalty</vt:lpstr>
      <vt:lpstr>POD Loophole</vt:lpstr>
      <vt:lpstr>Complexity Requirements</vt:lpstr>
      <vt:lpstr>Mesh Data Structures</vt:lpstr>
      <vt:lpstr>Face Data Structure</vt:lpstr>
      <vt:lpstr>Face Operations</vt:lpstr>
      <vt:lpstr>Smooth Normals- Face</vt:lpstr>
      <vt:lpstr>(Old) Face Improvements</vt:lpstr>
      <vt:lpstr>Lines, Strips &amp; Loops</vt:lpstr>
      <vt:lpstr>Triangle Fans/Strips</vt:lpstr>
      <vt:lpstr>Face Costs</vt:lpstr>
      <vt:lpstr>Indexed Face Data Structure</vt:lpstr>
      <vt:lpstr>Vertex Arrays</vt:lpstr>
      <vt:lpstr>Vertex Buffer Objects</vt:lpstr>
      <vt:lpstr>Indexed Face Operations</vt:lpstr>
      <vt:lpstr>Smooth Normals – Indexed Face</vt:lpstr>
      <vt:lpstr>Reading Polygon Soup</vt:lpstr>
      <vt:lpstr>Writing Indexed Faces</vt:lpstr>
      <vt:lpstr>Indexed Face Costs</vt:lpstr>
      <vt:lpstr>Improvements Needed</vt:lpstr>
      <vt:lpstr>Face-Based Structures</vt:lpstr>
      <vt:lpstr>Smooth Normals – Face-Based</vt:lpstr>
      <vt:lpstr>Edge-Based Structures</vt:lpstr>
      <vt:lpstr>Winged Edge</vt:lpstr>
      <vt:lpstr>Winged Edge Structures</vt:lpstr>
      <vt:lpstr>Smooth Normals – Winged Edge</vt:lpstr>
      <vt:lpstr>Half-Edge Structures</vt:lpstr>
      <vt:lpstr>Smooth Normals – Half Edge</vt:lpstr>
      <vt:lpstr>Directed Edge Structures</vt:lpstr>
      <vt:lpstr>Conversion</vt:lpstr>
      <vt:lpstr>Smooth Normals – Directed Edge</vt:lpstr>
      <vt:lpstr>Directed Edge Structures</vt:lpstr>
      <vt:lpstr>Implementation</vt:lpstr>
      <vt:lpstr>Code (Finally)</vt:lpstr>
      <vt:lpstr>Directed Edge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01: Functions &amp; Calculus</dc:title>
  <cp:lastModifiedBy>Hamish Carr</cp:lastModifiedBy>
  <cp:revision>661</cp:revision>
  <cp:lastPrinted>2018-10-08T12:27:32Z</cp:lastPrinted>
  <dcterms:modified xsi:type="dcterms:W3CDTF">2020-09-25T15:29:12Z</dcterms:modified>
</cp:coreProperties>
</file>