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275" r:id="rId13"/>
    <p:sldId id="274" r:id="rId14"/>
    <p:sldId id="279" r:id="rId15"/>
    <p:sldId id="278" r:id="rId16"/>
    <p:sldId id="280" r:id="rId17"/>
    <p:sldId id="281" r:id="rId18"/>
    <p:sldId id="282" r:id="rId19"/>
    <p:sldId id="287" r:id="rId20"/>
    <p:sldId id="283" r:id="rId21"/>
    <p:sldId id="289" r:id="rId22"/>
    <p:sldId id="293" r:id="rId23"/>
    <p:sldId id="294" r:id="rId24"/>
    <p:sldId id="295" r:id="rId25"/>
    <p:sldId id="296" r:id="rId26"/>
    <p:sldId id="291" r:id="rId27"/>
    <p:sldId id="292" r:id="rId28"/>
    <p:sldId id="284" r:id="rId29"/>
    <p:sldId id="286" r:id="rId30"/>
    <p:sldId id="288" r:id="rId31"/>
    <p:sldId id="285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  <a:srgbClr val="CCCCCC"/>
    <a:srgbClr val="AAA9AB"/>
    <a:srgbClr val="C6C6C6"/>
    <a:srgbClr val="BEBEBE"/>
    <a:srgbClr val="000000"/>
    <a:srgbClr val="FFFFFF"/>
    <a:srgbClr val="7D7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552" y="176"/>
      </p:cViewPr>
      <p:guideLst/>
    </p:cSldViewPr>
  </p:slideViewPr>
  <p:outlineViewPr>
    <p:cViewPr>
      <p:scale>
        <a:sx n="33" d="100"/>
        <a:sy n="33" d="100"/>
      </p:scale>
      <p:origin x="0" y="-87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sh Carr" userId="f394bf3d-70dd-47c9-a289-8c74bd6a3998" providerId="ADAL" clId="{FDEE8C8D-4298-5B4B-9A6D-73310183FCF9}"/>
    <pc:docChg chg="modSld">
      <pc:chgData name="Hamish Carr" userId="f394bf3d-70dd-47c9-a289-8c74bd6a3998" providerId="ADAL" clId="{FDEE8C8D-4298-5B4B-9A6D-73310183FCF9}" dt="2019-03-09T16:03:08.646" v="2" actId="20577"/>
      <pc:docMkLst>
        <pc:docMk/>
      </pc:docMkLst>
      <pc:sldChg chg="modSp">
        <pc:chgData name="Hamish Carr" userId="f394bf3d-70dd-47c9-a289-8c74bd6a3998" providerId="ADAL" clId="{FDEE8C8D-4298-5B4B-9A6D-73310183FCF9}" dt="2019-03-09T16:03:08.646" v="2" actId="20577"/>
        <pc:sldMkLst>
          <pc:docMk/>
          <pc:sldMk cId="1207308501" sldId="256"/>
        </pc:sldMkLst>
        <pc:spChg chg="mod">
          <ac:chgData name="Hamish Carr" userId="f394bf3d-70dd-47c9-a289-8c74bd6a3998" providerId="ADAL" clId="{FDEE8C8D-4298-5B4B-9A6D-73310183FCF9}" dt="2019-03-09T16:03:08.646" v="2" actId="20577"/>
          <ac:spMkLst>
            <pc:docMk/>
            <pc:sldMk cId="1207308501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FCA8F-07F2-2B41-AB58-5E241E0825A1}" type="datetimeFigureOut">
              <a:t>10/18/20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02F20-4D10-AD4C-A8D9-76361CF3A3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28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7T11:10:35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24575,'-3'0'0,"1"0"0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48397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21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2700" y="50800"/>
            <a:ext cx="12992100" cy="1524000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12192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" y="1562100"/>
            <a:ext cx="12992100" cy="7581900"/>
          </a:xfrm>
          <a:prstGeom prst="rect">
            <a:avLst/>
          </a:prstGeom>
        </p:spPr>
        <p:txBody>
          <a:bodyPr anchor="ctr"/>
          <a:lstStyle>
            <a:lvl1pPr marL="7346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1587500" algn="l"/>
              </a:tabLst>
            </a:lvl1pPr>
            <a:lvl2pPr marL="10902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044700" algn="l"/>
              </a:tabLst>
            </a:lvl2pPr>
            <a:lvl3pPr marL="14331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476500" algn="l"/>
              </a:tabLst>
            </a:lvl3pPr>
            <a:lvl4pPr marL="17760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921000" algn="l"/>
              </a:tabLst>
            </a:lvl4pPr>
            <a:lvl5pPr marL="21316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33782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069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eeds_logo_new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093200" y="8166100"/>
            <a:ext cx="3898900" cy="163779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0" y="9394668"/>
            <a:ext cx="5674179" cy="37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dirty="0">
                <a:latin typeface="Palatino Linotype" panose="02040502050505030304" pitchFamily="18" charset="0"/>
              </a:rPr>
              <a:t>COMP 5821M: Geometric Processing</a:t>
            </a:r>
            <a:endParaRPr dirty="0">
              <a:latin typeface="Palatino Linotype" panose="02040502050505030304" pitchFamily="18" charset="0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>
            <a:lvl1pPr>
              <a:tabLst>
                <a:tab pos="1257300" algn="l"/>
              </a:tabLst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tabLst>
                <a:tab pos="1257300" algn="l"/>
              </a:tabLst>
            </a:lvl1pPr>
            <a:lvl2pPr>
              <a:tabLst>
                <a:tab pos="1257300" algn="l"/>
              </a:tabLst>
            </a:lvl2pPr>
            <a:lvl3pPr>
              <a:tabLst>
                <a:tab pos="1257300" algn="l"/>
              </a:tabLst>
            </a:lvl3pPr>
            <a:lvl4pPr>
              <a:tabLst>
                <a:tab pos="1257300" algn="l"/>
              </a:tabLst>
            </a:lvl4pPr>
            <a:lvl5pPr>
              <a:tabLst>
                <a:tab pos="1257300" algn="l"/>
              </a:tabLst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41361" y="9445964"/>
            <a:ext cx="309379" cy="3206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1900"/>
              </a:lnSpc>
              <a:tabLst>
                <a:tab pos="1066800" algn="l"/>
              </a:tabLst>
              <a:defRPr sz="1600">
                <a:latin typeface="Palatino Linotype" panose="02040502050505030304" pitchFamily="18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-12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1pPr>
      <a:lvl2pPr marL="0" marR="0" indent="215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44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73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01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303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58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587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16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titleStyle>
    <p:bodyStyle>
      <a:lvl1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5pPr>
      <a:lvl6pPr marL="0" marR="0" indent="3556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7112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0668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4224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iff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07. </a:t>
            </a:r>
            <a:r>
              <a:rPr lang="en-GB" dirty="0"/>
              <a:t>Higher-Order Surfaces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Hamish </a:t>
            </a:r>
            <a:r>
              <a:rPr lang="en-GB" dirty="0" err="1"/>
              <a:t>Carr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3085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ézier Tensor Patch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Bézier Tensor Patches</a:t>
            </a:r>
          </a:p>
        </p:txBody>
      </p:sp>
      <p:sp>
        <p:nvSpPr>
          <p:cNvPr id="157" name="Triangles are not always bes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Triangles are not always best</a:t>
            </a:r>
          </a:p>
          <a:p>
            <a:pPr lvl="1"/>
            <a:r>
              <a:rPr dirty="0"/>
              <a:t>quadrilaterals are often easier</a:t>
            </a:r>
          </a:p>
          <a:p>
            <a:pPr lvl="1"/>
            <a:r>
              <a:rPr dirty="0"/>
              <a:t>easier to construct large surfaces</a:t>
            </a:r>
          </a:p>
          <a:p>
            <a:pPr lvl="1"/>
            <a:r>
              <a:rPr dirty="0"/>
              <a:t>easier to texture</a:t>
            </a:r>
          </a:p>
          <a:p>
            <a:r>
              <a:rPr dirty="0"/>
              <a:t>So how can we do this with squares?</a:t>
            </a:r>
            <a:endParaRPr lang="en-GB" dirty="0"/>
          </a:p>
          <a:p>
            <a:pPr lvl="1"/>
            <a:r>
              <a:rPr lang="en-GB" dirty="0"/>
              <a:t>Iterate </a:t>
            </a:r>
            <a:r>
              <a:rPr lang="en-GB" i="1" dirty="0"/>
              <a:t>bilinear</a:t>
            </a:r>
            <a:r>
              <a:rPr lang="en-GB" dirty="0"/>
              <a:t> interpolation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005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75307" y="1070014"/>
            <a:ext cx="8413292" cy="8253819"/>
            <a:chOff x="1975307" y="1070014"/>
            <a:chExt cx="8413292" cy="8253819"/>
          </a:xfrm>
        </p:grpSpPr>
        <p:grpSp>
          <p:nvGrpSpPr>
            <p:cNvPr id="193" name="Group"/>
            <p:cNvGrpSpPr/>
            <p:nvPr/>
          </p:nvGrpSpPr>
          <p:grpSpPr>
            <a:xfrm>
              <a:off x="2802186" y="1744576"/>
              <a:ext cx="7463731" cy="7463731"/>
              <a:chOff x="0" y="0"/>
              <a:chExt cx="4876800" cy="4876800"/>
            </a:xfrm>
            <a:solidFill>
              <a:srgbClr val="AAA9AB"/>
            </a:solidFill>
          </p:grpSpPr>
          <p:sp>
            <p:nvSpPr>
              <p:cNvPr id="184" name="Square"/>
              <p:cNvSpPr/>
              <p:nvPr/>
            </p:nvSpPr>
            <p:spPr>
              <a:xfrm>
                <a:off x="1625600" y="3251200"/>
                <a:ext cx="1625600" cy="1625600"/>
              </a:xfrm>
              <a:prstGeom prst="rect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5" name="Square"/>
              <p:cNvSpPr/>
              <p:nvPr/>
            </p:nvSpPr>
            <p:spPr>
              <a:xfrm>
                <a:off x="0" y="3251200"/>
                <a:ext cx="1625600" cy="1625600"/>
              </a:xfrm>
              <a:prstGeom prst="rect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6" name="Square"/>
              <p:cNvSpPr/>
              <p:nvPr/>
            </p:nvSpPr>
            <p:spPr>
              <a:xfrm>
                <a:off x="3251200" y="3251200"/>
                <a:ext cx="1625600" cy="1625600"/>
              </a:xfrm>
              <a:prstGeom prst="rect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7" name="Square"/>
              <p:cNvSpPr/>
              <p:nvPr/>
            </p:nvSpPr>
            <p:spPr>
              <a:xfrm>
                <a:off x="0" y="1625600"/>
                <a:ext cx="1625600" cy="1625600"/>
              </a:xfrm>
              <a:prstGeom prst="rect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8" name="Square"/>
              <p:cNvSpPr/>
              <p:nvPr/>
            </p:nvSpPr>
            <p:spPr>
              <a:xfrm>
                <a:off x="1625600" y="1625600"/>
                <a:ext cx="1625600" cy="1625600"/>
              </a:xfrm>
              <a:prstGeom prst="rect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89" name="Square"/>
              <p:cNvSpPr/>
              <p:nvPr/>
            </p:nvSpPr>
            <p:spPr>
              <a:xfrm>
                <a:off x="3251200" y="1625600"/>
                <a:ext cx="1625600" cy="1625600"/>
              </a:xfrm>
              <a:prstGeom prst="rect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90" name="Square"/>
              <p:cNvSpPr/>
              <p:nvPr/>
            </p:nvSpPr>
            <p:spPr>
              <a:xfrm>
                <a:off x="0" y="0"/>
                <a:ext cx="1625600" cy="1625600"/>
              </a:xfrm>
              <a:prstGeom prst="rect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91" name="Square"/>
              <p:cNvSpPr/>
              <p:nvPr/>
            </p:nvSpPr>
            <p:spPr>
              <a:xfrm>
                <a:off x="1625600" y="0"/>
                <a:ext cx="1625600" cy="1625600"/>
              </a:xfrm>
              <a:prstGeom prst="rect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92" name="Square"/>
              <p:cNvSpPr/>
              <p:nvPr/>
            </p:nvSpPr>
            <p:spPr>
              <a:xfrm>
                <a:off x="3251200" y="0"/>
                <a:ext cx="1625600" cy="1625600"/>
              </a:xfrm>
              <a:prstGeom prst="rect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54" name="Group"/>
            <p:cNvGrpSpPr/>
            <p:nvPr/>
          </p:nvGrpSpPr>
          <p:grpSpPr>
            <a:xfrm>
              <a:off x="2730500" y="1607423"/>
              <a:ext cx="7658099" cy="7716410"/>
              <a:chOff x="0" y="0"/>
              <a:chExt cx="5003800" cy="5041900"/>
            </a:xfrm>
          </p:grpSpPr>
          <p:grpSp>
            <p:nvGrpSpPr>
              <p:cNvPr id="238" name="Group"/>
              <p:cNvGrpSpPr/>
              <p:nvPr/>
            </p:nvGrpSpPr>
            <p:grpSpPr>
              <a:xfrm>
                <a:off x="12700" y="0"/>
                <a:ext cx="4991100" cy="165100"/>
                <a:chOff x="0" y="0"/>
                <a:chExt cx="4991100" cy="165100"/>
              </a:xfrm>
            </p:grpSpPr>
            <p:sp>
              <p:nvSpPr>
                <p:cNvPr id="234" name="Circle"/>
                <p:cNvSpPr/>
                <p:nvPr/>
              </p:nvSpPr>
              <p:spPr>
                <a:xfrm>
                  <a:off x="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35" name="Circle"/>
                <p:cNvSpPr/>
                <p:nvPr/>
              </p:nvSpPr>
              <p:spPr>
                <a:xfrm>
                  <a:off x="160020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36" name="Circle"/>
                <p:cNvSpPr/>
                <p:nvPr/>
              </p:nvSpPr>
              <p:spPr>
                <a:xfrm>
                  <a:off x="320040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37" name="Circle"/>
                <p:cNvSpPr/>
                <p:nvPr/>
              </p:nvSpPr>
              <p:spPr>
                <a:xfrm>
                  <a:off x="482600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243" name="Group"/>
              <p:cNvGrpSpPr/>
              <p:nvPr/>
            </p:nvGrpSpPr>
            <p:grpSpPr>
              <a:xfrm>
                <a:off x="0" y="1625600"/>
                <a:ext cx="4991100" cy="165100"/>
                <a:chOff x="0" y="0"/>
                <a:chExt cx="4991100" cy="165100"/>
              </a:xfrm>
            </p:grpSpPr>
            <p:sp>
              <p:nvSpPr>
                <p:cNvPr id="239" name="Circle"/>
                <p:cNvSpPr/>
                <p:nvPr/>
              </p:nvSpPr>
              <p:spPr>
                <a:xfrm>
                  <a:off x="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0" name="Circle"/>
                <p:cNvSpPr/>
                <p:nvPr/>
              </p:nvSpPr>
              <p:spPr>
                <a:xfrm>
                  <a:off x="158750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1" name="Circle"/>
                <p:cNvSpPr/>
                <p:nvPr/>
              </p:nvSpPr>
              <p:spPr>
                <a:xfrm>
                  <a:off x="320040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2" name="Circle"/>
                <p:cNvSpPr/>
                <p:nvPr/>
              </p:nvSpPr>
              <p:spPr>
                <a:xfrm>
                  <a:off x="482600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248" name="Group"/>
              <p:cNvGrpSpPr/>
              <p:nvPr/>
            </p:nvGrpSpPr>
            <p:grpSpPr>
              <a:xfrm>
                <a:off x="0" y="3276600"/>
                <a:ext cx="4991100" cy="165100"/>
                <a:chOff x="0" y="0"/>
                <a:chExt cx="4991100" cy="165100"/>
              </a:xfrm>
            </p:grpSpPr>
            <p:sp>
              <p:nvSpPr>
                <p:cNvPr id="244" name="Circle"/>
                <p:cNvSpPr/>
                <p:nvPr/>
              </p:nvSpPr>
              <p:spPr>
                <a:xfrm>
                  <a:off x="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5" name="Circle"/>
                <p:cNvSpPr/>
                <p:nvPr/>
              </p:nvSpPr>
              <p:spPr>
                <a:xfrm>
                  <a:off x="158750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6" name="Circle"/>
                <p:cNvSpPr/>
                <p:nvPr/>
              </p:nvSpPr>
              <p:spPr>
                <a:xfrm>
                  <a:off x="320040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7" name="Circle"/>
                <p:cNvSpPr/>
                <p:nvPr/>
              </p:nvSpPr>
              <p:spPr>
                <a:xfrm>
                  <a:off x="482600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253" name="Group"/>
              <p:cNvGrpSpPr/>
              <p:nvPr/>
            </p:nvGrpSpPr>
            <p:grpSpPr>
              <a:xfrm>
                <a:off x="0" y="4876800"/>
                <a:ext cx="4991100" cy="165100"/>
                <a:chOff x="0" y="0"/>
                <a:chExt cx="4991100" cy="165100"/>
              </a:xfrm>
            </p:grpSpPr>
            <p:sp>
              <p:nvSpPr>
                <p:cNvPr id="249" name="Circle"/>
                <p:cNvSpPr/>
                <p:nvPr/>
              </p:nvSpPr>
              <p:spPr>
                <a:xfrm>
                  <a:off x="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50" name="Circle"/>
                <p:cNvSpPr/>
                <p:nvPr/>
              </p:nvSpPr>
              <p:spPr>
                <a:xfrm>
                  <a:off x="158750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51" name="Circle"/>
                <p:cNvSpPr/>
                <p:nvPr/>
              </p:nvSpPr>
              <p:spPr>
                <a:xfrm>
                  <a:off x="320040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52" name="Circle"/>
                <p:cNvSpPr/>
                <p:nvPr/>
              </p:nvSpPr>
              <p:spPr>
                <a:xfrm>
                  <a:off x="4826000" y="0"/>
                  <a:ext cx="165100" cy="165100"/>
                </a:xfrm>
                <a:prstGeom prst="ellipse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>
                    <a:defRPr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975307" y="1070014"/>
              <a:ext cx="8261322" cy="8232638"/>
              <a:chOff x="1975307" y="1070014"/>
              <a:chExt cx="8261322" cy="8232638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1978968" y="1115510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303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486315" y="1072105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313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916542" y="1070015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323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9464163" y="1070014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333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978968" y="3503528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302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446457" y="3529258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312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912881" y="3530321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322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9478409" y="3529258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332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991717" y="6094392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301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499064" y="6050987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311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929291" y="6048897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321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476912" y="6048896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331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975307" y="8584507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300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482654" y="8541102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310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12881" y="8539012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320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9460502" y="8539011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330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354417" y="1641818"/>
            <a:ext cx="5949320" cy="5595804"/>
            <a:chOff x="2354417" y="1641818"/>
            <a:chExt cx="5949320" cy="5595804"/>
          </a:xfrm>
        </p:grpSpPr>
        <p:grpSp>
          <p:nvGrpSpPr>
            <p:cNvPr id="198" name="Group"/>
            <p:cNvGrpSpPr/>
            <p:nvPr/>
          </p:nvGrpSpPr>
          <p:grpSpPr>
            <a:xfrm>
              <a:off x="3154016" y="2054797"/>
              <a:ext cx="4975821" cy="4975821"/>
              <a:chOff x="0" y="0"/>
              <a:chExt cx="3251200" cy="3251200"/>
            </a:xfrm>
            <a:solidFill>
              <a:srgbClr val="CCCCCC">
                <a:alpha val="74902"/>
              </a:srgbClr>
            </a:solidFill>
          </p:grpSpPr>
          <p:sp>
            <p:nvSpPr>
              <p:cNvPr id="194" name="Square"/>
              <p:cNvSpPr/>
              <p:nvPr/>
            </p:nvSpPr>
            <p:spPr>
              <a:xfrm>
                <a:off x="0" y="1625600"/>
                <a:ext cx="1625600" cy="1625600"/>
              </a:xfrm>
              <a:prstGeom prst="rect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95" name="Square"/>
              <p:cNvSpPr/>
              <p:nvPr/>
            </p:nvSpPr>
            <p:spPr>
              <a:xfrm>
                <a:off x="0" y="0"/>
                <a:ext cx="1625600" cy="1625600"/>
              </a:xfrm>
              <a:prstGeom prst="rect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96" name="Square"/>
              <p:cNvSpPr/>
              <p:nvPr/>
            </p:nvSpPr>
            <p:spPr>
              <a:xfrm>
                <a:off x="1625600" y="0"/>
                <a:ext cx="1625600" cy="1625600"/>
              </a:xfrm>
              <a:prstGeom prst="rect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97" name="Square"/>
              <p:cNvSpPr/>
              <p:nvPr/>
            </p:nvSpPr>
            <p:spPr>
              <a:xfrm>
                <a:off x="1625600" y="1625600"/>
                <a:ext cx="1625600" cy="1625600"/>
              </a:xfrm>
              <a:prstGeom prst="rect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23" name="Group"/>
            <p:cNvGrpSpPr/>
            <p:nvPr/>
          </p:nvGrpSpPr>
          <p:grpSpPr>
            <a:xfrm>
              <a:off x="3075238" y="1970249"/>
              <a:ext cx="5228499" cy="5267373"/>
              <a:chOff x="0" y="0"/>
              <a:chExt cx="3416300" cy="3441700"/>
            </a:xfrm>
          </p:grpSpPr>
          <p:sp>
            <p:nvSpPr>
              <p:cNvPr id="214" name="Circle"/>
              <p:cNvSpPr/>
              <p:nvPr/>
            </p:nvSpPr>
            <p:spPr>
              <a:xfrm>
                <a:off x="1625600" y="1651000"/>
                <a:ext cx="165100" cy="16510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5" name="Circle"/>
              <p:cNvSpPr/>
              <p:nvPr/>
            </p:nvSpPr>
            <p:spPr>
              <a:xfrm>
                <a:off x="0" y="0"/>
                <a:ext cx="165100" cy="16510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6" name="Circle"/>
              <p:cNvSpPr/>
              <p:nvPr/>
            </p:nvSpPr>
            <p:spPr>
              <a:xfrm>
                <a:off x="1625600" y="0"/>
                <a:ext cx="165100" cy="16510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7" name="Circle"/>
              <p:cNvSpPr/>
              <p:nvPr/>
            </p:nvSpPr>
            <p:spPr>
              <a:xfrm>
                <a:off x="3251200" y="0"/>
                <a:ext cx="165100" cy="16510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8" name="Circle"/>
              <p:cNvSpPr/>
              <p:nvPr/>
            </p:nvSpPr>
            <p:spPr>
              <a:xfrm>
                <a:off x="0" y="1651000"/>
                <a:ext cx="165100" cy="16510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9" name="Circle"/>
              <p:cNvSpPr/>
              <p:nvPr/>
            </p:nvSpPr>
            <p:spPr>
              <a:xfrm>
                <a:off x="3251200" y="1651000"/>
                <a:ext cx="165100" cy="16510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0" name="Circle"/>
              <p:cNvSpPr/>
              <p:nvPr/>
            </p:nvSpPr>
            <p:spPr>
              <a:xfrm>
                <a:off x="0" y="3276600"/>
                <a:ext cx="165100" cy="16510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1" name="Circle"/>
              <p:cNvSpPr/>
              <p:nvPr/>
            </p:nvSpPr>
            <p:spPr>
              <a:xfrm>
                <a:off x="3251200" y="3276600"/>
                <a:ext cx="165100" cy="16510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2" name="Circle"/>
              <p:cNvSpPr/>
              <p:nvPr/>
            </p:nvSpPr>
            <p:spPr>
              <a:xfrm>
                <a:off x="1625600" y="3276600"/>
                <a:ext cx="165100" cy="16510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2354417" y="1687313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202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861765" y="1643908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212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91992" y="1641818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lang="en-US" sz="3200" baseline="-25000" dirty="0">
                  <a:latin typeface="Palatino Linotype" charset="0"/>
                  <a:ea typeface="Palatino Linotype" charset="0"/>
                  <a:cs typeface="Palatino Linotype" charset="0"/>
                </a:rPr>
                <a:t>222</a:t>
              </a:r>
              <a:endParaRPr kumimoji="0" lang="en-US" sz="32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charset="0"/>
                <a:ea typeface="Palatino Linotype" charset="0"/>
                <a:cs typeface="Palatino Linotype" charset="0"/>
                <a:sym typeface="Gill Sans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376776" y="3961369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201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884124" y="3917964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211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314351" y="3915874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lang="en-US" sz="3200" baseline="-25000" dirty="0">
                  <a:latin typeface="Palatino Linotype" charset="0"/>
                  <a:ea typeface="Palatino Linotype" charset="0"/>
                  <a:cs typeface="Palatino Linotype" charset="0"/>
                </a:rPr>
                <a:t>221</a:t>
              </a:r>
              <a:endParaRPr kumimoji="0" lang="en-US" sz="32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charset="0"/>
                <a:ea typeface="Palatino Linotype" charset="0"/>
                <a:cs typeface="Palatino Linotype" charset="0"/>
                <a:sym typeface="Gill Sans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440628" y="6436633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200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947976" y="6393228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210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78203" y="6391138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lang="en-US" sz="3200" baseline="-25000" dirty="0">
                  <a:latin typeface="Palatino Linotype" charset="0"/>
                  <a:ea typeface="Palatino Linotype" charset="0"/>
                  <a:cs typeface="Palatino Linotype" charset="0"/>
                </a:rPr>
                <a:t>220</a:t>
              </a:r>
              <a:endParaRPr kumimoji="0" lang="en-US" sz="32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charset="0"/>
                <a:ea typeface="Palatino Linotype" charset="0"/>
                <a:cs typeface="Palatino Linotype" charset="0"/>
                <a:sym typeface="Gill Sans"/>
              </a:endParaRPr>
            </a:p>
          </p:txBody>
        </p:sp>
      </p:grpSp>
      <p:sp>
        <p:nvSpPr>
          <p:cNvPr id="203" name="Bilinear Bézi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Bilinear Béziers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59925" y="2088991"/>
            <a:ext cx="3459195" cy="3072967"/>
            <a:chOff x="2859925" y="2088991"/>
            <a:chExt cx="3459195" cy="3072967"/>
          </a:xfrm>
        </p:grpSpPr>
        <p:sp>
          <p:nvSpPr>
            <p:cNvPr id="200" name="Square"/>
            <p:cNvSpPr/>
            <p:nvPr/>
          </p:nvSpPr>
          <p:spPr>
            <a:xfrm>
              <a:off x="3637583" y="2500935"/>
              <a:ext cx="2487910" cy="2487910"/>
            </a:xfrm>
            <a:prstGeom prst="rect">
              <a:avLst/>
            </a:prstGeom>
            <a:solidFill>
              <a:srgbClr val="C2C2C2">
                <a:alpha val="74902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12" name="Group"/>
            <p:cNvGrpSpPr/>
            <p:nvPr/>
          </p:nvGrpSpPr>
          <p:grpSpPr>
            <a:xfrm>
              <a:off x="3559093" y="2428215"/>
              <a:ext cx="2760027" cy="2721153"/>
              <a:chOff x="0" y="0"/>
              <a:chExt cx="1803400" cy="1778000"/>
            </a:xfrm>
          </p:grpSpPr>
          <p:sp>
            <p:nvSpPr>
              <p:cNvPr id="117" name="Circle"/>
              <p:cNvSpPr/>
              <p:nvPr/>
            </p:nvSpPr>
            <p:spPr>
              <a:xfrm>
                <a:off x="0" y="0"/>
                <a:ext cx="165100" cy="16510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8" name="Circle"/>
              <p:cNvSpPr/>
              <p:nvPr/>
            </p:nvSpPr>
            <p:spPr>
              <a:xfrm>
                <a:off x="0" y="1612900"/>
                <a:ext cx="165100" cy="16510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9" name="Circle"/>
              <p:cNvSpPr/>
              <p:nvPr/>
            </p:nvSpPr>
            <p:spPr>
              <a:xfrm>
                <a:off x="1638300" y="1612900"/>
                <a:ext cx="165100" cy="16510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0" name="Circle"/>
              <p:cNvSpPr/>
              <p:nvPr/>
            </p:nvSpPr>
            <p:spPr>
              <a:xfrm>
                <a:off x="1638300" y="0"/>
                <a:ext cx="165100" cy="165100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2859925" y="2093651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101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55094" y="2088991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111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886823" y="4443813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100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381992" y="4439153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110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5281" y="2698398"/>
            <a:ext cx="758220" cy="718145"/>
            <a:chOff x="11206090" y="3027560"/>
            <a:chExt cx="758220" cy="718145"/>
          </a:xfrm>
        </p:grpSpPr>
        <p:sp>
          <p:nvSpPr>
            <p:cNvPr id="199" name="Circle"/>
            <p:cNvSpPr/>
            <p:nvPr/>
          </p:nvSpPr>
          <p:spPr>
            <a:xfrm>
              <a:off x="11458860" y="3133953"/>
              <a:ext cx="252679" cy="252679"/>
            </a:xfrm>
            <a:prstGeom prst="ellipse">
              <a:avLst/>
            </a:prstGeom>
            <a:solidFill>
              <a:srgbClr val="C2C2C2">
                <a:alpha val="74902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1206090" y="3027560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75699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mpu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Computation</a:t>
            </a:r>
          </a:p>
        </p:txBody>
      </p:sp>
      <p:sp>
        <p:nvSpPr>
          <p:cNvPr id="7" name="Triangles are not always best…"/>
          <p:cNvSpPr txBox="1">
            <a:spLocks noGrp="1"/>
          </p:cNvSpPr>
          <p:nvPr>
            <p:ph type="body" idx="1"/>
          </p:nvPr>
        </p:nvSpPr>
        <p:spPr>
          <a:xfrm>
            <a:off x="12700" y="6248978"/>
            <a:ext cx="12992100" cy="289502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individual terms are </a:t>
            </a:r>
            <a:r>
              <a:rPr lang="en-GB" dirty="0" err="1"/>
              <a:t>Bézier</a:t>
            </a:r>
            <a:r>
              <a:rPr lang="en-GB" dirty="0"/>
              <a:t> curves</a:t>
            </a:r>
          </a:p>
          <a:p>
            <a:r>
              <a:rPr lang="en-GB" dirty="0"/>
              <a:t>And we can compute direction vectors</a:t>
            </a:r>
          </a:p>
          <a:p>
            <a:r>
              <a:rPr lang="en-GB" dirty="0"/>
              <a:t>Then compute normal vectors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033"/>
            <a:ext cx="13004800" cy="43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14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257" name="droppedImage.tiff" descr="dropped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763775"/>
            <a:ext cx="6584908" cy="68112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786996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etting Up . . 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Direction Vectors</a:t>
            </a:r>
            <a:endParaRPr dirty="0"/>
          </a:p>
        </p:txBody>
      </p:sp>
      <p:pic>
        <p:nvPicPr>
          <p:cNvPr id="296" name=")(t,sfst.pdf" descr=")(t,sfst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46" y="2374900"/>
            <a:ext cx="9384909" cy="6502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tδfδ.pdf" descr="tδfδ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92" y="3311862"/>
            <a:ext cx="1541808" cy="1106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sδfδ.pdf" descr="sδfδ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74" y="4283866"/>
            <a:ext cx="1039045" cy="1441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nr.pdf" descr="nr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522" y="3378897"/>
            <a:ext cx="569799" cy="1039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tδfδ×sδfδ=nr.pdf" descr="tδfδ×sδfδ=nr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929" y="7434499"/>
            <a:ext cx="2111606" cy="11060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820788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Normal V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Normal Vectors</a:t>
            </a:r>
          </a:p>
        </p:txBody>
      </p:sp>
      <p:sp>
        <p:nvSpPr>
          <p:cNvPr id="293" name="Take crossproduct of two vecto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Take crossproduct of two vectors</a:t>
            </a:r>
          </a:p>
          <a:p>
            <a:pPr lvl="1"/>
            <a:r>
              <a:t>tangent to the surface</a:t>
            </a:r>
          </a:p>
          <a:p>
            <a:pPr lvl="1"/>
            <a:r>
              <a:t>direction vectors</a:t>
            </a:r>
          </a:p>
          <a:p>
            <a:pPr lvl="2"/>
            <a:r>
              <a:t>partial derivatives</a:t>
            </a:r>
          </a:p>
          <a:p>
            <a:pPr lvl="1"/>
            <a:r>
              <a:t>from the separated Bézier curves</a:t>
            </a:r>
          </a:p>
        </p:txBody>
      </p:sp>
    </p:spTree>
    <p:extLst>
      <p:ext uri="{BB962C8B-B14F-4D97-AF65-F5344CB8AC3E}">
        <p14:creationId xmlns:p14="http://schemas.microsoft.com/office/powerpoint/2010/main" val="1732545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artial Derivativ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Normal Vectors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996"/>
            <a:ext cx="13004800" cy="41788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6095999"/>
            <a:ext cx="53086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17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ortc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Shortcut</a:t>
            </a:r>
          </a:p>
        </p:txBody>
      </p:sp>
      <p:sp>
        <p:nvSpPr>
          <p:cNvPr id="306" name="Bézier patches are very common…"/>
          <p:cNvSpPr txBox="1">
            <a:spLocks noGrp="1"/>
          </p:cNvSpPr>
          <p:nvPr>
            <p:ph type="body" idx="1"/>
          </p:nvPr>
        </p:nvSpPr>
        <p:spPr>
          <a:xfrm>
            <a:off x="12700" y="1562100"/>
            <a:ext cx="12992100" cy="42926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Bézier</a:t>
            </a:r>
            <a:r>
              <a:rPr dirty="0"/>
              <a:t> patches are very common</a:t>
            </a:r>
          </a:p>
          <a:p>
            <a:pPr lvl="1"/>
            <a:r>
              <a:rPr dirty="0"/>
              <a:t>so </a:t>
            </a:r>
            <a:r>
              <a:rPr lang="en-GB" dirty="0"/>
              <a:t>they are often built into libraries</a:t>
            </a:r>
            <a:endParaRPr dirty="0"/>
          </a:p>
          <a:p>
            <a:pPr lvl="1"/>
            <a:r>
              <a:rPr lang="en-GB" dirty="0"/>
              <a:t>E.g. OpenGL’s Evaluators</a:t>
            </a:r>
            <a:endParaRPr dirty="0"/>
          </a:p>
          <a:p>
            <a:r>
              <a:rPr lang="en-GB" dirty="0"/>
              <a:t>Now the basis of geometry shaders</a:t>
            </a:r>
            <a:endParaRPr dirty="0"/>
          </a:p>
        </p:txBody>
      </p:sp>
      <p:sp>
        <p:nvSpPr>
          <p:cNvPr id="307" name="GLfloat ctrlpoints[4][4][3];…"/>
          <p:cNvSpPr/>
          <p:nvPr/>
        </p:nvSpPr>
        <p:spPr>
          <a:xfrm>
            <a:off x="1236014" y="6070600"/>
            <a:ext cx="10566401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GLfloat ctrlpoints[4][4][3];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glMap2f(GL_MAP2_VERTEX_3, 0, 1, 3, 4, 0, 1, 2, 12, 4, &amp;ctrlpoints[0][0][0]);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glEnable(GL_MAP2_VERTEX_3);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glMapGrid2f(20, 0,0, 1,0, 20, 0.0, 1.0);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glEvalCoord2f(i/30.0, j/30.0);</a:t>
            </a:r>
          </a:p>
        </p:txBody>
      </p:sp>
    </p:spTree>
    <p:extLst>
      <p:ext uri="{BB962C8B-B14F-4D97-AF65-F5344CB8AC3E}">
        <p14:creationId xmlns:p14="http://schemas.microsoft.com/office/powerpoint/2010/main" val="18259894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valu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Evaluators</a:t>
            </a:r>
          </a:p>
        </p:txBody>
      </p:sp>
      <p:sp>
        <p:nvSpPr>
          <p:cNvPr id="310" name="Essentially, a loop through (s,t)…"/>
          <p:cNvSpPr txBox="1">
            <a:spLocks noGrp="1"/>
          </p:cNvSpPr>
          <p:nvPr>
            <p:ph type="body" sz="half" idx="1"/>
          </p:nvPr>
        </p:nvSpPr>
        <p:spPr>
          <a:xfrm>
            <a:off x="12700" y="1562100"/>
            <a:ext cx="6286500" cy="7581900"/>
          </a:xfrm>
          <a:prstGeom prst="rect">
            <a:avLst/>
          </a:prstGeom>
        </p:spPr>
        <p:txBody>
          <a:bodyPr/>
          <a:lstStyle/>
          <a:p>
            <a:r>
              <a:t>Essentially, a loop through (s,t)</a:t>
            </a:r>
          </a:p>
          <a:p>
            <a:r>
              <a:t>Computes a set of smaller patches</a:t>
            </a:r>
          </a:p>
          <a:p>
            <a:r>
              <a:t>Which are rendered as triangles / quads</a:t>
            </a:r>
          </a:p>
          <a:p>
            <a:r>
              <a:t>I.e. details are stored </a:t>
            </a:r>
            <a:r>
              <a:rPr i="1"/>
              <a:t>algorithmically</a:t>
            </a:r>
          </a:p>
        </p:txBody>
      </p:sp>
      <p:pic>
        <p:nvPicPr>
          <p:cNvPr id="311" name="bilinearExample.jpg" descr="bilinearExam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2882900"/>
            <a:ext cx="7332134" cy="5499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636562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Construction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" y="6248400"/>
            <a:ext cx="12992100" cy="2895600"/>
          </a:xfrm>
        </p:spPr>
        <p:txBody>
          <a:bodyPr/>
          <a:lstStyle/>
          <a:p>
            <a:r>
              <a:rPr lang="en-US" dirty="0"/>
              <a:t>Glue these patches together like triangles</a:t>
            </a:r>
          </a:p>
          <a:p>
            <a:r>
              <a:rPr lang="en-US" dirty="0"/>
              <a:t>Make sure tangents match at edges</a:t>
            </a:r>
          </a:p>
          <a:p>
            <a:r>
              <a:rPr lang="en-US" dirty="0"/>
              <a:t>Back to artistic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0" y="21971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209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36" name="We built Bézier curves in 2-D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built Bézier curves in 2-D:</a:t>
            </a:r>
          </a:p>
          <a:p>
            <a:pPr lvl="1"/>
            <a:r>
              <a:t>Because not everything is straight</a:t>
            </a:r>
          </a:p>
          <a:p>
            <a:pPr lvl="1"/>
            <a:r>
              <a:t>So curves need a separate representation</a:t>
            </a:r>
          </a:p>
          <a:p>
            <a:pPr lvl="1"/>
            <a:r>
              <a:t>And we built them using polynomials</a:t>
            </a:r>
          </a:p>
          <a:p>
            <a:r>
              <a:t>We can do much the same thing in 3-D</a:t>
            </a:r>
          </a:p>
          <a:p>
            <a:pPr lvl="1"/>
            <a:r>
              <a:t>Higher-order surfaces:</a:t>
            </a:r>
          </a:p>
          <a:p>
            <a:pPr lvl="2"/>
            <a:r>
              <a:t>Bézier Patches, Subdivision Surfaces, &amp;c.</a:t>
            </a:r>
          </a:p>
        </p:txBody>
      </p:sp>
    </p:spTree>
    <p:extLst>
      <p:ext uri="{BB962C8B-B14F-4D97-AF65-F5344CB8AC3E}">
        <p14:creationId xmlns:p14="http://schemas.microsoft.com/office/powerpoint/2010/main" val="78711332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ubdivision Surfa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Subdivision Surfaces</a:t>
            </a:r>
          </a:p>
        </p:txBody>
      </p:sp>
      <p:sp>
        <p:nvSpPr>
          <p:cNvPr id="314" name="Another algorithm for smooth surfa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algorithm for smooth surfaces</a:t>
            </a:r>
          </a:p>
          <a:p>
            <a:r>
              <a:t>Start with a rough description</a:t>
            </a:r>
          </a:p>
          <a:p>
            <a:r>
              <a:t>Compute a finer resolution version</a:t>
            </a:r>
          </a:p>
          <a:p>
            <a:r>
              <a:t>Surface defined by </a:t>
            </a:r>
            <a:r>
              <a:rPr i="1"/>
              <a:t>limit</a:t>
            </a:r>
            <a:r>
              <a:t> of the computation</a:t>
            </a:r>
          </a:p>
          <a:p>
            <a:pPr lvl="1"/>
            <a:r>
              <a:t>in practice, stop when quads &lt; 1 pixel</a:t>
            </a:r>
          </a:p>
        </p:txBody>
      </p:sp>
    </p:spTree>
    <p:extLst>
      <p:ext uri="{BB962C8B-B14F-4D97-AF65-F5344CB8AC3E}">
        <p14:creationId xmlns:p14="http://schemas.microsoft.com/office/powerpoint/2010/main" val="142141737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45F1-6109-A744-B231-EE69F724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Subdivision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15D3-B013-E049-B2F0-3685FDD3E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Uses triangles</a:t>
            </a:r>
          </a:p>
          <a:p>
            <a:r>
              <a:rPr lang="en-US"/>
              <a:t>Equivalent to quartic box spline</a:t>
            </a:r>
          </a:p>
          <a:p>
            <a:pPr lvl="1"/>
            <a:r>
              <a:rPr lang="en-US"/>
              <a:t>Insert one point along each edge</a:t>
            </a:r>
          </a:p>
          <a:p>
            <a:pPr lvl="1"/>
            <a:r>
              <a:rPr lang="en-US"/>
              <a:t>Each triangle becomes 4</a:t>
            </a:r>
          </a:p>
          <a:p>
            <a:r>
              <a:rPr lang="en-US"/>
              <a:t>Then choose the geometric positions of:</a:t>
            </a:r>
          </a:p>
          <a:p>
            <a:pPr lvl="1"/>
            <a:r>
              <a:rPr lang="en-US"/>
              <a:t>new vertices</a:t>
            </a:r>
          </a:p>
          <a:p>
            <a:pPr lvl="1"/>
            <a:r>
              <a:rPr lang="en-US"/>
              <a:t>old vertices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8E5984-632E-8A42-94D6-196E92127023}"/>
                  </a:ext>
                </a:extLst>
              </p14:cNvPr>
              <p14:cNvContentPartPr/>
              <p14:nvPr/>
            </p14:nvContentPartPr>
            <p14:xfrm>
              <a:off x="-2884896" y="8459856"/>
              <a:ext cx="21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8E5984-632E-8A42-94D6-196E921270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9216" y="8455536"/>
                <a:ext cx="108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3888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9A87-BF3A-7448-AE64-6FA99D9A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Mesh Topology Changes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F2C83E-CF39-E345-B787-0493E563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99" y="5463012"/>
            <a:ext cx="12668979" cy="36809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Add vertex to each 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Divide face in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But this gives us 4 coplanar triangles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Which means the surface doesn't change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36081D-3988-1A4F-91CF-31A9B6073E19}"/>
              </a:ext>
            </a:extLst>
          </p:cNvPr>
          <p:cNvGrpSpPr/>
          <p:nvPr/>
        </p:nvGrpSpPr>
        <p:grpSpPr>
          <a:xfrm>
            <a:off x="3357514" y="1574800"/>
            <a:ext cx="6302472" cy="3772490"/>
            <a:chOff x="6132227" y="2151619"/>
            <a:chExt cx="6302472" cy="377249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C45470-5FEB-3F4E-877C-79EF79689BD7}"/>
                </a:ext>
              </a:extLst>
            </p:cNvPr>
            <p:cNvGrpSpPr/>
            <p:nvPr/>
          </p:nvGrpSpPr>
          <p:grpSpPr>
            <a:xfrm>
              <a:off x="6253396" y="2398425"/>
              <a:ext cx="5728740" cy="3445156"/>
              <a:chOff x="4259705" y="2773180"/>
              <a:chExt cx="5728740" cy="3445156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738ED3A-BCA2-BD45-A69D-8C8B8FE27180}"/>
                  </a:ext>
                </a:extLst>
              </p:cNvPr>
              <p:cNvSpPr/>
              <p:nvPr/>
            </p:nvSpPr>
            <p:spPr>
              <a:xfrm>
                <a:off x="5156616" y="2773180"/>
                <a:ext cx="2863122" cy="1717873"/>
              </a:xfrm>
              <a:custGeom>
                <a:avLst/>
                <a:gdLst>
                  <a:gd name="connsiteX0" fmla="*/ 2143594 w 6895476"/>
                  <a:gd name="connsiteY0" fmla="*/ 0 h 4137286"/>
                  <a:gd name="connsiteX1" fmla="*/ 0 w 6895476"/>
                  <a:gd name="connsiteY1" fmla="*/ 4137286 h 4137286"/>
                  <a:gd name="connsiteX2" fmla="*/ 6895476 w 6895476"/>
                  <a:gd name="connsiteY2" fmla="*/ 4092315 h 4137286"/>
                  <a:gd name="connsiteX3" fmla="*/ 2143594 w 6895476"/>
                  <a:gd name="connsiteY3" fmla="*/ 0 h 4137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476" h="4137286">
                    <a:moveTo>
                      <a:pt x="2143594" y="0"/>
                    </a:moveTo>
                    <a:lnTo>
                      <a:pt x="0" y="4137286"/>
                    </a:lnTo>
                    <a:lnTo>
                      <a:pt x="6895476" y="4092315"/>
                    </a:lnTo>
                    <a:lnTo>
                      <a:pt x="2143594" y="0"/>
                    </a:lnTo>
                    <a:close/>
                  </a:path>
                </a:pathLst>
              </a:custGeom>
              <a:noFill/>
              <a:ln w="25400" cap="flat">
                <a:solidFill>
                  <a:schemeClr val="accent5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98F4F63-8FDC-2645-8FFF-47C051546146}"/>
                  </a:ext>
                </a:extLst>
              </p:cNvPr>
              <p:cNvSpPr/>
              <p:nvPr/>
            </p:nvSpPr>
            <p:spPr>
              <a:xfrm>
                <a:off x="4259705" y="4500463"/>
                <a:ext cx="2863122" cy="1717873"/>
              </a:xfrm>
              <a:custGeom>
                <a:avLst/>
                <a:gdLst>
                  <a:gd name="connsiteX0" fmla="*/ 2143594 w 6895476"/>
                  <a:gd name="connsiteY0" fmla="*/ 0 h 4137286"/>
                  <a:gd name="connsiteX1" fmla="*/ 0 w 6895476"/>
                  <a:gd name="connsiteY1" fmla="*/ 4137286 h 4137286"/>
                  <a:gd name="connsiteX2" fmla="*/ 6895476 w 6895476"/>
                  <a:gd name="connsiteY2" fmla="*/ 4092315 h 4137286"/>
                  <a:gd name="connsiteX3" fmla="*/ 2143594 w 6895476"/>
                  <a:gd name="connsiteY3" fmla="*/ 0 h 4137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476" h="4137286">
                    <a:moveTo>
                      <a:pt x="2143594" y="0"/>
                    </a:moveTo>
                    <a:lnTo>
                      <a:pt x="0" y="4137286"/>
                    </a:lnTo>
                    <a:lnTo>
                      <a:pt x="6895476" y="4092315"/>
                    </a:lnTo>
                    <a:lnTo>
                      <a:pt x="2143594" y="0"/>
                    </a:lnTo>
                    <a:close/>
                  </a:path>
                </a:pathLst>
              </a:custGeom>
              <a:noFill/>
              <a:ln w="25400" cap="flat">
                <a:solidFill>
                  <a:schemeClr val="accent5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2C704A3-C29C-A641-A8B2-035B5237E58D}"/>
                  </a:ext>
                </a:extLst>
              </p:cNvPr>
              <p:cNvSpPr/>
              <p:nvPr/>
            </p:nvSpPr>
            <p:spPr>
              <a:xfrm>
                <a:off x="7125323" y="4485473"/>
                <a:ext cx="2863122" cy="1717873"/>
              </a:xfrm>
              <a:custGeom>
                <a:avLst/>
                <a:gdLst>
                  <a:gd name="connsiteX0" fmla="*/ 2143594 w 6895476"/>
                  <a:gd name="connsiteY0" fmla="*/ 0 h 4137286"/>
                  <a:gd name="connsiteX1" fmla="*/ 0 w 6895476"/>
                  <a:gd name="connsiteY1" fmla="*/ 4137286 h 4137286"/>
                  <a:gd name="connsiteX2" fmla="*/ 6895476 w 6895476"/>
                  <a:gd name="connsiteY2" fmla="*/ 4092315 h 4137286"/>
                  <a:gd name="connsiteX3" fmla="*/ 2143594 w 6895476"/>
                  <a:gd name="connsiteY3" fmla="*/ 0 h 4137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476" h="4137286">
                    <a:moveTo>
                      <a:pt x="2143594" y="0"/>
                    </a:moveTo>
                    <a:lnTo>
                      <a:pt x="0" y="4137286"/>
                    </a:lnTo>
                    <a:lnTo>
                      <a:pt x="6895476" y="4092315"/>
                    </a:lnTo>
                    <a:lnTo>
                      <a:pt x="2143594" y="0"/>
                    </a:lnTo>
                    <a:close/>
                  </a:path>
                </a:pathLst>
              </a:custGeom>
              <a:noFill/>
              <a:ln w="25400" cap="flat">
                <a:solidFill>
                  <a:schemeClr val="accent5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D051C55-2B87-9F4C-86ED-F8B460F5C999}"/>
                </a:ext>
              </a:extLst>
            </p:cNvPr>
            <p:cNvSpPr/>
            <p:nvPr/>
          </p:nvSpPr>
          <p:spPr>
            <a:xfrm>
              <a:off x="6255892" y="2377855"/>
              <a:ext cx="5726244" cy="3435746"/>
            </a:xfrm>
            <a:custGeom>
              <a:avLst/>
              <a:gdLst>
                <a:gd name="connsiteX0" fmla="*/ 2143594 w 6895476"/>
                <a:gd name="connsiteY0" fmla="*/ 0 h 4137286"/>
                <a:gd name="connsiteX1" fmla="*/ 0 w 6895476"/>
                <a:gd name="connsiteY1" fmla="*/ 4137286 h 4137286"/>
                <a:gd name="connsiteX2" fmla="*/ 6895476 w 6895476"/>
                <a:gd name="connsiteY2" fmla="*/ 4092315 h 4137286"/>
                <a:gd name="connsiteX3" fmla="*/ 2143594 w 6895476"/>
                <a:gd name="connsiteY3" fmla="*/ 0 h 413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476" h="4137286">
                  <a:moveTo>
                    <a:pt x="2143594" y="0"/>
                  </a:moveTo>
                  <a:lnTo>
                    <a:pt x="0" y="4137286"/>
                  </a:lnTo>
                  <a:lnTo>
                    <a:pt x="6895476" y="4092315"/>
                  </a:lnTo>
                  <a:lnTo>
                    <a:pt x="2143594" y="0"/>
                  </a:lnTo>
                  <a:close/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24D8CB-F8DE-3749-98E5-64162FD327DF}"/>
                </a:ext>
              </a:extLst>
            </p:cNvPr>
            <p:cNvSpPr/>
            <p:nvPr/>
          </p:nvSpPr>
          <p:spPr>
            <a:xfrm>
              <a:off x="7918970" y="2278503"/>
              <a:ext cx="239843" cy="239843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8918DEF-8A71-674B-B970-62E8EE5CE15C}"/>
                </a:ext>
              </a:extLst>
            </p:cNvPr>
            <p:cNvSpPr/>
            <p:nvPr/>
          </p:nvSpPr>
          <p:spPr>
            <a:xfrm>
              <a:off x="6132227" y="5678688"/>
              <a:ext cx="239843" cy="239843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D2EE6F-8FEE-9C44-941C-7B87E2D52D2F}"/>
                </a:ext>
              </a:extLst>
            </p:cNvPr>
            <p:cNvSpPr/>
            <p:nvPr/>
          </p:nvSpPr>
          <p:spPr>
            <a:xfrm>
              <a:off x="11859718" y="5684266"/>
              <a:ext cx="239843" cy="239843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96B706-ACC2-084D-B812-1494F777A25A}"/>
                </a:ext>
              </a:extLst>
            </p:cNvPr>
            <p:cNvSpPr/>
            <p:nvPr/>
          </p:nvSpPr>
          <p:spPr>
            <a:xfrm>
              <a:off x="10013429" y="2435741"/>
              <a:ext cx="239843" cy="239843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4BDD12-39EC-C74B-9AD0-932D16421B4E}"/>
                </a:ext>
              </a:extLst>
            </p:cNvPr>
            <p:cNvSpPr/>
            <p:nvPr/>
          </p:nvSpPr>
          <p:spPr>
            <a:xfrm>
              <a:off x="10013429" y="2945575"/>
              <a:ext cx="239843" cy="239843"/>
            </a:xfrm>
            <a:prstGeom prst="ellipse">
              <a:avLst/>
            </a:prstGeom>
            <a:solidFill>
              <a:schemeClr val="accent5"/>
            </a:solidFill>
            <a:ln w="25400" cap="flat">
              <a:solidFill>
                <a:schemeClr val="accent5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E7FADA0-29DC-884E-A300-BDA782031BE1}"/>
                </a:ext>
              </a:extLst>
            </p:cNvPr>
            <p:cNvSpPr/>
            <p:nvPr/>
          </p:nvSpPr>
          <p:spPr>
            <a:xfrm>
              <a:off x="7002903" y="4033852"/>
              <a:ext cx="239843" cy="239843"/>
            </a:xfrm>
            <a:prstGeom prst="ellipse">
              <a:avLst/>
            </a:prstGeom>
            <a:solidFill>
              <a:schemeClr val="accent5"/>
            </a:solidFill>
            <a:ln w="25400" cap="flat">
              <a:solidFill>
                <a:schemeClr val="accent5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157BEA-3A8A-D14F-A073-2CB71D86A812}"/>
                </a:ext>
              </a:extLst>
            </p:cNvPr>
            <p:cNvSpPr/>
            <p:nvPr/>
          </p:nvSpPr>
          <p:spPr>
            <a:xfrm>
              <a:off x="9866025" y="3982216"/>
              <a:ext cx="239843" cy="239843"/>
            </a:xfrm>
            <a:prstGeom prst="ellipse">
              <a:avLst/>
            </a:prstGeom>
            <a:solidFill>
              <a:schemeClr val="accent5"/>
            </a:solidFill>
            <a:ln w="25400" cap="flat">
              <a:solidFill>
                <a:schemeClr val="accent5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3203A7-EEFC-7C4A-95EC-F2A2A11BF5DC}"/>
                </a:ext>
              </a:extLst>
            </p:cNvPr>
            <p:cNvSpPr/>
            <p:nvPr/>
          </p:nvSpPr>
          <p:spPr>
            <a:xfrm>
              <a:off x="8992852" y="5673694"/>
              <a:ext cx="239843" cy="239843"/>
            </a:xfrm>
            <a:prstGeom prst="ellipse">
              <a:avLst/>
            </a:prstGeom>
            <a:solidFill>
              <a:schemeClr val="accent5"/>
            </a:solidFill>
            <a:ln w="25400" cap="flat">
              <a:solidFill>
                <a:schemeClr val="accent5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9CE73E-9540-FA4C-9B49-0C14ED011427}"/>
                </a:ext>
              </a:extLst>
            </p:cNvPr>
            <p:cNvSpPr txBox="1"/>
            <p:nvPr/>
          </p:nvSpPr>
          <p:spPr>
            <a:xfrm>
              <a:off x="10406900" y="2151619"/>
              <a:ext cx="1598193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2400" b="0" i="0" u="none" strike="noStrike" cap="none" spc="0" normalizeH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" pitchFamily="2" charset="77"/>
                  <a:ea typeface="Gill Sans"/>
                  <a:cs typeface="Gill Sans"/>
                  <a:sym typeface="Gill Sans"/>
                </a:rPr>
                <a:t>Old Vertex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FC2E65-7D3F-A141-A268-B6889CC0976F}"/>
                </a:ext>
              </a:extLst>
            </p:cNvPr>
            <p:cNvSpPr txBox="1"/>
            <p:nvPr/>
          </p:nvSpPr>
          <p:spPr>
            <a:xfrm>
              <a:off x="10406900" y="2706423"/>
              <a:ext cx="2027799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2400" b="0" i="0" u="none" strike="noStrike" cap="none" spc="0" normalizeH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" pitchFamily="2" charset="77"/>
                  <a:ea typeface="Gill Sans"/>
                  <a:cs typeface="Gill Sans"/>
                  <a:sym typeface="Gill Sans"/>
                </a:rPr>
                <a:t>Added Vertex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47573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7E9A-120E-8F4B-B800-B1FBBBD3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Adjacent 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851D1-8DAC-B040-ABB9-1ACFA200F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5220739"/>
            <a:ext cx="12992100" cy="3923260"/>
          </a:xfrm>
        </p:spPr>
        <p:txBody>
          <a:bodyPr/>
          <a:lstStyle/>
          <a:p>
            <a:r>
              <a:rPr lang="en-US"/>
              <a:t>Look at the two faces </a:t>
            </a:r>
            <a:r>
              <a:rPr lang="en-US" i="1"/>
              <a:t>adjacent</a:t>
            </a:r>
            <a:r>
              <a:rPr lang="en-US"/>
              <a:t> to the edge</a:t>
            </a:r>
          </a:p>
          <a:p>
            <a:r>
              <a:rPr lang="en-US"/>
              <a:t>Their vertices affect how sharp the edge is</a:t>
            </a:r>
          </a:p>
          <a:p>
            <a:r>
              <a:rPr lang="en-US"/>
              <a:t>Take weighted average of all four vertices</a:t>
            </a:r>
          </a:p>
          <a:p>
            <a:r>
              <a:rPr lang="en-US"/>
              <a:t>Neighbours account for 25% weight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4D2D3F-9619-AF4D-9369-D6C01830F5F9}"/>
              </a:ext>
            </a:extLst>
          </p:cNvPr>
          <p:cNvGrpSpPr/>
          <p:nvPr/>
        </p:nvGrpSpPr>
        <p:grpSpPr>
          <a:xfrm>
            <a:off x="3405546" y="1258509"/>
            <a:ext cx="6561595" cy="3962230"/>
            <a:chOff x="3315605" y="1296465"/>
            <a:chExt cx="6561595" cy="396223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9526E03-C8C3-EF4E-9F32-F3D864657707}"/>
                </a:ext>
              </a:extLst>
            </p:cNvPr>
            <p:cNvSpPr/>
            <p:nvPr/>
          </p:nvSpPr>
          <p:spPr>
            <a:xfrm>
              <a:off x="3901606" y="1984532"/>
              <a:ext cx="5201587" cy="2818150"/>
            </a:xfrm>
            <a:custGeom>
              <a:avLst/>
              <a:gdLst>
                <a:gd name="connsiteX0" fmla="*/ 0 w 5201587"/>
                <a:gd name="connsiteY0" fmla="*/ 1484026 h 2818150"/>
                <a:gd name="connsiteX1" fmla="*/ 2518347 w 5201587"/>
                <a:gd name="connsiteY1" fmla="*/ 2818150 h 2818150"/>
                <a:gd name="connsiteX2" fmla="*/ 5201587 w 5201587"/>
                <a:gd name="connsiteY2" fmla="*/ 1139252 h 2818150"/>
                <a:gd name="connsiteX3" fmla="*/ 2413416 w 5201587"/>
                <a:gd name="connsiteY3" fmla="*/ 0 h 2818150"/>
                <a:gd name="connsiteX4" fmla="*/ 0 w 5201587"/>
                <a:gd name="connsiteY4" fmla="*/ 1484026 h 28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1587" h="2818150">
                  <a:moveTo>
                    <a:pt x="0" y="1484026"/>
                  </a:moveTo>
                  <a:lnTo>
                    <a:pt x="2518347" y="2818150"/>
                  </a:lnTo>
                  <a:lnTo>
                    <a:pt x="5201587" y="1139252"/>
                  </a:lnTo>
                  <a:lnTo>
                    <a:pt x="2413416" y="0"/>
                  </a:lnTo>
                  <a:lnTo>
                    <a:pt x="0" y="1484026"/>
                  </a:ln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9DC581-201D-9F4D-9E98-379368AF0A89}"/>
                </a:ext>
              </a:extLst>
            </p:cNvPr>
            <p:cNvCxnSpPr>
              <a:stCxn id="4" idx="3"/>
              <a:endCxn id="4" idx="1"/>
            </p:cNvCxnSpPr>
            <p:nvPr/>
          </p:nvCxnSpPr>
          <p:spPr>
            <a:xfrm>
              <a:off x="6315022" y="1984532"/>
              <a:ext cx="104931" cy="28181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B42F40-6319-8A4B-B588-74C57C4AEF96}"/>
                    </a:ext>
                  </a:extLst>
                </p:cNvPr>
                <p:cNvSpPr txBox="1"/>
                <p:nvPr/>
              </p:nvSpPr>
              <p:spPr>
                <a:xfrm>
                  <a:off x="6181189" y="4643142"/>
                  <a:ext cx="642419" cy="6155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ts val="4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0668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</m:ctrlPr>
                          </m:sSubPr>
                          <m:e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4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B42F40-6319-8A4B-B588-74C57C4AE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189" y="4643142"/>
                  <a:ext cx="642419" cy="615553"/>
                </a:xfrm>
                <a:prstGeom prst="rect">
                  <a:avLst/>
                </a:prstGeom>
                <a:blipFill>
                  <a:blip r:embed="rId2"/>
                  <a:stretch>
                    <a:fillRect l="-17308" b="-1632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740278C-B559-F54E-B2B9-5AE4FCB8C3F9}"/>
                    </a:ext>
                  </a:extLst>
                </p:cNvPr>
                <p:cNvSpPr txBox="1"/>
                <p:nvPr/>
              </p:nvSpPr>
              <p:spPr>
                <a:xfrm>
                  <a:off x="6092812" y="1296465"/>
                  <a:ext cx="654282" cy="6155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ts val="4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0668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</m:ctrlPr>
                          </m:sSubPr>
                          <m:e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4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740278C-B559-F54E-B2B9-5AE4FCB8C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2812" y="1296465"/>
                  <a:ext cx="654282" cy="615553"/>
                </a:xfrm>
                <a:prstGeom prst="rect">
                  <a:avLst/>
                </a:prstGeom>
                <a:blipFill>
                  <a:blip r:embed="rId3"/>
                  <a:stretch>
                    <a:fillRect l="-16981" b="-1600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39639C-0DB2-314D-AF14-6387CBA780A0}"/>
                    </a:ext>
                  </a:extLst>
                </p:cNvPr>
                <p:cNvSpPr txBox="1"/>
                <p:nvPr/>
              </p:nvSpPr>
              <p:spPr>
                <a:xfrm>
                  <a:off x="9222918" y="2701667"/>
                  <a:ext cx="654282" cy="6155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ts val="4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0668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</m:ctrlPr>
                          </m:sSubPr>
                          <m:e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4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39639C-0DB2-314D-AF14-6387CBA78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2918" y="2701667"/>
                  <a:ext cx="654282" cy="615553"/>
                </a:xfrm>
                <a:prstGeom prst="rect">
                  <a:avLst/>
                </a:prstGeom>
                <a:blipFill>
                  <a:blip r:embed="rId4"/>
                  <a:stretch>
                    <a:fillRect l="-19231" b="-1400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5E33F6-2373-6E42-B614-0C546CF4B1DE}"/>
                    </a:ext>
                  </a:extLst>
                </p:cNvPr>
                <p:cNvSpPr txBox="1"/>
                <p:nvPr/>
              </p:nvSpPr>
              <p:spPr>
                <a:xfrm>
                  <a:off x="3315605" y="3009443"/>
                  <a:ext cx="632353" cy="6155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ts val="4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0668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</m:ctrlPr>
                          </m:sSubPr>
                          <m:e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n-US" sz="4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5E33F6-2373-6E42-B614-0C546CF4B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605" y="3009443"/>
                  <a:ext cx="632353" cy="615553"/>
                </a:xfrm>
                <a:prstGeom prst="rect">
                  <a:avLst/>
                </a:prstGeom>
                <a:blipFill>
                  <a:blip r:embed="rId5"/>
                  <a:stretch>
                    <a:fillRect l="-20000" b="-1400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CC48E85-F075-FF45-97DE-A9366A2B446B}"/>
              </a:ext>
            </a:extLst>
          </p:cNvPr>
          <p:cNvSpPr/>
          <p:nvPr/>
        </p:nvSpPr>
        <p:spPr>
          <a:xfrm>
            <a:off x="6285041" y="1836363"/>
            <a:ext cx="239843" cy="239843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C296E2-31E6-F747-A463-DC9B3CF41E30}"/>
              </a:ext>
            </a:extLst>
          </p:cNvPr>
          <p:cNvSpPr/>
          <p:nvPr/>
        </p:nvSpPr>
        <p:spPr>
          <a:xfrm>
            <a:off x="9056786" y="2964599"/>
            <a:ext cx="239843" cy="239843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80BE83-63A6-7A47-AA51-AB397F17F4E8}"/>
              </a:ext>
            </a:extLst>
          </p:cNvPr>
          <p:cNvSpPr/>
          <p:nvPr/>
        </p:nvSpPr>
        <p:spPr>
          <a:xfrm>
            <a:off x="3917976" y="3315804"/>
            <a:ext cx="239843" cy="239843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84632A-1EF0-2A42-A8F7-9BDBD3FC5C37}"/>
              </a:ext>
            </a:extLst>
          </p:cNvPr>
          <p:cNvSpPr/>
          <p:nvPr/>
        </p:nvSpPr>
        <p:spPr>
          <a:xfrm>
            <a:off x="6382478" y="4597397"/>
            <a:ext cx="239843" cy="239843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D195EC-A417-B541-BE6F-D849D677AE2B}"/>
              </a:ext>
            </a:extLst>
          </p:cNvPr>
          <p:cNvSpPr/>
          <p:nvPr/>
        </p:nvSpPr>
        <p:spPr>
          <a:xfrm>
            <a:off x="6338060" y="3217190"/>
            <a:ext cx="239843" cy="239843"/>
          </a:xfrm>
          <a:prstGeom prst="ellipse">
            <a:avLst/>
          </a:prstGeom>
          <a:solidFill>
            <a:schemeClr val="accent5"/>
          </a:solidFill>
          <a:ln w="254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1716023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9D7D-FEA8-124A-801B-6F041534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Vertex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7AEB04D-2438-8D4D-85EF-1072668DCBD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700" y="5296651"/>
                <a:ext cx="12992100" cy="3847349"/>
              </a:xfrm>
            </p:spPr>
            <p:txBody>
              <a:bodyPr/>
              <a:lstStyle/>
              <a:p>
                <a:r>
                  <a:rPr lang="en-US"/>
                  <a:t>To compute iteration i+1 from iteration i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>
                  <a:latin typeface="+mn-ea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7AEB04D-2438-8D4D-85EF-1072668DCB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700" y="5296651"/>
                <a:ext cx="12992100" cy="3847349"/>
              </a:xfrm>
              <a:blipFill>
                <a:blip r:embed="rId2"/>
                <a:stretch>
                  <a:fillRect l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DBABA33-A5E4-614F-A0A3-43D6BED40221}"/>
              </a:ext>
            </a:extLst>
          </p:cNvPr>
          <p:cNvGrpSpPr/>
          <p:nvPr/>
        </p:nvGrpSpPr>
        <p:grpSpPr>
          <a:xfrm>
            <a:off x="3360621" y="1195926"/>
            <a:ext cx="6279411" cy="3568800"/>
            <a:chOff x="3270680" y="1233882"/>
            <a:chExt cx="6279411" cy="356880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D6C9854-7274-5B49-9D65-6F1C582FD14E}"/>
                </a:ext>
              </a:extLst>
            </p:cNvPr>
            <p:cNvSpPr/>
            <p:nvPr/>
          </p:nvSpPr>
          <p:spPr>
            <a:xfrm>
              <a:off x="3901606" y="1984532"/>
              <a:ext cx="5201587" cy="2818150"/>
            </a:xfrm>
            <a:custGeom>
              <a:avLst/>
              <a:gdLst>
                <a:gd name="connsiteX0" fmla="*/ 0 w 5201587"/>
                <a:gd name="connsiteY0" fmla="*/ 1484026 h 2818150"/>
                <a:gd name="connsiteX1" fmla="*/ 2518347 w 5201587"/>
                <a:gd name="connsiteY1" fmla="*/ 2818150 h 2818150"/>
                <a:gd name="connsiteX2" fmla="*/ 5201587 w 5201587"/>
                <a:gd name="connsiteY2" fmla="*/ 1139252 h 2818150"/>
                <a:gd name="connsiteX3" fmla="*/ 2413416 w 5201587"/>
                <a:gd name="connsiteY3" fmla="*/ 0 h 2818150"/>
                <a:gd name="connsiteX4" fmla="*/ 0 w 5201587"/>
                <a:gd name="connsiteY4" fmla="*/ 1484026 h 28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1587" h="2818150">
                  <a:moveTo>
                    <a:pt x="0" y="1484026"/>
                  </a:moveTo>
                  <a:lnTo>
                    <a:pt x="2518347" y="2818150"/>
                  </a:lnTo>
                  <a:lnTo>
                    <a:pt x="5201587" y="1139252"/>
                  </a:lnTo>
                  <a:lnTo>
                    <a:pt x="2413416" y="0"/>
                  </a:lnTo>
                  <a:lnTo>
                    <a:pt x="0" y="1484026"/>
                  </a:ln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8EE627-8D33-1441-B80D-AA61F652259C}"/>
                </a:ext>
              </a:extLst>
            </p:cNvPr>
            <p:cNvCxnSpPr>
              <a:stCxn id="5" idx="3"/>
              <a:endCxn id="5" idx="1"/>
            </p:cNvCxnSpPr>
            <p:nvPr/>
          </p:nvCxnSpPr>
          <p:spPr>
            <a:xfrm>
              <a:off x="6315022" y="1984532"/>
              <a:ext cx="104931" cy="28181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0A94E4-D76F-834B-9CAF-1CD86C010D01}"/>
                    </a:ext>
                  </a:extLst>
                </p:cNvPr>
                <p:cNvSpPr txBox="1"/>
                <p:nvPr/>
              </p:nvSpPr>
              <p:spPr>
                <a:xfrm>
                  <a:off x="6107801" y="1233882"/>
                  <a:ext cx="654282" cy="6155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ts val="4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0668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Gill Sans"/>
                                <a:sym typeface="Gill Sans"/>
                              </a:rPr>
                            </m:ctrlPr>
                          </m:sSubSupPr>
                          <m:e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Gill Sans"/>
                                <a:sym typeface="Gill San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Gill Sans"/>
                                <a:sym typeface="Gill San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Gill Sans"/>
                                <a:sym typeface="Gill Sans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kumimoji="0" lang="en-US" sz="4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0A94E4-D76F-834B-9CAF-1CD86C010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801" y="1233882"/>
                  <a:ext cx="654282" cy="615553"/>
                </a:xfrm>
                <a:prstGeom prst="rect">
                  <a:avLst/>
                </a:prstGeom>
                <a:blipFill>
                  <a:blip r:embed="rId3"/>
                  <a:stretch>
                    <a:fillRect l="-19231" t="-8163" b="-1836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1EE14C-228B-ED49-BB98-A7576681CCBD}"/>
                </a:ext>
              </a:extLst>
            </p:cNvPr>
            <p:cNvSpPr txBox="1"/>
            <p:nvPr/>
          </p:nvSpPr>
          <p:spPr>
            <a:xfrm>
              <a:off x="9550026" y="2701667"/>
              <a:ext cx="65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F3F42F-4973-C14B-B8DC-92F1E8B8F6A2}"/>
                    </a:ext>
                  </a:extLst>
                </p:cNvPr>
                <p:cNvSpPr txBox="1"/>
                <p:nvPr/>
              </p:nvSpPr>
              <p:spPr>
                <a:xfrm>
                  <a:off x="3270680" y="3020980"/>
                  <a:ext cx="632353" cy="6155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ts val="4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0668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Gill Sans"/>
                                <a:sym typeface="Gill Sans"/>
                              </a:rPr>
                            </m:ctrlPr>
                          </m:sSubSupPr>
                          <m:e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Gill Sans"/>
                                <a:sym typeface="Gill San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Gill Sans"/>
                                <a:sym typeface="Gill Sans"/>
                              </a:rPr>
                              <m:t>4</m:t>
                            </m:r>
                          </m:sub>
                          <m:sup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Gill Sans"/>
                                <a:sym typeface="Gill Sans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kumimoji="0" lang="en-US" sz="4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F3F42F-4973-C14B-B8DC-92F1E8B8F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680" y="3020980"/>
                  <a:ext cx="632353" cy="615553"/>
                </a:xfrm>
                <a:prstGeom prst="rect">
                  <a:avLst/>
                </a:prstGeom>
                <a:blipFill>
                  <a:blip r:embed="rId4"/>
                  <a:stretch>
                    <a:fillRect l="-19608" t="-4000" b="-1600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A4D9CE-117E-8744-B3CA-13050645422E}"/>
              </a:ext>
            </a:extLst>
          </p:cNvPr>
          <p:cNvGrpSpPr/>
          <p:nvPr/>
        </p:nvGrpSpPr>
        <p:grpSpPr>
          <a:xfrm>
            <a:off x="3991547" y="1946576"/>
            <a:ext cx="5648486" cy="3506217"/>
            <a:chOff x="3901606" y="1984532"/>
            <a:chExt cx="5648486" cy="3506217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798ACFA-28C2-AE42-BC1D-C025063253F9}"/>
                </a:ext>
              </a:extLst>
            </p:cNvPr>
            <p:cNvSpPr/>
            <p:nvPr/>
          </p:nvSpPr>
          <p:spPr>
            <a:xfrm>
              <a:off x="3901606" y="1984532"/>
              <a:ext cx="5201587" cy="2818150"/>
            </a:xfrm>
            <a:custGeom>
              <a:avLst/>
              <a:gdLst>
                <a:gd name="connsiteX0" fmla="*/ 0 w 5201587"/>
                <a:gd name="connsiteY0" fmla="*/ 1484026 h 2818150"/>
                <a:gd name="connsiteX1" fmla="*/ 2518347 w 5201587"/>
                <a:gd name="connsiteY1" fmla="*/ 2818150 h 2818150"/>
                <a:gd name="connsiteX2" fmla="*/ 5201587 w 5201587"/>
                <a:gd name="connsiteY2" fmla="*/ 1139252 h 2818150"/>
                <a:gd name="connsiteX3" fmla="*/ 2413416 w 5201587"/>
                <a:gd name="connsiteY3" fmla="*/ 0 h 2818150"/>
                <a:gd name="connsiteX4" fmla="*/ 0 w 5201587"/>
                <a:gd name="connsiteY4" fmla="*/ 1484026 h 28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1587" h="2818150">
                  <a:moveTo>
                    <a:pt x="0" y="1484026"/>
                  </a:moveTo>
                  <a:lnTo>
                    <a:pt x="2518347" y="2818150"/>
                  </a:lnTo>
                  <a:lnTo>
                    <a:pt x="5201587" y="1139252"/>
                  </a:lnTo>
                  <a:lnTo>
                    <a:pt x="2413416" y="0"/>
                  </a:lnTo>
                  <a:lnTo>
                    <a:pt x="0" y="1484026"/>
                  </a:ln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975FD7-5745-BB46-9574-626231EB997D}"/>
                </a:ext>
              </a:extLst>
            </p:cNvPr>
            <p:cNvCxnSpPr>
              <a:stCxn id="12" idx="3"/>
              <a:endCxn id="12" idx="1"/>
            </p:cNvCxnSpPr>
            <p:nvPr/>
          </p:nvCxnSpPr>
          <p:spPr>
            <a:xfrm>
              <a:off x="6315022" y="1984532"/>
              <a:ext cx="104931" cy="28181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F364A83-5679-9C48-BE15-8789D2E4F238}"/>
                    </a:ext>
                  </a:extLst>
                </p:cNvPr>
                <p:cNvSpPr txBox="1"/>
                <p:nvPr/>
              </p:nvSpPr>
              <p:spPr>
                <a:xfrm>
                  <a:off x="6113733" y="4875196"/>
                  <a:ext cx="642419" cy="6155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ts val="4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0668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Gill Sans"/>
                                <a:sym typeface="Gill Sans"/>
                              </a:rPr>
                            </m:ctrlPr>
                          </m:sSubSupPr>
                          <m:e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Gill Sans"/>
                                <a:sym typeface="Gill San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Gill Sans"/>
                                <a:sym typeface="Gill San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GB" sz="4000" b="0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Gill Sans"/>
                                <a:sym typeface="Gill Sans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kumimoji="0" lang="en-US" sz="4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F364A83-5679-9C48-BE15-8789D2E4F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733" y="4875196"/>
                  <a:ext cx="642419" cy="615553"/>
                </a:xfrm>
                <a:prstGeom prst="rect">
                  <a:avLst/>
                </a:prstGeom>
                <a:blipFill>
                  <a:blip r:embed="rId5"/>
                  <a:stretch>
                    <a:fillRect l="-17308" t="-6122" b="-1632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640A99-8FEC-C340-A431-777CF34DA9E4}"/>
                </a:ext>
              </a:extLst>
            </p:cNvPr>
            <p:cNvSpPr txBox="1"/>
            <p:nvPr/>
          </p:nvSpPr>
          <p:spPr>
            <a:xfrm>
              <a:off x="9550027" y="2701667"/>
              <a:ext cx="65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F5C4CB-8A47-E745-8510-ADF9A099235B}"/>
                  </a:ext>
                </a:extLst>
              </p:cNvPr>
              <p:cNvSpPr txBox="1"/>
              <p:nvPr/>
            </p:nvSpPr>
            <p:spPr>
              <a:xfrm>
                <a:off x="9451995" y="2755673"/>
                <a:ext cx="654282" cy="615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GB" sz="40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</m:ctrlPr>
                        </m:sSubSupPr>
                        <m:e>
                          <m:r>
                            <a:rPr kumimoji="0" lang="en-GB" sz="40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𝑣</m:t>
                          </m:r>
                        </m:e>
                        <m:sub>
                          <m:r>
                            <a:rPr kumimoji="0" lang="en-GB" sz="40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3</m:t>
                          </m:r>
                        </m:sub>
                        <m:sup>
                          <m:r>
                            <a:rPr kumimoji="0" lang="en-GB" sz="40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F5C4CB-8A47-E745-8510-ADF9A099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995" y="2755673"/>
                <a:ext cx="654282" cy="615553"/>
              </a:xfrm>
              <a:prstGeom prst="rect">
                <a:avLst/>
              </a:prstGeom>
              <a:blipFill>
                <a:blip r:embed="rId6"/>
                <a:stretch>
                  <a:fillRect l="-19231" t="-6000" b="-18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68DB3CA-DE16-C94C-A9A0-62C046026272}"/>
              </a:ext>
            </a:extLst>
          </p:cNvPr>
          <p:cNvSpPr/>
          <p:nvPr/>
        </p:nvSpPr>
        <p:spPr>
          <a:xfrm>
            <a:off x="6338060" y="3217190"/>
            <a:ext cx="239843" cy="239843"/>
          </a:xfrm>
          <a:prstGeom prst="ellipse">
            <a:avLst/>
          </a:prstGeom>
          <a:solidFill>
            <a:schemeClr val="accent5"/>
          </a:solidFill>
          <a:ln w="254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DB74DF-C4C6-C34C-9F7C-9E3857ACF714}"/>
              </a:ext>
            </a:extLst>
          </p:cNvPr>
          <p:cNvSpPr/>
          <p:nvPr/>
        </p:nvSpPr>
        <p:spPr>
          <a:xfrm>
            <a:off x="6285041" y="1836363"/>
            <a:ext cx="239843" cy="239843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2006C96-89B6-B346-A2A2-8D94942141CE}"/>
              </a:ext>
            </a:extLst>
          </p:cNvPr>
          <p:cNvSpPr/>
          <p:nvPr/>
        </p:nvSpPr>
        <p:spPr>
          <a:xfrm>
            <a:off x="9056786" y="2964599"/>
            <a:ext cx="239843" cy="239843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BF039F-42BC-E047-8A4E-1E2B665C88E0}"/>
              </a:ext>
            </a:extLst>
          </p:cNvPr>
          <p:cNvSpPr/>
          <p:nvPr/>
        </p:nvSpPr>
        <p:spPr>
          <a:xfrm>
            <a:off x="3917976" y="3315804"/>
            <a:ext cx="239843" cy="239843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135D77-2BD2-0D48-B5D6-F65B59FE8D5D}"/>
              </a:ext>
            </a:extLst>
          </p:cNvPr>
          <p:cNvSpPr/>
          <p:nvPr/>
        </p:nvSpPr>
        <p:spPr>
          <a:xfrm>
            <a:off x="6382478" y="4597397"/>
            <a:ext cx="239843" cy="239843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A894125-A3F1-5544-AEDE-88178B8B1A99}"/>
                  </a:ext>
                </a:extLst>
              </p:cNvPr>
              <p:cNvSpPr txBox="1"/>
              <p:nvPr/>
            </p:nvSpPr>
            <p:spPr>
              <a:xfrm>
                <a:off x="6695355" y="3055438"/>
                <a:ext cx="1079591" cy="615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GB" sz="40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</m:ctrlPr>
                        </m:sSubSupPr>
                        <m:e>
                          <m:r>
                            <a:rPr kumimoji="0" lang="en-GB" sz="40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𝑒</m:t>
                          </m:r>
                        </m:e>
                        <m:sub>
                          <m:r>
                            <a:rPr kumimoji="0" lang="en-GB" sz="40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𝑗</m:t>
                          </m:r>
                        </m:sub>
                        <m:sup>
                          <m:r>
                            <a:rPr kumimoji="0" lang="en-GB" sz="40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𝑖</m:t>
                          </m:r>
                          <m:r>
                            <a:rPr kumimoji="0" lang="en-GB" sz="4000" b="0" i="1" u="none" strike="noStrike" cap="none" spc="0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A894125-A3F1-5544-AEDE-88178B8B1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55" y="3055438"/>
                <a:ext cx="1079591" cy="615553"/>
              </a:xfrm>
              <a:prstGeom prst="rect">
                <a:avLst/>
              </a:prstGeom>
              <a:blipFill>
                <a:blip r:embed="rId7"/>
                <a:stretch>
                  <a:fillRect l="-11765" t="-14286" b="-3265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33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37C3-310D-9A4E-9B89-49D6B20A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Vertices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90F8D3-A911-E44A-8D57-ECAEE847253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If we keep their old position</a:t>
                </a:r>
              </a:p>
              <a:p>
                <a:pPr lvl="1"/>
                <a:r>
                  <a:rPr lang="en-US"/>
                  <a:t>We'll retain all sharp corners</a:t>
                </a:r>
              </a:p>
              <a:p>
                <a:r>
                  <a:rPr lang="en-US"/>
                  <a:t>So we move them inwards as well</a:t>
                </a:r>
              </a:p>
              <a:p>
                <a:endParaRPr lang="en-US"/>
              </a:p>
              <a:p>
                <a:pPr marL="609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>
                  <a:latin typeface="+mn-ea"/>
                </a:endParaRPr>
              </a:p>
              <a:p>
                <a:pPr marL="609600" lvl="1" indent="0">
                  <a:buNone/>
                </a:pPr>
                <a:endParaRPr lang="en-US">
                  <a:latin typeface="+mn-ea"/>
                </a:endParaRPr>
              </a:p>
              <a:p>
                <a:pPr lvl="1"/>
                <a:r>
                  <a:rPr lang="en-US">
                    <a:latin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>
                  <a:latin typeface="+mn-ea"/>
                </a:endParaRPr>
              </a:p>
              <a:p>
                <a:pPr lvl="1"/>
                <a:r>
                  <a:rPr lang="en-US">
                    <a:latin typeface="+mn-ea"/>
                  </a:rPr>
                  <a:t>But if n=3,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90F8D3-A911-E44A-8D57-ECAEE8472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051" t="-9030" b="-8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6237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4247-00CD-3C42-A839-6EFFCF2A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This Formula?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FDCF17-5CF2-5D4B-BC06-B958BE22F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Let’s rewrite it:</a:t>
                </a:r>
              </a:p>
              <a:p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r>
                            <a:rPr lang="en-GB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mr>
                      <m:mr>
                        <m:e/>
                        <m:e>
                          <m:r>
                            <a:rPr lang="en-GB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den>
                                          </m:f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𝑐𝑜𝑠</m:t>
                                          </m:r>
                                          <m:f>
                                            <m:f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mr>
                      <m:mr>
                        <m:e/>
                        <m:e>
                          <m:r>
                            <a:rPr lang="en-GB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</m:oMath>
                </a14:m>
                <a:endParaRPr lang="en-GB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>
                  <a:latin typeface="+mn-ea"/>
                </a:endParaRPr>
              </a:p>
              <a:p>
                <a:r>
                  <a:rPr lang="en-US"/>
                  <a:t>Lerp between vertex and centroid of nbrs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FDCF17-5CF2-5D4B-BC06-B958BE22F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53" t="-4013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8369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04CF-B72A-DA48-A9B3-54447867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D970D2F-F64D-9D4A-9356-7730304AF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220" y="1790700"/>
            <a:ext cx="4164076" cy="4021714"/>
          </a:xfrm>
          <a:prstGeom prst="rect">
            <a:avLst/>
          </a:prstGeom>
        </p:spPr>
      </p:pic>
      <p:pic>
        <p:nvPicPr>
          <p:cNvPr id="9" name="Picture 8" descr="A picture containing building, dome&#10;&#10;Description automatically generated">
            <a:extLst>
              <a:ext uri="{FF2B5EF4-FFF2-40B4-BE49-F238E27FC236}">
                <a16:creationId xmlns:a16="http://schemas.microsoft.com/office/drawing/2014/main" id="{E5994F5A-80C3-DA48-9142-09ABE1B14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96" y="2194542"/>
            <a:ext cx="3581400" cy="3137687"/>
          </a:xfrm>
          <a:prstGeom prst="rect">
            <a:avLst/>
          </a:prstGeom>
        </p:spPr>
      </p:pic>
      <p:pic>
        <p:nvPicPr>
          <p:cNvPr id="11" name="Picture 10" descr="A picture containing box&#10;&#10;Description automatically generated">
            <a:extLst>
              <a:ext uri="{FF2B5EF4-FFF2-40B4-BE49-F238E27FC236}">
                <a16:creationId xmlns:a16="http://schemas.microsoft.com/office/drawing/2014/main" id="{8F9F630F-DA9F-8E41-B833-9DDBD594A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76" y="6028314"/>
            <a:ext cx="2743200" cy="2565400"/>
          </a:xfrm>
          <a:prstGeom prst="rect">
            <a:avLst/>
          </a:prstGeom>
        </p:spPr>
      </p:pic>
      <p:pic>
        <p:nvPicPr>
          <p:cNvPr id="13" name="Picture 12" descr="A picture containing building, dome, stone&#10;&#10;Description automatically generated">
            <a:extLst>
              <a:ext uri="{FF2B5EF4-FFF2-40B4-BE49-F238E27FC236}">
                <a16:creationId xmlns:a16="http://schemas.microsoft.com/office/drawing/2014/main" id="{6102953C-A88B-FF4D-A779-6F01FE577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60" y="6071372"/>
            <a:ext cx="3060700" cy="2616200"/>
          </a:xfrm>
          <a:prstGeom prst="rect">
            <a:avLst/>
          </a:prstGeom>
        </p:spPr>
      </p:pic>
      <p:pic>
        <p:nvPicPr>
          <p:cNvPr id="15" name="Picture 14" descr="A picture containing game&#10;&#10;Description automatically generated">
            <a:extLst>
              <a:ext uri="{FF2B5EF4-FFF2-40B4-BE49-F238E27FC236}">
                <a16:creationId xmlns:a16="http://schemas.microsoft.com/office/drawing/2014/main" id="{E4BBC58A-EE48-B34C-B7E2-C55758AFB7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744" y="5990214"/>
            <a:ext cx="3035300" cy="26035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932C664F-27EA-394A-A7E7-CDA95DE4C4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2220407"/>
            <a:ext cx="4381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2644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atmull-Clark Subdivi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Catmull-Clark Subdivision</a:t>
            </a:r>
          </a:p>
        </p:txBody>
      </p:sp>
      <p:sp>
        <p:nvSpPr>
          <p:cNvPr id="317" name="Start with polyhedron…"/>
          <p:cNvSpPr txBox="1">
            <a:spLocks noGrp="1"/>
          </p:cNvSpPr>
          <p:nvPr>
            <p:ph type="body" idx="1"/>
          </p:nvPr>
        </p:nvSpPr>
        <p:spPr>
          <a:xfrm>
            <a:off x="12700" y="1562100"/>
            <a:ext cx="7785100" cy="7581900"/>
          </a:xfrm>
          <a:prstGeom prst="rect">
            <a:avLst/>
          </a:prstGeom>
        </p:spPr>
        <p:txBody>
          <a:bodyPr/>
          <a:lstStyle/>
          <a:p>
            <a:r>
              <a:t>Start with polyhedron</a:t>
            </a:r>
          </a:p>
          <a:p>
            <a:r>
              <a:t>Add </a:t>
            </a:r>
            <a:r>
              <a:rPr i="1"/>
              <a:t>face</a:t>
            </a:r>
            <a:r>
              <a:t> &amp; </a:t>
            </a:r>
            <a:r>
              <a:rPr i="1"/>
              <a:t>edge</a:t>
            </a:r>
            <a:r>
              <a:t> points</a:t>
            </a:r>
          </a:p>
          <a:p>
            <a:pPr lvl="1"/>
            <a:r>
              <a:t>fp = centroid of face</a:t>
            </a:r>
          </a:p>
          <a:p>
            <a:pPr lvl="1"/>
            <a:r>
              <a:t>ep = midpoint of edge</a:t>
            </a:r>
          </a:p>
          <a:p>
            <a:r>
              <a:t>Move </a:t>
            </a:r>
            <a:r>
              <a:rPr i="1"/>
              <a:t>original</a:t>
            </a:r>
            <a:r>
              <a:t> points in</a:t>
            </a:r>
          </a:p>
          <a:p>
            <a:pPr lvl="1"/>
            <a:r>
              <a:t>to “average” of fp/ep</a:t>
            </a:r>
          </a:p>
          <a:p>
            <a:r>
              <a:t>Repeat until done</a:t>
            </a:r>
          </a:p>
        </p:txBody>
      </p:sp>
      <p:pic>
        <p:nvPicPr>
          <p:cNvPr id="318" name="Catmull-Clark_subdivision_of_a_cube.tiff" descr="Catmull-Clark_subdivision_of_a_cub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0" y="1549400"/>
            <a:ext cx="5257800" cy="760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(From wikipedia)"/>
          <p:cNvSpPr/>
          <p:nvPr/>
        </p:nvSpPr>
        <p:spPr>
          <a:xfrm>
            <a:off x="11113913" y="8178800"/>
            <a:ext cx="182145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1600"/>
              </a:lnSpc>
              <a:defRPr sz="1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(From wikipedia)</a:t>
            </a:r>
          </a:p>
        </p:txBody>
      </p:sp>
    </p:spTree>
    <p:extLst>
      <p:ext uri="{BB962C8B-B14F-4D97-AF65-F5344CB8AC3E}">
        <p14:creationId xmlns:p14="http://schemas.microsoft.com/office/powerpoint/2010/main" val="115378281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Subdivision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700" y="4851400"/>
                <a:ext cx="12992100" cy="4292600"/>
              </a:xfrm>
            </p:spPr>
            <p:txBody>
              <a:bodyPr/>
              <a:lstStyle/>
              <a:p>
                <a:pPr marL="254000" indent="0">
                  <a:buNone/>
                </a:pPr>
                <a:r>
                  <a:rPr lang="en-US" sz="3600" dirty="0">
                    <a:latin typeface="Palatino Linotype" charset="0"/>
                    <a:ea typeface="Palatino Linotype" charset="0"/>
                    <a:cs typeface="Palatino Linotype" charset="0"/>
                  </a:rPr>
                  <a:t>1. Face vertex: 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3600" b="0" i="1" smtClean="0">
                            <a:latin typeface="Cambria Math" panose="02040503050406030204" pitchFamily="18" charset="0"/>
                            <a:ea typeface="Palatino Linotype" charset="0"/>
                            <a:cs typeface="Palatino Linotype" charset="0"/>
                          </a:rPr>
                        </m:ctrlPr>
                      </m:sSubSupPr>
                      <m:e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𝑓</m:t>
                        </m:r>
                      </m:e>
                      <m:sub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1</m:t>
                        </m:r>
                      </m:sub>
                      <m:sup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′</m:t>
                        </m:r>
                      </m:sup>
                    </m:sSubSup>
                    <m:r>
                      <a:rPr lang="en-GB" sz="3600" b="0" i="1" smtClean="0">
                        <a:latin typeface="Cambria Math" charset="0"/>
                        <a:ea typeface="Palatino Linotype" charset="0"/>
                        <a:cs typeface="Palatino Linotype" charset="0"/>
                      </a:rPr>
                      <m:t>=</m:t>
                    </m:r>
                    <m:f>
                      <m:fPr>
                        <m:ctrlPr>
                          <a:rPr lang="mr-IN" sz="3600" b="0" i="1" smtClean="0">
                            <a:latin typeface="Cambria Math" panose="02040503050406030204" pitchFamily="18" charset="0"/>
                            <a:ea typeface="Palatino Linotype" charset="0"/>
                            <a:cs typeface="Palatino Linotype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𝑣</m:t>
                        </m:r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  <a:ea typeface="Palatino Linotype" charset="0"/>
                                <a:cs typeface="Palatino Linotype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  <a:ea typeface="Palatino Linotype" charset="0"/>
                                <a:cs typeface="Palatino Linotype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  <a:ea typeface="Palatino Linotype" charset="0"/>
                                <a:cs typeface="Palatino Linotype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600" dirty="0">
                  <a:latin typeface="Palatino Linotype" charset="0"/>
                  <a:ea typeface="Palatino Linotype" charset="0"/>
                  <a:cs typeface="Palatino Linotype" charset="0"/>
                </a:endParaRPr>
              </a:p>
              <a:p>
                <a:pPr marL="254000" indent="0">
                  <a:buNone/>
                </a:pPr>
                <a:r>
                  <a:rPr lang="en-US" sz="3600" dirty="0">
                    <a:latin typeface="Palatino Linotype" charset="0"/>
                    <a:ea typeface="Palatino Linotype" charset="0"/>
                    <a:cs typeface="Palatino Linotype" charset="0"/>
                  </a:rPr>
                  <a:t>2. Edge vertex: 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3600" b="0" i="1" smtClean="0">
                            <a:latin typeface="Cambria Math" panose="02040503050406030204" pitchFamily="18" charset="0"/>
                            <a:ea typeface="Palatino Linotype" charset="0"/>
                            <a:cs typeface="Palatino Linotype" charset="0"/>
                          </a:rPr>
                        </m:ctrlPr>
                      </m:sSubSupPr>
                      <m:e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𝑒</m:t>
                        </m:r>
                      </m:e>
                      <m:sub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1</m:t>
                        </m:r>
                      </m:sub>
                      <m:sup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′</m:t>
                        </m:r>
                      </m:sup>
                    </m:sSubSup>
                    <m:r>
                      <a:rPr lang="en-GB" sz="3600" b="0" i="1" smtClean="0">
                        <a:latin typeface="Cambria Math" charset="0"/>
                        <a:ea typeface="Palatino Linotype" charset="0"/>
                        <a:cs typeface="Palatino Linotype" charset="0"/>
                      </a:rPr>
                      <m:t>=</m:t>
                    </m:r>
                    <m:f>
                      <m:fPr>
                        <m:ctrlPr>
                          <a:rPr lang="mr-IN" sz="3600" b="0" i="1" smtClean="0">
                            <a:latin typeface="Cambria Math" panose="02040503050406030204" pitchFamily="18" charset="0"/>
                            <a:ea typeface="Palatino Linotype" charset="0"/>
                            <a:cs typeface="Palatino Linotype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𝑣</m:t>
                        </m:r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  <a:ea typeface="Palatino Linotype" charset="0"/>
                                <a:cs typeface="Palatino Linotype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  <a:ea typeface="Palatino Linotype" charset="0"/>
                                <a:cs typeface="Palatino Linotype" charset="0"/>
                              </a:rPr>
                            </m:ctrlPr>
                          </m:sSubSupPr>
                          <m:e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′</m:t>
                            </m:r>
                          </m:sup>
                        </m:sSubSup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  <a:ea typeface="Palatino Linotype" charset="0"/>
                                <a:cs typeface="Palatino Linotype" charset="0"/>
                              </a:rPr>
                            </m:ctrlPr>
                          </m:sSubSupPr>
                          <m:e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600" dirty="0">
                  <a:latin typeface="Palatino Linotype" charset="0"/>
                  <a:ea typeface="Palatino Linotype" charset="0"/>
                  <a:cs typeface="Palatino Linotype" charset="0"/>
                </a:endParaRPr>
              </a:p>
              <a:p>
                <a:pPr marL="254000" indent="0">
                  <a:buNone/>
                </a:pPr>
                <a:r>
                  <a:rPr lang="en-US" sz="3600" dirty="0">
                    <a:latin typeface="Palatino Linotype" charset="0"/>
                    <a:ea typeface="Palatino Linotype" charset="0"/>
                    <a:cs typeface="Palatino Linotype" charset="0"/>
                  </a:rPr>
                  <a:t>3. Move vertex: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b="0" i="1" smtClean="0">
                            <a:latin typeface="Cambria Math" panose="02040503050406030204" pitchFamily="18" charset="0"/>
                            <a:ea typeface="Palatino Linotype" charset="0"/>
                            <a:cs typeface="Palatino Linotype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𝑣</m:t>
                        </m:r>
                      </m:e>
                      <m:sup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′</m:t>
                        </m:r>
                      </m:sup>
                    </m:sSup>
                    <m:r>
                      <a:rPr lang="en-GB" sz="3600" b="0" i="1" smtClean="0">
                        <a:latin typeface="Cambria Math" charset="0"/>
                        <a:ea typeface="Palatino Linotype" charset="0"/>
                        <a:cs typeface="Palatino Linotype" charset="0"/>
                      </a:rPr>
                      <m:t>=</m:t>
                    </m:r>
                    <m:f>
                      <m:fPr>
                        <m:ctrlPr>
                          <a:rPr lang="mr-IN" sz="3600" b="0" i="1" smtClean="0">
                            <a:latin typeface="Cambria Math" panose="02040503050406030204" pitchFamily="18" charset="0"/>
                            <a:ea typeface="Palatino Linotype" charset="0"/>
                            <a:cs typeface="Palatino Linotype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𝑛</m:t>
                        </m:r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−2</m:t>
                        </m:r>
                      </m:num>
                      <m:den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𝑛</m:t>
                        </m:r>
                      </m:den>
                    </m:f>
                    <m:r>
                      <a:rPr lang="en-GB" sz="3600" b="0" i="1" smtClean="0">
                        <a:latin typeface="Cambria Math" charset="0"/>
                        <a:ea typeface="Palatino Linotype" charset="0"/>
                        <a:cs typeface="Palatino Linotype" charset="0"/>
                      </a:rPr>
                      <m:t>𝑣</m:t>
                    </m:r>
                    <m:r>
                      <a:rPr lang="en-GB" sz="3600" b="0" i="1" smtClean="0">
                        <a:latin typeface="Cambria Math" charset="0"/>
                        <a:ea typeface="Palatino Linotype" charset="0"/>
                        <a:cs typeface="Palatino Linotype" charset="0"/>
                      </a:rPr>
                      <m:t>+</m:t>
                    </m:r>
                    <m:f>
                      <m:fPr>
                        <m:ctrlPr>
                          <a:rPr lang="mr-IN" sz="3600" i="1">
                            <a:latin typeface="Cambria Math" panose="02040503050406030204" pitchFamily="18" charset="0"/>
                            <a:ea typeface="Palatino Linotype" charset="0"/>
                            <a:cs typeface="Palatino Linotype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  <a:ea typeface="Palatino Linotype" charset="0"/>
                                <a:cs typeface="Palatino Linotype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600" i="1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is-IS" sz="3600" i="1">
                            <a:latin typeface="Cambria Math" panose="02040503050406030204" pitchFamily="18" charset="0"/>
                            <a:ea typeface="Palatino Linotype" charset="0"/>
                            <a:cs typeface="Palatino Linotype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600" i="1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𝑖</m:t>
                        </m:r>
                      </m:sub>
                      <m:sup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  <a:ea typeface="Palatino Linotype" charset="0"/>
                                <a:cs typeface="Palatino Linotype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3600" i="1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3600" i="1">
                        <a:latin typeface="Cambria Math" charset="0"/>
                        <a:ea typeface="Palatino Linotype" charset="0"/>
                        <a:cs typeface="Palatino Linotype" charset="0"/>
                      </a:rPr>
                      <m:t>+</m:t>
                    </m:r>
                  </m:oMath>
                </a14:m>
                <a:r>
                  <a:rPr lang="mr-IN" sz="3600" dirty="0">
                    <a:ea typeface="Palatino Linotype" charset="0"/>
                    <a:cs typeface="Palatino Linotype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>
                            <a:latin typeface="Cambria Math" panose="02040503050406030204" pitchFamily="18" charset="0"/>
                            <a:ea typeface="Palatino Linotype" charset="0"/>
                            <a:cs typeface="Palatino Linotype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  <a:ea typeface="Palatino Linotype" charset="0"/>
                                <a:cs typeface="Palatino Linotype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600" i="1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is-IS" sz="3600" i="1">
                            <a:latin typeface="Cambria Math" panose="02040503050406030204" pitchFamily="18" charset="0"/>
                            <a:ea typeface="Palatino Linotype" charset="0"/>
                            <a:cs typeface="Palatino Linotype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600" i="1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𝑖</m:t>
                        </m:r>
                      </m:sub>
                      <m:sup>
                        <m:r>
                          <a:rPr lang="en-GB" sz="3600" b="0" i="1" smtClean="0">
                            <a:latin typeface="Cambria Math" charset="0"/>
                            <a:ea typeface="Palatino Linotype" charset="0"/>
                            <a:cs typeface="Palatino Linotype" charset="0"/>
                          </a:rPr>
                          <m:t> </m:t>
                        </m:r>
                      </m:sup>
                      <m:e>
                        <m:sSubSup>
                          <m:sSubSup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  <a:ea typeface="Palatino Linotype" charset="0"/>
                                <a:cs typeface="Palatino Linotype" charset="0"/>
                              </a:rPr>
                            </m:ctrlPr>
                          </m:sSubSupPr>
                          <m:e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3600" i="1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3600" b="0" i="1" smtClean="0">
                                <a:latin typeface="Cambria Math" charset="0"/>
                                <a:ea typeface="Palatino Linotype" charset="0"/>
                                <a:cs typeface="Palatino Linotype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endParaRPr lang="en-US" sz="3600" dirty="0">
                  <a:latin typeface="Palatino Linotype" charset="0"/>
                  <a:ea typeface="Palatino Linotype" charset="0"/>
                  <a:cs typeface="Palatino Linotype" charset="0"/>
                </a:endParaRPr>
              </a:p>
              <a:p>
                <a:pPr marL="254000" indent="0">
                  <a:buNone/>
                </a:pPr>
                <a:r>
                  <a:rPr lang="en-US" sz="3600" dirty="0">
                    <a:latin typeface="Palatino Linotype" charset="0"/>
                    <a:ea typeface="Palatino Linotype" charset="0"/>
                    <a:cs typeface="Palatino Linotype" charset="0"/>
                  </a:rPr>
                  <a:t>4. Connect as shown &amp; make new faces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700" y="4851400"/>
                <a:ext cx="12992100" cy="42926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50" y="1739900"/>
            <a:ext cx="2603500" cy="252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350" y="1574800"/>
            <a:ext cx="28321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936750" y="4492327"/>
            <a:ext cx="29337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charset="0"/>
                <a:ea typeface="Gill Sans"/>
                <a:cs typeface="Gill Sans"/>
                <a:sym typeface="Gill Sans"/>
              </a:rPr>
              <a:t>Before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8007350" y="4517727"/>
            <a:ext cx="29337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charset="0"/>
                <a:ea typeface="Gill Sans"/>
                <a:cs typeface="Gill Sans"/>
                <a:sym typeface="Gill Sans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090682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ézier Cur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Bézier Curve</a:t>
            </a:r>
          </a:p>
        </p:txBody>
      </p:sp>
      <p:sp>
        <p:nvSpPr>
          <p:cNvPr id="39" name="Repeated linear interpolation…"/>
          <p:cNvSpPr txBox="1">
            <a:spLocks noGrp="1"/>
          </p:cNvSpPr>
          <p:nvPr>
            <p:ph type="body" idx="1"/>
          </p:nvPr>
        </p:nvSpPr>
        <p:spPr>
          <a:xfrm>
            <a:off x="12700" y="1562100"/>
            <a:ext cx="12992100" cy="6743700"/>
          </a:xfrm>
          <a:prstGeom prst="rect">
            <a:avLst/>
          </a:prstGeom>
        </p:spPr>
        <p:txBody>
          <a:bodyPr/>
          <a:lstStyle/>
          <a:p>
            <a:r>
              <a:t>Repeated linear interpolation</a:t>
            </a:r>
          </a:p>
          <a:p>
            <a:pPr lvl="1"/>
            <a:r>
              <a:t>based on control polygon</a:t>
            </a:r>
          </a:p>
          <a:p>
            <a:pPr lvl="1"/>
            <a:r>
              <a:t>actually a polyline</a:t>
            </a:r>
          </a:p>
          <a:p>
            <a:r>
              <a:t>Recursively defined (de Casteljau)</a:t>
            </a:r>
          </a:p>
          <a:p>
            <a:endParaRPr/>
          </a:p>
          <a:p>
            <a:r>
              <a:t>Note barycentric indices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5740400"/>
            <a:ext cx="6134100" cy="157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7874000"/>
            <a:ext cx="3009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8287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Subdivision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one subdivision, it’s a quad mesh</a:t>
            </a:r>
          </a:p>
          <a:p>
            <a:r>
              <a:rPr lang="en-US" dirty="0"/>
              <a:t>New vertices are degree 4</a:t>
            </a:r>
          </a:p>
          <a:p>
            <a:r>
              <a:rPr lang="en-US" dirty="0"/>
              <a:t>Quads are divided into 4 smaller quads</a:t>
            </a:r>
          </a:p>
          <a:p>
            <a:r>
              <a:rPr lang="en-US" dirty="0"/>
              <a:t>Limit surface is a cubic B-spline patch</a:t>
            </a:r>
          </a:p>
          <a:p>
            <a:pPr lvl="1"/>
            <a:r>
              <a:rPr lang="en-US" dirty="0"/>
              <a:t>At least near vertices of degree 4</a:t>
            </a:r>
          </a:p>
          <a:p>
            <a:pPr lvl="1"/>
            <a:r>
              <a:rPr lang="en-US" dirty="0"/>
              <a:t>Other vertices are </a:t>
            </a:r>
            <a:r>
              <a:rPr lang="en-US" i="1" dirty="0"/>
              <a:t>extraordinary</a:t>
            </a:r>
          </a:p>
          <a:p>
            <a:r>
              <a:rPr lang="en-US" dirty="0"/>
              <a:t>We can edit mesh at each level</a:t>
            </a:r>
          </a:p>
        </p:txBody>
      </p:sp>
    </p:spTree>
    <p:extLst>
      <p:ext uri="{BB962C8B-B14F-4D97-AF65-F5344CB8AC3E}">
        <p14:creationId xmlns:p14="http://schemas.microsoft.com/office/powerpoint/2010/main" val="56408861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eneral Subdivi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 Subdivisions</a:t>
            </a:r>
          </a:p>
        </p:txBody>
      </p:sp>
      <p:sp>
        <p:nvSpPr>
          <p:cNvPr id="322" name="Many ways of doing this…"/>
          <p:cNvSpPr txBox="1">
            <a:spLocks noGrp="1"/>
          </p:cNvSpPr>
          <p:nvPr>
            <p:ph type="body" idx="1"/>
          </p:nvPr>
        </p:nvSpPr>
        <p:spPr>
          <a:xfrm>
            <a:off x="12700" y="1562100"/>
            <a:ext cx="7772400" cy="7581900"/>
          </a:xfrm>
          <a:prstGeom prst="rect">
            <a:avLst/>
          </a:prstGeom>
        </p:spPr>
        <p:txBody>
          <a:bodyPr/>
          <a:lstStyle/>
          <a:p>
            <a:r>
              <a:rPr i="1"/>
              <a:t>Many</a:t>
            </a:r>
            <a:r>
              <a:t> ways of doing this</a:t>
            </a:r>
          </a:p>
          <a:p>
            <a:r>
              <a:t>All basically the same</a:t>
            </a:r>
          </a:p>
          <a:p>
            <a:pPr lvl="1"/>
            <a:r>
              <a:t>Start with coarse version</a:t>
            </a:r>
          </a:p>
          <a:p>
            <a:pPr lvl="1"/>
            <a:r>
              <a:t>Refine with extra points</a:t>
            </a:r>
          </a:p>
          <a:p>
            <a:pPr lvl="1"/>
            <a:r>
              <a:t>Adjust point locations</a:t>
            </a:r>
          </a:p>
          <a:p>
            <a:pPr lvl="1"/>
            <a:r>
              <a:t>End with </a:t>
            </a:r>
            <a:r>
              <a:rPr i="1"/>
              <a:t>limit</a:t>
            </a:r>
            <a:r>
              <a:t> surface</a:t>
            </a:r>
          </a:p>
        </p:txBody>
      </p:sp>
      <p:pic>
        <p:nvPicPr>
          <p:cNvPr id="323" name="subdexample3a.tiff" descr="subdexample3a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600" y="2324100"/>
            <a:ext cx="3860800" cy="2545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SubdivisionSurfaces.tiff" descr="SubdivisionSurfaces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0" y="5626100"/>
            <a:ext cx="3790950" cy="252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blendernewbies.com"/>
          <p:cNvSpPr/>
          <p:nvPr/>
        </p:nvSpPr>
        <p:spPr>
          <a:xfrm>
            <a:off x="9920213" y="4902200"/>
            <a:ext cx="174506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1600"/>
              </a:lnSpc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blendernewbies.com</a:t>
            </a:r>
          </a:p>
        </p:txBody>
      </p:sp>
      <p:sp>
        <p:nvSpPr>
          <p:cNvPr id="326" name="madsie.com"/>
          <p:cNvSpPr/>
          <p:nvPr/>
        </p:nvSpPr>
        <p:spPr>
          <a:xfrm>
            <a:off x="10254853" y="8191500"/>
            <a:ext cx="107275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1600"/>
              </a:lnSpc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madsie.com</a:t>
            </a:r>
          </a:p>
        </p:txBody>
      </p:sp>
    </p:spTree>
    <p:extLst>
      <p:ext uri="{BB962C8B-B14F-4D97-AF65-F5344CB8AC3E}">
        <p14:creationId xmlns:p14="http://schemas.microsoft.com/office/powerpoint/2010/main" val="19979733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struction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1409700"/>
          </a:xfrm>
          <a:prstGeom prst="rect">
            <a:avLst/>
          </a:prstGeom>
        </p:spPr>
        <p:txBody>
          <a:bodyPr/>
          <a:lstStyle/>
          <a:p>
            <a:r>
              <a:t>Construction</a:t>
            </a:r>
          </a:p>
        </p:txBody>
      </p:sp>
      <p:sp>
        <p:nvSpPr>
          <p:cNvPr id="44" name="t=0"/>
          <p:cNvSpPr/>
          <p:nvPr/>
        </p:nvSpPr>
        <p:spPr>
          <a:xfrm>
            <a:off x="8941872" y="7543800"/>
            <a:ext cx="5462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2800"/>
              </a:lnSpc>
              <a:defRPr sz="2400"/>
            </a:lvl1pPr>
          </a:lstStyle>
          <a:p>
            <a:r>
              <a:t>t=0</a:t>
            </a:r>
          </a:p>
        </p:txBody>
      </p:sp>
      <p:sp>
        <p:nvSpPr>
          <p:cNvPr id="45" name="t=1"/>
          <p:cNvSpPr/>
          <p:nvPr/>
        </p:nvSpPr>
        <p:spPr>
          <a:xfrm>
            <a:off x="3595172" y="7543800"/>
            <a:ext cx="5462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2800"/>
              </a:lnSpc>
              <a:defRPr sz="2400"/>
            </a:lvl1pPr>
          </a:lstStyle>
          <a:p>
            <a:r>
              <a:t>t=1</a:t>
            </a:r>
          </a:p>
        </p:txBody>
      </p:sp>
      <p:sp>
        <p:nvSpPr>
          <p:cNvPr id="46" name="t=0.5"/>
          <p:cNvSpPr/>
          <p:nvPr/>
        </p:nvSpPr>
        <p:spPr>
          <a:xfrm>
            <a:off x="6000160" y="7543800"/>
            <a:ext cx="76542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2800"/>
              </a:lnSpc>
              <a:defRPr sz="2400"/>
            </a:lvl1pPr>
          </a:lstStyle>
          <a:p>
            <a:r>
              <a:t>t=0.5</a:t>
            </a:r>
          </a:p>
        </p:txBody>
      </p:sp>
      <p:sp>
        <p:nvSpPr>
          <p:cNvPr id="47" name="t=1"/>
          <p:cNvSpPr/>
          <p:nvPr/>
        </p:nvSpPr>
        <p:spPr>
          <a:xfrm>
            <a:off x="3112572" y="1981200"/>
            <a:ext cx="5462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2800"/>
              </a:lnSpc>
              <a:defRPr sz="2400"/>
            </a:lvl1pPr>
          </a:lstStyle>
          <a:p>
            <a:r>
              <a:t>t=1</a:t>
            </a:r>
          </a:p>
        </p:txBody>
      </p:sp>
      <p:sp>
        <p:nvSpPr>
          <p:cNvPr id="48" name="t=0.5"/>
          <p:cNvSpPr/>
          <p:nvPr/>
        </p:nvSpPr>
        <p:spPr>
          <a:xfrm>
            <a:off x="2812460" y="4622800"/>
            <a:ext cx="76542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2800"/>
              </a:lnSpc>
              <a:defRPr sz="2400"/>
            </a:lvl1pPr>
          </a:lstStyle>
          <a:p>
            <a:r>
              <a:t>t=0.5</a:t>
            </a:r>
          </a:p>
        </p:txBody>
      </p:sp>
      <p:sp>
        <p:nvSpPr>
          <p:cNvPr id="49" name="t=0"/>
          <p:cNvSpPr/>
          <p:nvPr/>
        </p:nvSpPr>
        <p:spPr>
          <a:xfrm>
            <a:off x="3112572" y="7302500"/>
            <a:ext cx="5462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2800"/>
              </a:lnSpc>
              <a:defRPr sz="2400"/>
            </a:lvl1pPr>
          </a:lstStyle>
          <a:p>
            <a:r>
              <a:t>t=0</a:t>
            </a:r>
          </a:p>
        </p:txBody>
      </p:sp>
      <p:pic>
        <p:nvPicPr>
          <p:cNvPr id="50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2120900"/>
            <a:ext cx="5511800" cy="55118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=0.25"/>
          <p:cNvSpPr/>
          <p:nvPr/>
        </p:nvSpPr>
        <p:spPr>
          <a:xfrm>
            <a:off x="7346360" y="7543800"/>
            <a:ext cx="91782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2800"/>
              </a:lnSpc>
              <a:defRPr sz="2400"/>
            </a:lvl1pPr>
          </a:lstStyle>
          <a:p>
            <a:r>
              <a:t>t=0.25</a:t>
            </a:r>
          </a:p>
        </p:txBody>
      </p:sp>
      <p:sp>
        <p:nvSpPr>
          <p:cNvPr id="52" name="t=0.75"/>
          <p:cNvSpPr/>
          <p:nvPr/>
        </p:nvSpPr>
        <p:spPr>
          <a:xfrm>
            <a:off x="4628560" y="7543800"/>
            <a:ext cx="91782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2800"/>
              </a:lnSpc>
              <a:defRPr sz="2400"/>
            </a:lvl1pPr>
          </a:lstStyle>
          <a:p>
            <a:r>
              <a:t>t=0.75</a:t>
            </a:r>
          </a:p>
        </p:txBody>
      </p:sp>
      <p:sp>
        <p:nvSpPr>
          <p:cNvPr id="53" name="t=0.75"/>
          <p:cNvSpPr/>
          <p:nvPr/>
        </p:nvSpPr>
        <p:spPr>
          <a:xfrm>
            <a:off x="2736260" y="3238500"/>
            <a:ext cx="91782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2800"/>
              </a:lnSpc>
              <a:defRPr sz="2400"/>
            </a:lvl1pPr>
          </a:lstStyle>
          <a:p>
            <a:r>
              <a:t>t=0.75</a:t>
            </a:r>
          </a:p>
        </p:txBody>
      </p:sp>
      <p:sp>
        <p:nvSpPr>
          <p:cNvPr id="54" name="t=0.25"/>
          <p:cNvSpPr/>
          <p:nvPr/>
        </p:nvSpPr>
        <p:spPr>
          <a:xfrm>
            <a:off x="2736260" y="5969000"/>
            <a:ext cx="91782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2800"/>
              </a:lnSpc>
              <a:defRPr sz="2400"/>
            </a:lvl1pPr>
          </a:lstStyle>
          <a:p>
            <a:r>
              <a:t>t=0.25</a:t>
            </a:r>
          </a:p>
        </p:txBody>
      </p:sp>
      <p:sp>
        <p:nvSpPr>
          <p:cNvPr id="55" name="t=0.5"/>
          <p:cNvSpPr/>
          <p:nvPr/>
        </p:nvSpPr>
        <p:spPr>
          <a:xfrm>
            <a:off x="5200060" y="5969000"/>
            <a:ext cx="76542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2800"/>
              </a:lnSpc>
              <a:defRPr sz="2400"/>
            </a:lvl1pPr>
          </a:lstStyle>
          <a:p>
            <a:r>
              <a:t>t=0.5</a:t>
            </a:r>
          </a:p>
        </p:txBody>
      </p:sp>
      <p:sp>
        <p:nvSpPr>
          <p:cNvPr id="56" name="t=0.25"/>
          <p:cNvSpPr/>
          <p:nvPr/>
        </p:nvSpPr>
        <p:spPr>
          <a:xfrm>
            <a:off x="6597060" y="6832600"/>
            <a:ext cx="91782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2800"/>
              </a:lnSpc>
              <a:defRPr sz="2400"/>
            </a:lvl1pPr>
          </a:lstStyle>
          <a:p>
            <a:r>
              <a:t>t=0.25</a:t>
            </a:r>
          </a:p>
        </p:txBody>
      </p:sp>
      <p:sp>
        <p:nvSpPr>
          <p:cNvPr id="57" name="t=0.75"/>
          <p:cNvSpPr/>
          <p:nvPr/>
        </p:nvSpPr>
        <p:spPr>
          <a:xfrm>
            <a:off x="4349160" y="4597400"/>
            <a:ext cx="91782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ts val="2800"/>
              </a:lnSpc>
              <a:defRPr sz="2400"/>
            </a:lvl1pPr>
          </a:lstStyle>
          <a:p>
            <a:r>
              <a:t>t=0.75</a:t>
            </a:r>
          </a:p>
        </p:txBody>
      </p:sp>
      <p:sp>
        <p:nvSpPr>
          <p:cNvPr id="58" name="Circle"/>
          <p:cNvSpPr/>
          <p:nvPr/>
        </p:nvSpPr>
        <p:spPr>
          <a:xfrm>
            <a:off x="4965700" y="6070600"/>
            <a:ext cx="254000" cy="254000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Circle"/>
          <p:cNvSpPr/>
          <p:nvPr/>
        </p:nvSpPr>
        <p:spPr>
          <a:xfrm>
            <a:off x="6375400" y="7010400"/>
            <a:ext cx="254000" cy="254000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Circle"/>
          <p:cNvSpPr/>
          <p:nvPr/>
        </p:nvSpPr>
        <p:spPr>
          <a:xfrm>
            <a:off x="4089400" y="4724400"/>
            <a:ext cx="254000" cy="254000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Circle"/>
          <p:cNvSpPr/>
          <p:nvPr/>
        </p:nvSpPr>
        <p:spPr>
          <a:xfrm>
            <a:off x="9093200" y="7454900"/>
            <a:ext cx="254000" cy="254000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Circle"/>
          <p:cNvSpPr/>
          <p:nvPr/>
        </p:nvSpPr>
        <p:spPr>
          <a:xfrm>
            <a:off x="3632200" y="1968500"/>
            <a:ext cx="254000" cy="254000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6000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ézier Triang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Bézier Triangle</a:t>
            </a:r>
          </a:p>
        </p:txBody>
      </p:sp>
      <p:sp>
        <p:nvSpPr>
          <p:cNvPr id="82" name="Generalisation of triangles…"/>
          <p:cNvSpPr txBox="1">
            <a:spLocks noGrp="1"/>
          </p:cNvSpPr>
          <p:nvPr>
            <p:ph type="body" idx="1"/>
          </p:nvPr>
        </p:nvSpPr>
        <p:spPr>
          <a:xfrm>
            <a:off x="12700" y="1562100"/>
            <a:ext cx="12992100" cy="4648200"/>
          </a:xfrm>
          <a:prstGeom prst="rect">
            <a:avLst/>
          </a:prstGeom>
        </p:spPr>
        <p:txBody>
          <a:bodyPr/>
          <a:lstStyle/>
          <a:p>
            <a:r>
              <a:t>Generalisation of triangles</a:t>
            </a:r>
          </a:p>
          <a:p>
            <a:r>
              <a:t>Repeated linear interpolation</a:t>
            </a:r>
          </a:p>
          <a:p>
            <a:pPr lvl="1"/>
            <a:r>
              <a:t>based on control net</a:t>
            </a:r>
          </a:p>
          <a:p>
            <a:r>
              <a:t>Recursively defined (de Casteljau)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6210300"/>
            <a:ext cx="10058400" cy="90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0" y="7112000"/>
            <a:ext cx="4483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242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22536" y="1804989"/>
            <a:ext cx="8345399" cy="7114846"/>
            <a:chOff x="2322536" y="1804989"/>
            <a:chExt cx="8345399" cy="7114846"/>
          </a:xfrm>
        </p:grpSpPr>
        <p:grpSp>
          <p:nvGrpSpPr>
            <p:cNvPr id="99" name="Group"/>
            <p:cNvGrpSpPr/>
            <p:nvPr/>
          </p:nvGrpSpPr>
          <p:grpSpPr>
            <a:xfrm>
              <a:off x="3422027" y="7911419"/>
              <a:ext cx="6119131" cy="747027"/>
              <a:chOff x="0" y="0"/>
              <a:chExt cx="4292600" cy="524042"/>
            </a:xfrm>
          </p:grpSpPr>
          <p:pic>
            <p:nvPicPr>
              <p:cNvPr id="96" name="droppedImage.pdf" descr="droppedImage.pd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635001" cy="521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" name="droppedImage.pdf" descr="droppedImage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1500" y="0"/>
                <a:ext cx="622300" cy="5240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8" name="droppedImage.pdf" descr="droppedImage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0" y="0"/>
                <a:ext cx="635001" cy="521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86" name="Triangle"/>
            <p:cNvSpPr/>
            <p:nvPr/>
          </p:nvSpPr>
          <p:spPr>
            <a:xfrm>
              <a:off x="7785076" y="6445000"/>
              <a:ext cx="2625071" cy="231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7" name="Triangle"/>
            <p:cNvSpPr/>
            <p:nvPr/>
          </p:nvSpPr>
          <p:spPr>
            <a:xfrm>
              <a:off x="6481593" y="4182009"/>
              <a:ext cx="2625071" cy="231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8" name="Triangle"/>
            <p:cNvSpPr/>
            <p:nvPr/>
          </p:nvSpPr>
          <p:spPr>
            <a:xfrm>
              <a:off x="5196214" y="1900913"/>
              <a:ext cx="2625071" cy="231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" name="Triangle"/>
            <p:cNvSpPr/>
            <p:nvPr/>
          </p:nvSpPr>
          <p:spPr>
            <a:xfrm>
              <a:off x="3838419" y="4218217"/>
              <a:ext cx="2625071" cy="231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0" name="Triangle"/>
            <p:cNvSpPr/>
            <p:nvPr/>
          </p:nvSpPr>
          <p:spPr>
            <a:xfrm>
              <a:off x="2589247" y="6463104"/>
              <a:ext cx="2625071" cy="231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Triangle"/>
            <p:cNvSpPr/>
            <p:nvPr/>
          </p:nvSpPr>
          <p:spPr>
            <a:xfrm>
              <a:off x="5196214" y="6463104"/>
              <a:ext cx="2625071" cy="231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34" name="Group"/>
            <p:cNvGrpSpPr/>
            <p:nvPr/>
          </p:nvGrpSpPr>
          <p:grpSpPr>
            <a:xfrm>
              <a:off x="2493323" y="1804989"/>
              <a:ext cx="7965731" cy="7114846"/>
              <a:chOff x="0" y="0"/>
              <a:chExt cx="5588000" cy="4991100"/>
            </a:xfrm>
            <a:solidFill>
              <a:schemeClr val="tx1"/>
            </a:solidFill>
          </p:grpSpPr>
          <p:sp>
            <p:nvSpPr>
              <p:cNvPr id="124" name="Circle"/>
              <p:cNvSpPr/>
              <p:nvPr/>
            </p:nvSpPr>
            <p:spPr>
              <a:xfrm>
                <a:off x="2730500" y="0"/>
                <a:ext cx="165100" cy="165100"/>
              </a:xfrm>
              <a:prstGeom prst="ellipse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5" name="Circle"/>
              <p:cNvSpPr/>
              <p:nvPr/>
            </p:nvSpPr>
            <p:spPr>
              <a:xfrm>
                <a:off x="3657600" y="1600200"/>
                <a:ext cx="165100" cy="165100"/>
              </a:xfrm>
              <a:prstGeom prst="ellipse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6" name="Circle"/>
              <p:cNvSpPr/>
              <p:nvPr/>
            </p:nvSpPr>
            <p:spPr>
              <a:xfrm>
                <a:off x="1803400" y="1625600"/>
                <a:ext cx="165100" cy="165100"/>
              </a:xfrm>
              <a:prstGeom prst="ellipse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7" name="Circle"/>
              <p:cNvSpPr/>
              <p:nvPr/>
            </p:nvSpPr>
            <p:spPr>
              <a:xfrm>
                <a:off x="4533900" y="3213100"/>
                <a:ext cx="165100" cy="165100"/>
              </a:xfrm>
              <a:prstGeom prst="ellipse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8" name="Circle"/>
              <p:cNvSpPr/>
              <p:nvPr/>
            </p:nvSpPr>
            <p:spPr>
              <a:xfrm>
                <a:off x="5422900" y="4775200"/>
                <a:ext cx="165100" cy="165100"/>
              </a:xfrm>
              <a:prstGeom prst="ellipse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>
                <a:off x="3657600" y="4775200"/>
                <a:ext cx="165100" cy="165100"/>
              </a:xfrm>
              <a:prstGeom prst="ellipse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>
                <a:off x="2730500" y="3213100"/>
                <a:ext cx="165100" cy="165100"/>
              </a:xfrm>
              <a:prstGeom prst="ellipse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1" name="Circle"/>
              <p:cNvSpPr/>
              <p:nvPr/>
            </p:nvSpPr>
            <p:spPr>
              <a:xfrm>
                <a:off x="901700" y="3213100"/>
                <a:ext cx="165100" cy="165100"/>
              </a:xfrm>
              <a:prstGeom prst="ellipse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2" name="Circle"/>
              <p:cNvSpPr/>
              <p:nvPr/>
            </p:nvSpPr>
            <p:spPr>
              <a:xfrm>
                <a:off x="0" y="4826000"/>
                <a:ext cx="165100" cy="165100"/>
              </a:xfrm>
              <a:prstGeom prst="ellipse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>
                <a:off x="1816100" y="4826000"/>
                <a:ext cx="165100" cy="165100"/>
              </a:xfrm>
              <a:prstGeom prst="ellipse">
                <a:avLst/>
              </a:prstGeom>
              <a:grp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488450" y="3415902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210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639449" y="5708751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120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909715" y="7923710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030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26311" y="3415902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201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17267" y="5711690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102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22536" y="7974916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003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3437" y="7995253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012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5019" y="7932552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021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93432" y="5699225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111</a:t>
              </a:r>
            </a:p>
          </p:txBody>
        </p:sp>
      </p:grpSp>
      <p:sp>
        <p:nvSpPr>
          <p:cNvPr id="105" name="Constr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359777" y="3778097"/>
            <a:ext cx="5250142" cy="4652711"/>
            <a:chOff x="4359777" y="3778097"/>
            <a:chExt cx="5250142" cy="4652711"/>
          </a:xfrm>
        </p:grpSpPr>
        <p:sp>
          <p:nvSpPr>
            <p:cNvPr id="93" name="Triangle"/>
            <p:cNvSpPr/>
            <p:nvPr/>
          </p:nvSpPr>
          <p:spPr>
            <a:xfrm>
              <a:off x="6984848" y="6113504"/>
              <a:ext cx="2625071" cy="231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AA9AB">
                <a:alpha val="89020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4" name="Triangle"/>
            <p:cNvSpPr/>
            <p:nvPr/>
          </p:nvSpPr>
          <p:spPr>
            <a:xfrm>
              <a:off x="4359777" y="6113504"/>
              <a:ext cx="2625071" cy="231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AA9AB">
                <a:alpha val="89020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0" name="Triangle"/>
            <p:cNvSpPr/>
            <p:nvPr/>
          </p:nvSpPr>
          <p:spPr>
            <a:xfrm>
              <a:off x="5665153" y="3778097"/>
              <a:ext cx="2625071" cy="231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AA9AB">
                <a:alpha val="89020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4380" y="1142974"/>
            <a:ext cx="75822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charset="0"/>
                <a:ea typeface="Palatino Linotype" charset="0"/>
                <a:cs typeface="Palatino Linotype" charset="0"/>
                <a:sym typeface="Gill Sans"/>
              </a:rPr>
              <a:t>p</a:t>
            </a:r>
            <a:r>
              <a:rPr kumimoji="0" lang="en-US" sz="32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charset="0"/>
                <a:ea typeface="Palatino Linotype" charset="0"/>
                <a:cs typeface="Palatino Linotype" charset="0"/>
                <a:sym typeface="Gill Sans"/>
              </a:rPr>
              <a:t>300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87026" y="3031041"/>
            <a:ext cx="5989990" cy="5476716"/>
            <a:chOff x="3987026" y="3031041"/>
            <a:chExt cx="5989990" cy="5476716"/>
          </a:xfrm>
        </p:grpSpPr>
        <p:sp>
          <p:nvSpPr>
            <p:cNvPr id="116" name="Circle"/>
            <p:cNvSpPr/>
            <p:nvPr/>
          </p:nvSpPr>
          <p:spPr>
            <a:xfrm>
              <a:off x="4275403" y="8265110"/>
              <a:ext cx="235351" cy="235351"/>
            </a:xfrm>
            <a:prstGeom prst="ellipse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7" name="Circle"/>
            <p:cNvSpPr/>
            <p:nvPr/>
          </p:nvSpPr>
          <p:spPr>
            <a:xfrm>
              <a:off x="6869669" y="8265110"/>
              <a:ext cx="235351" cy="235351"/>
            </a:xfrm>
            <a:prstGeom prst="ellipse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8" name="Circle"/>
            <p:cNvSpPr/>
            <p:nvPr/>
          </p:nvSpPr>
          <p:spPr>
            <a:xfrm>
              <a:off x="9463936" y="8272406"/>
              <a:ext cx="235351" cy="235351"/>
            </a:xfrm>
            <a:prstGeom prst="ellipse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Circle"/>
            <p:cNvSpPr/>
            <p:nvPr/>
          </p:nvSpPr>
          <p:spPr>
            <a:xfrm>
              <a:off x="5557135" y="5990980"/>
              <a:ext cx="235351" cy="235351"/>
            </a:xfrm>
            <a:prstGeom prst="ellipse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1" name="Circle"/>
            <p:cNvSpPr/>
            <p:nvPr/>
          </p:nvSpPr>
          <p:spPr>
            <a:xfrm>
              <a:off x="8164101" y="5990980"/>
              <a:ext cx="235351" cy="235351"/>
            </a:xfrm>
            <a:prstGeom prst="ellipse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Circle"/>
            <p:cNvSpPr/>
            <p:nvPr/>
          </p:nvSpPr>
          <p:spPr>
            <a:xfrm>
              <a:off x="6865816" y="3672986"/>
              <a:ext cx="235351" cy="235351"/>
            </a:xfrm>
            <a:prstGeom prst="ellipse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87026" y="3031041"/>
              <a:ext cx="5989990" cy="5302947"/>
              <a:chOff x="3987026" y="3031041"/>
              <a:chExt cx="5989990" cy="530294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614672" y="3031041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lang="en-US" sz="3200" baseline="-25000" dirty="0">
                    <a:latin typeface="Palatino Linotype" charset="0"/>
                    <a:ea typeface="Palatino Linotype" charset="0"/>
                    <a:cs typeface="Palatino Linotype" charset="0"/>
                  </a:rPr>
                  <a:t>2</a:t>
                </a:r>
                <a:r>
                  <a:rPr kumimoji="0" lang="en-US" sz="32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00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5295516" y="5372577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lang="en-US" sz="3200" baseline="-25000" dirty="0">
                    <a:latin typeface="Palatino Linotype" charset="0"/>
                    <a:ea typeface="Palatino Linotype" charset="0"/>
                    <a:cs typeface="Palatino Linotype" charset="0"/>
                  </a:rPr>
                  <a:t>101</a:t>
                </a:r>
                <a:endPara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7821286" y="5357502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lang="en-US" sz="3200" baseline="-25000" dirty="0">
                    <a:latin typeface="Palatino Linotype" charset="0"/>
                    <a:ea typeface="Palatino Linotype" charset="0"/>
                    <a:cs typeface="Palatino Linotype" charset="0"/>
                  </a:rPr>
                  <a:t>110</a:t>
                </a:r>
                <a:endPara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87026" y="7615843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lang="en-US" sz="3200" baseline="-25000" dirty="0">
                    <a:latin typeface="Palatino Linotype" charset="0"/>
                    <a:ea typeface="Palatino Linotype" charset="0"/>
                    <a:cs typeface="Palatino Linotype" charset="0"/>
                  </a:rPr>
                  <a:t>002</a:t>
                </a:r>
                <a:endPara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638694" y="7602354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lang="en-US" sz="3200" baseline="-25000" dirty="0">
                    <a:latin typeface="Palatino Linotype" charset="0"/>
                    <a:ea typeface="Palatino Linotype" charset="0"/>
                    <a:cs typeface="Palatino Linotype" charset="0"/>
                  </a:rPr>
                  <a:t>011</a:t>
                </a:r>
                <a:endPara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9218796" y="7602354"/>
                <a:ext cx="7582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Palatino Linotype" charset="0"/>
                    <a:ea typeface="Palatino Linotype" charset="0"/>
                    <a:cs typeface="Palatino Linotype" charset="0"/>
                    <a:sym typeface="Gill Sans"/>
                  </a:rPr>
                  <a:t>p</a:t>
                </a:r>
                <a:r>
                  <a:rPr lang="en-US" sz="3200" baseline="-25000" dirty="0">
                    <a:latin typeface="Palatino Linotype" charset="0"/>
                    <a:ea typeface="Palatino Linotype" charset="0"/>
                    <a:cs typeface="Palatino Linotype" charset="0"/>
                  </a:rPr>
                  <a:t>020</a:t>
                </a:r>
                <a:endParaRPr kumimoji="0" lang="en-US" sz="32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endParaRPr>
              </a:p>
            </p:txBody>
          </p:sp>
        </p:grpSp>
      </p:grpSp>
      <p:sp>
        <p:nvSpPr>
          <p:cNvPr id="154" name="Triangle"/>
          <p:cNvSpPr/>
          <p:nvPr/>
        </p:nvSpPr>
        <p:spPr>
          <a:xfrm>
            <a:off x="6339344" y="5821758"/>
            <a:ext cx="2625071" cy="231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AAA9AB">
              <a:alpha val="89020"/>
            </a:srgb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6" name="Group 15"/>
          <p:cNvGrpSpPr/>
          <p:nvPr/>
        </p:nvGrpSpPr>
        <p:grpSpPr>
          <a:xfrm>
            <a:off x="5991670" y="5038793"/>
            <a:ext cx="3299273" cy="3213087"/>
            <a:chOff x="5991670" y="5038793"/>
            <a:chExt cx="3299273" cy="3213087"/>
          </a:xfrm>
        </p:grpSpPr>
        <p:sp>
          <p:nvSpPr>
            <p:cNvPr id="155" name="TextBox 154"/>
            <p:cNvSpPr txBox="1"/>
            <p:nvPr/>
          </p:nvSpPr>
          <p:spPr>
            <a:xfrm>
              <a:off x="8532723" y="7348500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lang="en-US" sz="3200" baseline="-25000" dirty="0">
                  <a:latin typeface="Palatino Linotype" charset="0"/>
                  <a:ea typeface="Palatino Linotype" charset="0"/>
                  <a:cs typeface="Palatino Linotype" charset="0"/>
                </a:rPr>
                <a:t>010</a:t>
              </a:r>
              <a:endParaRPr kumimoji="0" lang="en-US" sz="32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charset="0"/>
                <a:ea typeface="Palatino Linotype" charset="0"/>
                <a:cs typeface="Palatino Linotype" charset="0"/>
                <a:sym typeface="Gill Sans"/>
              </a:endParaRPr>
            </a:p>
          </p:txBody>
        </p:sp>
        <p:sp>
          <p:nvSpPr>
            <p:cNvPr id="156" name="Circle"/>
            <p:cNvSpPr/>
            <p:nvPr/>
          </p:nvSpPr>
          <p:spPr>
            <a:xfrm>
              <a:off x="8812508" y="7995540"/>
              <a:ext cx="235351" cy="235351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991670" y="7369489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lang="en-US" sz="3200" baseline="-25000" dirty="0">
                  <a:latin typeface="Palatino Linotype" charset="0"/>
                  <a:ea typeface="Palatino Linotype" charset="0"/>
                  <a:cs typeface="Palatino Linotype" charset="0"/>
                </a:rPr>
                <a:t>001</a:t>
              </a:r>
              <a:endParaRPr kumimoji="0" lang="en-US" sz="32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charset="0"/>
                <a:ea typeface="Palatino Linotype" charset="0"/>
                <a:cs typeface="Palatino Linotype" charset="0"/>
                <a:sym typeface="Gill Sans"/>
              </a:endParaRPr>
            </a:p>
          </p:txBody>
        </p:sp>
        <p:sp>
          <p:nvSpPr>
            <p:cNvPr id="158" name="Circle"/>
            <p:cNvSpPr/>
            <p:nvPr/>
          </p:nvSpPr>
          <p:spPr>
            <a:xfrm>
              <a:off x="6271456" y="8016529"/>
              <a:ext cx="235351" cy="235351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259019" y="5038793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lang="en-US" sz="3200" baseline="-25000" dirty="0">
                  <a:latin typeface="Palatino Linotype" charset="0"/>
                  <a:ea typeface="Palatino Linotype" charset="0"/>
                  <a:cs typeface="Palatino Linotype" charset="0"/>
                </a:rPr>
                <a:t>001</a:t>
              </a:r>
              <a:endParaRPr kumimoji="0" lang="en-US" sz="32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charset="0"/>
                <a:ea typeface="Palatino Linotype" charset="0"/>
                <a:cs typeface="Palatino Linotype" charset="0"/>
                <a:sym typeface="Gill Sans"/>
              </a:endParaRPr>
            </a:p>
          </p:txBody>
        </p:sp>
        <p:sp>
          <p:nvSpPr>
            <p:cNvPr id="160" name="Circle"/>
            <p:cNvSpPr/>
            <p:nvPr/>
          </p:nvSpPr>
          <p:spPr>
            <a:xfrm>
              <a:off x="7538805" y="5685833"/>
              <a:ext cx="235351" cy="235351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37675" y="7010416"/>
            <a:ext cx="758220" cy="882391"/>
            <a:chOff x="7737675" y="7010416"/>
            <a:chExt cx="758220" cy="882391"/>
          </a:xfrm>
        </p:grpSpPr>
        <p:sp>
          <p:nvSpPr>
            <p:cNvPr id="161" name="TextBox 160"/>
            <p:cNvSpPr txBox="1"/>
            <p:nvPr/>
          </p:nvSpPr>
          <p:spPr>
            <a:xfrm>
              <a:off x="7737675" y="7010416"/>
              <a:ext cx="75822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alatino Linotype" charset="0"/>
                  <a:ea typeface="Palatino Linotype" charset="0"/>
                  <a:cs typeface="Palatino Linotype" charset="0"/>
                  <a:sym typeface="Gill Sans"/>
                </a:rPr>
                <a:t>p</a:t>
              </a:r>
              <a:r>
                <a:rPr lang="en-US" sz="3200" baseline="-25000" dirty="0">
                  <a:latin typeface="Palatino Linotype" charset="0"/>
                  <a:ea typeface="Palatino Linotype" charset="0"/>
                  <a:cs typeface="Palatino Linotype" charset="0"/>
                </a:rPr>
                <a:t>000</a:t>
              </a:r>
              <a:endParaRPr kumimoji="0" lang="en-US" sz="32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charset="0"/>
                <a:ea typeface="Palatino Linotype" charset="0"/>
                <a:cs typeface="Palatino Linotype" charset="0"/>
                <a:sym typeface="Gill Sans"/>
              </a:endParaRPr>
            </a:p>
          </p:txBody>
        </p:sp>
        <p:sp>
          <p:nvSpPr>
            <p:cNvPr id="162" name="Circle"/>
            <p:cNvSpPr/>
            <p:nvPr/>
          </p:nvSpPr>
          <p:spPr>
            <a:xfrm>
              <a:off x="8017460" y="7657456"/>
              <a:ext cx="235351" cy="235351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02710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roper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</a:t>
            </a:r>
          </a:p>
        </p:txBody>
      </p:sp>
      <p:sp>
        <p:nvSpPr>
          <p:cNvPr id="148" name="Control edges generate Bézier curv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 edges generate Bézier curves</a:t>
            </a:r>
          </a:p>
          <a:p>
            <a:r>
              <a:t>Bézier patch is cubic polynomial</a:t>
            </a:r>
          </a:p>
          <a:p>
            <a:r>
              <a:t>Hermite patches also exist</a:t>
            </a:r>
          </a:p>
          <a:p>
            <a:pPr lvl="1"/>
            <a:r>
              <a:t>&amp; can be converted to/from Bézier</a:t>
            </a:r>
          </a:p>
          <a:p>
            <a:r>
              <a:t>Bounded by convex hull of control net</a:t>
            </a:r>
          </a:p>
          <a:p>
            <a:r>
              <a:t>Local control</a:t>
            </a:r>
          </a:p>
        </p:txBody>
      </p:sp>
    </p:spTree>
    <p:extLst>
      <p:ext uri="{BB962C8B-B14F-4D97-AF65-F5344CB8AC3E}">
        <p14:creationId xmlns:p14="http://schemas.microsoft.com/office/powerpoint/2010/main" val="1994313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e Casteljau Patch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Casteljau Patches</a:t>
            </a:r>
          </a:p>
        </p:txBody>
      </p:sp>
      <p:sp>
        <p:nvSpPr>
          <p:cNvPr id="151" name="int N_PTS = 4;…"/>
          <p:cNvSpPr/>
          <p:nvPr/>
        </p:nvSpPr>
        <p:spPr>
          <a:xfrm>
            <a:off x="1804466" y="1358900"/>
            <a:ext cx="9410701" cy="820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int N_PTS = 4;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Point bezPoints[N_PTS][N_PTS][N_PTS];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void DrawBezier()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{ // DrawBezier()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for (float alpha = 0.0f; alpha &lt;= 1.0f; alpha += 0.01f)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{ // parameter loop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for (float beta = 0.0f; beta &lt;= 1.0f; beta += 0.01f)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{ // parameter loop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float gamma = 1.0f - alpha - beta;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for (int diag = N_PTS-1; diag &gt;= 0; diag--)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{ // diagonal loop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for (int i = 0; i &lt;= diag; i++)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{ // i loop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for (int j = 0; j &lt;= diag - i; j++)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{ // i loop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int k = diag - i - j;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bezPoints[i][j][k] =   alpha*bezPoints[i+1][j  ][k  ] 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+ beta *bezPoints[i  ][j+1][k  ];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+ gamma*bezPoints[i  ][j  ][k+1];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  } // j loop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 } // i loop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} // diagonal loop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// draw the point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DrawPoint(bezPoints[0][0][0]);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} // parameter loop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} // parameter loop</a:t>
            </a:r>
          </a:p>
          <a:p>
            <a:pPr algn="l">
              <a:lnSpc>
                <a:spcPts val="2100"/>
              </a:lnSpc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} // DrawBezier()</a:t>
            </a:r>
          </a:p>
        </p:txBody>
      </p:sp>
    </p:spTree>
    <p:extLst>
      <p:ext uri="{BB962C8B-B14F-4D97-AF65-F5344CB8AC3E}">
        <p14:creationId xmlns:p14="http://schemas.microsoft.com/office/powerpoint/2010/main" val="1768781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pic>
        <p:nvPicPr>
          <p:cNvPr id="154" name="droppedImage.tiff" descr="dropped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987499"/>
            <a:ext cx="6375401" cy="65945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68795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1092</Words>
  <Application>Microsoft Macintosh PowerPoint</Application>
  <PresentationFormat>Custom</PresentationFormat>
  <Paragraphs>257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Cambria Math</vt:lpstr>
      <vt:lpstr>Courier</vt:lpstr>
      <vt:lpstr>Gill Sans</vt:lpstr>
      <vt:lpstr>Helvetica</vt:lpstr>
      <vt:lpstr>Lucida Grande</vt:lpstr>
      <vt:lpstr>Palatino</vt:lpstr>
      <vt:lpstr>Palatino Linotype</vt:lpstr>
      <vt:lpstr>White</vt:lpstr>
      <vt:lpstr>07. Higher-Order Surfaces</vt:lpstr>
      <vt:lpstr>Motivation</vt:lpstr>
      <vt:lpstr>Bézier Curve</vt:lpstr>
      <vt:lpstr>Construction</vt:lpstr>
      <vt:lpstr>Bézier Triangle</vt:lpstr>
      <vt:lpstr>Construction</vt:lpstr>
      <vt:lpstr>Properties</vt:lpstr>
      <vt:lpstr>de Casteljau Patches</vt:lpstr>
      <vt:lpstr>Example</vt:lpstr>
      <vt:lpstr>Bézier Tensor Patches</vt:lpstr>
      <vt:lpstr>Bilinear Béziers</vt:lpstr>
      <vt:lpstr>Computation</vt:lpstr>
      <vt:lpstr>Example</vt:lpstr>
      <vt:lpstr>Direction Vectors</vt:lpstr>
      <vt:lpstr>Normal Vectors</vt:lpstr>
      <vt:lpstr>Normal Vectors</vt:lpstr>
      <vt:lpstr>Shortcut</vt:lpstr>
      <vt:lpstr>Evaluators</vt:lpstr>
      <vt:lpstr>Surface Construction</vt:lpstr>
      <vt:lpstr>Subdivision Surfaces</vt:lpstr>
      <vt:lpstr>Loop Subdivision</vt:lpstr>
      <vt:lpstr>Mesh Topology Changes</vt:lpstr>
      <vt:lpstr>Adjacent Faces</vt:lpstr>
      <vt:lpstr>Edge Vertex Computation</vt:lpstr>
      <vt:lpstr>Original Vertices</vt:lpstr>
      <vt:lpstr>Why This Formula?</vt:lpstr>
      <vt:lpstr>Results</vt:lpstr>
      <vt:lpstr>Catmull-Clark Subdivision</vt:lpstr>
      <vt:lpstr>Subdivision Construction</vt:lpstr>
      <vt:lpstr>Subdivision Properties</vt:lpstr>
      <vt:lpstr>General Subdivisions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Hamish Carr</cp:lastModifiedBy>
  <cp:revision>970</cp:revision>
  <cp:lastPrinted>2017-10-16T10:16:12Z</cp:lastPrinted>
  <dcterms:modified xsi:type="dcterms:W3CDTF">2020-10-18T14:02:01Z</dcterms:modified>
</cp:coreProperties>
</file>