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6" r:id="rId3"/>
    <p:sldId id="278" r:id="rId4"/>
    <p:sldId id="455" r:id="rId5"/>
    <p:sldId id="452" r:id="rId6"/>
    <p:sldId id="453" r:id="rId7"/>
    <p:sldId id="454" r:id="rId8"/>
    <p:sldId id="456" r:id="rId9"/>
    <p:sldId id="457" r:id="rId10"/>
    <p:sldId id="459" r:id="rId11"/>
    <p:sldId id="460" r:id="rId12"/>
    <p:sldId id="463" r:id="rId13"/>
    <p:sldId id="469" r:id="rId14"/>
    <p:sldId id="470" r:id="rId15"/>
    <p:sldId id="466" r:id="rId16"/>
    <p:sldId id="464" r:id="rId17"/>
    <p:sldId id="467" r:id="rId18"/>
    <p:sldId id="468" r:id="rId19"/>
    <p:sldId id="471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ts val="4800"/>
      </a:lnSpc>
      <a:spcBef>
        <a:spcPts val="0"/>
      </a:spcBef>
      <a:spcAft>
        <a:spcPts val="0"/>
      </a:spcAft>
      <a:buClrTx/>
      <a:buSzTx/>
      <a:buFontTx/>
      <a:buNone/>
      <a:tabLst>
        <a:tab pos="1066800" algn="l"/>
      </a:tabLst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/>
    <p:restoredTop sz="94665"/>
  </p:normalViewPr>
  <p:slideViewPr>
    <p:cSldViewPr snapToGrid="0" snapToObjects="1">
      <p:cViewPr varScale="1">
        <p:scale>
          <a:sx n="121" d="100"/>
          <a:sy n="121" d="100"/>
        </p:scale>
        <p:origin x="24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sh Carr" userId="f394bf3d-70dd-47c9-a289-8c74bd6a3998" providerId="ADAL" clId="{55A9F955-8E0F-8B4B-9547-3D9F20C53909}"/>
    <pc:docChg chg="modSld">
      <pc:chgData name="Hamish Carr" userId="f394bf3d-70dd-47c9-a289-8c74bd6a3998" providerId="ADAL" clId="{55A9F955-8E0F-8B4B-9547-3D9F20C53909}" dt="2019-03-09T16:04:28.962" v="0" actId="20577"/>
      <pc:docMkLst>
        <pc:docMk/>
      </pc:docMkLst>
      <pc:sldChg chg="modSp">
        <pc:chgData name="Hamish Carr" userId="f394bf3d-70dd-47c9-a289-8c74bd6a3998" providerId="ADAL" clId="{55A9F955-8E0F-8B4B-9547-3D9F20C53909}" dt="2019-03-09T16:04:28.962" v="0" actId="20577"/>
        <pc:sldMkLst>
          <pc:docMk/>
          <pc:sldMk cId="0" sldId="256"/>
        </pc:sldMkLst>
        <pc:spChg chg="mod">
          <ac:chgData name="Hamish Carr" userId="f394bf3d-70dd-47c9-a289-8c74bd6a3998" providerId="ADAL" clId="{55A9F955-8E0F-8B4B-9547-3D9F20C53909}" dt="2019-03-09T16:04:28.962" v="0" actId="20577"/>
          <ac:spMkLst>
            <pc:docMk/>
            <pc:sldMk cId="0" sldId="256"/>
            <ac:spMk id="33" creationId="{00000000-0000-0000-0000-000000000000}"/>
          </ac:spMkLst>
        </pc:spChg>
      </pc:sldChg>
    </pc:docChg>
  </pc:docChgLst>
  <pc:docChgLst>
    <pc:chgData name="Hamish Carr" userId="f394bf3d-70dd-47c9-a289-8c74bd6a3998" providerId="ADAL" clId="{4C1840AE-8764-194F-ACEF-69D7DFBB7158}"/>
    <pc:docChg chg="custSel modSld">
      <pc:chgData name="Hamish Carr" userId="f394bf3d-70dd-47c9-a289-8c74bd6a3998" providerId="ADAL" clId="{4C1840AE-8764-194F-ACEF-69D7DFBB7158}" dt="2019-03-01T10:40:45.496" v="0" actId="478"/>
      <pc:docMkLst>
        <pc:docMk/>
      </pc:docMkLst>
      <pc:sldChg chg="delSp">
        <pc:chgData name="Hamish Carr" userId="f394bf3d-70dd-47c9-a289-8c74bd6a3998" providerId="ADAL" clId="{4C1840AE-8764-194F-ACEF-69D7DFBB7158}" dt="2019-03-01T10:40:45.496" v="0" actId="478"/>
        <pc:sldMkLst>
          <pc:docMk/>
          <pc:sldMk cId="0" sldId="256"/>
        </pc:sldMkLst>
        <pc:spChg chg="del">
          <ac:chgData name="Hamish Carr" userId="f394bf3d-70dd-47c9-a289-8c74bd6a3998" providerId="ADAL" clId="{4C1840AE-8764-194F-ACEF-69D7DFBB7158}" dt="2019-03-01T10:40:45.496" v="0" actId="478"/>
          <ac:spMkLst>
            <pc:docMk/>
            <pc:sldMk cId="0" sldId="256"/>
            <ac:spMk id="3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D8449-9FB3-2A42-9851-EE4C378BD4B0}" type="datetimeFigureOut"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AFD79-2404-8D4A-AFBD-21F05CE09C8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62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00323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2700" y="50800"/>
            <a:ext cx="12992100" cy="1524000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12192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2700" y="1562100"/>
            <a:ext cx="12992100" cy="7581900"/>
          </a:xfrm>
          <a:prstGeom prst="rect">
            <a:avLst/>
          </a:prstGeom>
        </p:spPr>
        <p:txBody>
          <a:bodyPr anchor="ctr"/>
          <a:lstStyle>
            <a:lvl1pPr marL="7346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1587500" algn="l"/>
              </a:tabLst>
            </a:lvl1pPr>
            <a:lvl2pPr marL="10902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044700" algn="l"/>
              </a:tabLst>
            </a:lvl2pPr>
            <a:lvl3pPr marL="14331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476500" algn="l"/>
              </a:tabLst>
            </a:lvl3pPr>
            <a:lvl4pPr marL="17760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2921000" algn="l"/>
              </a:tabLst>
            </a:lvl4pPr>
            <a:lvl5pPr marL="2131658" indent="-480658" algn="l">
              <a:spcBef>
                <a:spcPts val="2600"/>
              </a:spcBef>
              <a:buSzPct val="171429"/>
              <a:buFont typeface="Gill Sans"/>
              <a:buChar char="•"/>
              <a:tabLst>
                <a:tab pos="33782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066800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eeds_logo_new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093200" y="8166100"/>
            <a:ext cx="3898900" cy="163779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162842" y="9194800"/>
            <a:ext cx="8153401" cy="371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US"/>
              <a:t>COMP5821M:                    Geometry Processing					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>
            <a:lvl1pPr>
              <a:tabLst>
                <a:tab pos="125730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tabLst>
                <a:tab pos="1257300" algn="l"/>
              </a:tabLst>
            </a:lvl1pPr>
            <a:lvl2pPr>
              <a:tabLst>
                <a:tab pos="1257300" algn="l"/>
              </a:tabLst>
            </a:lvl2pPr>
            <a:lvl3pPr>
              <a:tabLst>
                <a:tab pos="1257300" algn="l"/>
              </a:tabLst>
            </a:lvl3pPr>
            <a:lvl4pPr>
              <a:tabLst>
                <a:tab pos="1257300" algn="l"/>
              </a:tabLst>
            </a:lvl4pPr>
            <a:lvl5pPr>
              <a:tabLst>
                <a:tab pos="12573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50000" y="9321800"/>
            <a:ext cx="292100" cy="3175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1900"/>
              </a:lnSpc>
              <a:tabLst>
                <a:tab pos="1066800" algn="l"/>
              </a:tabLst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-12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15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44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73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017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303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589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5875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16100" algn="ctr" defTabSz="584200" latinLnBrk="0">
        <a:lnSpc>
          <a:spcPts val="96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titleStyle>
    <p:bodyStyle>
      <a:lvl1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3556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7112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0668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422400" algn="ctr" defTabSz="584200" rtl="0" latinLnBrk="0">
        <a:lnSpc>
          <a:spcPts val="55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257300" algn="l"/>
        </a:tabLst>
        <a:defRPr sz="4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Palatino"/>
        </a:defRPr>
      </a:lvl9pPr>
    </p:bodyStyle>
    <p:otherStyle>
      <a:lvl1pPr marL="0" marR="0" indent="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ts val="19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ctrTitle"/>
          </p:nvPr>
        </p:nvSpPr>
        <p:spPr>
          <a:xfrm>
            <a:off x="381000" y="1651000"/>
            <a:ext cx="12230100" cy="3302000"/>
          </a:xfrm>
          <a:prstGeom prst="rect">
            <a:avLst/>
          </a:prstGeom>
        </p:spPr>
        <p:txBody>
          <a:bodyPr/>
          <a:lstStyle>
            <a:lvl1pPr>
              <a:tabLst>
                <a:tab pos="1257300" algn="l"/>
              </a:tabLst>
            </a:lvl1pPr>
          </a:lstStyle>
          <a:p>
            <a:r>
              <a:rPr lang="en-GB" dirty="0"/>
              <a:t>22: Review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D87B-CE20-9748-ABC3-4F212FDC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Surface Curvature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555C0-0213-344D-8200-2C2CB89A6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Curves of Intersection</a:t>
            </a:r>
          </a:p>
          <a:p>
            <a:r>
              <a:rPr lang="en-US"/>
              <a:t>Normal Curvature</a:t>
            </a:r>
          </a:p>
          <a:p>
            <a:r>
              <a:rPr lang="en-US" b="1"/>
              <a:t>Second Fundamental Form</a:t>
            </a:r>
            <a:endParaRPr lang="en-US"/>
          </a:p>
          <a:p>
            <a:r>
              <a:rPr lang="en-US" b="1"/>
              <a:t>Principal Curvatures</a:t>
            </a:r>
            <a:endParaRPr lang="en-US"/>
          </a:p>
          <a:p>
            <a:r>
              <a:rPr lang="en-US" b="1"/>
              <a:t>Euler Theorem</a:t>
            </a:r>
            <a:r>
              <a:rPr lang="en-US"/>
              <a:t> &amp; Curvature Tensor</a:t>
            </a:r>
          </a:p>
          <a:p>
            <a:r>
              <a:rPr lang="en-US" b="1"/>
              <a:t>Mean &amp; Gaussian Curvatures</a:t>
            </a:r>
            <a:endParaRPr lang="en-US"/>
          </a:p>
          <a:p>
            <a:r>
              <a:rPr lang="en-US" b="1"/>
              <a:t>Gaussian Curvature is Intrinsic</a:t>
            </a:r>
          </a:p>
        </p:txBody>
      </p:sp>
    </p:spTree>
    <p:extLst>
      <p:ext uri="{BB962C8B-B14F-4D97-AF65-F5344CB8AC3E}">
        <p14:creationId xmlns:p14="http://schemas.microsoft.com/office/powerpoint/2010/main" val="29278450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88EB-1DB6-7449-806C-D170066E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Laplace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75069-A62C-7847-8324-02C7ED106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Divergence &amp; Gradient</a:t>
            </a:r>
          </a:p>
          <a:p>
            <a:r>
              <a:rPr lang="en-US" b="1"/>
              <a:t>Laplace Operator </a:t>
            </a:r>
            <a:r>
              <a:rPr lang="en-US"/>
              <a:t>is Divergence of Gradient</a:t>
            </a:r>
          </a:p>
          <a:p>
            <a:r>
              <a:rPr lang="en-US" b="1"/>
              <a:t>Laplace-Beltrami</a:t>
            </a:r>
            <a:r>
              <a:rPr lang="en-US"/>
              <a:t> is Laplace for Surfaces</a:t>
            </a:r>
          </a:p>
          <a:p>
            <a:pPr lvl="1"/>
            <a:r>
              <a:rPr lang="en-US" b="1"/>
              <a:t>Intrinsic,</a:t>
            </a:r>
            <a:r>
              <a:rPr lang="en-US"/>
              <a:t> related to normal / mean curvature</a:t>
            </a:r>
          </a:p>
          <a:p>
            <a:pPr lvl="1"/>
            <a:r>
              <a:rPr lang="en-US"/>
              <a:t>Useful for computing mean curvature</a:t>
            </a:r>
          </a:p>
          <a:p>
            <a:r>
              <a:rPr lang="en-US"/>
              <a:t>Discrete Differential Operators</a:t>
            </a:r>
          </a:p>
          <a:p>
            <a:pPr lvl="1"/>
            <a:r>
              <a:rPr lang="en-US" b="1"/>
              <a:t>Weighted averages over 1-ring</a:t>
            </a:r>
          </a:p>
        </p:txBody>
      </p:sp>
    </p:spTree>
    <p:extLst>
      <p:ext uri="{BB962C8B-B14F-4D97-AF65-F5344CB8AC3E}">
        <p14:creationId xmlns:p14="http://schemas.microsoft.com/office/powerpoint/2010/main" val="18953702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7617-7260-494D-9599-5981B8AC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/>
              <a:t>11-13. Discrete L-B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6626D-AAF3-2842-A9B3-95F6E32E5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 of a discrete neighbourhood</a:t>
            </a:r>
          </a:p>
          <a:p>
            <a:r>
              <a:rPr lang="en-US"/>
              <a:t>Defining Gradient on a Triangle</a:t>
            </a:r>
          </a:p>
          <a:p>
            <a:r>
              <a:rPr lang="en-US"/>
              <a:t>Collapse to weighted sum of Edge Vectors</a:t>
            </a:r>
          </a:p>
          <a:p>
            <a:r>
              <a:rPr lang="en-US" b="1"/>
              <a:t>Gradient can be approximated on 1-Ring</a:t>
            </a:r>
          </a:p>
          <a:p>
            <a:r>
              <a:rPr lang="en-US" b="1"/>
              <a:t>Use for computing Curvature</a:t>
            </a:r>
          </a:p>
        </p:txBody>
      </p:sp>
    </p:spTree>
    <p:extLst>
      <p:ext uri="{BB962C8B-B14F-4D97-AF65-F5344CB8AC3E}">
        <p14:creationId xmlns:p14="http://schemas.microsoft.com/office/powerpoint/2010/main" val="25393591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82B9-969A-FB4D-97DA-756AAC82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14.  Mesh Simplification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157CA-CBA3-7241-883C-EC55FE537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Greedy Decimation</a:t>
            </a:r>
            <a:endParaRPr lang="en-US"/>
          </a:p>
          <a:p>
            <a:pPr lvl="1"/>
            <a:r>
              <a:rPr lang="en-US"/>
              <a:t>Using Mesh Operations</a:t>
            </a:r>
          </a:p>
          <a:p>
            <a:r>
              <a:rPr lang="en-US"/>
              <a:t>Simulation of Simplicity</a:t>
            </a:r>
          </a:p>
          <a:p>
            <a:r>
              <a:rPr lang="en-US"/>
              <a:t>Choice of Priority Measures</a:t>
            </a:r>
          </a:p>
          <a:p>
            <a:pPr lvl="1"/>
            <a:r>
              <a:rPr lang="en-US"/>
              <a:t>Curvature, Area, Degree</a:t>
            </a:r>
          </a:p>
          <a:p>
            <a:pPr lvl="1"/>
            <a:r>
              <a:rPr lang="en-US"/>
              <a:t>Delta Volume, Hausdorff Distance</a:t>
            </a:r>
          </a:p>
          <a:p>
            <a:pPr lvl="1"/>
            <a:r>
              <a:rPr lang="en-US"/>
              <a:t>Conservative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35838018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E661-74A1-914A-BF4D-A29DA1D0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15. Smoothing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59481-BDB5-5040-A204-2450EA090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Usually based on mean curvature</a:t>
            </a:r>
          </a:p>
          <a:p>
            <a:r>
              <a:rPr lang="en-US"/>
              <a:t>Spherical / Manifold Harmonics</a:t>
            </a:r>
          </a:p>
          <a:p>
            <a:r>
              <a:rPr lang="en-US"/>
              <a:t>Laplace-Beltrami Matrix</a:t>
            </a:r>
          </a:p>
          <a:p>
            <a:r>
              <a:rPr lang="en-US" b="1"/>
              <a:t>Diffusion Flow / Heat Maps</a:t>
            </a:r>
          </a:p>
          <a:p>
            <a:pPr lvl="1"/>
            <a:r>
              <a:rPr lang="en-US" b="1"/>
              <a:t>Conversion to Discrete Laplace-Beltrami</a:t>
            </a:r>
            <a:endParaRPr lang="en-US"/>
          </a:p>
          <a:p>
            <a:pPr lvl="1"/>
            <a:r>
              <a:rPr lang="en-US"/>
              <a:t>Practical Computation</a:t>
            </a:r>
          </a:p>
        </p:txBody>
      </p:sp>
    </p:spTree>
    <p:extLst>
      <p:ext uri="{BB962C8B-B14F-4D97-AF65-F5344CB8AC3E}">
        <p14:creationId xmlns:p14="http://schemas.microsoft.com/office/powerpoint/2010/main" val="13989932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8040-D4BB-644D-9C3A-7EE81E06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16. Mesh Repair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7623A-C599-5548-BAFA-6D6AB3C4E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Rogues' Gallery</a:t>
            </a:r>
          </a:p>
          <a:p>
            <a:r>
              <a:rPr lang="en-US"/>
              <a:t>Types of Input</a:t>
            </a:r>
          </a:p>
          <a:p>
            <a:r>
              <a:rPr lang="en-US" b="1"/>
              <a:t>Mesh Repair Pipeline</a:t>
            </a:r>
          </a:p>
          <a:p>
            <a:r>
              <a:rPr lang="en-US" b="1"/>
              <a:t>Manifold Assembly &amp; Repair</a:t>
            </a:r>
          </a:p>
          <a:p>
            <a:r>
              <a:rPr lang="en-US"/>
              <a:t>Stitching</a:t>
            </a:r>
          </a:p>
          <a:p>
            <a:r>
              <a:rPr lang="en-US"/>
              <a:t>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8046179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0273-E738-5543-AB3C-C9FDF60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17.	Isosurfaces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F418-0E8A-F547-9590-C51B414D6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Implicit &amp; Blobby Surfaces</a:t>
            </a:r>
          </a:p>
          <a:p>
            <a:r>
              <a:rPr lang="en-US"/>
              <a:t>3D Meshes &amp; Simplices</a:t>
            </a:r>
          </a:p>
          <a:p>
            <a:r>
              <a:rPr lang="en-US"/>
              <a:t>Marching Tetrahedra / </a:t>
            </a:r>
            <a:r>
              <a:rPr lang="en-US" b="1"/>
              <a:t>Marching Cubes</a:t>
            </a:r>
          </a:p>
          <a:p>
            <a:r>
              <a:rPr lang="en-US"/>
              <a:t>Normals &amp; Central Differencing</a:t>
            </a:r>
          </a:p>
          <a:p>
            <a:r>
              <a:rPr lang="en-US"/>
              <a:t>Asymptotic Decider &amp; Extra Cases</a:t>
            </a:r>
          </a:p>
          <a:p>
            <a:r>
              <a:rPr lang="en-US" b="1"/>
              <a:t>Distance Fields &amp; Mesh Repair</a:t>
            </a:r>
          </a:p>
        </p:txBody>
      </p:sp>
    </p:spTree>
    <p:extLst>
      <p:ext uri="{BB962C8B-B14F-4D97-AF65-F5344CB8AC3E}">
        <p14:creationId xmlns:p14="http://schemas.microsoft.com/office/powerpoint/2010/main" val="40940058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647C-A038-D743-8906-7F70FF9C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18.  Voronoï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699D-1835-4A4E-B11F-95A2B85DC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Voronoï Diagrams</a:t>
            </a:r>
          </a:p>
          <a:p>
            <a:r>
              <a:rPr lang="en-US" b="1"/>
              <a:t>Delaunay Triangulation </a:t>
            </a:r>
            <a:r>
              <a:rPr lang="en-US"/>
              <a:t>/ Complex</a:t>
            </a:r>
          </a:p>
          <a:p>
            <a:r>
              <a:rPr lang="en-US"/>
              <a:t>Empty Circle Property / </a:t>
            </a:r>
            <a:r>
              <a:rPr lang="en-US" b="1"/>
              <a:t>Triangle Quality</a:t>
            </a:r>
          </a:p>
          <a:p>
            <a:r>
              <a:rPr lang="en-US"/>
              <a:t>Algorithms for Construction, Render Hack</a:t>
            </a:r>
          </a:p>
          <a:p>
            <a:r>
              <a:rPr lang="en-US" b="1"/>
              <a:t>Surface Delaunay Triangulations</a:t>
            </a:r>
          </a:p>
          <a:p>
            <a:r>
              <a:rPr lang="en-US"/>
              <a:t>Geodesic Distance</a:t>
            </a:r>
          </a:p>
          <a:p>
            <a:r>
              <a:rPr lang="en-US"/>
              <a:t>Medial Axis</a:t>
            </a:r>
          </a:p>
        </p:txBody>
      </p:sp>
    </p:spTree>
    <p:extLst>
      <p:ext uri="{BB962C8B-B14F-4D97-AF65-F5344CB8AC3E}">
        <p14:creationId xmlns:p14="http://schemas.microsoft.com/office/powerpoint/2010/main" val="32152619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1A96-D61D-D348-A258-A31CC718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19. Mesh Repair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C5BA-42B5-F844-A2CC-2C85A64F3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Marching Cubes to get Manifold Surface</a:t>
            </a:r>
          </a:p>
          <a:p>
            <a:r>
              <a:rPr lang="en-US"/>
              <a:t>Postprocess to fix the problems</a:t>
            </a:r>
          </a:p>
          <a:p>
            <a:pPr lvl="1"/>
            <a:r>
              <a:rPr lang="en-US" b="1"/>
              <a:t>Connected Components</a:t>
            </a:r>
            <a:r>
              <a:rPr lang="en-US"/>
              <a:t> to separate surfaces</a:t>
            </a:r>
            <a:endParaRPr lang="en-US" b="1"/>
          </a:p>
          <a:p>
            <a:pPr lvl="1"/>
            <a:r>
              <a:rPr lang="en-US" b="1"/>
              <a:t>Greedy Delaunay Remesh </a:t>
            </a:r>
            <a:r>
              <a:rPr lang="en-US"/>
              <a:t>for new triangles</a:t>
            </a:r>
          </a:p>
          <a:p>
            <a:pPr lvl="1"/>
            <a:r>
              <a:rPr lang="en-US" b="1"/>
              <a:t>Mesh Simplification</a:t>
            </a:r>
            <a:r>
              <a:rPr lang="en-US"/>
              <a:t> for triangle count</a:t>
            </a:r>
          </a:p>
          <a:p>
            <a:pPr lvl="1"/>
            <a:r>
              <a:rPr lang="en-US" b="1"/>
              <a:t>Mesh Smoothing</a:t>
            </a:r>
            <a:r>
              <a:rPr lang="en-US"/>
              <a:t> if needed</a:t>
            </a:r>
          </a:p>
          <a:p>
            <a:pPr lvl="1"/>
            <a:r>
              <a:rPr lang="en-US" b="1"/>
              <a:t>Texture Parameterisation</a:t>
            </a:r>
          </a:p>
          <a:p>
            <a:pPr lvl="1"/>
            <a:r>
              <a:rPr lang="en-US" b="1"/>
              <a:t>Texture Synthesis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39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32B4-3A5B-1A4B-B6F8-11DA5998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/>
              <a:t>20.  Texture Parameterisation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3329-DC44-2D47-BFCB-00355E047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Spherical Parameterisation &amp; Cube Maps</a:t>
            </a:r>
          </a:p>
          <a:p>
            <a:r>
              <a:rPr lang="en-US" b="1"/>
              <a:t>Patch-Based Parameterisation</a:t>
            </a:r>
          </a:p>
          <a:p>
            <a:r>
              <a:rPr lang="en-US"/>
              <a:t>Tutte's Theorem</a:t>
            </a:r>
          </a:p>
          <a:p>
            <a:r>
              <a:rPr lang="en-US" b="1"/>
              <a:t>Floater's Algorithm</a:t>
            </a:r>
            <a:endParaRPr lang="en-US"/>
          </a:p>
          <a:p>
            <a:r>
              <a:rPr lang="en-US"/>
              <a:t>Least-Squares Conformal Mapping</a:t>
            </a:r>
          </a:p>
          <a:p>
            <a:r>
              <a:rPr lang="en-US"/>
              <a:t>Deformation &amp; Picking in 3D</a:t>
            </a:r>
          </a:p>
          <a:p>
            <a:r>
              <a:rPr lang="en-US"/>
              <a:t>Morphing in Parameter Domain</a:t>
            </a:r>
          </a:p>
          <a:p>
            <a:r>
              <a:rPr lang="en-US" b="1"/>
              <a:t>Rasterising to Texture</a:t>
            </a:r>
          </a:p>
        </p:txBody>
      </p:sp>
    </p:spTree>
    <p:extLst>
      <p:ext uri="{BB962C8B-B14F-4D97-AF65-F5344CB8AC3E}">
        <p14:creationId xmlns:p14="http://schemas.microsoft.com/office/powerpoint/2010/main" val="7868155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Mathematics of Surfaces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Notation</a:t>
            </a:r>
          </a:p>
          <a:p>
            <a:r>
              <a:rPr lang="en-US" dirty="0"/>
              <a:t>Graphs of Functions</a:t>
            </a:r>
          </a:p>
          <a:p>
            <a:r>
              <a:rPr lang="en-US" dirty="0"/>
              <a:t>Multi-dimensional Calculus</a:t>
            </a:r>
          </a:p>
          <a:p>
            <a:r>
              <a:rPr lang="en-US" dirty="0"/>
              <a:t>Mathematics of Surfaces &amp; Manifolds</a:t>
            </a:r>
          </a:p>
          <a:p>
            <a:r>
              <a:rPr lang="en-US" b="1" dirty="0"/>
              <a:t>Meshes &amp; Attributes</a:t>
            </a:r>
          </a:p>
          <a:p>
            <a:r>
              <a:rPr lang="en-US" b="1" dirty="0"/>
              <a:t>Planar Duality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1"/>
                </a:solidFill>
              </a:rPr>
              <a:t>Euler Formula</a:t>
            </a:r>
          </a:p>
        </p:txBody>
      </p:sp>
    </p:spTree>
    <p:extLst>
      <p:ext uri="{BB962C8B-B14F-4D97-AF65-F5344CB8AC3E}">
        <p14:creationId xmlns:p14="http://schemas.microsoft.com/office/powerpoint/2010/main" val="19077355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2. Mesh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28356"/>
            <a:ext cx="13045815" cy="7581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dirty="0">
                <a:solidFill>
                  <a:schemeClr val="tx1"/>
                </a:solidFill>
              </a:rPr>
              <a:t>Operations</a:t>
            </a:r>
          </a:p>
          <a:p>
            <a:r>
              <a:rPr lang="en-US" dirty="0">
                <a:solidFill>
                  <a:schemeClr val="tx1"/>
                </a:solidFill>
              </a:rPr>
              <a:t>Smooth Normal Calculation</a:t>
            </a:r>
          </a:p>
          <a:p>
            <a:r>
              <a:rPr lang="en-US" dirty="0">
                <a:solidFill>
                  <a:schemeClr val="tx1"/>
                </a:solidFill>
              </a:rPr>
              <a:t>Trap Tables / POD Loophole</a:t>
            </a:r>
          </a:p>
          <a:p>
            <a:r>
              <a:rPr lang="en-US" dirty="0">
                <a:solidFill>
                  <a:schemeClr val="tx1"/>
                </a:solidFill>
              </a:rPr>
              <a:t>Face, Indexed Face, Fans, Strips, Arrays, VBOs</a:t>
            </a:r>
          </a:p>
          <a:p>
            <a:r>
              <a:rPr lang="en-US" dirty="0">
                <a:solidFill>
                  <a:schemeClr val="tx1"/>
                </a:solidFill>
              </a:rPr>
              <a:t>Winged Edge, Half Edge, </a:t>
            </a:r>
            <a:r>
              <a:rPr lang="en-US" b="1" dirty="0">
                <a:solidFill>
                  <a:schemeClr val="tx1"/>
                </a:solidFill>
              </a:rPr>
              <a:t>Directed Edge</a:t>
            </a:r>
          </a:p>
        </p:txBody>
      </p:sp>
    </p:spTree>
    <p:extLst>
      <p:ext uri="{BB962C8B-B14F-4D97-AF65-F5344CB8AC3E}">
        <p14:creationId xmlns:p14="http://schemas.microsoft.com/office/powerpoint/2010/main" val="28542636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A66D-B731-F842-B8FF-C4039337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Mesh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CAC85-CCC7-0649-A668-E15CFF84F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400"/>
              <a:t>Editing by Array Swapping</a:t>
            </a:r>
          </a:p>
          <a:p>
            <a:r>
              <a:rPr lang="en-US" sz="4400"/>
              <a:t>Editing Operations in Directed Edge Structure</a:t>
            </a:r>
          </a:p>
          <a:p>
            <a:r>
              <a:rPr lang="en-US" sz="4400" b="1"/>
              <a:t>The 1-Ring</a:t>
            </a:r>
          </a:p>
          <a:p>
            <a:r>
              <a:rPr lang="en-US" sz="4400" b="1"/>
              <a:t>Vertex Removal / Insertion</a:t>
            </a:r>
          </a:p>
          <a:p>
            <a:r>
              <a:rPr lang="en-US" sz="4400" b="1"/>
              <a:t>(Half) Edge Collapse / (Restricted) Vertex Split</a:t>
            </a:r>
          </a:p>
          <a:p>
            <a:r>
              <a:rPr lang="en-US" sz="4400"/>
              <a:t>Face Collapse, Truncation, Stellation</a:t>
            </a:r>
          </a:p>
          <a:p>
            <a:r>
              <a:rPr lang="en-US" sz="4400" b="1"/>
              <a:t>Euler Operators &amp; Manifold Preservation</a:t>
            </a:r>
          </a:p>
        </p:txBody>
      </p:sp>
    </p:spTree>
    <p:extLst>
      <p:ext uri="{BB962C8B-B14F-4D97-AF65-F5344CB8AC3E}">
        <p14:creationId xmlns:p14="http://schemas.microsoft.com/office/powerpoint/2010/main" val="671064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18F7-6C8D-324D-BA56-E34011F6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4. Differential Geometry of Curves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07BEF-38C2-9A43-87CE-7FF449895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Parametric Curves</a:t>
            </a:r>
          </a:p>
          <a:p>
            <a:r>
              <a:rPr lang="en-US"/>
              <a:t>Derivative is </a:t>
            </a:r>
            <a:r>
              <a:rPr lang="en-US" b="1"/>
              <a:t>Direction Vector</a:t>
            </a:r>
            <a:endParaRPr lang="en-US"/>
          </a:p>
          <a:p>
            <a:r>
              <a:rPr lang="en-US" b="1"/>
              <a:t>Arc-Length Integral</a:t>
            </a:r>
            <a:endParaRPr lang="en-US"/>
          </a:p>
          <a:p>
            <a:r>
              <a:rPr lang="en-US" b="1"/>
              <a:t>Arc-Length Parameterisation</a:t>
            </a:r>
          </a:p>
          <a:p>
            <a:r>
              <a:rPr lang="en-US" b="1"/>
              <a:t>(Unit) Principal Normal Vector</a:t>
            </a:r>
          </a:p>
          <a:p>
            <a:r>
              <a:rPr lang="en-US" b="1"/>
              <a:t>Radius of Curvature</a:t>
            </a:r>
          </a:p>
          <a:p>
            <a:r>
              <a:rPr lang="en-US" b="1"/>
              <a:t>Frénet Frame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32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C6D5-6104-CC46-A4CB-E830FF30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5. Interpolating Curves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2B26-5F69-2345-BD47-76B387873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Continuity &amp; Smoothness</a:t>
            </a:r>
          </a:p>
          <a:p>
            <a:r>
              <a:rPr lang="en-US"/>
              <a:t>Least Squares &amp; Lagrange Polynomials</a:t>
            </a:r>
          </a:p>
          <a:p>
            <a:r>
              <a:rPr lang="en-US" b="1"/>
              <a:t>Convex Hulls &amp; Local Control</a:t>
            </a:r>
          </a:p>
          <a:p>
            <a:r>
              <a:rPr lang="en-US" b="1"/>
              <a:t>Hermite Curves</a:t>
            </a:r>
          </a:p>
          <a:p>
            <a:r>
              <a:rPr lang="en-US" b="1"/>
              <a:t>Bézier Curves</a:t>
            </a:r>
            <a:r>
              <a:rPr lang="en-US"/>
              <a:t> (Table &amp; de Casteljau methods)</a:t>
            </a:r>
          </a:p>
          <a:p>
            <a:r>
              <a:rPr lang="en-US"/>
              <a:t>Catmull-Rom Splines, NURBS &amp; conversions</a:t>
            </a:r>
          </a:p>
          <a:p>
            <a:r>
              <a:rPr lang="en-US" b="1"/>
              <a:t>Subdivision Curves</a:t>
            </a:r>
          </a:p>
        </p:txBody>
      </p:sp>
    </p:spTree>
    <p:extLst>
      <p:ext uri="{BB962C8B-B14F-4D97-AF65-F5344CB8AC3E}">
        <p14:creationId xmlns:p14="http://schemas.microsoft.com/office/powerpoint/2010/main" val="1747137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8A5F-0A98-3A4A-B02D-C4272C0D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6. Differential Geometry of Surfaces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D5A24-A53E-2743-850D-E91D56E17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Surfaces as Maps</a:t>
            </a:r>
          </a:p>
          <a:p>
            <a:r>
              <a:rPr lang="en-US" b="1"/>
              <a:t>Parameter Domain</a:t>
            </a:r>
            <a:r>
              <a:rPr lang="en-US"/>
              <a:t> &amp; gluing</a:t>
            </a:r>
          </a:p>
          <a:p>
            <a:r>
              <a:rPr lang="en-US" b="1"/>
              <a:t>Isoparametric Curves</a:t>
            </a:r>
          </a:p>
          <a:p>
            <a:r>
              <a:rPr lang="en-US"/>
              <a:t>Tangent Plane and </a:t>
            </a:r>
            <a:r>
              <a:rPr lang="en-US" b="1"/>
              <a:t>Normals</a:t>
            </a:r>
            <a:endParaRPr lang="en-US"/>
          </a:p>
          <a:p>
            <a:r>
              <a:rPr lang="en-US" b="1"/>
              <a:t>Jacobian Matrix </a:t>
            </a:r>
            <a:r>
              <a:rPr lang="en-US"/>
              <a:t>&amp; </a:t>
            </a:r>
            <a:r>
              <a:rPr lang="en-US" b="1"/>
              <a:t>Distortion</a:t>
            </a:r>
          </a:p>
          <a:p>
            <a:r>
              <a:rPr lang="en-US"/>
              <a:t>First Fundamental Form</a:t>
            </a:r>
          </a:p>
          <a:p>
            <a:r>
              <a:rPr lang="en-US"/>
              <a:t>Surface Area</a:t>
            </a:r>
          </a:p>
        </p:txBody>
      </p:sp>
    </p:spTree>
    <p:extLst>
      <p:ext uri="{BB962C8B-B14F-4D97-AF65-F5344CB8AC3E}">
        <p14:creationId xmlns:p14="http://schemas.microsoft.com/office/powerpoint/2010/main" val="25628920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1D3-9708-BD48-A4E4-F751C862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Higher-Order Surfaces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DB38-7910-B44D-B7B7-EDCF8205B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Bézier Triangles</a:t>
            </a:r>
          </a:p>
          <a:p>
            <a:r>
              <a:rPr lang="en-US" b="1"/>
              <a:t>Bézier Tensor Patches (Quads)</a:t>
            </a:r>
          </a:p>
          <a:p>
            <a:r>
              <a:rPr lang="en-US"/>
              <a:t>Direction Vectors &amp; Normals</a:t>
            </a:r>
          </a:p>
          <a:p>
            <a:r>
              <a:rPr lang="en-US" b="1"/>
              <a:t>Surface Construction from Patches</a:t>
            </a:r>
          </a:p>
          <a:p>
            <a:r>
              <a:rPr lang="en-US"/>
              <a:t>Catmull-Clark Subdivision</a:t>
            </a:r>
          </a:p>
          <a:p>
            <a:r>
              <a:rPr lang="en-US" b="1"/>
              <a:t>Loop Subdivision</a:t>
            </a:r>
          </a:p>
        </p:txBody>
      </p:sp>
    </p:spTree>
    <p:extLst>
      <p:ext uri="{BB962C8B-B14F-4D97-AF65-F5344CB8AC3E}">
        <p14:creationId xmlns:p14="http://schemas.microsoft.com/office/powerpoint/2010/main" val="29080167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E75C-FAC8-814D-8990-7ECB3EC5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	Surface Anisotropy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2AF74-2E87-6C4F-925E-E85391DA0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Anisotropy Ellipse</a:t>
            </a:r>
          </a:p>
          <a:p>
            <a:r>
              <a:rPr lang="en-US"/>
              <a:t>Eigenvectors &amp; Eigenvalues</a:t>
            </a:r>
          </a:p>
          <a:p>
            <a:r>
              <a:rPr lang="en-US" b="1"/>
              <a:t>No Canonical Surface Parameterisation</a:t>
            </a:r>
            <a:endParaRPr lang="en-US"/>
          </a:p>
          <a:p>
            <a:pPr lvl="1"/>
            <a:r>
              <a:rPr lang="en-US"/>
              <a:t>(Parameterisation is not Intrinsic)</a:t>
            </a:r>
          </a:p>
        </p:txBody>
      </p:sp>
    </p:spTree>
    <p:extLst>
      <p:ext uri="{BB962C8B-B14F-4D97-AF65-F5344CB8AC3E}">
        <p14:creationId xmlns:p14="http://schemas.microsoft.com/office/powerpoint/2010/main" val="356210657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alatino"/>
        <a:ea typeface="Palatino"/>
        <a:cs typeface="Palatino"/>
      </a:majorFont>
      <a:minorFont>
        <a:latin typeface="Palatino"/>
        <a:ea typeface="Palatino"/>
        <a:cs typeface="Palatin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ts val="48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0668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540</Words>
  <Application>Microsoft Macintosh PowerPoint</Application>
  <PresentationFormat>Custom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Gill Sans</vt:lpstr>
      <vt:lpstr>Lucida Grande</vt:lpstr>
      <vt:lpstr>Palatino</vt:lpstr>
      <vt:lpstr>White</vt:lpstr>
      <vt:lpstr>22: Review</vt:lpstr>
      <vt:lpstr>1. Mathematics of Surfaces</vt:lpstr>
      <vt:lpstr>2. Mesh Data Structures</vt:lpstr>
      <vt:lpstr>3. Mesh Operations</vt:lpstr>
      <vt:lpstr>4. Differential Geometry of Curves</vt:lpstr>
      <vt:lpstr>5. Interpolating Curves</vt:lpstr>
      <vt:lpstr>6. Differential Geometry of Surfaces</vt:lpstr>
      <vt:lpstr>7. Higher-Order Surfaces</vt:lpstr>
      <vt:lpstr>8. Surface Anisotropy</vt:lpstr>
      <vt:lpstr>9. Surface Curvature</vt:lpstr>
      <vt:lpstr>10. Laplace Operators</vt:lpstr>
      <vt:lpstr>11-13. Discrete L-B Operators</vt:lpstr>
      <vt:lpstr>14.  Mesh Simplification</vt:lpstr>
      <vt:lpstr>15. Smoothing</vt:lpstr>
      <vt:lpstr>16. Mesh Repair</vt:lpstr>
      <vt:lpstr>17. Isosurfaces</vt:lpstr>
      <vt:lpstr>18.  Voronoï Diagrams</vt:lpstr>
      <vt:lpstr>19. Mesh Repair</vt:lpstr>
      <vt:lpstr>20.  Texture Parameterisation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10: The OpenGL Pipeline</dc:title>
  <cp:lastModifiedBy>Hamish Carr</cp:lastModifiedBy>
  <cp:revision>715</cp:revision>
  <cp:lastPrinted>2018-01-29T14:08:58Z</cp:lastPrinted>
  <dcterms:modified xsi:type="dcterms:W3CDTF">2020-12-03T12:16:05Z</dcterms:modified>
</cp:coreProperties>
</file>