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60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81" r:id="rId12"/>
    <p:sldId id="283" r:id="rId13"/>
    <p:sldId id="287" r:id="rId14"/>
    <p:sldId id="288" r:id="rId15"/>
    <p:sldId id="289" r:id="rId16"/>
    <p:sldId id="293" r:id="rId17"/>
    <p:sldId id="320" r:id="rId18"/>
    <p:sldId id="295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01" r:id="rId40"/>
    <p:sldId id="302" r:id="rId41"/>
    <p:sldId id="303" r:id="rId42"/>
    <p:sldId id="304" r:id="rId43"/>
    <p:sldId id="305" r:id="rId44"/>
    <p:sldId id="306" r:id="rId45"/>
    <p:sldId id="308" r:id="rId46"/>
    <p:sldId id="309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/>
    <p:restoredTop sz="94693"/>
  </p:normalViewPr>
  <p:slideViewPr>
    <p:cSldViewPr snapToGrid="0" snapToObjects="1">
      <p:cViewPr varScale="1">
        <p:scale>
          <a:sx n="66" d="100"/>
          <a:sy n="66" d="100"/>
        </p:scale>
        <p:origin x="138" y="1692"/>
      </p:cViewPr>
      <p:guideLst/>
    </p:cSldViewPr>
  </p:slideViewPr>
  <p:outlineViewPr>
    <p:cViewPr>
      <p:scale>
        <a:sx n="33" d="100"/>
        <a:sy n="33" d="100"/>
      </p:scale>
      <p:origin x="0" y="-87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48397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21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Leeds_logo_new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3200" y="8166100"/>
            <a:ext cx="3898900" cy="1637792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90500" y="63500"/>
            <a:ext cx="12623800" cy="1442691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12192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190500" y="1511300"/>
            <a:ext cx="12623800" cy="7581900"/>
          </a:xfrm>
          <a:prstGeom prst="rect">
            <a:avLst/>
          </a:prstGeom>
        </p:spPr>
        <p:txBody>
          <a:bodyPr anchor="ctr"/>
          <a:lstStyle>
            <a:lvl1pPr marL="7346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1587500" algn="l"/>
              </a:tabLst>
            </a:lvl1pPr>
            <a:lvl2pPr marL="10902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2044700" algn="l"/>
              </a:tabLst>
            </a:lvl2pPr>
            <a:lvl3pPr marL="14331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2476500" algn="l"/>
              </a:tabLst>
            </a:lvl3pPr>
            <a:lvl4pPr marL="17760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2921000" algn="l"/>
              </a:tabLst>
            </a:lvl4pPr>
            <a:lvl5pPr marL="21316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33782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6341361" y="9432999"/>
            <a:ext cx="309379" cy="320601"/>
          </a:xfrm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3"/>
          <p:cNvSpPr/>
          <p:nvPr userDrawn="1"/>
        </p:nvSpPr>
        <p:spPr>
          <a:xfrm>
            <a:off x="0" y="9394668"/>
            <a:ext cx="5674179" cy="37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dirty="0" smtClean="0">
                <a:latin typeface="Palatino Linotype" panose="02040502050505030304" pitchFamily="18" charset="0"/>
              </a:rPr>
              <a:t>Induction Week</a:t>
            </a:r>
            <a:endParaRPr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912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eeds_logo_new.png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93200" y="8166100"/>
            <a:ext cx="3898900" cy="163779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0" y="9394668"/>
            <a:ext cx="5674179" cy="37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dirty="0" smtClean="0">
                <a:latin typeface="Palatino Linotype" panose="02040502050505030304" pitchFamily="18" charset="0"/>
              </a:rPr>
              <a:t>Induction Week</a:t>
            </a:r>
            <a:endParaRPr dirty="0">
              <a:latin typeface="Palatino Linotype" panose="02040502050505030304" pitchFamily="18" charset="0"/>
            </a:endParaRP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tabLst>
                <a:tab pos="1257300" algn="l"/>
              </a:tabLst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tabLst>
                <a:tab pos="1257300" algn="l"/>
              </a:tabLst>
            </a:lvl1pPr>
            <a:lvl2pPr>
              <a:tabLst>
                <a:tab pos="1257300" algn="l"/>
              </a:tabLst>
            </a:lvl2pPr>
            <a:lvl3pPr>
              <a:tabLst>
                <a:tab pos="1257300" algn="l"/>
              </a:tabLst>
            </a:lvl3pPr>
            <a:lvl4pPr>
              <a:tabLst>
                <a:tab pos="1257300" algn="l"/>
              </a:tabLst>
            </a:lvl4pPr>
            <a:lvl5pPr>
              <a:tabLst>
                <a:tab pos="1257300" algn="l"/>
              </a:tabLst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41361" y="9445964"/>
            <a:ext cx="309379" cy="3206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1900"/>
              </a:lnSpc>
              <a:tabLst>
                <a:tab pos="1066800" algn="l"/>
              </a:tabLst>
              <a:defRPr sz="1600">
                <a:latin typeface="Palatino Linotype" panose="02040502050505030304" pitchFamily="18" charset="0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-127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1pPr>
      <a:lvl2pPr marL="0" marR="0" indent="2159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445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731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017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303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589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5875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161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titleStyle>
    <p:bodyStyle>
      <a:lvl1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5pPr>
      <a:lvl6pPr marL="0" marR="0" indent="3556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7112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0668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4224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gif"/><Relationship Id="rId5" Type="http://schemas.openxmlformats.org/officeDocument/2006/relationships/image" Target="../media/image40.gif"/><Relationship Id="rId4" Type="http://schemas.openxmlformats.org/officeDocument/2006/relationships/image" Target="../media/image39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01: </a:t>
            </a:r>
            <a:r>
              <a:rPr lang="en-GB" dirty="0" smtClean="0"/>
              <a:t>Calculus &amp; Linear Algebra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Dr.</a:t>
            </a:r>
            <a:r>
              <a:rPr lang="en-GB" dirty="0" smtClean="0"/>
              <a:t> Hamish </a:t>
            </a:r>
            <a:r>
              <a:rPr lang="en-GB" dirty="0" err="1" smtClean="0"/>
              <a:t>Carr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308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Arc-length Integral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0500" y="5092700"/>
                <a:ext cx="12623800" cy="4000500"/>
              </a:xfrm>
            </p:spPr>
            <p:txBody>
              <a:bodyPr/>
              <a:lstStyle/>
              <a:p>
                <a:r>
                  <a:rPr lang="en-US" dirty="0" smtClean="0"/>
                  <a:t>Computes the </a:t>
                </a:r>
                <a:r>
                  <a:rPr lang="en-US" i="1" dirty="0" smtClean="0"/>
                  <a:t>length</a:t>
                </a:r>
                <a:r>
                  <a:rPr lang="en-US" dirty="0" smtClean="0"/>
                  <a:t> of a curve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GB" b="0" i="1" smtClean="0">
                            <a:latin typeface="Cambria Math" charset="0"/>
                          </a:rPr>
                          <m:t>𝑎</m:t>
                        </m:r>
                      </m:sub>
                      <m:sup>
                        <m:r>
                          <a:rPr lang="en-GB" b="0" i="1" smtClean="0">
                            <a:latin typeface="Cambria Math" charset="0"/>
                          </a:rPr>
                          <m:t>𝑏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is-I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rad>
                      </m:e>
                    </m:nary>
                    <m:r>
                      <a:rPr lang="en-GB" b="0" i="1" smtClean="0">
                        <a:latin typeface="Cambria Math" charset="0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Derivative measures </a:t>
                </a:r>
                <a:r>
                  <a:rPr lang="en-US" i="1" dirty="0" smtClean="0"/>
                  <a:t>distortion</a:t>
                </a:r>
              </a:p>
              <a:p>
                <a:pPr lvl="2"/>
                <a:r>
                  <a:rPr lang="en-US" i="1" dirty="0" smtClean="0"/>
                  <a:t>i.e. </a:t>
                </a:r>
                <a:r>
                  <a:rPr lang="en-US" dirty="0" smtClean="0"/>
                  <a:t>difference between curve &amp; domain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5092700"/>
                <a:ext cx="12623800" cy="4000500"/>
              </a:xfrm>
              <a:blipFill rotWithShape="0">
                <a:blip r:embed="rId2"/>
                <a:stretch>
                  <a:fillRect l="-2125" t="-14003" b="-1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3505200" y="2277095"/>
            <a:ext cx="5994400" cy="2044700"/>
            <a:chOff x="3454400" y="2308752"/>
            <a:chExt cx="5994400" cy="2044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927600" y="3807352"/>
              <a:ext cx="17399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667500" y="3019952"/>
              <a:ext cx="0" cy="7874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567002" y="3651278"/>
                  <a:ext cx="435697" cy="61555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ts val="4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0668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charset="0"/>
                            <a:ea typeface="Gill Sans"/>
                            <a:cs typeface="Gill Sans"/>
                            <a:sym typeface="Gill Sans"/>
                          </a:rPr>
                          <m:t>𝑑𝑥</m:t>
                        </m:r>
                      </m:oMath>
                    </m:oMathPara>
                  </a14:m>
                  <a:endParaRPr kumimoji="0" 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Gill Sans"/>
                    <a:cs typeface="Gill Sans"/>
                    <a:sym typeface="Gill Sans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002" y="3651278"/>
                  <a:ext cx="435697" cy="6155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20520" y="3035725"/>
                  <a:ext cx="1145570" cy="61555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ts val="4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0668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Gill Sans"/>
                                <a:cs typeface="Gill Sans"/>
                                <a:sym typeface="Gill Sans"/>
                              </a:rPr>
                            </m:ctrlPr>
                          </m:sSup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charset="0"/>
                                <a:ea typeface="Gill Sans"/>
                                <a:cs typeface="Gill Sans"/>
                                <a:sym typeface="Gill Sans"/>
                              </a:rPr>
                              <m:t>𝑓</m:t>
                            </m:r>
                          </m:e>
                          <m:sup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charset="0"/>
                                <a:ea typeface="Gill Sans"/>
                                <a:cs typeface="Gill Sans"/>
                                <a:sym typeface="Gill Sans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Gill Sans"/>
                                <a:cs typeface="Gill Sans"/>
                                <a:sym typeface="Gill Sans"/>
                              </a:rPr>
                            </m:ctrlPr>
                          </m:dPr>
                          <m:e>
                            <m:r>
                              <a:rPr kumimoji="0" lang="en-GB" sz="2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charset="0"/>
                                <a:ea typeface="Gill Sans"/>
                                <a:cs typeface="Gill Sans"/>
                                <a:sym typeface="Gill Sans"/>
                              </a:rPr>
                              <m:t>𝑥</m:t>
                            </m:r>
                          </m:e>
                        </m:d>
                        <m:r>
                          <a:rPr kumimoji="0" lang="en-GB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charset="0"/>
                            <a:ea typeface="Gill Sans"/>
                            <a:cs typeface="Gill Sans"/>
                            <a:sym typeface="Gill Sans"/>
                          </a:rPr>
                          <m:t>𝑑𝑥</m:t>
                        </m:r>
                      </m:oMath>
                    </m:oMathPara>
                  </a14:m>
                  <a:endParaRPr kumimoji="0" 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Gill Sans"/>
                    <a:cs typeface="Gill Sans"/>
                    <a:sym typeface="Gill San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520" y="3035725"/>
                  <a:ext cx="1145570" cy="61555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19898244">
                  <a:off x="4428144" y="2756747"/>
                  <a:ext cx="2308196" cy="61555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is-I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latin typeface="Cambria Math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GB" sz="2400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240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GB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  <m:r>
                          <a:rPr lang="en-GB" sz="2400" b="0" i="1" smtClean="0">
                            <a:latin typeface="Cambria Math" charset="0"/>
                          </a:rPr>
                          <m:t>𝑑𝑥</m:t>
                        </m:r>
                      </m:oMath>
                    </m:oMathPara>
                  </a14:m>
                  <a:endParaRPr kumimoji="0" 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Gill Sans"/>
                    <a:cs typeface="Gill Sans"/>
                    <a:sym typeface="Gill Sans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98244">
                  <a:off x="4428144" y="2756747"/>
                  <a:ext cx="2308196" cy="61555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 13"/>
            <p:cNvSpPr/>
            <p:nvPr/>
          </p:nvSpPr>
          <p:spPr>
            <a:xfrm>
              <a:off x="3454400" y="2308752"/>
              <a:ext cx="5994400" cy="2044700"/>
            </a:xfrm>
            <a:custGeom>
              <a:avLst/>
              <a:gdLst>
                <a:gd name="connsiteX0" fmla="*/ 0 w 5994400"/>
                <a:gd name="connsiteY0" fmla="*/ 2044700 h 2044700"/>
                <a:gd name="connsiteX1" fmla="*/ 1143000 w 5994400"/>
                <a:gd name="connsiteY1" fmla="*/ 1701800 h 2044700"/>
                <a:gd name="connsiteX2" fmla="*/ 1905000 w 5994400"/>
                <a:gd name="connsiteY2" fmla="*/ 1206500 h 2044700"/>
                <a:gd name="connsiteX3" fmla="*/ 3390900 w 5994400"/>
                <a:gd name="connsiteY3" fmla="*/ 673100 h 2044700"/>
                <a:gd name="connsiteX4" fmla="*/ 4495800 w 5994400"/>
                <a:gd name="connsiteY4" fmla="*/ 660400 h 2044700"/>
                <a:gd name="connsiteX5" fmla="*/ 5105400 w 5994400"/>
                <a:gd name="connsiteY5" fmla="*/ 558800 h 2044700"/>
                <a:gd name="connsiteX6" fmla="*/ 5994400 w 5994400"/>
                <a:gd name="connsiteY6" fmla="*/ 0 h 204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4400" h="2044700">
                  <a:moveTo>
                    <a:pt x="0" y="2044700"/>
                  </a:moveTo>
                  <a:cubicBezTo>
                    <a:pt x="412750" y="1943100"/>
                    <a:pt x="825500" y="1841500"/>
                    <a:pt x="1143000" y="1701800"/>
                  </a:cubicBezTo>
                  <a:cubicBezTo>
                    <a:pt x="1460500" y="1562100"/>
                    <a:pt x="1530350" y="1377950"/>
                    <a:pt x="1905000" y="1206500"/>
                  </a:cubicBezTo>
                  <a:cubicBezTo>
                    <a:pt x="2279650" y="1035050"/>
                    <a:pt x="2959100" y="764117"/>
                    <a:pt x="3390900" y="673100"/>
                  </a:cubicBezTo>
                  <a:cubicBezTo>
                    <a:pt x="3822700" y="582083"/>
                    <a:pt x="4210050" y="679450"/>
                    <a:pt x="4495800" y="660400"/>
                  </a:cubicBezTo>
                  <a:cubicBezTo>
                    <a:pt x="4781550" y="641350"/>
                    <a:pt x="4855633" y="668867"/>
                    <a:pt x="5105400" y="558800"/>
                  </a:cubicBezTo>
                  <a:cubicBezTo>
                    <a:pt x="5355167" y="448733"/>
                    <a:pt x="5674783" y="224366"/>
                    <a:pt x="59944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927600" y="3035725"/>
              <a:ext cx="1739900" cy="7716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" name="Rectangle 18"/>
            <p:cNvSpPr/>
            <p:nvPr/>
          </p:nvSpPr>
          <p:spPr>
            <a:xfrm>
              <a:off x="6518292" y="3651859"/>
              <a:ext cx="156074" cy="15607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1889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6036295"/>
            <a:ext cx="12623800" cy="2993405"/>
          </a:xfrm>
        </p:spPr>
        <p:txBody>
          <a:bodyPr/>
          <a:lstStyle/>
          <a:p>
            <a:r>
              <a:rPr lang="en-US" dirty="0" smtClean="0"/>
              <a:t>A function </a:t>
            </a:r>
            <a:r>
              <a:rPr lang="en-US" i="1" dirty="0" smtClean="0"/>
              <a:t>f(x)</a:t>
            </a:r>
            <a:r>
              <a:rPr lang="en-US" dirty="0" smtClean="0"/>
              <a:t> is continuous at </a:t>
            </a:r>
            <a:r>
              <a:rPr lang="en-US" i="1" dirty="0" smtClean="0"/>
              <a:t>a</a:t>
            </a:r>
            <a:r>
              <a:rPr lang="en-US" dirty="0" smtClean="0"/>
              <a:t> if: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Also known as C</a:t>
            </a:r>
            <a:r>
              <a:rPr lang="en-US" baseline="30000" dirty="0" smtClean="0"/>
              <a:t>0</a:t>
            </a:r>
            <a:r>
              <a:rPr lang="en-US" dirty="0" smtClean="0"/>
              <a:t> continuous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2099295"/>
            <a:ext cx="10350500" cy="393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7228197"/>
            <a:ext cx="601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079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Calculus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our functions will </a:t>
            </a:r>
            <a:r>
              <a:rPr lang="en-US" i="1" dirty="0" smtClean="0"/>
              <a:t>not</a:t>
            </a:r>
            <a:r>
              <a:rPr lang="en-US" dirty="0"/>
              <a:t> </a:t>
            </a:r>
            <a:r>
              <a:rPr lang="en-US" dirty="0" smtClean="0"/>
              <a:t>be </a:t>
            </a:r>
            <a:r>
              <a:rPr lang="en-US" dirty="0" err="1" smtClean="0"/>
              <a:t>integrable</a:t>
            </a:r>
            <a:endParaRPr lang="en-US" dirty="0" smtClean="0"/>
          </a:p>
          <a:p>
            <a:r>
              <a:rPr lang="en-US" dirty="0" smtClean="0"/>
              <a:t>We will approximate them numerically</a:t>
            </a:r>
          </a:p>
          <a:p>
            <a:r>
              <a:rPr lang="en-US" dirty="0" smtClean="0"/>
              <a:t>There are a number of methods:</a:t>
            </a:r>
          </a:p>
          <a:p>
            <a:pPr lvl="1"/>
            <a:r>
              <a:rPr lang="en-US" dirty="0"/>
              <a:t>Taylor Series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Table Lookup</a:t>
            </a:r>
          </a:p>
        </p:txBody>
      </p:sp>
    </p:spTree>
    <p:extLst>
      <p:ext uri="{BB962C8B-B14F-4D97-AF65-F5344CB8AC3E}">
        <p14:creationId xmlns:p14="http://schemas.microsoft.com/office/powerpoint/2010/main" val="16201021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Taylor Series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1511300"/>
            <a:ext cx="12623800" cy="7518400"/>
          </a:xfrm>
        </p:spPr>
        <p:txBody>
          <a:bodyPr/>
          <a:lstStyle/>
          <a:p>
            <a:r>
              <a:rPr lang="en-US"/>
              <a:t>For any function </a:t>
            </a:r>
            <a:r>
              <a:rPr lang="en-US" i="1"/>
              <a:t>f(x)</a:t>
            </a:r>
          </a:p>
          <a:p>
            <a:endParaRPr lang="en-US" i="1"/>
          </a:p>
          <a:p>
            <a:r>
              <a:rPr lang="en-US"/>
              <a:t>We choose an easy value for a.</a:t>
            </a:r>
          </a:p>
          <a:p>
            <a:r>
              <a:rPr lang="en-US"/>
              <a:t>For example, look at cosine, with a=0</a:t>
            </a:r>
          </a:p>
          <a:p>
            <a:endParaRPr lang="en-US" i="1"/>
          </a:p>
          <a:p>
            <a:endParaRPr lang="en-US" i="1"/>
          </a:p>
          <a:p>
            <a:r>
              <a:rPr lang="en-US"/>
              <a:t>Many functions converge </a:t>
            </a:r>
            <a:r>
              <a:rPr lang="en-US" i="1"/>
              <a:t>slowly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4157"/>
            <a:ext cx="13004800" cy="923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2475"/>
            <a:ext cx="13004800" cy="891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6934200"/>
            <a:ext cx="6324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886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just go back to our summation: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choose a </a:t>
            </a:r>
            <a:r>
              <a:rPr lang="en-US" i="1"/>
              <a:t>small</a:t>
            </a:r>
            <a:r>
              <a:rPr lang="en-US"/>
              <a:t> </a:t>
            </a:r>
          </a:p>
          <a:p>
            <a:r>
              <a:rPr lang="en-US"/>
              <a:t>The rest is standard numerical computation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4654550"/>
            <a:ext cx="59563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0" y="6083300"/>
            <a:ext cx="609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4297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Lookup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lot of computations are reused</a:t>
            </a:r>
          </a:p>
          <a:p>
            <a:pPr lvl="1"/>
            <a:r>
              <a:rPr lang="en-US"/>
              <a:t>e.g., sin, cos, logarithm</a:t>
            </a:r>
          </a:p>
          <a:p>
            <a:r>
              <a:rPr lang="en-US"/>
              <a:t>And we may not need high accuracy</a:t>
            </a:r>
          </a:p>
          <a:p>
            <a:r>
              <a:rPr lang="en-US"/>
              <a:t>So store a </a:t>
            </a:r>
            <a:r>
              <a:rPr lang="en-US" i="1"/>
              <a:t>lookup table</a:t>
            </a:r>
            <a:endParaRPr lang="en-US"/>
          </a:p>
          <a:p>
            <a:pPr lvl="1"/>
            <a:r>
              <a:rPr lang="en-US"/>
              <a:t>an array with (e.g.) 1024 values</a:t>
            </a:r>
          </a:p>
          <a:p>
            <a:r>
              <a:rPr lang="en-US"/>
              <a:t>Then just take the closest value</a:t>
            </a:r>
          </a:p>
          <a:p>
            <a:r>
              <a:rPr lang="en-US"/>
              <a:t>This runs a </a:t>
            </a:r>
            <a:r>
              <a:rPr lang="en-US" i="1"/>
              <a:t>lot</a:t>
            </a:r>
            <a:r>
              <a:rPr lang="en-US"/>
              <a:t> faster</a:t>
            </a:r>
          </a:p>
        </p:txBody>
      </p:sp>
    </p:spTree>
    <p:extLst>
      <p:ext uri="{BB962C8B-B14F-4D97-AF65-F5344CB8AC3E}">
        <p14:creationId xmlns:p14="http://schemas.microsoft.com/office/powerpoint/2010/main" val="134424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Cartesian Coordinates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7523843"/>
          </a:xfrm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</a:pPr>
            <a:r>
              <a:rPr dirty="0"/>
              <a:t>A </a:t>
            </a:r>
            <a:r>
              <a:rPr lang="en-GB" dirty="0" smtClean="0"/>
              <a:t>point p is </a:t>
            </a:r>
            <a:r>
              <a:rPr dirty="0" smtClean="0"/>
              <a:t>a </a:t>
            </a:r>
            <a:r>
              <a:rPr dirty="0"/>
              <a:t>set of </a:t>
            </a:r>
            <a:r>
              <a:rPr i="1" dirty="0"/>
              <a:t>coordinates</a:t>
            </a:r>
          </a:p>
          <a:p>
            <a:pPr lvl="1">
              <a:tabLst>
                <a:tab pos="2044700" algn="l"/>
              </a:tabLst>
            </a:pPr>
            <a:r>
              <a:rPr dirty="0"/>
              <a:t>distance     </a:t>
            </a:r>
            <a:r>
              <a:rPr lang="en-GB" dirty="0" smtClean="0"/>
              <a:t> </a:t>
            </a:r>
            <a:r>
              <a:rPr dirty="0" smtClean="0"/>
              <a:t>parallel </a:t>
            </a:r>
            <a:r>
              <a:rPr dirty="0"/>
              <a:t>to x</a:t>
            </a:r>
          </a:p>
          <a:p>
            <a:pPr lvl="1">
              <a:tabLst>
                <a:tab pos="2044700" algn="l"/>
              </a:tabLst>
            </a:pPr>
            <a:r>
              <a:rPr dirty="0"/>
              <a:t>distance     </a:t>
            </a:r>
            <a:r>
              <a:rPr lang="en-GB" dirty="0" smtClean="0"/>
              <a:t> </a:t>
            </a:r>
            <a:r>
              <a:rPr dirty="0" smtClean="0"/>
              <a:t>parallel </a:t>
            </a:r>
            <a:r>
              <a:rPr dirty="0"/>
              <a:t>to y</a:t>
            </a:r>
          </a:p>
          <a:p>
            <a:pPr lvl="1">
              <a:tabLst>
                <a:tab pos="2044700" algn="l"/>
              </a:tabLst>
            </a:pPr>
            <a:r>
              <a:rPr dirty="0"/>
              <a:t>distance     </a:t>
            </a:r>
            <a:r>
              <a:rPr lang="en-GB" dirty="0" smtClean="0"/>
              <a:t> </a:t>
            </a:r>
            <a:r>
              <a:rPr dirty="0" smtClean="0"/>
              <a:t>parallel </a:t>
            </a:r>
            <a:r>
              <a:rPr dirty="0"/>
              <a:t>to z</a:t>
            </a:r>
          </a:p>
          <a:p>
            <a:pPr>
              <a:tabLst>
                <a:tab pos="1587500" algn="l"/>
              </a:tabLst>
            </a:pPr>
            <a:r>
              <a:rPr dirty="0"/>
              <a:t>relative to the origin </a:t>
            </a:r>
            <a:r>
              <a:rPr dirty="0" smtClean="0"/>
              <a:t>O</a:t>
            </a:r>
            <a:endParaRPr lang="en-GB" dirty="0" smtClean="0"/>
          </a:p>
          <a:p>
            <a:pPr>
              <a:tabLst>
                <a:tab pos="1587500" algn="l"/>
              </a:tabLst>
            </a:pPr>
            <a:r>
              <a:rPr lang="en-GB" dirty="0" smtClean="0"/>
              <a:t>Vectors &amp; points use the same mathematics</a:t>
            </a:r>
          </a:p>
          <a:p>
            <a:pPr lvl="1">
              <a:tabLst>
                <a:tab pos="1587500" algn="l"/>
              </a:tabLst>
            </a:pPr>
            <a:r>
              <a:rPr lang="en-GB" dirty="0" smtClean="0"/>
              <a:t>Only the semantics are different</a:t>
            </a:r>
            <a:endParaRPr dirty="0"/>
          </a:p>
        </p:txBody>
      </p:sp>
      <p:pic>
        <p:nvPicPr>
          <p:cNvPr id="46" name="pasted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3536" y="2896159"/>
            <a:ext cx="584200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6236" y="3968963"/>
            <a:ext cx="571500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sted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46236" y="5100435"/>
            <a:ext cx="584200" cy="721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asted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12844" y="2896159"/>
            <a:ext cx="3957254" cy="3959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asted3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01108" y="1699611"/>
            <a:ext cx="4013192" cy="10590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508237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Vectors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177800" y="1701800"/>
            <a:ext cx="12280900" cy="3314700"/>
          </a:xfrm>
          <a:prstGeom prst="rect">
            <a:avLst/>
          </a:prstGeom>
        </p:spPr>
        <p:txBody>
          <a:bodyPr/>
          <a:lstStyle/>
          <a:p>
            <a:pPr marL="1090258" indent="-480658">
              <a:tabLst>
                <a:tab pos="1587500" algn="l"/>
              </a:tabLst>
            </a:pPr>
            <a:r>
              <a:t>A vector measures direction and distance between two points</a:t>
            </a:r>
          </a:p>
          <a:p>
            <a:pPr marL="1090258" indent="-480658">
              <a:tabLst>
                <a:tab pos="1587500" algn="l"/>
              </a:tabLst>
            </a:pPr>
            <a:r>
              <a:rPr dirty="0"/>
              <a:t>Obtained by subtracting tail q from head p</a:t>
            </a:r>
          </a:p>
        </p:txBody>
      </p:sp>
      <p:pic>
        <p:nvPicPr>
          <p:cNvPr id="82" name="pasted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9600" y="5092700"/>
            <a:ext cx="5754155" cy="3519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Eqn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0" y="5384800"/>
            <a:ext cx="5091956" cy="29337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74280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lang="en-GB" dirty="0" smtClean="0"/>
              <a:t>Operations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Shape 5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0500" y="1814286"/>
                <a:ext cx="12623800" cy="7300685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GB" dirty="0" smtClean="0"/>
                  <a:t>Addition: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400" dirty="0"/>
              </a:p>
              <a:p>
                <a:r>
                  <a:rPr lang="en-GB" dirty="0" smtClean="0"/>
                  <a:t>Subtraction: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400" dirty="0" smtClean="0"/>
              </a:p>
              <a:p>
                <a:r>
                  <a:rPr lang="en-GB" dirty="0" smtClean="0"/>
                  <a:t>Scalar Multiplication		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2∗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400" dirty="0"/>
              </a:p>
              <a:p>
                <a:pPr>
                  <a:tabLst>
                    <a:tab pos="1587500" algn="l"/>
                  </a:tabLst>
                </a:pPr>
                <a:r>
                  <a:rPr lang="en-GB" dirty="0" smtClean="0"/>
                  <a:t>Dot Product						</a:t>
                </a:r>
              </a:p>
              <a:p>
                <a:pPr>
                  <a:tabLst>
                    <a:tab pos="1587500" algn="l"/>
                  </a:tabLst>
                </a:pPr>
                <a:r>
                  <a:rPr lang="en-GB" dirty="0" smtClean="0"/>
                  <a:t>Cross Product</a:t>
                </a:r>
              </a:p>
              <a:p>
                <a:pPr>
                  <a:tabLst>
                    <a:tab pos="1587500" algn="l"/>
                  </a:tabLst>
                </a:pPr>
                <a:r>
                  <a:rPr lang="en-GB" dirty="0" smtClean="0"/>
                  <a:t>Dependent Vectors</a:t>
                </a:r>
              </a:p>
              <a:p>
                <a:pPr>
                  <a:tabLst>
                    <a:tab pos="1587500" algn="l"/>
                  </a:tabLst>
                </a:pPr>
                <a:r>
                  <a:rPr lang="en-GB" dirty="0" smtClean="0"/>
                  <a:t>Orthonormal Bases</a:t>
                </a:r>
              </a:p>
            </p:txBody>
          </p:sp>
        </mc:Choice>
        <mc:Fallback>
          <p:sp>
            <p:nvSpPr>
              <p:cNvPr id="56" name="Shape 5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814286"/>
                <a:ext cx="12623800" cy="7300685"/>
              </a:xfrm>
              <a:prstGeom prst="rect">
                <a:avLst/>
              </a:prstGeom>
              <a:blipFill>
                <a:blip r:embed="rId2"/>
                <a:stretch>
                  <a:fillRect l="-1980" t="-5848" b="-5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3182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lang="en-GB" dirty="0" smtClean="0"/>
              <a:t>Addition / Subtraction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Shape 5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0500" y="2061029"/>
                <a:ext cx="12623800" cy="6487885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GB" dirty="0" smtClean="0"/>
                  <a:t>Addition:					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4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4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4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sz="4800" dirty="0" smtClean="0"/>
              </a:p>
              <a:p>
                <a:endParaRPr lang="en-GB" sz="4800" dirty="0"/>
              </a:p>
              <a:p>
                <a:r>
                  <a:rPr lang="en-GB" dirty="0" smtClean="0"/>
                  <a:t>Associative:	</a:t>
                </a:r>
              </a:p>
              <a:p>
                <a:r>
                  <a:rPr lang="en-GB" dirty="0" smtClean="0"/>
                  <a:t>Commutative:</a:t>
                </a:r>
              </a:p>
              <a:p>
                <a:r>
                  <a:rPr lang="en-GB" dirty="0" smtClean="0"/>
                  <a:t>Inverse:</a:t>
                </a:r>
              </a:p>
              <a:p>
                <a:r>
                  <a:rPr lang="en-GB" dirty="0" smtClean="0"/>
                  <a:t>Neutral:</a:t>
                </a:r>
              </a:p>
            </p:txBody>
          </p:sp>
        </mc:Choice>
        <mc:Fallback>
          <p:sp>
            <p:nvSpPr>
              <p:cNvPr id="56" name="Shape 5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2061029"/>
                <a:ext cx="12623800" cy="6487885"/>
              </a:xfrm>
              <a:prstGeom prst="rect">
                <a:avLst/>
              </a:prstGeom>
              <a:blipFill>
                <a:blip r:embed="rId2"/>
                <a:stretch>
                  <a:fillRect l="-1980" t="-9774" b="-4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qn17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3822" y="4399643"/>
            <a:ext cx="5887078" cy="3757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40627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Differentiation</a:t>
            </a:r>
            <a:endParaRPr lang="en-US" dirty="0" smtClean="0"/>
          </a:p>
          <a:p>
            <a:r>
              <a:rPr lang="en-US" dirty="0" smtClean="0"/>
              <a:t>Integration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Vector Spaces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Matrix </a:t>
            </a:r>
            <a:r>
              <a:rPr lang="en-US" dirty="0" smtClean="0">
                <a:solidFill>
                  <a:schemeClr val="tx1"/>
                </a:solidFill>
              </a:rPr>
              <a:t>Multiplication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06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Scalar Multiplication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half" idx="1"/>
          </p:nvPr>
        </p:nvSpPr>
        <p:spPr>
          <a:xfrm>
            <a:off x="927100" y="1739900"/>
            <a:ext cx="10464800" cy="2603500"/>
          </a:xfrm>
          <a:prstGeom prst="rect">
            <a:avLst/>
          </a:prstGeom>
        </p:spPr>
        <p:txBody>
          <a:bodyPr/>
          <a:lstStyle>
            <a:lvl1pPr marL="1090258" indent="-480658">
              <a:tabLst>
                <a:tab pos="1587500" algn="l"/>
              </a:tabLst>
            </a:lvl1pPr>
            <a:lvl2pPr marL="1433158">
              <a:tabLst>
                <a:tab pos="2044700" algn="l"/>
              </a:tabLst>
            </a:lvl2pPr>
          </a:lstStyle>
          <a:p>
            <a:r>
              <a:t>Multiply each coordinate</a:t>
            </a:r>
          </a:p>
          <a:p>
            <a:pPr lvl="1"/>
            <a:r>
              <a:t>distributive</a:t>
            </a:r>
          </a:p>
        </p:txBody>
      </p:sp>
      <p:pic>
        <p:nvPicPr>
          <p:cNvPr id="92" name="Eqn18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5800" y="4140200"/>
            <a:ext cx="6184900" cy="444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24799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-50800" y="266700"/>
            <a:ext cx="13093700" cy="1422400"/>
          </a:xfrm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Vector Length (Magnitude)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0" y="2246617"/>
            <a:ext cx="10464800" cy="5715000"/>
          </a:xfrm>
          <a:prstGeom prst="rect">
            <a:avLst/>
          </a:prstGeom>
        </p:spPr>
        <p:txBody>
          <a:bodyPr/>
          <a:lstStyle/>
          <a:p>
            <a:pPr marL="1090258" indent="-480658">
              <a:tabLst>
                <a:tab pos="1587500" algn="l"/>
              </a:tabLst>
            </a:pPr>
            <a:r>
              <a:rPr dirty="0"/>
              <a:t>Using Pythagoras</a:t>
            </a:r>
          </a:p>
          <a:p>
            <a:pPr marL="1090258" indent="-480658">
              <a:tabLst>
                <a:tab pos="1587500" algn="l"/>
              </a:tabLst>
            </a:pPr>
            <a:endParaRPr dirty="0"/>
          </a:p>
          <a:p>
            <a:pPr marL="1090258" indent="-480658">
              <a:tabLst>
                <a:tab pos="1587500" algn="l"/>
              </a:tabLst>
            </a:pPr>
            <a:r>
              <a:rPr dirty="0"/>
              <a:t>Scalar multiplication:</a:t>
            </a:r>
          </a:p>
          <a:p>
            <a:pPr marL="1433158" lvl="1">
              <a:tabLst>
                <a:tab pos="2044700" algn="l"/>
              </a:tabLst>
            </a:pPr>
            <a:endParaRPr dirty="0"/>
          </a:p>
          <a:p>
            <a:pPr marL="1090258" indent="-480658">
              <a:tabLst>
                <a:tab pos="1587500" algn="l"/>
              </a:tabLst>
            </a:pPr>
            <a:r>
              <a:rPr dirty="0"/>
              <a:t>Triangle Inequality:</a:t>
            </a:r>
          </a:p>
        </p:txBody>
      </p:sp>
      <p:pic>
        <p:nvPicPr>
          <p:cNvPr id="96" name="pasted6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0400" y="6654800"/>
            <a:ext cx="3765548" cy="2250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asted5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67600" y="2844800"/>
            <a:ext cx="5409921" cy="3252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Eqn22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62200" y="7759700"/>
            <a:ext cx="440944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Eqn23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36900" y="5701050"/>
            <a:ext cx="2641601" cy="86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Eqn24.gi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717800" y="3357033"/>
            <a:ext cx="3479800" cy="11599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60740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Normalized Vectors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half" idx="1"/>
          </p:nvPr>
        </p:nvSpPr>
        <p:spPr>
          <a:xfrm>
            <a:off x="774700" y="2755900"/>
            <a:ext cx="11442700" cy="2451100"/>
          </a:xfrm>
          <a:prstGeom prst="rect">
            <a:avLst/>
          </a:prstGeom>
        </p:spPr>
        <p:txBody>
          <a:bodyPr/>
          <a:lstStyle>
            <a:lvl1pPr marL="1090258" indent="-480658">
              <a:tabLst>
                <a:tab pos="1587500" algn="l"/>
              </a:tabLst>
            </a:lvl1pPr>
            <a:lvl2pPr marL="1433158">
              <a:tabLst>
                <a:tab pos="2044700" algn="l"/>
              </a:tabLst>
            </a:lvl2pPr>
          </a:lstStyle>
          <a:p>
            <a:r>
              <a:t>A normalized vector has length of 1</a:t>
            </a:r>
          </a:p>
          <a:p>
            <a:pPr lvl="1"/>
            <a:r>
              <a:t>Multiply vector by inverse of length:</a:t>
            </a:r>
          </a:p>
        </p:txBody>
      </p:sp>
      <p:pic>
        <p:nvPicPr>
          <p:cNvPr id="104" name="Eqn25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3200" y="5143188"/>
            <a:ext cx="2425701" cy="34674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084080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Dot Product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139700" y="2006600"/>
            <a:ext cx="11203746" cy="5727700"/>
          </a:xfrm>
          <a:prstGeom prst="rect">
            <a:avLst/>
          </a:prstGeom>
        </p:spPr>
        <p:txBody>
          <a:bodyPr/>
          <a:lstStyle/>
          <a:p>
            <a:pPr marL="1090258" indent="-480658">
              <a:tabLst>
                <a:tab pos="1587500" algn="l"/>
              </a:tabLst>
            </a:pPr>
            <a:r>
              <a:rPr dirty="0"/>
              <a:t>Also called scalar or inner product:</a:t>
            </a:r>
          </a:p>
          <a:p>
            <a:pPr marL="1090258" indent="-480658">
              <a:tabLst>
                <a:tab pos="1587500" algn="l"/>
              </a:tabLst>
            </a:pPr>
            <a:r>
              <a:rPr dirty="0"/>
              <a:t>Computes a scalar from two vectors:</a:t>
            </a:r>
          </a:p>
          <a:p>
            <a:pPr marL="1433158" lvl="1">
              <a:tabLst>
                <a:tab pos="2044700" algn="l"/>
              </a:tabLst>
            </a:pPr>
            <a:r>
              <a:rPr dirty="0"/>
              <a:t>commutative</a:t>
            </a:r>
          </a:p>
          <a:p>
            <a:pPr marL="1433158" lvl="1">
              <a:tabLst>
                <a:tab pos="2044700" algn="l"/>
              </a:tabLst>
            </a:pPr>
            <a:r>
              <a:rPr dirty="0"/>
              <a:t>distributive</a:t>
            </a:r>
          </a:p>
          <a:p>
            <a:pPr marL="1090258" indent="-480658">
              <a:tabLst>
                <a:tab pos="1587500" algn="l"/>
              </a:tabLst>
            </a:pPr>
            <a:r>
              <a:rPr dirty="0"/>
              <a:t>VERY useful</a:t>
            </a:r>
          </a:p>
        </p:txBody>
      </p:sp>
      <p:pic>
        <p:nvPicPr>
          <p:cNvPr id="108" name="tem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3500" y="4622800"/>
            <a:ext cx="4929946" cy="3035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89892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Short-cut for Length</a:t>
            </a:r>
          </a:p>
        </p:txBody>
      </p:sp>
      <p:pic>
        <p:nvPicPr>
          <p:cNvPr id="11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8594" y="2171700"/>
            <a:ext cx="4064167" cy="1205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5749" y="3756034"/>
            <a:ext cx="4133051" cy="1102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76786" y="5305927"/>
            <a:ext cx="2255958" cy="84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64000" y="6540662"/>
            <a:ext cx="2979242" cy="189431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915256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dvAuto="0"/>
      <p:bldP spid="116" grpId="0" animBg="1" advAuto="0"/>
      <p:bldP spid="117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270933" y="50800"/>
            <a:ext cx="12446000" cy="1524000"/>
          </a:xfrm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dirty="0"/>
              <a:t>Angle Between Vectors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1270000" y="1739900"/>
            <a:ext cx="10464800" cy="2057400"/>
          </a:xfrm>
          <a:prstGeom prst="rect">
            <a:avLst/>
          </a:prstGeom>
        </p:spPr>
        <p:txBody>
          <a:bodyPr/>
          <a:lstStyle>
            <a:lvl1pPr marL="1090258" indent="-480658">
              <a:tabLst>
                <a:tab pos="1587500" algn="l"/>
              </a:tabLst>
            </a:lvl1pPr>
          </a:lstStyle>
          <a:p>
            <a:r>
              <a:rPr dirty="0"/>
              <a:t>What’s the angle between two vectors?</a:t>
            </a:r>
          </a:p>
        </p:txBody>
      </p:sp>
      <p:pic>
        <p:nvPicPr>
          <p:cNvPr id="121" name="pasted8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6700" y="4267200"/>
            <a:ext cx="4838612" cy="355343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6291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First Step</a:t>
            </a:r>
          </a:p>
        </p:txBody>
      </p:sp>
      <p:pic>
        <p:nvPicPr>
          <p:cNvPr id="124" name="pasted9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6700" y="2527300"/>
            <a:ext cx="4838612" cy="3556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39" y="6746390"/>
            <a:ext cx="3204465" cy="579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7325921"/>
            <a:ext cx="10509251" cy="148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61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Sines &amp; Cosines</a:t>
            </a:r>
          </a:p>
        </p:txBody>
      </p:sp>
      <p:pic>
        <p:nvPicPr>
          <p:cNvPr id="129" name="pasted10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1700" y="1358900"/>
            <a:ext cx="2832431" cy="4190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1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8300" y="2857500"/>
            <a:ext cx="5396167" cy="2656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00" y="5998343"/>
            <a:ext cx="2476500" cy="952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214" y="5998343"/>
            <a:ext cx="2654300" cy="95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7414" y="7240003"/>
            <a:ext cx="27051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7240003"/>
            <a:ext cx="2527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8742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Dot Product 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1168400"/>
            <a:ext cx="12232640" cy="764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54527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Normal Vectors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609600" y="1689100"/>
            <a:ext cx="11772900" cy="1092200"/>
          </a:xfrm>
          <a:prstGeom prst="rect">
            <a:avLst/>
          </a:prstGeom>
        </p:spPr>
        <p:txBody>
          <a:bodyPr/>
          <a:lstStyle>
            <a:lvl1pPr marL="1090258" indent="-480658">
              <a:tabLst>
                <a:tab pos="1587500" algn="l"/>
              </a:tabLst>
            </a:lvl1pPr>
          </a:lstStyle>
          <a:p>
            <a:r>
              <a:t>A normal vector is perpendicular to v</a:t>
            </a:r>
          </a:p>
        </p:txBody>
      </p:sp>
      <p:pic>
        <p:nvPicPr>
          <p:cNvPr id="144" name="pasted7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8600" y="3644900"/>
            <a:ext cx="3645002" cy="2405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1900" y="3009900"/>
            <a:ext cx="2946400" cy="118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29200" y="4381500"/>
            <a:ext cx="635000" cy="35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54500" y="5105400"/>
            <a:ext cx="1435100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dropped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22600" y="5791200"/>
            <a:ext cx="26670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dropped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75100" y="6464300"/>
            <a:ext cx="2527300" cy="128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dropped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19300" y="7912100"/>
            <a:ext cx="3670300" cy="7239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799459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of a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4940300"/>
            <a:ext cx="12623800" cy="4152900"/>
          </a:xfrm>
        </p:spPr>
        <p:txBody>
          <a:bodyPr/>
          <a:lstStyle/>
          <a:p>
            <a:r>
              <a:rPr lang="en-US" dirty="0" smtClean="0"/>
              <a:t>Set of points defined by the function</a:t>
            </a:r>
          </a:p>
          <a:p>
            <a:r>
              <a:rPr lang="en-US" dirty="0" smtClean="0"/>
              <a:t>Notice we are now in 2-D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embedding space</a:t>
            </a:r>
            <a:r>
              <a:rPr lang="en-US" dirty="0" smtClean="0"/>
              <a:t> of the graph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33004" y="4543623"/>
                <a:ext cx="10449912" cy="615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𝐺𝑟</m:t>
                      </m:r>
                      <m:d>
                        <m:dPr>
                          <m:ctrlPr>
                            <a:rPr kumimoji="0" lang="en-GB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Gill Sans"/>
                              <a:cs typeface="Gill Sans"/>
                              <a:sym typeface="Gill Sans"/>
                            </a:rPr>
                          </m:ctrlPr>
                        </m:dPr>
                        <m:e>
                          <m:r>
                            <a:rPr kumimoji="0" lang="en-GB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Gill Sans"/>
                              <a:cs typeface="Gill Sans"/>
                              <a:sym typeface="Gill Sans"/>
                            </a:rPr>
                            <m:t>𝑓</m:t>
                          </m:r>
                        </m:e>
                      </m:d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={</m:t>
                      </m:r>
                      <m:d>
                        <m:dPr>
                          <m:ctrlPr>
                            <a:rPr kumimoji="0" lang="en-GB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Gill Sans"/>
                              <a:cs typeface="Gill Sans"/>
                              <a:sym typeface="Gill Sans"/>
                            </a:rPr>
                          </m:ctrlPr>
                        </m:dPr>
                        <m:e>
                          <m:r>
                            <a:rPr kumimoji="0" lang="en-GB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Gill Sans"/>
                              <a:cs typeface="Gill Sans"/>
                              <a:sym typeface="Gill Sans"/>
                            </a:rPr>
                            <m:t>𝑥</m:t>
                          </m:r>
                          <m:r>
                            <a:rPr kumimoji="0" lang="en-GB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Gill Sans"/>
                              <a:cs typeface="Gill Sans"/>
                              <a:sym typeface="Gill Sans"/>
                            </a:rPr>
                            <m:t>,</m:t>
                          </m:r>
                          <m:r>
                            <a:rPr kumimoji="0" lang="en-GB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charset="0"/>
                              <a:ea typeface="Gill Sans"/>
                              <a:cs typeface="Gill Sans"/>
                              <a:sym typeface="Gill Sans"/>
                            </a:rPr>
                            <m:t>𝑦</m:t>
                          </m:r>
                        </m:e>
                      </m:d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: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𝑥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∈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𝐷𝑜𝑚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 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𝑓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Gill Sans"/>
                        </a:rPr>
                        <m:t>, 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Gill Sans"/>
                        </a:rPr>
                        <m:t>𝑦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Gill Sans"/>
                        </a:rPr>
                        <m:t>=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Gill Sans"/>
                        </a:rPr>
                        <m:t>𝑓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Gill Sans"/>
                        </a:rPr>
                        <m:t>(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Gill Sans"/>
                        </a:rPr>
                        <m:t>𝑥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Gill Sans"/>
                        </a:rPr>
                        <m:t>)∈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Gill Sans"/>
                        </a:rPr>
                        <m:t>𝑅𝑎𝑛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Gill Sans"/>
                        </a:rPr>
                        <m:t> 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Cambria Math" charset="0"/>
                          <a:cs typeface="Cambria Math" charset="0"/>
                          <a:sym typeface="Gill Sans"/>
                        </a:rPr>
                        <m:t>𝑓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}</m:t>
                      </m:r>
                    </m:oMath>
                  </m:oMathPara>
                </a14:m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004" y="4543623"/>
                <a:ext cx="10449912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416300" y="1739900"/>
            <a:ext cx="0" cy="23749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/>
          <p:nvPr/>
        </p:nvCxnSpPr>
        <p:spPr>
          <a:xfrm>
            <a:off x="3416300" y="4114800"/>
            <a:ext cx="54102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Freeform 15"/>
          <p:cNvSpPr/>
          <p:nvPr/>
        </p:nvSpPr>
        <p:spPr>
          <a:xfrm>
            <a:off x="3416300" y="1617769"/>
            <a:ext cx="5663443" cy="1605476"/>
          </a:xfrm>
          <a:custGeom>
            <a:avLst/>
            <a:gdLst>
              <a:gd name="connsiteX0" fmla="*/ 75443 w 5663443"/>
              <a:gd name="connsiteY0" fmla="*/ 1574800 h 1605476"/>
              <a:gd name="connsiteX1" fmla="*/ 138943 w 5663443"/>
              <a:gd name="connsiteY1" fmla="*/ 1511300 h 1605476"/>
              <a:gd name="connsiteX2" fmla="*/ 1345443 w 5663443"/>
              <a:gd name="connsiteY2" fmla="*/ 787400 h 1605476"/>
              <a:gd name="connsiteX3" fmla="*/ 2767843 w 5663443"/>
              <a:gd name="connsiteY3" fmla="*/ 1130300 h 1605476"/>
              <a:gd name="connsiteX4" fmla="*/ 3834643 w 5663443"/>
              <a:gd name="connsiteY4" fmla="*/ 1308100 h 1605476"/>
              <a:gd name="connsiteX5" fmla="*/ 4291843 w 5663443"/>
              <a:gd name="connsiteY5" fmla="*/ 673100 h 1605476"/>
              <a:gd name="connsiteX6" fmla="*/ 5028443 w 5663443"/>
              <a:gd name="connsiteY6" fmla="*/ 203200 h 1605476"/>
              <a:gd name="connsiteX7" fmla="*/ 5663443 w 5663443"/>
              <a:gd name="connsiteY7" fmla="*/ 0 h 1605476"/>
              <a:gd name="connsiteX8" fmla="*/ 5663443 w 5663443"/>
              <a:gd name="connsiteY8" fmla="*/ 0 h 160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63443" h="1605476">
                <a:moveTo>
                  <a:pt x="75443" y="1574800"/>
                </a:moveTo>
                <a:cubicBezTo>
                  <a:pt x="1359" y="1608666"/>
                  <a:pt x="-72724" y="1642533"/>
                  <a:pt x="138943" y="1511300"/>
                </a:cubicBezTo>
                <a:cubicBezTo>
                  <a:pt x="350610" y="1380067"/>
                  <a:pt x="907293" y="850900"/>
                  <a:pt x="1345443" y="787400"/>
                </a:cubicBezTo>
                <a:cubicBezTo>
                  <a:pt x="1783593" y="723900"/>
                  <a:pt x="2352976" y="1043517"/>
                  <a:pt x="2767843" y="1130300"/>
                </a:cubicBezTo>
                <a:cubicBezTo>
                  <a:pt x="3182710" y="1217083"/>
                  <a:pt x="3580643" y="1384300"/>
                  <a:pt x="3834643" y="1308100"/>
                </a:cubicBezTo>
                <a:cubicBezTo>
                  <a:pt x="4088643" y="1231900"/>
                  <a:pt x="4092876" y="857250"/>
                  <a:pt x="4291843" y="673100"/>
                </a:cubicBezTo>
                <a:cubicBezTo>
                  <a:pt x="4490810" y="488950"/>
                  <a:pt x="4799843" y="315383"/>
                  <a:pt x="5028443" y="203200"/>
                </a:cubicBezTo>
                <a:cubicBezTo>
                  <a:pt x="5257043" y="91017"/>
                  <a:pt x="5663443" y="0"/>
                  <a:pt x="5663443" y="0"/>
                </a:cubicBezTo>
                <a:lnTo>
                  <a:pt x="5663443" y="0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207724" y="3535477"/>
                <a:ext cx="1618776" cy="615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𝐷𝑜𝑚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 </m:t>
                      </m:r>
                      <m:r>
                        <a:rPr kumimoji="0" lang="en-GB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𝑓</m:t>
                      </m:r>
                    </m:oMath>
                  </m:oMathPara>
                </a14:m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724" y="3535477"/>
                <a:ext cx="1618776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6200000">
                <a:off x="2511116" y="1917953"/>
                <a:ext cx="1194814" cy="615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r>
                  <a:rPr kumimoji="0" lang="en-GB" sz="4000" b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Gill Sans"/>
                    <a:cs typeface="Gill Sans"/>
                    <a:sym typeface="Gill Sans"/>
                  </a:rPr>
                  <a:t>Ran</a:t>
                </a:r>
                <a14:m>
                  <m:oMath xmlns:m="http://schemas.openxmlformats.org/officeDocument/2006/math">
                    <m:r>
                      <a:rPr kumimoji="0" lang="en-GB" sz="4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charset="0"/>
                        <a:ea typeface="Gill Sans"/>
                        <a:cs typeface="Gill Sans"/>
                        <a:sym typeface="Gill Sans"/>
                      </a:rPr>
                      <m:t> </m:t>
                    </m:r>
                    <m:r>
                      <a:rPr kumimoji="0" lang="en-GB" sz="4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charset="0"/>
                        <a:ea typeface="Gill Sans"/>
                        <a:cs typeface="Gill Sans"/>
                        <a:sym typeface="Gill Sans"/>
                      </a:rPr>
                      <m:t>𝑓</m:t>
                    </m:r>
                  </m:oMath>
                </a14:m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11116" y="1917953"/>
                <a:ext cx="1194814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24752" r="-49505" b="-2551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83464" y="1254204"/>
                <a:ext cx="1258934" cy="615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:r>
                  <a:rPr kumimoji="0" lang="en-GB" sz="4000" b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Gill Sans"/>
                    <a:cs typeface="Gill Sans"/>
                    <a:sym typeface="Gill Sans"/>
                  </a:rPr>
                  <a:t>Gr(</a:t>
                </a:r>
                <a14:m>
                  <m:oMath xmlns:m="http://schemas.openxmlformats.org/officeDocument/2006/math">
                    <m:r>
                      <a:rPr kumimoji="0" lang="en-GB" sz="4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charset="0"/>
                        <a:ea typeface="Gill Sans"/>
                        <a:cs typeface="Gill Sans"/>
                        <a:sym typeface="Gill Sans"/>
                      </a:rPr>
                      <m:t>𝑓</m:t>
                    </m:r>
                    <m:r>
                      <a:rPr kumimoji="0" lang="en-GB" sz="4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charset="0"/>
                        <a:ea typeface="Gill Sans"/>
                        <a:cs typeface="Gill Sans"/>
                        <a:sym typeface="Gill Sans"/>
                      </a:rPr>
                      <m:t>)</m:t>
                    </m:r>
                  </m:oMath>
                </a14:m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464" y="1254204"/>
                <a:ext cx="1258934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23671" t="-24752" b="-495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699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Projection</a:t>
            </a:r>
          </a:p>
        </p:txBody>
      </p:sp>
      <p:pic>
        <p:nvPicPr>
          <p:cNvPr id="153" name="pasted7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9300" y="3429000"/>
            <a:ext cx="4841406" cy="3799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0" y="1838425"/>
            <a:ext cx="8000113" cy="63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65389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tabLst>
                <a:tab pos="1219200" algn="l"/>
              </a:tabLst>
            </a:lvl1pPr>
          </a:lstStyle>
          <a:p>
            <a:r>
              <a:t>Cross-Product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4064000"/>
          </a:xfrm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</a:pPr>
            <a:r>
              <a:t>Computes     perpendicular to</a:t>
            </a:r>
          </a:p>
          <a:p>
            <a:pPr lvl="1">
              <a:tabLst>
                <a:tab pos="2044700" algn="l"/>
              </a:tabLst>
            </a:pPr>
            <a:r>
              <a:t>in a right-hand system</a:t>
            </a:r>
          </a:p>
          <a:p>
            <a:pPr>
              <a:tabLst>
                <a:tab pos="1587500" algn="l"/>
              </a:tabLst>
            </a:pPr>
            <a:r>
              <a:t>Extremely useful!!</a:t>
            </a:r>
          </a:p>
        </p:txBody>
      </p:sp>
      <p:pic>
        <p:nvPicPr>
          <p:cNvPr id="199" name="pasted10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2350" y="2324100"/>
            <a:ext cx="774700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asted12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6800" y="2336800"/>
            <a:ext cx="393700" cy="43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sted1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48500" y="3949700"/>
            <a:ext cx="5409921" cy="4992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asted13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49500" y="5854700"/>
            <a:ext cx="3721100" cy="3213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088658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tabLst>
                <a:tab pos="1219200" algn="l"/>
              </a:tabLst>
            </a:lvl1pPr>
          </a:lstStyle>
          <a:p>
            <a:r>
              <a:t>Alternate Form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12700" y="1562100"/>
            <a:ext cx="12992100" cy="1386285"/>
          </a:xfrm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</a:pPr>
            <a:r>
              <a:t>Can also be written as a </a:t>
            </a:r>
            <a:r>
              <a:rPr i="1"/>
              <a:t>determinant</a:t>
            </a:r>
            <a:r>
              <a:t> </a:t>
            </a:r>
          </a:p>
        </p:txBody>
      </p:sp>
      <p:pic>
        <p:nvPicPr>
          <p:cNvPr id="206" name="pasted1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3187700"/>
            <a:ext cx="11506200" cy="6134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193638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tabLst>
                <a:tab pos="1219200" algn="l"/>
              </a:tabLst>
            </a:lvl1pPr>
          </a:lstStyle>
          <a:p>
            <a:r>
              <a:t>Properties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9230" indent="-475230">
              <a:lnSpc>
                <a:spcPts val="3800"/>
              </a:lnSpc>
              <a:tabLst>
                <a:tab pos="1435100" algn="l"/>
              </a:tabLst>
              <a:defRPr sz="3200"/>
            </a:pPr>
            <a:r>
              <a:t>Distributive</a:t>
            </a:r>
          </a:p>
          <a:p>
            <a:pPr marL="1084830" lvl="1" indent="-475230">
              <a:lnSpc>
                <a:spcPts val="3800"/>
              </a:lnSpc>
              <a:tabLst>
                <a:tab pos="1892300" algn="l"/>
              </a:tabLst>
              <a:defRPr sz="3200"/>
            </a:pPr>
            <a:endParaRPr/>
          </a:p>
          <a:p>
            <a:pPr marL="729230" indent="-475230">
              <a:lnSpc>
                <a:spcPts val="3800"/>
              </a:lnSpc>
              <a:tabLst>
                <a:tab pos="1435100" algn="l"/>
              </a:tabLst>
              <a:defRPr sz="3200" i="1"/>
            </a:pPr>
            <a:r>
              <a:t>NOT</a:t>
            </a:r>
            <a:r>
              <a:rPr i="0"/>
              <a:t> associative</a:t>
            </a:r>
          </a:p>
          <a:p>
            <a:pPr marL="729230" indent="-475230">
              <a:lnSpc>
                <a:spcPts val="3800"/>
              </a:lnSpc>
              <a:tabLst>
                <a:tab pos="1435100" algn="l"/>
              </a:tabLst>
              <a:defRPr sz="3200" b="1" i="1"/>
            </a:pPr>
            <a:r>
              <a:t>anti</a:t>
            </a:r>
            <a:r>
              <a:rPr b="0" i="0"/>
              <a:t>-commutative</a:t>
            </a:r>
          </a:p>
          <a:p>
            <a:pPr marL="729230" indent="-475230">
              <a:lnSpc>
                <a:spcPts val="3800"/>
              </a:lnSpc>
              <a:tabLst>
                <a:tab pos="1435100" algn="l"/>
              </a:tabLst>
              <a:defRPr sz="3200" i="1"/>
            </a:pPr>
            <a:r>
              <a:t>Normal</a:t>
            </a:r>
            <a:r>
              <a:rPr i="0"/>
              <a:t> to </a:t>
            </a:r>
            <a:r>
              <a:t>u </a:t>
            </a:r>
            <a:r>
              <a:rPr i="0"/>
              <a:t>and</a:t>
            </a:r>
            <a:r>
              <a:t> v</a:t>
            </a:r>
          </a:p>
          <a:p>
            <a:pPr marL="729230" indent="-475230">
              <a:lnSpc>
                <a:spcPts val="3800"/>
              </a:lnSpc>
              <a:tabLst>
                <a:tab pos="1435100" algn="l"/>
              </a:tabLst>
              <a:defRPr sz="3200"/>
            </a:pPr>
            <a:r>
              <a:t>Related to </a:t>
            </a:r>
            <a:r>
              <a:rPr i="1"/>
              <a:t>sine</a:t>
            </a:r>
            <a:r>
              <a:t> of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θ</a:t>
            </a:r>
          </a:p>
          <a:p>
            <a:pPr marL="729230" indent="-475230">
              <a:lnSpc>
                <a:spcPts val="3800"/>
              </a:lnSpc>
              <a:tabLst>
                <a:tab pos="1435100" algn="l"/>
              </a:tabLst>
              <a:defRPr sz="3200" i="1"/>
            </a:pPr>
            <a:r>
              <a:t>Area</a:t>
            </a:r>
            <a:r>
              <a:rPr i="0"/>
              <a:t> of triangle in 2D</a:t>
            </a:r>
          </a:p>
        </p:txBody>
      </p:sp>
      <p:pic>
        <p:nvPicPr>
          <p:cNvPr id="210" name="pasted1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6700" y="2298700"/>
            <a:ext cx="7302500" cy="6248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295582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tabLst>
                <a:tab pos="1219200" algn="l"/>
              </a:tabLst>
            </a:lvl1pPr>
          </a:lstStyle>
          <a:p>
            <a:r>
              <a:t>Perpendicularity</a:t>
            </a:r>
          </a:p>
        </p:txBody>
      </p:sp>
      <p:pic>
        <p:nvPicPr>
          <p:cNvPr id="213" name="pasted16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700" y="3048000"/>
            <a:ext cx="12218039" cy="51371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53603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tabLst>
                <a:tab pos="1219200" algn="l"/>
              </a:tabLst>
            </a:lvl1pPr>
          </a:lstStyle>
          <a:p>
            <a:r>
              <a:t>Lines in 3-D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</a:pPr>
            <a:r>
              <a:t>A bit trickier than in 2-D</a:t>
            </a:r>
          </a:p>
          <a:p>
            <a:pPr lvl="1">
              <a:tabLst>
                <a:tab pos="2044700" algn="l"/>
              </a:tabLst>
              <a:defRPr i="1"/>
            </a:pPr>
            <a:r>
              <a:t>Explicit </a:t>
            </a:r>
            <a:r>
              <a:rPr i="0"/>
              <a:t>form: </a:t>
            </a:r>
            <a:r>
              <a:t>y, z </a:t>
            </a:r>
            <a:r>
              <a:rPr i="0"/>
              <a:t>depend on </a:t>
            </a:r>
            <a:r>
              <a:t>x</a:t>
            </a:r>
          </a:p>
          <a:p>
            <a:pPr lvl="1">
              <a:tabLst>
                <a:tab pos="2044700" algn="l"/>
              </a:tabLst>
              <a:defRPr i="1"/>
            </a:pPr>
            <a:r>
              <a:t>Implicit</a:t>
            </a:r>
            <a:r>
              <a:rPr i="0"/>
              <a:t> form: </a:t>
            </a:r>
            <a:r>
              <a:t>x, y, z</a:t>
            </a:r>
            <a:r>
              <a:rPr i="0"/>
              <a:t> satisfy equations</a:t>
            </a:r>
          </a:p>
          <a:p>
            <a:pPr lvl="1">
              <a:tabLst>
                <a:tab pos="2044700" algn="l"/>
              </a:tabLst>
              <a:defRPr i="1"/>
            </a:pPr>
            <a:r>
              <a:t>Normal</a:t>
            </a:r>
            <a:r>
              <a:rPr i="0"/>
              <a:t> form: doesn’t exist</a:t>
            </a:r>
          </a:p>
          <a:p>
            <a:pPr lvl="1">
              <a:tabLst>
                <a:tab pos="2044700" algn="l"/>
              </a:tabLst>
              <a:defRPr i="1"/>
            </a:pPr>
            <a:r>
              <a:t>Parametric</a:t>
            </a:r>
            <a:r>
              <a:rPr i="0"/>
              <a:t> form: </a:t>
            </a:r>
            <a:r>
              <a:t>x</a:t>
            </a:r>
            <a:r>
              <a:rPr i="0">
                <a:latin typeface="Lucida Grande"/>
                <a:ea typeface="Lucida Grande"/>
                <a:cs typeface="Lucida Grande"/>
                <a:sym typeface="Lucida Grande"/>
              </a:rPr>
              <a:t>, </a:t>
            </a:r>
            <a:r>
              <a:t>y, z </a:t>
            </a:r>
            <a:r>
              <a:rPr i="0"/>
              <a:t>depend on </a:t>
            </a:r>
            <a: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997505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tabLst>
                <a:tab pos="1219200" algn="l"/>
              </a:tabLst>
            </a:lvl1pPr>
          </a:lstStyle>
          <a:p>
            <a:r>
              <a:t>Explicit Form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i="1">
                <a:latin typeface="+mn-lt"/>
                <a:ea typeface="+mn-ea"/>
                <a:cs typeface="+mn-cs"/>
                <a:sym typeface="Palatino"/>
              </a:rPr>
              <a:t>y, z</a:t>
            </a:r>
            <a:r>
              <a:rPr>
                <a:latin typeface="+mn-lt"/>
                <a:ea typeface="+mn-ea"/>
                <a:cs typeface="+mn-cs"/>
                <a:sym typeface="Palatino"/>
              </a:rPr>
              <a:t> are functions of </a:t>
            </a:r>
            <a:r>
              <a:rPr i="1">
                <a:latin typeface="+mn-lt"/>
                <a:ea typeface="+mn-ea"/>
                <a:cs typeface="+mn-cs"/>
                <a:sym typeface="Palatino"/>
              </a:rPr>
              <a:t>x:</a:t>
            </a:r>
          </a:p>
          <a:p>
            <a:pPr>
              <a:tabLst>
                <a:tab pos="1587500" algn="l"/>
              </a:tabLst>
              <a:defRPr i="1"/>
            </a:pPr>
            <a:endParaRPr i="1">
              <a:latin typeface="+mn-lt"/>
              <a:ea typeface="+mn-ea"/>
              <a:cs typeface="+mn-cs"/>
              <a:sym typeface="Palatino"/>
            </a:endParaRPr>
          </a:p>
          <a:p>
            <a:pPr>
              <a:tabLst>
                <a:tab pos="1587500" algn="l"/>
              </a:tabLst>
            </a:pPr>
            <a:endParaRPr i="1">
              <a:latin typeface="+mn-lt"/>
              <a:ea typeface="+mn-ea"/>
              <a:cs typeface="+mn-cs"/>
              <a:sym typeface="Palatino"/>
            </a:endParaRPr>
          </a:p>
          <a:p>
            <a:pPr>
              <a:tabLst>
                <a:tab pos="1587500" algn="l"/>
              </a:tabLst>
            </a:pPr>
            <a:r>
              <a:t>Might as well use parametric form</a:t>
            </a:r>
          </a:p>
          <a:p>
            <a:pPr>
              <a:tabLst>
                <a:tab pos="1587500" algn="l"/>
              </a:tabLst>
            </a:pPr>
            <a:r>
              <a:t>Still doesn’t work for vertical lines</a:t>
            </a:r>
          </a:p>
        </p:txBody>
      </p:sp>
      <p:pic>
        <p:nvPicPr>
          <p:cNvPr id="220" name="pasted2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6300" y="4114800"/>
            <a:ext cx="2590800" cy="14859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370315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tabLst>
                <a:tab pos="1219200" algn="l"/>
              </a:tabLst>
            </a:lvl1pPr>
          </a:lstStyle>
          <a:p>
            <a:r>
              <a:t>Implicit Form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i="1">
                <a:latin typeface="+mn-lt"/>
                <a:ea typeface="+mn-ea"/>
                <a:cs typeface="+mn-cs"/>
                <a:sym typeface="Palatino"/>
              </a:rPr>
              <a:t>Two</a:t>
            </a:r>
            <a:r>
              <a:rPr>
                <a:latin typeface="+mn-lt"/>
                <a:ea typeface="+mn-ea"/>
                <a:cs typeface="+mn-cs"/>
                <a:sym typeface="Palatino"/>
              </a:rPr>
              <a:t> equations:</a:t>
            </a:r>
          </a:p>
          <a:p>
            <a:pPr>
              <a:tabLst>
                <a:tab pos="1587500" algn="l"/>
              </a:tabLst>
              <a:defRPr i="1"/>
            </a:pPr>
            <a:endParaRPr>
              <a:latin typeface="+mn-lt"/>
              <a:ea typeface="+mn-ea"/>
              <a:cs typeface="+mn-cs"/>
              <a:sym typeface="Palatino"/>
            </a:endParaRPr>
          </a:p>
          <a:p>
            <a:pPr>
              <a:tabLst>
                <a:tab pos="1587500" algn="l"/>
              </a:tabLst>
              <a:defRPr i="1"/>
            </a:pPr>
            <a:endParaRPr>
              <a:latin typeface="+mn-lt"/>
              <a:ea typeface="+mn-ea"/>
              <a:cs typeface="+mn-cs"/>
              <a:sym typeface="Palatino"/>
            </a:endParaRPr>
          </a:p>
          <a:p>
            <a:pPr>
              <a:tabLst>
                <a:tab pos="1587500" algn="l"/>
              </a:tabLst>
            </a:pPr>
            <a:r>
              <a:t>Again, parametric is easier</a:t>
            </a:r>
          </a:p>
        </p:txBody>
      </p:sp>
      <p:pic>
        <p:nvPicPr>
          <p:cNvPr id="224" name="pasted2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7600" y="4127500"/>
            <a:ext cx="3149600" cy="14859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30190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tabLst>
                <a:tab pos="1219200" algn="l"/>
              </a:tabLst>
            </a:lvl1pPr>
          </a:lstStyle>
          <a:p>
            <a:r>
              <a:t>Parametric Form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</a:pPr>
            <a:r>
              <a:t>Same as in 2-D</a:t>
            </a:r>
          </a:p>
          <a:p>
            <a:pPr lvl="1">
              <a:tabLst>
                <a:tab pos="2044700" algn="l"/>
              </a:tabLst>
            </a:pPr>
            <a:r>
              <a:t>defined by:</a:t>
            </a:r>
          </a:p>
          <a:p>
            <a:pPr lvl="2">
              <a:tabLst>
                <a:tab pos="2476500" algn="l"/>
              </a:tabLst>
            </a:pPr>
            <a:r>
              <a:t>a </a:t>
            </a:r>
            <a:r>
              <a:rPr i="1"/>
              <a:t>point</a:t>
            </a:r>
            <a:r>
              <a:t> p</a:t>
            </a:r>
          </a:p>
          <a:p>
            <a:pPr lvl="2">
              <a:tabLst>
                <a:tab pos="2476500" algn="l"/>
              </a:tabLst>
            </a:pPr>
            <a:r>
              <a:t>a </a:t>
            </a:r>
            <a:r>
              <a:rPr i="1"/>
              <a:t>vector </a:t>
            </a:r>
            <a:r>
              <a:t>v</a:t>
            </a:r>
          </a:p>
        </p:txBody>
      </p:sp>
      <p:pic>
        <p:nvPicPr>
          <p:cNvPr id="228" name="pasted2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9100" y="2222500"/>
            <a:ext cx="4152900" cy="6540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210123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Dependent Vectors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</a:pPr>
            <a:r>
              <a:t>Dependent vectors depend on each other</a:t>
            </a:r>
          </a:p>
          <a:p>
            <a:pPr>
              <a:tabLst>
                <a:tab pos="1587500" algn="l"/>
              </a:tabLst>
            </a:pPr>
            <a:endParaRPr/>
          </a:p>
          <a:p>
            <a:pPr>
              <a:tabLst>
                <a:tab pos="1587500" algn="l"/>
              </a:tabLst>
            </a:pPr>
            <a:endParaRPr/>
          </a:p>
          <a:p>
            <a:pPr>
              <a:tabLst>
                <a:tab pos="1587500" algn="l"/>
              </a:tabLst>
            </a:pPr>
            <a:r>
              <a:t>I.e. they are redundant</a:t>
            </a:r>
          </a:p>
          <a:p>
            <a:pPr lvl="1">
              <a:tabLst>
                <a:tab pos="2044700" algn="l"/>
              </a:tabLst>
            </a:pPr>
            <a:r>
              <a:t>you don’t need all of them</a:t>
            </a:r>
          </a:p>
        </p:txBody>
      </p:sp>
      <p:pic>
        <p:nvPicPr>
          <p:cNvPr id="78" name="pasted1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7300" y="4051300"/>
            <a:ext cx="2870200" cy="1981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857085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Calculus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i="1" dirty="0" smtClean="0"/>
                  <a:t>derivative</a:t>
                </a:r>
                <a:r>
                  <a:rPr lang="en-US" dirty="0" smtClean="0"/>
                  <a:t> of a function</a:t>
                </a:r>
              </a:p>
              <a:p>
                <a:r>
                  <a:rPr lang="en-US" dirty="0"/>
                  <a:t>Represents the </a:t>
                </a:r>
                <a:r>
                  <a:rPr lang="en-US" i="1" dirty="0"/>
                  <a:t>slope</a:t>
                </a:r>
                <a:r>
                  <a:rPr lang="en-US" dirty="0"/>
                  <a:t> of a function</a:t>
                </a:r>
              </a:p>
              <a:p>
                <a:pPr lvl="1"/>
                <a:r>
                  <a:rPr lang="en-US" dirty="0"/>
                  <a:t>Rate of change of f with respect to </a:t>
                </a:r>
                <a:r>
                  <a:rPr lang="en-US" dirty="0" smtClean="0"/>
                  <a:t>x</a:t>
                </a:r>
              </a:p>
              <a:p>
                <a:r>
                  <a:rPr lang="en-US" dirty="0" smtClean="0"/>
                  <a:t>Notation: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𝑓</m:t>
                    </m:r>
                    <m:r>
                      <a:rPr lang="en-GB" b="0" i="1" smtClean="0">
                        <a:latin typeface="Cambria Math" charset="0"/>
                      </a:rPr>
                      <m:t>′(</m:t>
                    </m:r>
                    <m:r>
                      <a:rPr lang="en-GB" b="0" i="1" smtClean="0">
                        <a:latin typeface="Cambria Math" charset="0"/>
                      </a:rPr>
                      <m:t>𝑥</m:t>
                    </m:r>
                    <m:r>
                      <a:rPr lang="en-GB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𝑑𝑓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Definition: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</a:rPr>
                          <m:t>f</m:t>
                        </m:r>
                      </m:e>
                      <m:sup>
                        <m:r>
                          <a:rPr lang="en-GB" b="0" i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</a:rPr>
                          <m:t>x</m:t>
                        </m:r>
                      </m:e>
                    </m:d>
                    <m:r>
                      <a:rPr lang="en-GB" b="0" i="0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b="0" i="0" smtClean="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charset="0"/>
                              </a:rPr>
                              <m:t>h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Can be used to construct graph of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79750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Independent Vectors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12700" y="1998133"/>
            <a:ext cx="12992100" cy="5579700"/>
          </a:xfrm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</a:pPr>
            <a:r>
              <a:rPr dirty="0"/>
              <a:t>Vectors that are not dependent</a:t>
            </a:r>
          </a:p>
          <a:p>
            <a:pPr>
              <a:tabLst>
                <a:tab pos="1587500" algn="l"/>
              </a:tabLst>
            </a:pPr>
            <a:endParaRPr dirty="0"/>
          </a:p>
          <a:p>
            <a:pPr>
              <a:tabLst>
                <a:tab pos="1587500" algn="l"/>
              </a:tabLst>
            </a:pPr>
            <a:endParaRPr dirty="0"/>
          </a:p>
          <a:p>
            <a:pPr>
              <a:tabLst>
                <a:tab pos="1587500" algn="l"/>
              </a:tabLst>
            </a:pPr>
            <a:r>
              <a:rPr dirty="0"/>
              <a:t>A </a:t>
            </a:r>
            <a:r>
              <a:rPr i="1" dirty="0"/>
              <a:t>basis</a:t>
            </a:r>
            <a:r>
              <a:rPr dirty="0"/>
              <a:t> is a set of 3 independent 3-D vectors</a:t>
            </a:r>
          </a:p>
        </p:txBody>
      </p:sp>
      <p:pic>
        <p:nvPicPr>
          <p:cNvPr id="82" name="pasted1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4400" y="3886200"/>
            <a:ext cx="8623300" cy="198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asted16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5400" y="6756400"/>
            <a:ext cx="2755900" cy="1981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346588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Orthonormal Basis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</a:pPr>
            <a:r>
              <a:t>A </a:t>
            </a:r>
            <a:r>
              <a:rPr i="1"/>
              <a:t>normal</a:t>
            </a:r>
            <a:r>
              <a:t> basis is a basis of unit vectors</a:t>
            </a:r>
          </a:p>
          <a:p>
            <a:pPr>
              <a:tabLst>
                <a:tab pos="1587500" algn="l"/>
              </a:tabLst>
            </a:pPr>
            <a:r>
              <a:t>An </a:t>
            </a:r>
            <a:r>
              <a:rPr i="1"/>
              <a:t>orthogonal</a:t>
            </a:r>
            <a:r>
              <a:t> basis is a basis of mutually perpendicular vectors</a:t>
            </a:r>
          </a:p>
          <a:p>
            <a:pPr>
              <a:tabLst>
                <a:tab pos="1587500" algn="l"/>
              </a:tabLst>
            </a:pPr>
            <a:r>
              <a:t>An </a:t>
            </a:r>
            <a:r>
              <a:rPr i="1"/>
              <a:t>orthonormal</a:t>
            </a:r>
            <a:r>
              <a:t> basis is a basis of mutually perpendicular unit vectors</a:t>
            </a:r>
          </a:p>
          <a:p>
            <a:pPr>
              <a:tabLst>
                <a:tab pos="1587500" algn="l"/>
              </a:tabLst>
            </a:pPr>
            <a:r>
              <a:t>I.e. a set of axes for a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35767083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Matrices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6746826"/>
          </a:xfrm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</a:pPr>
            <a:r>
              <a:t>Rectangular arrays of numbers</a:t>
            </a:r>
          </a:p>
          <a:p>
            <a:pPr lvl="1">
              <a:tabLst>
                <a:tab pos="2044700" algn="l"/>
              </a:tabLst>
            </a:pPr>
            <a:r>
              <a:t>we will always use square ones</a:t>
            </a:r>
          </a:p>
          <a:p>
            <a:pPr lvl="1">
              <a:tabLst>
                <a:tab pos="2044700" algn="l"/>
              </a:tabLst>
            </a:pPr>
            <a:endParaRPr/>
          </a:p>
          <a:p>
            <a:pPr lvl="1">
              <a:tabLst>
                <a:tab pos="2044700" algn="l"/>
              </a:tabLst>
            </a:pPr>
            <a:endParaRPr/>
          </a:p>
          <a:p>
            <a:pPr>
              <a:tabLst>
                <a:tab pos="1587500" algn="l"/>
              </a:tabLst>
            </a:pPr>
            <a:r>
              <a:t>And we can define operations with them</a:t>
            </a:r>
          </a:p>
        </p:txBody>
      </p:sp>
      <p:pic>
        <p:nvPicPr>
          <p:cNvPr id="90" name="pasted17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4800" y="4521200"/>
            <a:ext cx="2235200" cy="1981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7047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Notation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half" idx="1"/>
          </p:nvPr>
        </p:nvSpPr>
        <p:spPr>
          <a:xfrm>
            <a:off x="12700" y="1562100"/>
            <a:ext cx="12992100" cy="3149600"/>
          </a:xfrm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</a:pPr>
            <a:r>
              <a:t>Matrices are always in square brackets</a:t>
            </a:r>
          </a:p>
          <a:p>
            <a:pPr>
              <a:tabLst>
                <a:tab pos="1587500" algn="l"/>
              </a:tabLst>
            </a:pPr>
            <a:r>
              <a:t>The entries are indexed by row &amp; column</a:t>
            </a:r>
          </a:p>
        </p:txBody>
      </p:sp>
      <p:pic>
        <p:nvPicPr>
          <p:cNvPr id="9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664" y="4711700"/>
            <a:ext cx="12456772" cy="31823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653257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Matrix Addition</a:t>
            </a:r>
          </a:p>
        </p:txBody>
      </p:sp>
      <p:pic>
        <p:nvPicPr>
          <p:cNvPr id="97" name="pasted18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4500" y="3949700"/>
            <a:ext cx="9537700" cy="41275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>
            <a:spLocks noGrp="1"/>
          </p:cNvSpPr>
          <p:nvPr>
            <p:ph type="body" sz="half" idx="1"/>
          </p:nvPr>
        </p:nvSpPr>
        <p:spPr>
          <a:xfrm>
            <a:off x="12700" y="1562100"/>
            <a:ext cx="12992100" cy="2202161"/>
          </a:xfrm>
          <a:prstGeom prst="rect">
            <a:avLst/>
          </a:prstGeom>
        </p:spPr>
        <p:txBody>
          <a:bodyPr/>
          <a:lstStyle>
            <a:lvl1pPr>
              <a:tabLst>
                <a:tab pos="1587500" algn="l"/>
              </a:tabLst>
            </a:lvl1pPr>
          </a:lstStyle>
          <a:p>
            <a:r>
              <a:t>Like vectors, just add the elements</a:t>
            </a:r>
          </a:p>
        </p:txBody>
      </p:sp>
    </p:spTree>
    <p:extLst>
      <p:ext uri="{BB962C8B-B14F-4D97-AF65-F5344CB8AC3E}">
        <p14:creationId xmlns:p14="http://schemas.microsoft.com/office/powerpoint/2010/main" val="22403665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Additive Identity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half" idx="1"/>
          </p:nvPr>
        </p:nvSpPr>
        <p:spPr>
          <a:xfrm>
            <a:off x="12700" y="1562100"/>
            <a:ext cx="12992100" cy="3006180"/>
          </a:xfrm>
          <a:prstGeom prst="rect">
            <a:avLst/>
          </a:prstGeom>
        </p:spPr>
        <p:txBody>
          <a:bodyPr/>
          <a:lstStyle>
            <a:lvl1pPr>
              <a:tabLst>
                <a:tab pos="1587500" algn="l"/>
              </a:tabLst>
            </a:lvl1pPr>
            <a:lvl2pPr>
              <a:tabLst>
                <a:tab pos="2044700" algn="l"/>
              </a:tabLst>
            </a:lvl2pPr>
          </a:lstStyle>
          <a:p>
            <a:r>
              <a:t>There is a zero matrix</a:t>
            </a:r>
          </a:p>
          <a:p>
            <a:pPr lvl="1"/>
            <a:r>
              <a:t>adding it to a matrix does nothing</a:t>
            </a:r>
          </a:p>
        </p:txBody>
      </p:sp>
      <p:pic>
        <p:nvPicPr>
          <p:cNvPr id="105" name="tem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2200" y="5372100"/>
            <a:ext cx="3200400" cy="1943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201247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Additive Inverse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half" idx="1"/>
          </p:nvPr>
        </p:nvSpPr>
        <p:spPr>
          <a:xfrm>
            <a:off x="12700" y="1562100"/>
            <a:ext cx="12992100" cy="1993900"/>
          </a:xfrm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</a:pPr>
            <a:r>
              <a:t>The </a:t>
            </a:r>
            <a:r>
              <a:rPr i="1"/>
              <a:t>negative</a:t>
            </a:r>
            <a:r>
              <a:t> of a matrix</a:t>
            </a:r>
          </a:p>
        </p:txBody>
      </p:sp>
      <p:pic>
        <p:nvPicPr>
          <p:cNvPr id="10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300" y="3556000"/>
            <a:ext cx="9715500" cy="412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2400" y="7962900"/>
            <a:ext cx="5080000" cy="571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157883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sz="7200" dirty="0" smtClean="0"/>
              <a:t>Matrix</a:t>
            </a:r>
            <a:r>
              <a:rPr lang="en-GB" sz="7200" dirty="0" smtClean="0"/>
              <a:t>-</a:t>
            </a:r>
            <a:r>
              <a:rPr sz="7200" dirty="0" smtClean="0"/>
              <a:t>Vector</a:t>
            </a:r>
            <a:r>
              <a:rPr lang="en-GB" sz="7200" dirty="0" smtClean="0"/>
              <a:t> Multiplication</a:t>
            </a:r>
            <a:endParaRPr sz="7200" dirty="0"/>
          </a:p>
        </p:txBody>
      </p:sp>
      <p:sp>
        <p:nvSpPr>
          <p:cNvPr id="116" name="Shape 116"/>
          <p:cNvSpPr>
            <a:spLocks noGrp="1"/>
          </p:cNvSpPr>
          <p:nvPr>
            <p:ph type="body" sz="half" idx="1"/>
          </p:nvPr>
        </p:nvSpPr>
        <p:spPr>
          <a:xfrm>
            <a:off x="12700" y="1231900"/>
            <a:ext cx="12992100" cy="3308350"/>
          </a:xfrm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</a:pPr>
            <a:r>
              <a:rPr dirty="0"/>
              <a:t>For each </a:t>
            </a:r>
            <a:r>
              <a:rPr i="1" dirty="0"/>
              <a:t>row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/>
              <a:t>of matrix</a:t>
            </a:r>
          </a:p>
          <a:p>
            <a:pPr lvl="1">
              <a:tabLst>
                <a:tab pos="2044700" algn="l"/>
              </a:tabLst>
            </a:pPr>
            <a:r>
              <a:rPr dirty="0"/>
              <a:t>compute dot product with vector</a:t>
            </a:r>
          </a:p>
          <a:p>
            <a:pPr lvl="1">
              <a:tabLst>
                <a:tab pos="2044700" algn="l"/>
              </a:tabLst>
            </a:pPr>
            <a:r>
              <a:rPr dirty="0"/>
              <a:t>gives one coordinate of result</a:t>
            </a:r>
          </a:p>
        </p:txBody>
      </p:sp>
      <p:pic>
        <p:nvPicPr>
          <p:cNvPr id="117" name="tem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1400" y="4241800"/>
            <a:ext cx="7112000" cy="50673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828240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12700" y="50800"/>
            <a:ext cx="6237734" cy="1524000"/>
          </a:xfrm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Example</a:t>
            </a:r>
          </a:p>
        </p:txBody>
      </p:sp>
      <p:pic>
        <p:nvPicPr>
          <p:cNvPr id="12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7600" y="2997200"/>
            <a:ext cx="3187700" cy="198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7100" y="7188200"/>
            <a:ext cx="4610100" cy="2006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9800" y="812800"/>
            <a:ext cx="2921000" cy="635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82300" y="6616700"/>
            <a:ext cx="1054100" cy="1981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5054084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dvAuto="0"/>
      <p:bldP spid="122" grpId="0" animBg="1" advAuto="0"/>
      <p:bldP spid="123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Matrix Multiplication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sz="half" idx="1"/>
          </p:nvPr>
        </p:nvSpPr>
        <p:spPr>
          <a:xfrm>
            <a:off x="12700" y="1562100"/>
            <a:ext cx="12992100" cy="3564484"/>
          </a:xfrm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</a:pPr>
            <a:r>
              <a:t>Similar to what we’ve just seen</a:t>
            </a:r>
          </a:p>
          <a:p>
            <a:pPr>
              <a:tabLst>
                <a:tab pos="1587500" algn="l"/>
              </a:tabLst>
            </a:pPr>
            <a:r>
              <a:t>Take a row i of A and a column j of B </a:t>
            </a:r>
          </a:p>
          <a:p>
            <a:pPr>
              <a:tabLst>
                <a:tab pos="1587500" algn="l"/>
              </a:tabLst>
            </a:pPr>
            <a:r>
              <a:t>Put their dot product at their intersection</a:t>
            </a:r>
          </a:p>
        </p:txBody>
      </p:sp>
      <p:pic>
        <p:nvPicPr>
          <p:cNvPr id="12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2732" y="5397500"/>
            <a:ext cx="3306636" cy="3683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774845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Differentiation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Constant: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</a:rPr>
                      <m:t>𝑐</m:t>
                    </m:r>
                    <m:r>
                      <a:rPr lang="en-GB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GB" b="0" dirty="0" smtClean="0"/>
              </a:p>
              <a:p>
                <a:r>
                  <a:rPr lang="en-US" dirty="0" smtClean="0"/>
                  <a:t>Addition: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𝑔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𝑑𝑓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𝑑𝑔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endParaRPr lang="en-GB" b="0" dirty="0" smtClean="0"/>
              </a:p>
              <a:p>
                <a:r>
                  <a:rPr lang="en-US" dirty="0" smtClean="0"/>
                  <a:t>Multiplication: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GB" b="0" i="1" smtClean="0">
                        <a:latin typeface="Cambria Math" charset="0"/>
                      </a:rPr>
                      <m:t>𝑐𝑓</m:t>
                    </m:r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</a:rPr>
                      <m:t>𝑐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𝑑𝑓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</m:oMath>
                </a14:m>
                <a:endParaRPr lang="en-GB" b="0" dirty="0" smtClean="0"/>
              </a:p>
              <a:p>
                <a:r>
                  <a:rPr lang="en-GB" dirty="0" smtClean="0"/>
                  <a:t>Power Rule: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</a:rPr>
                      <m:t>𝑛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b="0" dirty="0" smtClean="0"/>
              </a:p>
              <a:p>
                <a:r>
                  <a:rPr lang="en-GB" b="0" dirty="0" smtClean="0"/>
                  <a:t>Polynomials are easy: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r>
                      <a:rPr lang="en-GB" i="1">
                        <a:latin typeface="Cambria Math" charset="0"/>
                      </a:rPr>
                      <m:t>7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charset="0"/>
                      </a:rPr>
                      <m:t>+2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charset="0"/>
                      </a:rPr>
                      <m:t>−5</m:t>
                    </m:r>
                    <m:r>
                      <a:rPr lang="en-GB" b="0" i="0" smtClean="0">
                        <a:latin typeface="Cambria Math" charset="0"/>
                      </a:rPr>
                      <m:t>=21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</a:rPr>
                          <m:t>x</m:t>
                        </m:r>
                      </m:e>
                      <m:sup>
                        <m:r>
                          <a:rPr lang="en-GB" b="0" i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charset="0"/>
                      </a:rPr>
                      <m:t>+4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</a:rPr>
                      <m:t>x</m:t>
                    </m:r>
                  </m:oMath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9462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Matrix Multiplication (2x2)</a:t>
            </a:r>
          </a:p>
        </p:txBody>
      </p:sp>
      <p:pic>
        <p:nvPicPr>
          <p:cNvPr id="13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900" y="3060700"/>
            <a:ext cx="2692400" cy="128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3700" y="2311400"/>
            <a:ext cx="5029200" cy="279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61000" y="5448300"/>
            <a:ext cx="5321300" cy="132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48300" y="7073900"/>
            <a:ext cx="2108200" cy="12827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2646763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 advAuto="0"/>
      <p:bldP spid="132" grpId="0" animBg="1" advAuto="0"/>
      <p:bldP spid="133" grpId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The Other Way Round</a:t>
            </a:r>
          </a:p>
        </p:txBody>
      </p:sp>
      <p:pic>
        <p:nvPicPr>
          <p:cNvPr id="13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2717800"/>
            <a:ext cx="2692400" cy="128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9400" y="1968500"/>
            <a:ext cx="5016500" cy="279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89400" y="4965700"/>
            <a:ext cx="5321300" cy="132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89400" y="6489700"/>
            <a:ext cx="2133600" cy="12827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244476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8" grpId="0" animBg="1" advAuto="0"/>
      <p:bldP spid="139" grpId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Oops . . . </a:t>
            </a:r>
          </a:p>
        </p:txBody>
      </p:sp>
      <p:pic>
        <p:nvPicPr>
          <p:cNvPr id="14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0" y="2070100"/>
            <a:ext cx="4876800" cy="128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1300" y="3784600"/>
            <a:ext cx="4902200" cy="1282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12700" y="5067300"/>
            <a:ext cx="12992100" cy="4076700"/>
          </a:xfrm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</a:pPr>
            <a:r>
              <a:t>Like subtraction, the order matters</a:t>
            </a:r>
          </a:p>
          <a:p>
            <a:pPr lvl="1">
              <a:tabLst>
                <a:tab pos="2044700" algn="l"/>
              </a:tabLst>
              <a:defRPr i="1"/>
            </a:pPr>
            <a:r>
              <a:t>worse</a:t>
            </a:r>
            <a:r>
              <a:rPr i="0"/>
              <a:t>, we don’t get the opposite result</a:t>
            </a:r>
          </a:p>
        </p:txBody>
      </p:sp>
    </p:spTree>
    <p:extLst>
      <p:ext uri="{BB962C8B-B14F-4D97-AF65-F5344CB8AC3E}">
        <p14:creationId xmlns:p14="http://schemas.microsoft.com/office/powerpoint/2010/main" val="2091147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Multiplicative Identity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half" idx="1"/>
          </p:nvPr>
        </p:nvSpPr>
        <p:spPr>
          <a:xfrm>
            <a:off x="12700" y="1562100"/>
            <a:ext cx="12992100" cy="3168601"/>
          </a:xfrm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</a:pPr>
            <a:r>
              <a:t>The </a:t>
            </a:r>
            <a:r>
              <a:rPr i="1"/>
              <a:t>identity </a:t>
            </a:r>
            <a:r>
              <a:t>matrix</a:t>
            </a:r>
          </a:p>
          <a:p>
            <a:pPr lvl="1">
              <a:tabLst>
                <a:tab pos="2044700" algn="l"/>
              </a:tabLst>
            </a:pPr>
            <a:r>
              <a:t>multiplying by it does nothing</a:t>
            </a:r>
          </a:p>
        </p:txBody>
      </p:sp>
      <p:pic>
        <p:nvPicPr>
          <p:cNvPr id="14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0" y="5130800"/>
            <a:ext cx="3086100" cy="25527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146283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Matrix Division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6367364"/>
          </a:xfrm>
          <a:prstGeom prst="rect">
            <a:avLst/>
          </a:prstGeom>
        </p:spPr>
        <p:txBody>
          <a:bodyPr/>
          <a:lstStyle/>
          <a:p>
            <a:pPr marL="727312" indent="-475852" defTabSz="578358">
              <a:lnSpc>
                <a:spcPts val="5400"/>
              </a:lnSpc>
              <a:spcBef>
                <a:spcPts val="2500"/>
              </a:spcBef>
              <a:tabLst>
                <a:tab pos="1562100" algn="l"/>
              </a:tabLst>
              <a:defRPr sz="4554"/>
            </a:pPr>
            <a:r>
              <a:t>Can we </a:t>
            </a:r>
            <a:r>
              <a:rPr i="1"/>
              <a:t>divide</a:t>
            </a:r>
            <a:r>
              <a:t> by a matrix?</a:t>
            </a:r>
          </a:p>
          <a:p>
            <a:pPr marL="1079356" lvl="1" indent="-475852" defTabSz="578358">
              <a:lnSpc>
                <a:spcPts val="5400"/>
              </a:lnSpc>
              <a:spcBef>
                <a:spcPts val="2500"/>
              </a:spcBef>
              <a:tabLst>
                <a:tab pos="2019300" algn="l"/>
              </a:tabLst>
              <a:defRPr sz="4554"/>
            </a:pPr>
            <a:r>
              <a:t>Yes, if we multiply by the </a:t>
            </a:r>
            <a:r>
              <a:rPr i="1"/>
              <a:t>inverse</a:t>
            </a:r>
          </a:p>
          <a:p>
            <a:pPr marL="1079356" lvl="1" indent="-475852" defTabSz="578358">
              <a:lnSpc>
                <a:spcPts val="5400"/>
              </a:lnSpc>
              <a:spcBef>
                <a:spcPts val="2500"/>
              </a:spcBef>
              <a:tabLst>
                <a:tab pos="2019300" algn="l"/>
              </a:tabLst>
              <a:defRPr sz="4554"/>
            </a:pPr>
            <a:r>
              <a:t>the equivalent of 1/x</a:t>
            </a:r>
          </a:p>
          <a:p>
            <a:pPr marL="1079356" lvl="1" indent="-475852" defTabSz="578358">
              <a:lnSpc>
                <a:spcPts val="5400"/>
              </a:lnSpc>
              <a:spcBef>
                <a:spcPts val="2500"/>
              </a:spcBef>
              <a:tabLst>
                <a:tab pos="2019300" algn="l"/>
              </a:tabLst>
              <a:defRPr sz="4554"/>
            </a:pPr>
            <a:r>
              <a:t>hard to calculate in general</a:t>
            </a:r>
          </a:p>
          <a:p>
            <a:pPr marL="1079356" lvl="1" indent="-475852" defTabSz="578358">
              <a:lnSpc>
                <a:spcPts val="5400"/>
              </a:lnSpc>
              <a:spcBef>
                <a:spcPts val="2500"/>
              </a:spcBef>
              <a:tabLst>
                <a:tab pos="2019300" algn="l"/>
              </a:tabLst>
              <a:defRPr sz="4554"/>
            </a:pPr>
            <a:r>
              <a:t>easy for the ones we will use</a:t>
            </a:r>
          </a:p>
          <a:p>
            <a:pPr marL="1079356" lvl="1" indent="-475852" defTabSz="578358">
              <a:lnSpc>
                <a:spcPts val="5400"/>
              </a:lnSpc>
              <a:spcBef>
                <a:spcPts val="2500"/>
              </a:spcBef>
              <a:tabLst>
                <a:tab pos="2019300" algn="l"/>
              </a:tabLst>
              <a:defRPr sz="4554"/>
            </a:pPr>
            <a:r>
              <a:t>exists </a:t>
            </a:r>
            <a:r>
              <a:rPr i="1"/>
              <a:t>only</a:t>
            </a:r>
            <a:r>
              <a:t> for square matrices</a:t>
            </a:r>
          </a:p>
        </p:txBody>
      </p:sp>
      <p:pic>
        <p:nvPicPr>
          <p:cNvPr id="15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5788" y="7929463"/>
            <a:ext cx="7013224" cy="9017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450354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Matrix Transpose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sz="half" idx="1"/>
          </p:nvPr>
        </p:nvSpPr>
        <p:spPr>
          <a:xfrm>
            <a:off x="12700" y="1562100"/>
            <a:ext cx="12992100" cy="2572594"/>
          </a:xfrm>
          <a:prstGeom prst="rect">
            <a:avLst/>
          </a:prstGeom>
        </p:spPr>
        <p:txBody>
          <a:bodyPr/>
          <a:lstStyle/>
          <a:p>
            <a:pPr>
              <a:tabLst>
                <a:tab pos="1587500" algn="l"/>
              </a:tabLst>
            </a:pPr>
            <a:r>
              <a:t>Flips a matrix along it’s diagonal</a:t>
            </a:r>
          </a:p>
          <a:p>
            <a:pPr>
              <a:tabLst>
                <a:tab pos="1587500" algn="l"/>
              </a:tabLst>
            </a:pPr>
            <a:r>
              <a:t>Useful for calculating inverses</a:t>
            </a:r>
          </a:p>
        </p:txBody>
      </p:sp>
      <p:pic>
        <p:nvPicPr>
          <p:cNvPr id="15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400" y="4330700"/>
            <a:ext cx="8115300" cy="4127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469006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Trigonometry: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e>
                    </m:func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</a:rPr>
                      <m:t>cos</m:t>
                    </m:r>
                    <m:r>
                      <a:rPr lang="en-GB" b="0" i="1" smtClean="0">
                        <a:latin typeface="Cambria Math" charset="0"/>
                      </a:rPr>
                      <m:t>⁡</m:t>
                    </m:r>
                    <m:r>
                      <a:rPr lang="en-GB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GB" b="0" dirty="0" smtClean="0"/>
                  <a:t>, &amp;c.</a:t>
                </a:r>
              </a:p>
              <a:p>
                <a:r>
                  <a:rPr lang="en-GB" dirty="0" smtClean="0"/>
                  <a:t>Exponential: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</a:rPr>
                      <m:t>𝑒</m:t>
                    </m:r>
                    <m:r>
                      <a:rPr lang="en-GB" b="0" i="1" smtClean="0">
                        <a:latin typeface="Cambria Math" charset="0"/>
                      </a:rPr>
                      <m:t>^</m:t>
                    </m:r>
                    <m:r>
                      <a:rPr lang="en-GB" b="0" i="1" smtClean="0">
                        <a:latin typeface="Cambria Math" charset="0"/>
                      </a:rPr>
                      <m:t>𝑥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Logarithmic: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e>
                    </m:func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endParaRPr lang="en-GB" b="0" dirty="0" smtClean="0"/>
              </a:p>
              <a:p>
                <a:r>
                  <a:rPr lang="en-GB" b="0" dirty="0" smtClean="0"/>
                  <a:t>Product Rule: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charset="0"/>
                              </a:rPr>
                              <m:t>fg</m:t>
                            </m:r>
                          </m:e>
                        </m:d>
                      </m:e>
                      <m:sup>
                        <m:r>
                          <a:rPr lang="en-GB" b="0" i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GB" b="0" i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</a:rPr>
                          <m:t>f</m:t>
                        </m:r>
                      </m:e>
                      <m:sup>
                        <m:r>
                          <a:rPr lang="en-GB" b="0" i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</a:rPr>
                      <m:t>g</m:t>
                    </m:r>
                    <m:r>
                      <a:rPr lang="en-GB" b="0" i="0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charset="0"/>
                          </a:rPr>
                          <m:t>g</m:t>
                        </m:r>
                      </m:e>
                      <m:sup>
                        <m:r>
                          <a:rPr lang="en-GB" b="0" i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smtClean="0">
                        <a:latin typeface="Cambria Math" charset="0"/>
                      </a:rPr>
                      <m:t>f</m:t>
                    </m:r>
                  </m:oMath>
                </a14:m>
                <a:endParaRPr lang="en-GB" b="0" dirty="0" smtClean="0"/>
              </a:p>
              <a:p>
                <a:r>
                  <a:rPr lang="en-GB" dirty="0" smtClean="0"/>
                  <a:t>Quotient Rule: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𝑔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i="1">
                            <a:latin typeface="Cambria Math" charset="0"/>
                          </a:rPr>
                          <m:t>𝑔</m:t>
                        </m:r>
                        <m:r>
                          <a:rPr lang="en-GB" i="1">
                            <a:latin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GB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i="1">
                            <a:latin typeface="Cambria Math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b="0" dirty="0" smtClean="0"/>
              </a:p>
              <a:p>
                <a:r>
                  <a:rPr lang="en-GB" dirty="0" smtClean="0"/>
                  <a:t>Chain Rule: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</a:rPr>
                          <m:t>𝑔</m:t>
                        </m:r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charset="0"/>
                          </a:rPr>
                          <m:t>𝑔</m:t>
                        </m:r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0926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Sketching A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6362700"/>
            <a:ext cx="12623800" cy="2730500"/>
          </a:xfrm>
        </p:spPr>
        <p:txBody>
          <a:bodyPr/>
          <a:lstStyle/>
          <a:p>
            <a:r>
              <a:rPr lang="en-US" dirty="0" smtClean="0"/>
              <a:t>Partition graph into segments</a:t>
            </a:r>
          </a:p>
          <a:p>
            <a:r>
              <a:rPr lang="en-US" dirty="0" smtClean="0"/>
              <a:t>Defined by roots of </a:t>
            </a:r>
            <a:r>
              <a:rPr lang="en-US" dirty="0" smtClean="0"/>
              <a:t>derivatives</a:t>
            </a:r>
          </a:p>
          <a:p>
            <a:pPr lvl="1"/>
            <a:r>
              <a:rPr lang="en-US" dirty="0" smtClean="0"/>
              <a:t>Where derivative is 0 – </a:t>
            </a:r>
            <a:r>
              <a:rPr lang="en-US" i="1" dirty="0" smtClean="0"/>
              <a:t>critical 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809750"/>
            <a:ext cx="7874000" cy="4152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12904" y="3048000"/>
            <a:ext cx="225287" cy="20623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69965" y="5638800"/>
            <a:ext cx="225287" cy="206237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1711" y="2741935"/>
            <a:ext cx="25648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 Linotype" charset="0"/>
                <a:ea typeface="Gill Sans"/>
                <a:cs typeface="Gill Sans"/>
                <a:sym typeface="Gill Sans"/>
              </a:rPr>
              <a:t>&lt;</a:t>
            </a:r>
            <a:endParaRPr kumimoji="0" lang="en-US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 Linotype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4733" y="5292979"/>
            <a:ext cx="25648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 dirty="0">
                <a:latin typeface="Palatino Linotype" charset="0"/>
              </a:rPr>
              <a:t>&gt;</a:t>
            </a:r>
            <a:endParaRPr kumimoji="0" lang="en-US" sz="2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 Linotype" charset="0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760012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Calculus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0500" y="1511300"/>
                <a:ext cx="12623800" cy="7543800"/>
              </a:xfrm>
            </p:spPr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i="1" dirty="0" smtClean="0"/>
                  <a:t>integral</a:t>
                </a:r>
                <a:r>
                  <a:rPr lang="en-US" dirty="0" smtClean="0"/>
                  <a:t> of a function</a:t>
                </a:r>
              </a:p>
              <a:p>
                <a:r>
                  <a:rPr lang="en-US" dirty="0" smtClean="0"/>
                  <a:t>Represents the </a:t>
                </a:r>
                <a:r>
                  <a:rPr lang="en-US" i="1" dirty="0" smtClean="0"/>
                  <a:t>area</a:t>
                </a:r>
                <a:r>
                  <a:rPr lang="en-US" dirty="0" smtClean="0"/>
                  <a:t> under a curve</a:t>
                </a:r>
              </a:p>
              <a:p>
                <a:r>
                  <a:rPr lang="en-US" dirty="0" smtClean="0"/>
                  <a:t>Notation:	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Fundamental Theorem: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𝑑𝑥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charset="0"/>
                          </a:rPr>
                          <m:t>𝑑𝑥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	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511300"/>
                <a:ext cx="12623800" cy="7543800"/>
              </a:xfrm>
              <a:blipFill rotWithShape="0">
                <a:blip r:embed="rId2"/>
                <a:stretch>
                  <a:fillRect l="-2125" t="-9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758" y="4635500"/>
            <a:ext cx="59563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058" y="6165850"/>
            <a:ext cx="2425700" cy="40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8858" y="6807200"/>
            <a:ext cx="2908300" cy="469900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7915248" y="2447245"/>
            <a:ext cx="4259032" cy="4084057"/>
          </a:xfrm>
          <a:custGeom>
            <a:avLst/>
            <a:gdLst>
              <a:gd name="connsiteX0" fmla="*/ 52792 w 4259032"/>
              <a:gd name="connsiteY0" fmla="*/ 3986784 h 4084057"/>
              <a:gd name="connsiteX1" fmla="*/ 52792 w 4259032"/>
              <a:gd name="connsiteY1" fmla="*/ 3913632 h 4084057"/>
              <a:gd name="connsiteX2" fmla="*/ 601432 w 4259032"/>
              <a:gd name="connsiteY2" fmla="*/ 2414016 h 4084057"/>
              <a:gd name="connsiteX3" fmla="*/ 1424392 w 4259032"/>
              <a:gd name="connsiteY3" fmla="*/ 1371600 h 4084057"/>
              <a:gd name="connsiteX4" fmla="*/ 2667976 w 4259032"/>
              <a:gd name="connsiteY4" fmla="*/ 1481328 h 4084057"/>
              <a:gd name="connsiteX5" fmla="*/ 3618952 w 4259032"/>
              <a:gd name="connsiteY5" fmla="*/ 1097280 h 4084057"/>
              <a:gd name="connsiteX6" fmla="*/ 4259032 w 4259032"/>
              <a:gd name="connsiteY6" fmla="*/ 0 h 408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9032" h="4084057">
                <a:moveTo>
                  <a:pt x="52792" y="3986784"/>
                </a:moveTo>
                <a:cubicBezTo>
                  <a:pt x="7072" y="4081272"/>
                  <a:pt x="-38648" y="4175760"/>
                  <a:pt x="52792" y="3913632"/>
                </a:cubicBezTo>
                <a:cubicBezTo>
                  <a:pt x="144232" y="3651504"/>
                  <a:pt x="372832" y="2837688"/>
                  <a:pt x="601432" y="2414016"/>
                </a:cubicBezTo>
                <a:cubicBezTo>
                  <a:pt x="830032" y="1990344"/>
                  <a:pt x="1079968" y="1527048"/>
                  <a:pt x="1424392" y="1371600"/>
                </a:cubicBezTo>
                <a:cubicBezTo>
                  <a:pt x="1768816" y="1216152"/>
                  <a:pt x="2302216" y="1527048"/>
                  <a:pt x="2667976" y="1481328"/>
                </a:cubicBezTo>
                <a:cubicBezTo>
                  <a:pt x="3033736" y="1435608"/>
                  <a:pt x="3353776" y="1344168"/>
                  <a:pt x="3618952" y="1097280"/>
                </a:cubicBezTo>
                <a:cubicBezTo>
                  <a:pt x="3884128" y="850392"/>
                  <a:pt x="4071580" y="425196"/>
                  <a:pt x="4259032" y="0"/>
                </a:cubicBez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915248" y="2859302"/>
            <a:ext cx="4302581" cy="3672000"/>
            <a:chOff x="7915248" y="3839627"/>
            <a:chExt cx="4302581" cy="3672000"/>
          </a:xfrm>
        </p:grpSpPr>
        <p:sp>
          <p:nvSpPr>
            <p:cNvPr id="16" name="Rectangle 15"/>
            <p:cNvSpPr/>
            <p:nvPr/>
          </p:nvSpPr>
          <p:spPr>
            <a:xfrm>
              <a:off x="10552121" y="4919627"/>
              <a:ext cx="237744" cy="2592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789865" y="4847627"/>
              <a:ext cx="237744" cy="2664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314377" y="4919627"/>
              <a:ext cx="237744" cy="2592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075133" y="4847627"/>
              <a:ext cx="237744" cy="2664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834955" y="4811627"/>
              <a:ext cx="237744" cy="2700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357500" y="4775627"/>
              <a:ext cx="237744" cy="2736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595244" y="4775627"/>
              <a:ext cx="237744" cy="2736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119756" y="4955627"/>
              <a:ext cx="237744" cy="2556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80512" y="5243627"/>
              <a:ext cx="237744" cy="2268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40334" y="5603627"/>
              <a:ext cx="237744" cy="1908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742341" y="4271627"/>
              <a:ext cx="237744" cy="3240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980085" y="3839627"/>
              <a:ext cx="237744" cy="3672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504597" y="4559627"/>
              <a:ext cx="237744" cy="2952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65353" y="4739627"/>
              <a:ext cx="237744" cy="2772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025175" y="4811627"/>
              <a:ext cx="237744" cy="2700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01090" y="6071627"/>
              <a:ext cx="237600" cy="1440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161846" y="6719627"/>
              <a:ext cx="237744" cy="7920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>
            <a:xfrm>
              <a:off x="7915248" y="7511627"/>
              <a:ext cx="237744" cy="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0066372" y="6061273"/>
                <a:ext cx="291554" cy="615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ts val="48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06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charset="0"/>
                          <a:ea typeface="Gill Sans"/>
                          <a:cs typeface="Gill Sans"/>
                          <a:sym typeface="Gill Sans"/>
                        </a:rPr>
                        <m:t>𝑑𝑥</m:t>
                      </m:r>
                    </m:oMath>
                  </m:oMathPara>
                </a14:m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Gill Sans"/>
                  <a:cs typeface="Gill Sans"/>
                  <a:sym typeface="Gill Sans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372" y="6061273"/>
                <a:ext cx="291554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633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Integration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Addition:				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𝑔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GB" i="1">
                            <a:latin typeface="Cambria Math" charset="0"/>
                          </a:rPr>
                          <m:t>𝑑𝑥</m:t>
                        </m:r>
                        <m:r>
                          <a:rPr lang="en-GB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lang="en-GB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+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GB" i="1">
                                    <a:latin typeface="Cambria Math" charset="0"/>
                                  </a:rPr>
                                  <m:t>𝑔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Multiplication:		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GB" i="1">
                            <a:latin typeface="Cambria Math" charset="0"/>
                          </a:rPr>
                          <m:t>𝑑𝑥</m:t>
                        </m:r>
                        <m:r>
                          <a:rPr lang="en-GB" i="1">
                            <a:latin typeface="Cambria Math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𝑎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Power Rule:				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GB" b="0" i="1" smtClean="0">
                            <a:latin typeface="Cambria Math" charset="0"/>
                          </a:rPr>
                          <m:t>𝑑𝑥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GB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charset="0"/>
                              </a:rPr>
                              <m:t>+1</m:t>
                            </m:r>
                          </m:den>
                        </m:f>
                        <m:r>
                          <a:rPr lang="en-GB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𝑐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Polynomials:		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charset="0"/>
                          </a:rPr>
                          <m:t>7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charset="0"/>
                          </a:rPr>
                          <m:t>−7</m:t>
                        </m:r>
                        <m:r>
                          <a:rPr lang="en-GB" i="1">
                            <a:latin typeface="Cambria Math" charset="0"/>
                          </a:rPr>
                          <m:t>𝑑𝑥</m:t>
                        </m:r>
                        <m:r>
                          <a:rPr lang="en-GB" i="1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  <m:r>
                          <a:rPr lang="en-GB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charset="0"/>
                          </a:rPr>
                          <m:t>−7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charset="0"/>
                          </a:rPr>
                          <m:t>𝑐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Not all functions are easily </a:t>
                </a:r>
                <a:r>
                  <a:rPr lang="en-US" dirty="0" err="1" smtClean="0"/>
                  <a:t>integrated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Including most of the ones we want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2125" t="-4823" b="-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2282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830</Words>
  <Application>Microsoft Office PowerPoint</Application>
  <PresentationFormat>Custom</PresentationFormat>
  <Paragraphs>250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Cambria Math</vt:lpstr>
      <vt:lpstr>Gill Sans</vt:lpstr>
      <vt:lpstr>Helvetica</vt:lpstr>
      <vt:lpstr>Lucida Grande</vt:lpstr>
      <vt:lpstr>Palatino</vt:lpstr>
      <vt:lpstr>Palatino Linotype</vt:lpstr>
      <vt:lpstr>White</vt:lpstr>
      <vt:lpstr>01: Calculus &amp; Linear Algebra</vt:lpstr>
      <vt:lpstr>Contents</vt:lpstr>
      <vt:lpstr>Graph of a Function</vt:lpstr>
      <vt:lpstr>Differential Calculus</vt:lpstr>
      <vt:lpstr>Rules of Differentiation</vt:lpstr>
      <vt:lpstr>More Rules</vt:lpstr>
      <vt:lpstr>Sketching A Function</vt:lpstr>
      <vt:lpstr>Integral Calculus</vt:lpstr>
      <vt:lpstr>Rules of Integration</vt:lpstr>
      <vt:lpstr>Arc-length Integral</vt:lpstr>
      <vt:lpstr>Continuity</vt:lpstr>
      <vt:lpstr>Numerical Calculus</vt:lpstr>
      <vt:lpstr>Taylor Series</vt:lpstr>
      <vt:lpstr>Numerical Integration</vt:lpstr>
      <vt:lpstr>Table Lookup</vt:lpstr>
      <vt:lpstr>Cartesian Coordinates</vt:lpstr>
      <vt:lpstr>Vectors</vt:lpstr>
      <vt:lpstr>Operations</vt:lpstr>
      <vt:lpstr>Addition / Subtraction</vt:lpstr>
      <vt:lpstr>Scalar Multiplication</vt:lpstr>
      <vt:lpstr>Vector Length (Magnitude)</vt:lpstr>
      <vt:lpstr>Normalized Vectors</vt:lpstr>
      <vt:lpstr>Dot Product</vt:lpstr>
      <vt:lpstr>Short-cut for Length</vt:lpstr>
      <vt:lpstr>Angle Between Vectors</vt:lpstr>
      <vt:lpstr>First Step</vt:lpstr>
      <vt:lpstr>Sines &amp; Cosines</vt:lpstr>
      <vt:lpstr>Dot Product Form</vt:lpstr>
      <vt:lpstr>Normal Vectors</vt:lpstr>
      <vt:lpstr>Projection</vt:lpstr>
      <vt:lpstr>Cross-Product</vt:lpstr>
      <vt:lpstr>Alternate Form</vt:lpstr>
      <vt:lpstr>Properties</vt:lpstr>
      <vt:lpstr>Perpendicularity</vt:lpstr>
      <vt:lpstr>Lines in 3-D</vt:lpstr>
      <vt:lpstr>Explicit Form</vt:lpstr>
      <vt:lpstr>Implicit Form</vt:lpstr>
      <vt:lpstr>Parametric Form</vt:lpstr>
      <vt:lpstr>Dependent Vectors</vt:lpstr>
      <vt:lpstr>Independent Vectors</vt:lpstr>
      <vt:lpstr>Orthonormal Basis</vt:lpstr>
      <vt:lpstr>Matrices</vt:lpstr>
      <vt:lpstr>Notation</vt:lpstr>
      <vt:lpstr>Matrix Addition</vt:lpstr>
      <vt:lpstr>Additive Identity</vt:lpstr>
      <vt:lpstr>Additive Inverse</vt:lpstr>
      <vt:lpstr>Matrix-Vector Multiplication</vt:lpstr>
      <vt:lpstr>Example</vt:lpstr>
      <vt:lpstr>Matrix Multiplication</vt:lpstr>
      <vt:lpstr>Matrix Multiplication (2x2)</vt:lpstr>
      <vt:lpstr>The Other Way Round</vt:lpstr>
      <vt:lpstr>Oops . . . </vt:lpstr>
      <vt:lpstr>Multiplicative Identity</vt:lpstr>
      <vt:lpstr>Matrix Division</vt:lpstr>
      <vt:lpstr>Matrix Transpose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Functions &amp; Calculus</dc:title>
  <cp:lastModifiedBy>Hamish Carr</cp:lastModifiedBy>
  <cp:revision>602</cp:revision>
  <dcterms:modified xsi:type="dcterms:W3CDTF">2018-09-24T16:26:11Z</dcterms:modified>
</cp:coreProperties>
</file>