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2"/>
  </p:sldMasterIdLst>
  <p:notesMasterIdLst>
    <p:notesMasterId r:id="rId17"/>
  </p:notesMasterIdLst>
  <p:handoutMasterIdLst>
    <p:handoutMasterId r:id="rId18"/>
  </p:handoutMasterIdLst>
  <p:sldIdLst>
    <p:sldId id="371" r:id="rId3"/>
    <p:sldId id="380" r:id="rId4"/>
    <p:sldId id="378" r:id="rId5"/>
    <p:sldId id="443" r:id="rId6"/>
    <p:sldId id="444" r:id="rId7"/>
    <p:sldId id="437" r:id="rId8"/>
    <p:sldId id="438" r:id="rId9"/>
    <p:sldId id="439" r:id="rId10"/>
    <p:sldId id="440" r:id="rId11"/>
    <p:sldId id="441" r:id="rId12"/>
    <p:sldId id="442" r:id="rId13"/>
    <p:sldId id="436" r:id="rId14"/>
    <p:sldId id="379" r:id="rId15"/>
    <p:sldId id="372" r:id="rId16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C20"/>
    <a:srgbClr val="D71920"/>
    <a:srgbClr val="C8B160"/>
    <a:srgbClr val="0099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73" autoAdjust="0"/>
    <p:restoredTop sz="92475" autoAdjust="0"/>
  </p:normalViewPr>
  <p:slideViewPr>
    <p:cSldViewPr snapToGrid="0" showGuides="1">
      <p:cViewPr varScale="1">
        <p:scale>
          <a:sx n="74" d="100"/>
          <a:sy n="74" d="100"/>
        </p:scale>
        <p:origin x="678" y="72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7612F-F4F6-49E7-9E06-3D5220FEBB27}" type="datetimeFigureOut">
              <a:rPr lang="es-NI" smtClean="0"/>
              <a:t>14/10/2025</a:t>
            </a:fld>
            <a:endParaRPr lang="es-NI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84567-83D8-42DA-AC87-6626250FF122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72244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AA08A3-3CCC-49E6-964C-E1738A6D992D}" type="datetimeFigureOut">
              <a:rPr lang="es-ES" smtClean="0"/>
              <a:t>14/10/2025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2CB49-322C-48BB-A333-B208C96D6BA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0992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910"/>
            <a:ext cx="5306096" cy="141672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solidFill>
                <a:srgbClr val="FFFFFF"/>
              </a:solidFill>
            </a:endParaRPr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841" y="2276388"/>
            <a:ext cx="7814318" cy="23052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533" y="-36372"/>
            <a:ext cx="2139467" cy="1195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6921"/>
            <a:ext cx="1040946" cy="5814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 userDrawn="1"/>
        </p:nvSpPr>
        <p:spPr>
          <a:xfrm>
            <a:off x="0" y="6349284"/>
            <a:ext cx="12192000" cy="508715"/>
          </a:xfrm>
          <a:prstGeom prst="rect">
            <a:avLst/>
          </a:prstGeom>
          <a:solidFill>
            <a:srgbClr val="F47C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ln>
                <a:noFill/>
              </a:ln>
            </a:endParaRPr>
          </a:p>
        </p:txBody>
      </p:sp>
      <p:pic>
        <p:nvPicPr>
          <p:cNvPr id="3" name="Imagen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455" y="2253803"/>
            <a:ext cx="7187089" cy="19189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0" y="1709738"/>
            <a:ext cx="12192000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NI" dirty="0">
                <a:solidFill>
                  <a:srgbClr val="ED7D31"/>
                </a:solidFill>
              </a:rPr>
              <a:t>i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el estilo de texto del patrón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06" y="164707"/>
            <a:ext cx="5145908" cy="15180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NI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0" y="-1"/>
            <a:ext cx="12192000" cy="11223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solidFill>
                <a:srgbClr val="FFFFFF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490" y="-36372"/>
            <a:ext cx="2139467" cy="11951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-380"/>
            <a:ext cx="1040946" cy="581472"/>
          </a:xfrm>
          <a:prstGeom prst="rect">
            <a:avLst/>
          </a:prstGeom>
        </p:spPr>
      </p:pic>
      <p:sp>
        <p:nvSpPr>
          <p:cNvPr id="8" name="Rectángulo 7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0" y="6542468"/>
            <a:ext cx="12192000" cy="3155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NI">
              <a:solidFill>
                <a:srgbClr val="FFFFFF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054" y="-380"/>
            <a:ext cx="1040946" cy="58147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NI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NI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914473" y="4346647"/>
            <a:ext cx="6390291" cy="76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04704" rIns="91440" bIns="0" numCol="1" anchor="ctr" anchorCtr="0" compatLnSpc="1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NI" altLang="es-NI" sz="3000" b="1" dirty="0">
                <a:solidFill>
                  <a:prstClr val="white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José Andrés Munguía Cortez </a:t>
            </a:r>
            <a:endParaRPr lang="es-MX" altLang="es-NI" sz="3000" b="1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/>
          <p:cNvSpPr txBox="1"/>
          <p:nvPr/>
        </p:nvSpPr>
        <p:spPr>
          <a:xfrm>
            <a:off x="3701737" y="2985575"/>
            <a:ext cx="6815762" cy="1569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s-NI" sz="4800" dirty="0">
                <a:solidFill>
                  <a:prstClr val="white">
                    <a:lumMod val="95000"/>
                  </a:prstClr>
                </a:solidFill>
              </a:rPr>
              <a:t>ALGEBRA LINEAL</a:t>
            </a:r>
            <a:endParaRPr lang="es-ES_tradnl" sz="4800" b="1" dirty="0">
              <a:ln w="12700">
                <a:solidFill>
                  <a:srgbClr val="5B9BD5"/>
                </a:solidFill>
                <a:prstDash val="solid"/>
              </a:ln>
              <a:solidFill>
                <a:prstClr val="white">
                  <a:lumMod val="9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Franklin Gothic Std No. 2 Roman" charset="0"/>
              <a:cs typeface="Franklin Gothic Std No. 2 Roman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2010178" y="1150737"/>
            <a:ext cx="7012577" cy="36639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solidFill>
                  <a:srgbClr val="FF0000"/>
                </a:solidFill>
              </a:rPr>
              <a:t>CARACTERIZACIONES DE MATRICES INVERTIBLES</a:t>
            </a:r>
            <a:endParaRPr lang="es-ES" sz="2800" dirty="0">
              <a:solidFill>
                <a:srgbClr val="FF0000"/>
              </a:solidFill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219"/>
            <a:ext cx="7905325" cy="522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8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325"/>
            <a:ext cx="9741058" cy="44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984321" y="1334339"/>
            <a:ext cx="50856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Actividad: 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 de practica</a:t>
            </a: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1" y="1864262"/>
            <a:ext cx="8203842" cy="175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Escriba</a:t>
            </a:r>
            <a:r>
              <a:rPr lang="en-US" dirty="0"/>
              <a:t> un </a:t>
            </a:r>
            <a:r>
              <a:rPr lang="en-US" dirty="0" err="1"/>
              <a:t>programa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la </a:t>
            </a:r>
            <a:r>
              <a:rPr lang="en-US" dirty="0" err="1"/>
              <a:t>inversa</a:t>
            </a:r>
            <a:r>
              <a:rPr lang="en-US" dirty="0"/>
              <a:t> de la </a:t>
            </a:r>
            <a:r>
              <a:rPr lang="en-US" dirty="0" err="1"/>
              <a:t>matriz</a:t>
            </a:r>
            <a:endParaRPr lang="en-US" dirty="0"/>
          </a:p>
          <a:p>
            <a:pPr algn="l"/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87" y="2402320"/>
            <a:ext cx="3693294" cy="11164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8293"/>
            <a:ext cx="12192000" cy="307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2688849" y="1354737"/>
            <a:ext cx="51887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REFERENCIAS </a:t>
            </a:r>
            <a:r>
              <a:rPr lang="es-NI" sz="2400" b="1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BIBLIOGRÁFICAS </a:t>
            </a:r>
            <a:endParaRPr lang="es-ES" sz="2400" b="1" dirty="0">
              <a:solidFill>
                <a:srgbClr val="A5A5A5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0" y="2127949"/>
            <a:ext cx="121920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NI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Textos Obligatorio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Grossman, S., &amp; Flores Godoy, J. (2019).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Álgebra</a:t>
            </a:r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lineal (8.ª ed.). McGraw-Hill.</a:t>
            </a:r>
            <a:endParaRPr lang="es-NI" sz="2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Lay, D. C. (2012). Álgebra lineal y sus aplicaciones (4.ª ed.). Pearson Educación.</a:t>
            </a:r>
            <a:endParaRPr lang="es-NI" sz="2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s-MX" sz="2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es-MX" sz="2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s-NI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Textos Optativos</a:t>
            </a:r>
            <a:endParaRPr lang="es-MX" sz="2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Chapra</a:t>
            </a:r>
            <a:r>
              <a:rPr lang="es-MX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S. C., &amp; </a:t>
            </a:r>
            <a:r>
              <a:rPr lang="es-MX" sz="20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Canale</a:t>
            </a:r>
            <a:r>
              <a:rPr lang="es-MX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R. P. (2015). Métodos numéricos para ingenieros (7.ª ed.). McGraw-Hill.</a:t>
            </a:r>
            <a:endParaRPr lang="es-NI" sz="2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s-MX" sz="20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Poole</a:t>
            </a:r>
            <a:r>
              <a:rPr lang="es-MX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 (2011). Álgebra lineal: Una introducción moderna (3.ª ed.). </a:t>
            </a:r>
            <a:r>
              <a:rPr lang="es-MX" sz="20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</a:t>
            </a:r>
            <a:r>
              <a:rPr lang="es-MX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s-MX" sz="20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NI" sz="20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/>
          <p:nvPr/>
        </p:nvSpPr>
        <p:spPr>
          <a:xfrm>
            <a:off x="1" y="0"/>
            <a:ext cx="12191999" cy="10673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800" b="1" dirty="0">
                <a:solidFill>
                  <a:schemeClr val="bg1"/>
                </a:solidFill>
              </a:rPr>
              <a:t>UNIDAD II  </a:t>
            </a:r>
            <a:r>
              <a:rPr lang="es-NI" sz="2800" b="1" dirty="0">
                <a:solidFill>
                  <a:schemeClr val="bg1"/>
                </a:solidFill>
              </a:rPr>
              <a:t>ALGEBRA DE MATRICES Y DETERMINANTES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0" y="4376621"/>
            <a:ext cx="698034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sz="2100" b="1" dirty="0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Definición de matriz invertible.</a:t>
            </a:r>
            <a:endParaRPr lang="es-MX" sz="2100" b="1" dirty="0">
              <a:solidFill>
                <a:srgbClr val="A5A5A5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sz="2100" b="1" dirty="0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 de Gauss-</a:t>
            </a:r>
            <a:r>
              <a:rPr lang="es-NI" sz="2100" b="1" dirty="0" err="1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Jordan</a:t>
            </a:r>
            <a:r>
              <a:rPr lang="es-NI" sz="2100" b="1" dirty="0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obtener la inversa.</a:t>
            </a:r>
            <a:endParaRPr lang="es-MX" sz="2100" b="1" dirty="0">
              <a:solidFill>
                <a:srgbClr val="A5A5A5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NI" sz="2100" b="1" dirty="0">
                <a:solidFill>
                  <a:srgbClr val="A5A5A5">
                    <a:lumMod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Propiedades de matrices invertibles.</a:t>
            </a:r>
            <a:endParaRPr lang="es-MX" sz="2100" b="1" dirty="0">
              <a:solidFill>
                <a:srgbClr val="A5A5A5">
                  <a:lumMod val="50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0" y="3825634"/>
            <a:ext cx="1173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1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Temas:</a:t>
            </a:r>
            <a:endParaRPr lang="es-MX" sz="2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5578652"/>
            <a:ext cx="3670479" cy="41549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N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1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Objetivo de aprendizaje:</a:t>
            </a:r>
            <a:endParaRPr lang="es-MX" sz="2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1" y="6119336"/>
            <a:ext cx="12192000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NI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NI" sz="21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Aplica operaciones con matrices y el cálculo de determinantes para la resolución de problemas en contextos matemáticos e ingenieriles.</a:t>
            </a:r>
            <a:endParaRPr lang="es-MX" sz="2100" b="1" dirty="0">
              <a:solidFill>
                <a:schemeClr val="accent3">
                  <a:lumMod val="50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2911699" y="1099222"/>
            <a:ext cx="5279264" cy="6440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rgbClr val="FF0000"/>
                </a:solidFill>
              </a:rPr>
              <a:t>LA INVERSA DE UNA MATRIZ</a:t>
            </a:r>
            <a:endParaRPr lang="es-ES" sz="3200" dirty="0">
              <a:solidFill>
                <a:srgbClr val="FF0000"/>
              </a:solidFill>
            </a:endParaRPr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0" y="1871853"/>
            <a:ext cx="10515600" cy="498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/>
              <a:t>Se dice </a:t>
            </a:r>
            <a:r>
              <a:rPr lang="en-US" sz="2200" dirty="0" err="1"/>
              <a:t>que</a:t>
            </a:r>
            <a:r>
              <a:rPr lang="en-US" sz="2200" dirty="0"/>
              <a:t> la </a:t>
            </a:r>
            <a:r>
              <a:rPr lang="en-US" sz="2200" dirty="0" err="1"/>
              <a:t>matriz</a:t>
            </a:r>
            <a:r>
              <a:rPr lang="en-US" sz="2200" dirty="0"/>
              <a:t> A n x n </a:t>
            </a:r>
            <a:r>
              <a:rPr lang="en-US" sz="2200" dirty="0" err="1"/>
              <a:t>es</a:t>
            </a:r>
            <a:r>
              <a:rPr lang="en-US" sz="2200" dirty="0"/>
              <a:t> </a:t>
            </a:r>
            <a:r>
              <a:rPr lang="en-US" sz="2200" b="1" dirty="0"/>
              <a:t>invertible </a:t>
            </a:r>
            <a:r>
              <a:rPr lang="en-US" sz="2200" dirty="0" err="1"/>
              <a:t>si</a:t>
            </a:r>
            <a:r>
              <a:rPr lang="en-US" sz="2200" dirty="0"/>
              <a:t> hay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matriz</a:t>
            </a:r>
            <a:r>
              <a:rPr lang="en-US" sz="2200" dirty="0"/>
              <a:t> C n x n </a:t>
            </a:r>
            <a:r>
              <a:rPr lang="en-US" sz="2200" dirty="0" err="1"/>
              <a:t>tal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</a:t>
            </a:r>
          </a:p>
          <a:p>
            <a:r>
              <a:rPr lang="nn-NO" sz="2200" dirty="0"/>
              <a:t>CA = I y AC = I, </a:t>
            </a:r>
          </a:p>
          <a:p>
            <a:pPr algn="just"/>
            <a:r>
              <a:rPr lang="en-US" sz="2200" dirty="0" err="1"/>
              <a:t>donde</a:t>
            </a:r>
            <a:r>
              <a:rPr lang="en-US" sz="2200" dirty="0"/>
              <a:t> I = In, la </a:t>
            </a:r>
            <a:r>
              <a:rPr lang="en-US" sz="2200" dirty="0" err="1"/>
              <a:t>matriz</a:t>
            </a:r>
            <a:r>
              <a:rPr lang="en-US" sz="2200" dirty="0"/>
              <a:t> de </a:t>
            </a:r>
            <a:r>
              <a:rPr lang="en-US" sz="2200" dirty="0" err="1"/>
              <a:t>identidad</a:t>
            </a:r>
            <a:r>
              <a:rPr lang="en-US" sz="2200" dirty="0"/>
              <a:t> n x n.</a:t>
            </a:r>
          </a:p>
          <a:p>
            <a:pPr algn="l"/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matriz</a:t>
            </a:r>
            <a:r>
              <a:rPr lang="en-US" sz="2200" dirty="0"/>
              <a:t> </a:t>
            </a:r>
            <a:r>
              <a:rPr lang="en-US" sz="2200" dirty="0" err="1"/>
              <a:t>que</a:t>
            </a:r>
            <a:r>
              <a:rPr lang="en-US" sz="2200" dirty="0"/>
              <a:t> no </a:t>
            </a:r>
            <a:r>
              <a:rPr lang="en-US" sz="2200" dirty="0" err="1"/>
              <a:t>es</a:t>
            </a:r>
            <a:r>
              <a:rPr lang="en-US" sz="2200" dirty="0"/>
              <a:t> invertible se </a:t>
            </a:r>
            <a:r>
              <a:rPr lang="en-US" sz="2200" dirty="0" err="1"/>
              <a:t>denomina</a:t>
            </a:r>
            <a:r>
              <a:rPr lang="en-US" sz="2200" dirty="0"/>
              <a:t> </a:t>
            </a:r>
            <a:r>
              <a:rPr lang="en-US" sz="2200" dirty="0" err="1"/>
              <a:t>matriz</a:t>
            </a:r>
            <a:r>
              <a:rPr lang="en-US" sz="2200" dirty="0"/>
              <a:t> singular, 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matriz</a:t>
            </a:r>
            <a:r>
              <a:rPr lang="en-US" sz="2200" dirty="0"/>
              <a:t> invertible se llama </a:t>
            </a:r>
            <a:r>
              <a:rPr lang="en-US" sz="2200" dirty="0" err="1"/>
              <a:t>matriz</a:t>
            </a:r>
            <a:r>
              <a:rPr lang="en-US" sz="2200" dirty="0"/>
              <a:t> no singular.</a:t>
            </a:r>
            <a:endParaRPr lang="es-ES" sz="22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3" y="3892648"/>
            <a:ext cx="7500181" cy="29561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0A55D1A9-7D3B-40BD-8358-70C0F3873B23}"/>
              </a:ext>
            </a:extLst>
          </p:cNvPr>
          <p:cNvSpPr/>
          <p:nvPr/>
        </p:nvSpPr>
        <p:spPr>
          <a:xfrm>
            <a:off x="0" y="1161569"/>
            <a:ext cx="4713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ES" sz="2400" b="1" dirty="0">
                <a:solidFill>
                  <a:srgbClr val="FF0000"/>
                </a:solidFill>
                <a:latin typeface="Calibri" panose="020F0502020204030204"/>
              </a:rPr>
              <a:t>Inversa de una matriz de orden 2X2</a:t>
            </a:r>
            <a:endParaRPr lang="es-MX" sz="24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="" id="{EACD487C-FBD2-4250-A62B-12ED0CC54810}"/>
                  </a:ext>
                </a:extLst>
              </p:cNvPr>
              <p:cNvSpPr/>
              <p:nvPr/>
            </p:nvSpPr>
            <p:spPr>
              <a:xfrm>
                <a:off x="0" y="1765694"/>
                <a:ext cx="12190816" cy="11135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/>
                <a:r>
                  <a:rPr lang="es-ES" sz="2400" b="1" dirty="0">
                    <a:solidFill>
                      <a:srgbClr val="7030A0"/>
                    </a:solidFill>
                    <a:latin typeface="Calibri" panose="020F0502020204030204"/>
                  </a:rPr>
                  <a:t>Sea </a:t>
                </a:r>
                <a14:m>
                  <m:oMath xmlns:m="http://schemas.openxmlformats.org/officeDocument/2006/math">
                    <m:r>
                      <a:rPr lang="es-MX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MX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MX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MX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s-MX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s-MX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MX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s-MX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MX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s-MX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s-MX" sz="2400" b="1" dirty="0">
                    <a:solidFill>
                      <a:srgbClr val="7030A0"/>
                    </a:solidFill>
                    <a:latin typeface="Calibri" panose="020F0502020204030204"/>
                  </a:rPr>
                  <a:t>, una matriz </a:t>
                </a:r>
                <a:r>
                  <a:rPr lang="es-MX" sz="2400" b="1" dirty="0">
                    <a:solidFill>
                      <a:srgbClr val="FF0000"/>
                    </a:solidFill>
                    <a:latin typeface="Calibri" panose="020F0502020204030204"/>
                  </a:rPr>
                  <a:t>2x2</a:t>
                </a:r>
                <a:r>
                  <a:rPr lang="es-MX" sz="2400" b="1" dirty="0">
                    <a:solidFill>
                      <a:srgbClr val="7030A0"/>
                    </a:solidFill>
                    <a:latin typeface="Calibri" panose="020F0502020204030204"/>
                  </a:rPr>
                  <a:t> para la cual el determinante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MX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s-MX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s-MX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MX" sz="2400" b="1" dirty="0">
                    <a:solidFill>
                      <a:srgbClr val="7030A0"/>
                    </a:solidFill>
                    <a:latin typeface="Calibri" panose="020F0502020204030204"/>
                  </a:rPr>
                  <a:t>, entonces la inversa de </a:t>
                </a:r>
                <a:r>
                  <a:rPr lang="es-MX" sz="2400" b="1" dirty="0">
                    <a:solidFill>
                      <a:srgbClr val="FF0000"/>
                    </a:solidFill>
                    <a:latin typeface="Calibri" panose="020F0502020204030204"/>
                  </a:rPr>
                  <a:t>A</a:t>
                </a:r>
                <a:r>
                  <a:rPr lang="es-MX" sz="2400" b="1" dirty="0">
                    <a:solidFill>
                      <a:srgbClr val="7030A0"/>
                    </a:solidFill>
                    <a:latin typeface="Calibri" panose="020F0502020204030204"/>
                  </a:rPr>
                  <a:t> denotada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MX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s-MX" sz="2400" b="1" dirty="0">
                    <a:solidFill>
                      <a:srgbClr val="7030A0"/>
                    </a:solidFill>
                    <a:latin typeface="Calibri" panose="020F0502020204030204"/>
                  </a:rPr>
                  <a:t> estará dada por:   </a:t>
                </a: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CD487C-FBD2-4250-A62B-12ED0CC548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65694"/>
                <a:ext cx="12190816" cy="1113510"/>
              </a:xfrm>
              <a:prstGeom prst="rect">
                <a:avLst/>
              </a:prstGeom>
              <a:blipFill rotWithShape="0">
                <a:blip r:embed="rId2"/>
                <a:stretch>
                  <a:fillRect l="-750" r="-750" b="-989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47D50CD0-C199-4CB1-A545-4C09BDB64B48}"/>
              </a:ext>
            </a:extLst>
          </p:cNvPr>
          <p:cNvSpPr/>
          <p:nvPr/>
        </p:nvSpPr>
        <p:spPr>
          <a:xfrm>
            <a:off x="0" y="3944055"/>
            <a:ext cx="6745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ES" sz="2400" b="1" dirty="0">
                <a:solidFill>
                  <a:srgbClr val="FF0000"/>
                </a:solidFill>
                <a:latin typeface="Calibri" panose="020F0502020204030204"/>
              </a:rPr>
              <a:t>Lo cual podemos resumir en los siguientes 4 pasos:</a:t>
            </a:r>
            <a:endParaRPr lang="es-MX" sz="2400" b="1" dirty="0">
              <a:solidFill>
                <a:srgbClr val="FF0000"/>
              </a:solidFill>
              <a:latin typeface="Calibri" panose="020F0502020204030204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8A6C7CCA-8BC8-4AF5-845B-FDE414E31BD1}"/>
              </a:ext>
            </a:extLst>
          </p:cNvPr>
          <p:cNvSpPr/>
          <p:nvPr/>
        </p:nvSpPr>
        <p:spPr>
          <a:xfrm>
            <a:off x="1184" y="4538507"/>
            <a:ext cx="110231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s-MX" sz="2400" b="1" dirty="0">
                <a:solidFill>
                  <a:srgbClr val="0070C0"/>
                </a:solidFill>
                <a:latin typeface="Calibri" panose="020F0502020204030204"/>
              </a:rPr>
              <a:t> </a:t>
            </a:r>
            <a:r>
              <a:rPr lang="es-ES" sz="2400" b="1" dirty="0">
                <a:solidFill>
                  <a:srgbClr val="0070C0"/>
                </a:solidFill>
                <a:latin typeface="Calibri" panose="020F0502020204030204"/>
              </a:rPr>
              <a:t>Calculamos el determinante de la matriz para determinar si tiene inversa, si es así.</a:t>
            </a:r>
            <a:endParaRPr lang="es-MX" sz="2400" b="1" dirty="0">
              <a:solidFill>
                <a:srgbClr val="0070C0"/>
              </a:solidFill>
              <a:latin typeface="Calibri" panose="020F0502020204030204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E6984A95-EAD0-44B7-B908-449CB2C9F39E}"/>
              </a:ext>
            </a:extLst>
          </p:cNvPr>
          <p:cNvSpPr/>
          <p:nvPr/>
        </p:nvSpPr>
        <p:spPr>
          <a:xfrm>
            <a:off x="0" y="509588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s-MX" sz="2400" b="1" dirty="0">
                <a:solidFill>
                  <a:srgbClr val="7030A0"/>
                </a:solidFill>
                <a:latin typeface="Calibri" panose="020F0502020204030204"/>
              </a:rPr>
              <a:t> </a:t>
            </a:r>
            <a:r>
              <a:rPr lang="es-ES" sz="2400" b="1" dirty="0">
                <a:solidFill>
                  <a:srgbClr val="7030A0"/>
                </a:solidFill>
                <a:latin typeface="Calibri" panose="020F0502020204030204"/>
              </a:rPr>
              <a:t>Intercambiamos de posición los elementos en la diagonal principal.</a:t>
            </a:r>
            <a:endParaRPr lang="es-MX" sz="2400" b="1" dirty="0">
              <a:solidFill>
                <a:srgbClr val="7030A0"/>
              </a:solidFill>
              <a:latin typeface="Calibri" panose="020F0502020204030204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5F4D7086-69E4-4923-9B8F-5219AA7A0C1D}"/>
              </a:ext>
            </a:extLst>
          </p:cNvPr>
          <p:cNvSpPr/>
          <p:nvPr/>
        </p:nvSpPr>
        <p:spPr>
          <a:xfrm>
            <a:off x="1184" y="5653258"/>
            <a:ext cx="8692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s-MX" sz="24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es-ES" sz="24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Cambiamos el signo de los elementos en la diagonal secundaria.</a:t>
            </a:r>
            <a:endParaRPr lang="es-MX" sz="2400" b="1" dirty="0">
              <a:solidFill>
                <a:srgbClr val="ED7D31">
                  <a:lumMod val="75000"/>
                </a:srgbClr>
              </a:solidFill>
              <a:latin typeface="Calibri" panose="020F0502020204030204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4F74097A-12B7-44AB-B248-3EA3AEBA681D}"/>
              </a:ext>
            </a:extLst>
          </p:cNvPr>
          <p:cNvSpPr/>
          <p:nvPr/>
        </p:nvSpPr>
        <p:spPr>
          <a:xfrm>
            <a:off x="1184" y="6145482"/>
            <a:ext cx="121908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algn="just">
              <a:buFont typeface="Wingdings" panose="05000000000000000000" pitchFamily="2" charset="2"/>
              <a:buChar char="Ø"/>
            </a:pPr>
            <a:r>
              <a:rPr lang="es-MX" sz="2400" b="1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rPr>
              <a:t> </a:t>
            </a:r>
            <a:r>
              <a:rPr lang="es-ES" sz="2400" b="1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rPr>
              <a:t>Dividimos todos los elementos de la matriz entre el valor del determinante.</a:t>
            </a:r>
            <a:endParaRPr lang="es-MX" sz="2400" b="1" dirty="0">
              <a:solidFill>
                <a:srgbClr val="70AD47">
                  <a:lumMod val="75000"/>
                </a:srgbClr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xmlns="" id="{9B5B3264-4FEF-4628-AD08-0A0E46E1715D}"/>
                  </a:ext>
                </a:extLst>
              </p:cNvPr>
              <p:cNvSpPr/>
              <p:nvPr/>
            </p:nvSpPr>
            <p:spPr>
              <a:xfrm>
                <a:off x="5215944" y="2611352"/>
                <a:ext cx="5615141" cy="1520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s-MX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s-MX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MX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𝟐𝟏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𝟐𝟐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𝟏𝟐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b="1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𝟐𝟏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𝟏𝟏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400" b="1" i="1" smtClean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4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B5B3264-4FEF-4628-AD08-0A0E46E17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44" y="2611352"/>
                <a:ext cx="5615141" cy="15200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15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xmlns="" id="{18867877-AD98-4AAA-9F09-B67C818173E3}"/>
              </a:ext>
            </a:extLst>
          </p:cNvPr>
          <p:cNvSpPr/>
          <p:nvPr/>
        </p:nvSpPr>
        <p:spPr>
          <a:xfrm>
            <a:off x="-1" y="1146622"/>
            <a:ext cx="13522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E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Ejemplo </a:t>
            </a:r>
            <a:endParaRPr lang="es-MX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4BC6AEA4-8B43-46BA-A616-E7FF9A2B4732}"/>
              </a:ext>
            </a:extLst>
          </p:cNvPr>
          <p:cNvSpPr/>
          <p:nvPr/>
        </p:nvSpPr>
        <p:spPr>
          <a:xfrm>
            <a:off x="0" y="1616955"/>
            <a:ext cx="57310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Calibri" panose="020F0502020204030204"/>
              </a:rPr>
              <a:t>Determine la inversa de la matriz, si existe.</a:t>
            </a:r>
            <a:endParaRPr lang="es-MX" sz="2400" b="1" dirty="0">
              <a:solidFill>
                <a:schemeClr val="accent3">
                  <a:lumMod val="50000"/>
                </a:schemeClr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="" id="{F896C7E6-3533-49F9-A188-3F88BB3E2728}"/>
                  </a:ext>
                </a:extLst>
              </p:cNvPr>
              <p:cNvSpPr/>
              <p:nvPr/>
            </p:nvSpPr>
            <p:spPr>
              <a:xfrm>
                <a:off x="-1" y="2177037"/>
                <a:ext cx="1841679" cy="708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e>
                                <m: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4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96C7E6-3533-49F9-A188-3F88BB3E2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177037"/>
                <a:ext cx="1841679" cy="708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1DB17202-55D5-4C28-96FC-1B0D393D5E27}"/>
              </a:ext>
            </a:extLst>
          </p:cNvPr>
          <p:cNvSpPr/>
          <p:nvPr/>
        </p:nvSpPr>
        <p:spPr>
          <a:xfrm>
            <a:off x="0" y="3168290"/>
            <a:ext cx="13522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ES" sz="2400" b="1" dirty="0">
                <a:solidFill>
                  <a:srgbClr val="70AD47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Solución</a:t>
            </a:r>
            <a:endParaRPr lang="es-MX" sz="2400" b="1" dirty="0">
              <a:solidFill>
                <a:srgbClr val="70AD47">
                  <a:lumMod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598B7E4C-7345-4652-B0A8-CE982EC7E3A2}"/>
              </a:ext>
            </a:extLst>
          </p:cNvPr>
          <p:cNvSpPr/>
          <p:nvPr/>
        </p:nvSpPr>
        <p:spPr>
          <a:xfrm>
            <a:off x="-1" y="3714889"/>
            <a:ext cx="3013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Calibri" panose="020F0502020204030204"/>
              </a:rPr>
              <a:t>El determinante de  </a:t>
            </a:r>
            <a:r>
              <a:rPr lang="es-ES" sz="2400" b="1" dirty="0">
                <a:solidFill>
                  <a:srgbClr val="FF0000"/>
                </a:solidFill>
                <a:latin typeface="Calibri" panose="020F0502020204030204"/>
              </a:rPr>
              <a:t>A</a:t>
            </a:r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Calibri" panose="020F0502020204030204"/>
              </a:rPr>
              <a:t> </a:t>
            </a:r>
            <a:endParaRPr lang="es-MX" sz="2400" b="1" dirty="0">
              <a:solidFill>
                <a:schemeClr val="accent3">
                  <a:lumMod val="50000"/>
                </a:schemeClr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xmlns="" id="{A6D4945B-0048-4CCD-864A-8D7028433C7C}"/>
                  </a:ext>
                </a:extLst>
              </p:cNvPr>
              <p:cNvSpPr/>
              <p:nvPr/>
            </p:nvSpPr>
            <p:spPr>
              <a:xfrm>
                <a:off x="-2" y="4290616"/>
                <a:ext cx="325835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d>
                        <m:d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e>
                      </m:d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6D4945B-0048-4CCD-864A-8D7028433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290616"/>
                <a:ext cx="3258357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xmlns="" id="{1D56ACEC-7EFA-4130-8582-6B589CE0E2AF}"/>
                  </a:ext>
                </a:extLst>
              </p:cNvPr>
              <p:cNvSpPr/>
              <p:nvPr/>
            </p:nvSpPr>
            <p:spPr>
              <a:xfrm>
                <a:off x="3181082" y="4290614"/>
                <a:ext cx="18159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s-MX" sz="24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D56ACEC-7EFA-4130-8582-6B589CE0E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082" y="4290614"/>
                <a:ext cx="1815921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xmlns="" id="{CBC394FE-C280-4DF6-BD2C-0E7AC39DBE77}"/>
                  </a:ext>
                </a:extLst>
              </p:cNvPr>
              <p:cNvSpPr/>
              <p:nvPr/>
            </p:nvSpPr>
            <p:spPr>
              <a:xfrm>
                <a:off x="4997003" y="4290615"/>
                <a:ext cx="138448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s-MX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s-MX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BC394FE-C280-4DF6-BD2C-0E7AC39DB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003" y="4290615"/>
                <a:ext cx="1384481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2E4D9321-069A-428F-83A5-1902605A0BFB}"/>
              </a:ext>
            </a:extLst>
          </p:cNvPr>
          <p:cNvSpPr/>
          <p:nvPr/>
        </p:nvSpPr>
        <p:spPr>
          <a:xfrm>
            <a:off x="0" y="5060070"/>
            <a:ext cx="6130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/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latin typeface="Calibri" panose="020F0502020204030204"/>
              </a:rPr>
              <a:t>Lo que nos indica que la matriz posee inversa</a:t>
            </a:r>
            <a:endParaRPr lang="es-MX" sz="2400" b="1" dirty="0">
              <a:solidFill>
                <a:schemeClr val="accent3">
                  <a:lumMod val="50000"/>
                </a:schemeClr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xmlns="" id="{7C76DF05-E542-49DC-867D-5CC729175F75}"/>
                  </a:ext>
                </a:extLst>
              </p:cNvPr>
              <p:cNvSpPr/>
              <p:nvPr/>
            </p:nvSpPr>
            <p:spPr>
              <a:xfrm>
                <a:off x="5930723" y="4881332"/>
                <a:ext cx="301365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s-MX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MX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e>
                            </m:mr>
                            <m:mr>
                              <m:e>
                                <m: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lang="es-MX" sz="24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400" b="1" dirty="0">
                  <a:solidFill>
                    <a:srgbClr val="FF0000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8" name="Rectángulo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C76DF05-E542-49DC-867D-5CC729175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23" y="4881332"/>
                <a:ext cx="3013656" cy="7838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xmlns="" id="{7A01CCC0-D32C-4C76-A0E9-54F3A0923D6B}"/>
                  </a:ext>
                </a:extLst>
              </p:cNvPr>
              <p:cNvSpPr/>
              <p:nvPr/>
            </p:nvSpPr>
            <p:spPr>
              <a:xfrm>
                <a:off x="8693239" y="4557034"/>
                <a:ext cx="3013656" cy="15601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s-MX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MX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MX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s-MX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num>
                                  <m:den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s-MX" sz="2400" b="1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num>
                                  <m:den>
                                    <m:r>
                                      <a:rPr lang="es-MX" sz="2400" b="1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MX" sz="2400" b="1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A01CCC0-D32C-4C76-A0E9-54F3A0923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239" y="4557034"/>
                <a:ext cx="3013656" cy="156017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0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1103199"/>
            <a:ext cx="2239851" cy="62672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4000" dirty="0">
                <a:solidFill>
                  <a:srgbClr val="FF0000"/>
                </a:solidFill>
              </a:rPr>
              <a:t>Teorema</a:t>
            </a:r>
            <a:endParaRPr lang="es-NI" sz="4000" dirty="0">
              <a:solidFill>
                <a:srgbClr val="FF00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9327"/>
            <a:ext cx="7736964" cy="19846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9851" y="1729928"/>
            <a:ext cx="7074119" cy="246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33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0" y="1123323"/>
            <a:ext cx="2100943" cy="5492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NI" sz="3200" dirty="0">
                <a:solidFill>
                  <a:srgbClr val="FF0000"/>
                </a:solidFill>
              </a:rPr>
              <a:t>Teorema</a:t>
            </a:r>
            <a:endParaRPr lang="es-ES" sz="3200" dirty="0">
              <a:solidFill>
                <a:srgbClr val="FF0000"/>
              </a:solidFill>
            </a:endParaRPr>
          </a:p>
        </p:txBody>
      </p:sp>
      <p:sp>
        <p:nvSpPr>
          <p:cNvPr id="4" name="Marcador de contenido 4"/>
          <p:cNvSpPr txBox="1">
            <a:spLocks/>
          </p:cNvSpPr>
          <p:nvPr/>
        </p:nvSpPr>
        <p:spPr>
          <a:xfrm>
            <a:off x="0" y="1661557"/>
            <a:ext cx="11612880" cy="5408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s-NI" dirty="0"/>
          </a:p>
          <a:p>
            <a:pPr algn="l"/>
            <a:endParaRPr lang="es-NI" dirty="0"/>
          </a:p>
          <a:p>
            <a:pPr algn="l"/>
            <a:r>
              <a:rPr lang="es-NI" dirty="0"/>
              <a:t>Ejemplo: Resuelva el sistema</a:t>
            </a:r>
          </a:p>
          <a:p>
            <a:pPr algn="l"/>
            <a:endParaRPr lang="es-NI" dirty="0"/>
          </a:p>
          <a:p>
            <a:pPr algn="l"/>
            <a:endParaRPr lang="es-NI" dirty="0"/>
          </a:p>
          <a:p>
            <a:pPr algn="l"/>
            <a:r>
              <a:rPr lang="es-NI" b="1" dirty="0">
                <a:solidFill>
                  <a:srgbClr val="FF0000"/>
                </a:solidFill>
              </a:rPr>
              <a:t>Teorema:</a:t>
            </a:r>
          </a:p>
          <a:p>
            <a:pPr algn="l"/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194" y="2655279"/>
            <a:ext cx="1978343" cy="833847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22" y="1530929"/>
            <a:ext cx="8994661" cy="91629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131" y="2641176"/>
            <a:ext cx="5083024" cy="126669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5535" y="4071855"/>
            <a:ext cx="8250795" cy="26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3609000" y="983311"/>
            <a:ext cx="4506532" cy="7974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>
                <a:solidFill>
                  <a:srgbClr val="FF0000"/>
                </a:solidFill>
              </a:rPr>
              <a:t>Matrices Elementales</a:t>
            </a:r>
            <a:endParaRPr lang="es-ES" sz="3600" dirty="0">
              <a:solidFill>
                <a:srgbClr val="FF0000"/>
              </a:solidFill>
            </a:endParaRPr>
          </a:p>
        </p:txBody>
      </p:sp>
      <p:sp>
        <p:nvSpPr>
          <p:cNvPr id="5" name="Marcador de contenido 2"/>
          <p:cNvSpPr txBox="1">
            <a:spLocks/>
          </p:cNvSpPr>
          <p:nvPr/>
        </p:nvSpPr>
        <p:spPr>
          <a:xfrm>
            <a:off x="0" y="1780780"/>
            <a:ext cx="12192000" cy="5077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MX" dirty="0"/>
              <a:t>Una matriz elemental es aquella que se obtiene al realizar una única operación elemental de fila sobre una matriz identidad.</a:t>
            </a:r>
          </a:p>
          <a:p>
            <a:pPr algn="l"/>
            <a:r>
              <a:rPr lang="es-NI" dirty="0">
                <a:solidFill>
                  <a:srgbClr val="FF0000"/>
                </a:solidFill>
              </a:rPr>
              <a:t>Ejemplo;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r>
              <a:rPr lang="es-NI" dirty="0"/>
              <a:t>Sean</a:t>
            </a:r>
          </a:p>
          <a:p>
            <a:endParaRPr lang="es-ES" dirty="0">
              <a:latin typeface="Times-Roman"/>
            </a:endParaRPr>
          </a:p>
          <a:p>
            <a:pPr algn="l"/>
            <a:endParaRPr lang="es-NI" dirty="0"/>
          </a:p>
          <a:p>
            <a:pPr algn="l"/>
            <a:endParaRPr lang="es-NI" dirty="0"/>
          </a:p>
          <a:p>
            <a:pPr algn="l"/>
            <a:endParaRPr lang="es-NI" dirty="0"/>
          </a:p>
          <a:p>
            <a:pPr algn="l"/>
            <a:endParaRPr lang="es-NI" dirty="0"/>
          </a:p>
          <a:p>
            <a:pPr algn="l"/>
            <a:endParaRPr lang="es-NI" dirty="0"/>
          </a:p>
          <a:p>
            <a:pPr algn="l"/>
            <a:endParaRPr lang="es-NI" dirty="0"/>
          </a:p>
          <a:p>
            <a:pPr algn="just"/>
            <a:r>
              <a:rPr lang="es-MX" dirty="0">
                <a:latin typeface="Times-Roman"/>
              </a:rPr>
              <a:t>Al sumar a la fila 3 la fila 1 de </a:t>
            </a:r>
            <a:r>
              <a:rPr lang="es-MX" i="1" dirty="0">
                <a:latin typeface="Times-Italic"/>
              </a:rPr>
              <a:t>A </a:t>
            </a:r>
            <a:r>
              <a:rPr lang="es-MX" dirty="0">
                <a:latin typeface="Times-Roman"/>
              </a:rPr>
              <a:t>multiplicada por 4, se obtiene </a:t>
            </a:r>
            <a:r>
              <a:rPr lang="es-MX" i="1" dirty="0">
                <a:latin typeface="Times-Italic"/>
              </a:rPr>
              <a:t>E</a:t>
            </a:r>
            <a:r>
              <a:rPr lang="es-MX" sz="800" dirty="0">
                <a:latin typeface="Times-Roman"/>
              </a:rPr>
              <a:t>1</a:t>
            </a:r>
            <a:r>
              <a:rPr lang="es-MX" i="1" dirty="0">
                <a:latin typeface="Times-Italic"/>
              </a:rPr>
              <a:t>A</a:t>
            </a:r>
            <a:r>
              <a:rPr lang="es-MX" dirty="0">
                <a:latin typeface="Times-Roman"/>
              </a:rPr>
              <a:t>. Con un intercambio de las filas 1 y 2 de </a:t>
            </a:r>
            <a:r>
              <a:rPr lang="es-MX" i="1" dirty="0">
                <a:latin typeface="Times-Italic"/>
              </a:rPr>
              <a:t>A </a:t>
            </a:r>
            <a:r>
              <a:rPr lang="es-MX" dirty="0">
                <a:latin typeface="Times-Roman"/>
              </a:rPr>
              <a:t>se obtiene </a:t>
            </a:r>
            <a:r>
              <a:rPr lang="es-MX" i="1" dirty="0">
                <a:latin typeface="Times-Italic"/>
              </a:rPr>
              <a:t>E</a:t>
            </a:r>
            <a:r>
              <a:rPr lang="es-MX" sz="800" dirty="0">
                <a:latin typeface="Times-Roman"/>
              </a:rPr>
              <a:t>2</a:t>
            </a:r>
            <a:r>
              <a:rPr lang="es-MX" i="1" dirty="0">
                <a:latin typeface="Times-Italic"/>
              </a:rPr>
              <a:t>A</a:t>
            </a:r>
            <a:r>
              <a:rPr lang="es-MX" dirty="0">
                <a:latin typeface="Times-Roman"/>
              </a:rPr>
              <a:t>, y multiplicando </a:t>
            </a:r>
            <a:r>
              <a:rPr lang="es-ES" dirty="0">
                <a:latin typeface="Times-Roman"/>
              </a:rPr>
              <a:t>la fila 3 de </a:t>
            </a:r>
            <a:r>
              <a:rPr lang="es-ES" i="1" dirty="0">
                <a:latin typeface="Times-Italic"/>
              </a:rPr>
              <a:t>A </a:t>
            </a:r>
            <a:r>
              <a:rPr lang="es-ES" dirty="0">
                <a:latin typeface="Times-Roman"/>
              </a:rPr>
              <a:t>por 5 se obtiene </a:t>
            </a:r>
            <a:r>
              <a:rPr lang="es-ES" i="1" dirty="0">
                <a:latin typeface="Times-Italic"/>
              </a:rPr>
              <a:t>E</a:t>
            </a:r>
            <a:r>
              <a:rPr lang="es-ES" sz="800" dirty="0">
                <a:latin typeface="Times-Roman"/>
              </a:rPr>
              <a:t>3</a:t>
            </a:r>
            <a:r>
              <a:rPr lang="es-ES" i="1" dirty="0">
                <a:latin typeface="Times-Italic"/>
              </a:rPr>
              <a:t>A</a:t>
            </a:r>
            <a:r>
              <a:rPr lang="es-ES" dirty="0">
                <a:latin typeface="Times-Roman"/>
              </a:rPr>
              <a:t>. </a:t>
            </a:r>
            <a:endParaRPr lang="es-ES" sz="2000" dirty="0">
              <a:latin typeface="ZapfDingbatsITC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45" y="2791516"/>
            <a:ext cx="7146287" cy="102223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007" y="2893326"/>
            <a:ext cx="2215110" cy="103304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480" y="3926375"/>
            <a:ext cx="6559052" cy="185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1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4975"/>
            <a:ext cx="8200074" cy="106631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72094"/>
            <a:ext cx="7834314" cy="1117115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936" y="3315500"/>
            <a:ext cx="6553064" cy="100867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650018"/>
            <a:ext cx="5525037" cy="295750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221" y="4866724"/>
            <a:ext cx="3376240" cy="13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510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Tema de Office">
  <a:themeElements>
    <a:clrScheme name="Personalizado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379</Words>
  <Application>Microsoft Office PowerPoint</Application>
  <PresentationFormat>Panorámica</PresentationFormat>
  <Paragraphs>65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Franklin Gothic Book</vt:lpstr>
      <vt:lpstr>Franklin Gothic Medium</vt:lpstr>
      <vt:lpstr>Franklin Gothic Std No. 2 Roman</vt:lpstr>
      <vt:lpstr>Times New Roman</vt:lpstr>
      <vt:lpstr>Times-Italic</vt:lpstr>
      <vt:lpstr>Times-Roman</vt:lpstr>
      <vt:lpstr>Wingdings</vt:lpstr>
      <vt:lpstr>ZapfDingbatsITC</vt:lpstr>
      <vt:lpstr>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Gloria Cordero</dc:creator>
  <cp:lastModifiedBy>Cuenta Microsoft</cp:lastModifiedBy>
  <cp:revision>311</cp:revision>
  <dcterms:created xsi:type="dcterms:W3CDTF">2019-03-11T22:56:00Z</dcterms:created>
  <dcterms:modified xsi:type="dcterms:W3CDTF">2025-10-15T02:16:51Z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DAF54AE3DF304A368D573207D0A3D9DC_12</vt:lpwstr>
  </property>
  <property fmtid="{D5CDD505-2E9C-101B-9397-08002B2CF9AE}" pid="3" name="KSOProductBuildVer">
    <vt:lpwstr>3082-12.2.0.22549</vt:lpwstr>
  </property>
</Properties>
</file>