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3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1576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2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5885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848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729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2807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509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889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6/9/2022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51847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6/9/2022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64147331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BEA1C-0D44-DF78-F1D4-9329C4FCAC09}"/>
              </a:ext>
            </a:extLst>
          </p:cNvPr>
          <p:cNvSpPr>
            <a:spLocks noGrp="1"/>
          </p:cNvSpPr>
          <p:nvPr>
            <p:ph type="ctrTitle"/>
          </p:nvPr>
        </p:nvSpPr>
        <p:spPr>
          <a:xfrm>
            <a:off x="570507" y="1173150"/>
            <a:ext cx="7007086" cy="2481974"/>
          </a:xfrm>
        </p:spPr>
        <p:txBody>
          <a:bodyPr>
            <a:normAutofit/>
          </a:bodyPr>
          <a:lstStyle/>
          <a:p>
            <a:r>
              <a:rPr lang="en-US" dirty="0"/>
              <a:t>Password project</a:t>
            </a:r>
            <a:endParaRPr lang="da-DK" dirty="0"/>
          </a:p>
        </p:txBody>
      </p:sp>
      <p:sp>
        <p:nvSpPr>
          <p:cNvPr id="3" name="Subtitle 2">
            <a:extLst>
              <a:ext uri="{FF2B5EF4-FFF2-40B4-BE49-F238E27FC236}">
                <a16:creationId xmlns:a16="http://schemas.microsoft.com/office/drawing/2014/main" id="{A2B1E0F1-5E11-C8AE-1D45-1A6E6D74A5E1}"/>
              </a:ext>
            </a:extLst>
          </p:cNvPr>
          <p:cNvSpPr>
            <a:spLocks noGrp="1"/>
          </p:cNvSpPr>
          <p:nvPr>
            <p:ph type="subTitle" idx="1"/>
          </p:nvPr>
        </p:nvSpPr>
        <p:spPr>
          <a:xfrm>
            <a:off x="1143001" y="4360719"/>
            <a:ext cx="2679356" cy="1465118"/>
          </a:xfrm>
        </p:spPr>
        <p:txBody>
          <a:bodyPr anchor="b">
            <a:normAutofit/>
          </a:bodyPr>
          <a:lstStyle/>
          <a:p>
            <a:endParaRPr lang="da-DK"/>
          </a:p>
        </p:txBody>
      </p:sp>
      <p:pic>
        <p:nvPicPr>
          <p:cNvPr id="4" name="Picture 3" descr="A network of lines and dots background">
            <a:extLst>
              <a:ext uri="{FF2B5EF4-FFF2-40B4-BE49-F238E27FC236}">
                <a16:creationId xmlns:a16="http://schemas.microsoft.com/office/drawing/2014/main" id="{7CC07F2A-86B1-4B79-2F5D-B01A6229CA07}"/>
              </a:ext>
            </a:extLst>
          </p:cNvPr>
          <p:cNvPicPr>
            <a:picLocks noChangeAspect="1"/>
          </p:cNvPicPr>
          <p:nvPr/>
        </p:nvPicPr>
        <p:blipFill rotWithShape="1">
          <a:blip r:embed="rId2"/>
          <a:srcRect l="393" r="102"/>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71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772B-3F7E-6193-FCE2-4EE7EBED9C7F}"/>
              </a:ext>
            </a:extLst>
          </p:cNvPr>
          <p:cNvSpPr>
            <a:spLocks noGrp="1"/>
          </p:cNvSpPr>
          <p:nvPr>
            <p:ph type="title"/>
          </p:nvPr>
        </p:nvSpPr>
        <p:spPr/>
        <p:txBody>
          <a:bodyPr/>
          <a:lstStyle/>
          <a:p>
            <a:r>
              <a:rPr lang="en-US" dirty="0"/>
              <a:t>The idea</a:t>
            </a:r>
            <a:endParaRPr lang="da-DK" dirty="0"/>
          </a:p>
        </p:txBody>
      </p:sp>
      <p:sp>
        <p:nvSpPr>
          <p:cNvPr id="3" name="Content Placeholder 2">
            <a:extLst>
              <a:ext uri="{FF2B5EF4-FFF2-40B4-BE49-F238E27FC236}">
                <a16:creationId xmlns:a16="http://schemas.microsoft.com/office/drawing/2014/main" id="{60CD0832-C29F-9839-0D24-233339D028D8}"/>
              </a:ext>
            </a:extLst>
          </p:cNvPr>
          <p:cNvSpPr>
            <a:spLocks noGrp="1"/>
          </p:cNvSpPr>
          <p:nvPr>
            <p:ph idx="1"/>
          </p:nvPr>
        </p:nvSpPr>
        <p:spPr/>
        <p:txBody>
          <a:bodyPr>
            <a:normAutofit fontScale="70000" lnSpcReduction="20000"/>
          </a:bodyPr>
          <a:lstStyle/>
          <a:p>
            <a:pPr marL="228600" indent="-228240">
              <a:lnSpc>
                <a:spcPct val="120000"/>
              </a:lnSpc>
              <a:spcBef>
                <a:spcPts val="1001"/>
              </a:spcBef>
              <a:buClr>
                <a:srgbClr val="FFFFFF"/>
              </a:buClr>
              <a:buFont typeface="Arial"/>
              <a:buChar char="•"/>
            </a:pPr>
            <a:r>
              <a:rPr lang="en-US" sz="2000" b="0" strike="noStrike" spc="-1" dirty="0">
                <a:solidFill>
                  <a:srgbClr val="FFFFFF"/>
                </a:solidFill>
                <a:latin typeface="Open Sans"/>
              </a:rPr>
              <a:t>What are you planning to implement?</a:t>
            </a:r>
            <a:endParaRPr lang="da-DK" sz="2000" b="0" strike="noStrike" spc="-1" dirty="0">
              <a:solidFill>
                <a:srgbClr val="FFFFFF"/>
              </a:solidFill>
              <a:latin typeface="Walbaum Display"/>
            </a:endParaRPr>
          </a:p>
          <a:p>
            <a:pPr>
              <a:lnSpc>
                <a:spcPct val="120000"/>
              </a:lnSpc>
              <a:spcBef>
                <a:spcPts val="1001"/>
              </a:spcBef>
              <a:tabLst>
                <a:tab pos="0" algn="l"/>
              </a:tabLst>
            </a:pPr>
            <a:r>
              <a:rPr lang="en-US" sz="2000" b="0" strike="noStrike" spc="-1" dirty="0">
                <a:solidFill>
                  <a:srgbClr val="FFFFFF"/>
                </a:solidFill>
                <a:latin typeface="Open Sans"/>
              </a:rPr>
              <a:t>We want to implement an app where you can check if your password is one of the 200 most commonly used in some country, and if so which countries. We also want the app to tell how a specific country ranks password security wise based on the 200 passwords by summing the password cracking time for each country. </a:t>
            </a:r>
            <a:endParaRPr lang="da-DK" sz="2000" b="0" strike="noStrike" spc="-1" dirty="0">
              <a:solidFill>
                <a:srgbClr val="FFFFFF"/>
              </a:solidFill>
              <a:latin typeface="Walbaum Display"/>
            </a:endParaRPr>
          </a:p>
          <a:p>
            <a:pPr marL="228600" indent="-228240">
              <a:lnSpc>
                <a:spcPct val="120000"/>
              </a:lnSpc>
              <a:spcBef>
                <a:spcPts val="1001"/>
              </a:spcBef>
              <a:buClr>
                <a:srgbClr val="FFFFFF"/>
              </a:buClr>
              <a:buFont typeface="Arial"/>
              <a:buChar char="•"/>
              <a:tabLst>
                <a:tab pos="0" algn="l"/>
              </a:tabLst>
            </a:pPr>
            <a:r>
              <a:rPr lang="en-US" sz="2000" b="0" strike="noStrike" spc="-1" dirty="0">
                <a:solidFill>
                  <a:srgbClr val="FFFFFF"/>
                </a:solidFill>
                <a:latin typeface="Open Sans"/>
              </a:rPr>
              <a:t>why are you interested in doing that?</a:t>
            </a:r>
            <a:endParaRPr lang="da-DK" sz="2000" b="0" strike="noStrike" spc="-1" dirty="0">
              <a:solidFill>
                <a:srgbClr val="FFFFFF"/>
              </a:solidFill>
              <a:latin typeface="Walbaum Display"/>
            </a:endParaRPr>
          </a:p>
          <a:p>
            <a:pPr>
              <a:lnSpc>
                <a:spcPct val="120000"/>
              </a:lnSpc>
              <a:spcBef>
                <a:spcPts val="1001"/>
              </a:spcBef>
              <a:tabLst>
                <a:tab pos="0" algn="l"/>
              </a:tabLst>
            </a:pPr>
            <a:r>
              <a:rPr lang="en-US" sz="2000" b="0" strike="noStrike" spc="-1" dirty="0">
                <a:solidFill>
                  <a:srgbClr val="FFFFFF"/>
                </a:solidFill>
                <a:latin typeface="Open Sans"/>
              </a:rPr>
              <a:t>- A firm’s perspective</a:t>
            </a:r>
            <a:endParaRPr lang="da-DK" sz="2000" b="0" strike="noStrike" spc="-1" dirty="0">
              <a:solidFill>
                <a:srgbClr val="FFFFFF"/>
              </a:solidFill>
              <a:latin typeface="Walbaum Display"/>
            </a:endParaRPr>
          </a:p>
          <a:p>
            <a:pPr>
              <a:lnSpc>
                <a:spcPct val="120000"/>
              </a:lnSpc>
              <a:spcBef>
                <a:spcPts val="1001"/>
              </a:spcBef>
              <a:tabLst>
                <a:tab pos="0" algn="l"/>
              </a:tabLst>
            </a:pPr>
            <a:r>
              <a:rPr lang="en-US" sz="2000" b="0" strike="noStrike" spc="-1" dirty="0">
                <a:solidFill>
                  <a:srgbClr val="FFFFFF"/>
                </a:solidFill>
                <a:latin typeface="Open Sans"/>
              </a:rPr>
              <a:t>- A hackers perspective</a:t>
            </a:r>
            <a:endParaRPr lang="da-DK" sz="2000" b="0" strike="noStrike" spc="-1" dirty="0">
              <a:solidFill>
                <a:srgbClr val="FFFFFF"/>
              </a:solidFill>
              <a:latin typeface="Walbaum Display"/>
            </a:endParaRPr>
          </a:p>
          <a:p>
            <a:pPr>
              <a:lnSpc>
                <a:spcPct val="120000"/>
              </a:lnSpc>
              <a:spcBef>
                <a:spcPts val="1001"/>
              </a:spcBef>
              <a:tabLst>
                <a:tab pos="0" algn="l"/>
              </a:tabLst>
            </a:pPr>
            <a:r>
              <a:rPr lang="en-US" sz="2000" b="0" strike="noStrike" spc="-1" dirty="0">
                <a:solidFill>
                  <a:srgbClr val="FFFFFF"/>
                </a:solidFill>
                <a:latin typeface="Open Sans"/>
              </a:rPr>
              <a:t>- The entertainment value of bad passwords</a:t>
            </a:r>
            <a:endParaRPr lang="da-DK" sz="2000" b="0" strike="noStrike" spc="-1" dirty="0">
              <a:solidFill>
                <a:srgbClr val="FFFFFF"/>
              </a:solidFill>
              <a:latin typeface="Walbaum Display"/>
            </a:endParaRPr>
          </a:p>
          <a:p>
            <a:pPr marL="228600" indent="-228240">
              <a:lnSpc>
                <a:spcPct val="120000"/>
              </a:lnSpc>
              <a:spcBef>
                <a:spcPts val="1001"/>
              </a:spcBef>
              <a:buClr>
                <a:srgbClr val="FFFFFF"/>
              </a:buClr>
              <a:buFont typeface="Arial"/>
              <a:buChar char="•"/>
              <a:tabLst>
                <a:tab pos="0" algn="l"/>
              </a:tabLst>
            </a:pPr>
            <a:r>
              <a:rPr lang="en-US" sz="2000" b="0" strike="noStrike" spc="-1" dirty="0">
                <a:solidFill>
                  <a:srgbClr val="FFFFFF"/>
                </a:solidFill>
                <a:latin typeface="Open Sans"/>
              </a:rPr>
              <a:t>which data sources you will use to populate the app (or how you will generate synthetic data if you are planning to do that)?</a:t>
            </a:r>
            <a:endParaRPr lang="da-DK" sz="2000" b="0" strike="noStrike" spc="-1" dirty="0">
              <a:solidFill>
                <a:srgbClr val="FFFFFF"/>
              </a:solidFill>
              <a:latin typeface="Walbaum Display"/>
            </a:endParaRPr>
          </a:p>
          <a:p>
            <a:pPr>
              <a:lnSpc>
                <a:spcPct val="120000"/>
              </a:lnSpc>
              <a:spcBef>
                <a:spcPts val="1001"/>
              </a:spcBef>
              <a:tabLst>
                <a:tab pos="0" algn="l"/>
              </a:tabLst>
            </a:pPr>
            <a:r>
              <a:rPr lang="en-US" sz="2000" b="0" strike="noStrike" spc="-1" dirty="0">
                <a:solidFill>
                  <a:srgbClr val="FFFFFF"/>
                </a:solidFill>
                <a:latin typeface="Open Sans"/>
              </a:rPr>
              <a:t>We use a dataset from Kaggle. We will generate additional attributes from the data as needed, e.g. the average cracking time for each country.</a:t>
            </a:r>
            <a:endParaRPr lang="da-DK" sz="2000" b="0" strike="noStrike" spc="-1" dirty="0">
              <a:solidFill>
                <a:srgbClr val="FFFFFF"/>
              </a:solidFill>
              <a:latin typeface="Walbaum Display"/>
            </a:endParaRPr>
          </a:p>
          <a:p>
            <a:endParaRPr lang="da-DK" dirty="0"/>
          </a:p>
        </p:txBody>
      </p:sp>
    </p:spTree>
    <p:extLst>
      <p:ext uri="{BB962C8B-B14F-4D97-AF65-F5344CB8AC3E}">
        <p14:creationId xmlns:p14="http://schemas.microsoft.com/office/powerpoint/2010/main" val="40098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096F-E8B7-CA1C-CC9B-2475F876243B}"/>
              </a:ext>
            </a:extLst>
          </p:cNvPr>
          <p:cNvSpPr>
            <a:spLocks noGrp="1"/>
          </p:cNvSpPr>
          <p:nvPr>
            <p:ph type="title"/>
          </p:nvPr>
        </p:nvSpPr>
        <p:spPr/>
        <p:txBody>
          <a:bodyPr/>
          <a:lstStyle/>
          <a:p>
            <a:r>
              <a:rPr lang="en-US" dirty="0"/>
              <a:t>E/R diagram</a:t>
            </a:r>
            <a:endParaRPr lang="da-DK" dirty="0"/>
          </a:p>
        </p:txBody>
      </p:sp>
      <p:sp>
        <p:nvSpPr>
          <p:cNvPr id="3" name="Content Placeholder 2">
            <a:extLst>
              <a:ext uri="{FF2B5EF4-FFF2-40B4-BE49-F238E27FC236}">
                <a16:creationId xmlns:a16="http://schemas.microsoft.com/office/drawing/2014/main" id="{E1FC3409-A664-EAD3-6E7E-A4F6FE418696}"/>
              </a:ext>
            </a:extLst>
          </p:cNvPr>
          <p:cNvSpPr>
            <a:spLocks noGrp="1"/>
          </p:cNvSpPr>
          <p:nvPr>
            <p:ph idx="1"/>
          </p:nvPr>
        </p:nvSpPr>
        <p:spPr>
          <a:xfrm>
            <a:off x="7919357" y="2070769"/>
            <a:ext cx="3461657" cy="3567118"/>
          </a:xfrm>
        </p:spPr>
        <p:txBody>
          <a:bodyPr/>
          <a:lstStyle/>
          <a:p>
            <a:pPr marL="228600" indent="-228240">
              <a:lnSpc>
                <a:spcPct val="120000"/>
              </a:lnSpc>
              <a:spcBef>
                <a:spcPts val="1001"/>
              </a:spcBef>
              <a:buClr>
                <a:srgbClr val="FFFFFF"/>
              </a:buClr>
              <a:buFont typeface="Arial"/>
              <a:buChar char="•"/>
            </a:pPr>
            <a:r>
              <a:rPr lang="da-DK" sz="2000" b="0" strike="noStrike" spc="-1" dirty="0" err="1">
                <a:solidFill>
                  <a:srgbClr val="FFFFFF"/>
                </a:solidFill>
                <a:latin typeface="Walbaum Display"/>
              </a:rPr>
              <a:t>Keeping</a:t>
            </a:r>
            <a:r>
              <a:rPr lang="da-DK" sz="2000" b="0" strike="noStrike" spc="-1" dirty="0">
                <a:solidFill>
                  <a:srgbClr val="FFFFFF"/>
                </a:solidFill>
                <a:latin typeface="Walbaum Display"/>
              </a:rPr>
              <a:t> it simple</a:t>
            </a:r>
          </a:p>
          <a:p>
            <a:pPr marL="228600" indent="-228240">
              <a:lnSpc>
                <a:spcPct val="120000"/>
              </a:lnSpc>
              <a:spcBef>
                <a:spcPts val="1001"/>
              </a:spcBef>
              <a:buClr>
                <a:srgbClr val="FFFFFF"/>
              </a:buClr>
              <a:buFont typeface="Arial"/>
              <a:buChar char="•"/>
            </a:pPr>
            <a:r>
              <a:rPr lang="da-DK" sz="2000" b="0" strike="noStrike" spc="-1" dirty="0">
                <a:solidFill>
                  <a:srgbClr val="FFFFFF"/>
                </a:solidFill>
                <a:latin typeface="Walbaum Display"/>
              </a:rPr>
              <a:t>One dataset, </a:t>
            </a:r>
            <a:r>
              <a:rPr lang="da-DK" sz="2000" b="0" strike="noStrike" spc="-1" dirty="0" err="1">
                <a:solidFill>
                  <a:srgbClr val="FFFFFF"/>
                </a:solidFill>
                <a:latin typeface="Walbaum Display"/>
              </a:rPr>
              <a:t>one</a:t>
            </a:r>
            <a:r>
              <a:rPr lang="da-DK" sz="2000" b="0" strike="noStrike" spc="-1" dirty="0">
                <a:solidFill>
                  <a:srgbClr val="FFFFFF"/>
                </a:solidFill>
                <a:latin typeface="Walbaum Display"/>
              </a:rPr>
              <a:t> </a:t>
            </a:r>
            <a:r>
              <a:rPr lang="da-DK" sz="2000" b="0" strike="noStrike" spc="-1" dirty="0" err="1">
                <a:solidFill>
                  <a:srgbClr val="FFFFFF"/>
                </a:solidFill>
                <a:latin typeface="Walbaum Display"/>
              </a:rPr>
              <a:t>entity</a:t>
            </a:r>
            <a:endParaRPr lang="da-DK" sz="2000" b="0" strike="noStrike" spc="-1" dirty="0">
              <a:solidFill>
                <a:srgbClr val="FFFFFF"/>
              </a:solidFill>
              <a:latin typeface="Walbaum Display"/>
            </a:endParaRPr>
          </a:p>
          <a:p>
            <a:pPr marL="228600" indent="-228240">
              <a:lnSpc>
                <a:spcPct val="120000"/>
              </a:lnSpc>
              <a:spcBef>
                <a:spcPts val="1001"/>
              </a:spcBef>
              <a:buClr>
                <a:srgbClr val="FFFFFF"/>
              </a:buClr>
              <a:buFont typeface="Arial"/>
              <a:buChar char="•"/>
            </a:pPr>
            <a:r>
              <a:rPr lang="da-DK" sz="2000" b="0" strike="noStrike" spc="-1" dirty="0" err="1">
                <a:solidFill>
                  <a:srgbClr val="FFFFFF"/>
                </a:solidFill>
                <a:latin typeface="Walbaum Display"/>
              </a:rPr>
              <a:t>We</a:t>
            </a:r>
            <a:r>
              <a:rPr lang="da-DK" sz="2000" b="0" strike="noStrike" spc="-1" dirty="0">
                <a:solidFill>
                  <a:srgbClr val="FFFFFF"/>
                </a:solidFill>
                <a:latin typeface="Walbaum Display"/>
              </a:rPr>
              <a:t> </a:t>
            </a:r>
            <a:r>
              <a:rPr lang="da-DK" sz="2000" b="0" strike="noStrike" spc="-1" dirty="0" err="1">
                <a:solidFill>
                  <a:srgbClr val="FFFFFF"/>
                </a:solidFill>
                <a:latin typeface="Walbaum Display"/>
              </a:rPr>
              <a:t>add</a:t>
            </a:r>
            <a:r>
              <a:rPr lang="da-DK" sz="2000" b="0" strike="noStrike" spc="-1" dirty="0">
                <a:solidFill>
                  <a:srgbClr val="FFFFFF"/>
                </a:solidFill>
                <a:latin typeface="Walbaum Display"/>
              </a:rPr>
              <a:t> </a:t>
            </a:r>
            <a:r>
              <a:rPr lang="da-DK" sz="2000" b="0" strike="noStrike" spc="-1" dirty="0" err="1">
                <a:solidFill>
                  <a:srgbClr val="FFFFFF"/>
                </a:solidFill>
                <a:latin typeface="Walbaum Display"/>
              </a:rPr>
              <a:t>our</a:t>
            </a:r>
            <a:r>
              <a:rPr lang="da-DK" sz="2000" b="0" strike="noStrike" spc="-1" dirty="0">
                <a:solidFill>
                  <a:srgbClr val="FFFFFF"/>
                </a:solidFill>
                <a:latin typeface="Walbaum Display"/>
              </a:rPr>
              <a:t> </a:t>
            </a:r>
            <a:r>
              <a:rPr lang="da-DK" sz="2000" b="0" strike="noStrike" spc="-1" dirty="0" err="1">
                <a:solidFill>
                  <a:srgbClr val="FFFFFF"/>
                </a:solidFill>
                <a:latin typeface="Walbaum Display"/>
              </a:rPr>
              <a:t>own</a:t>
            </a:r>
            <a:r>
              <a:rPr lang="da-DK" sz="2000" b="0" strike="noStrike" spc="-1" dirty="0">
                <a:solidFill>
                  <a:srgbClr val="FFFFFF"/>
                </a:solidFill>
                <a:latin typeface="Walbaum Display"/>
              </a:rPr>
              <a:t> </a:t>
            </a:r>
            <a:r>
              <a:rPr lang="da-DK" sz="2000" b="0" strike="noStrike" spc="-1" dirty="0" err="1">
                <a:solidFill>
                  <a:srgbClr val="FFFFFF"/>
                </a:solidFill>
                <a:latin typeface="Walbaum Display"/>
              </a:rPr>
              <a:t>attributes</a:t>
            </a:r>
            <a:endParaRPr lang="da-DK" sz="2000" b="0" strike="noStrike" spc="-1" dirty="0">
              <a:solidFill>
                <a:srgbClr val="FFFFFF"/>
              </a:solidFill>
              <a:latin typeface="Walbaum Display"/>
            </a:endParaRPr>
          </a:p>
          <a:p>
            <a:endParaRPr lang="da-DK" dirty="0"/>
          </a:p>
        </p:txBody>
      </p:sp>
      <p:pic>
        <p:nvPicPr>
          <p:cNvPr id="5" name="Picture 4" descr="Diagram&#10;&#10;Description automatically generated">
            <a:extLst>
              <a:ext uri="{FF2B5EF4-FFF2-40B4-BE49-F238E27FC236}">
                <a16:creationId xmlns:a16="http://schemas.microsoft.com/office/drawing/2014/main" id="{ABD75F98-2BF1-0FEC-84C1-D210DA496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46" y="2070769"/>
            <a:ext cx="7440911" cy="3567118"/>
          </a:xfrm>
          <a:prstGeom prst="rect">
            <a:avLst/>
          </a:prstGeom>
        </p:spPr>
      </p:pic>
    </p:spTree>
    <p:extLst>
      <p:ext uri="{BB962C8B-B14F-4D97-AF65-F5344CB8AC3E}">
        <p14:creationId xmlns:p14="http://schemas.microsoft.com/office/powerpoint/2010/main" val="306561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5B72-4F1F-8B42-2A73-25A1356C6392}"/>
              </a:ext>
            </a:extLst>
          </p:cNvPr>
          <p:cNvSpPr>
            <a:spLocks noGrp="1"/>
          </p:cNvSpPr>
          <p:nvPr>
            <p:ph type="title"/>
          </p:nvPr>
        </p:nvSpPr>
        <p:spPr/>
        <p:txBody>
          <a:bodyPr/>
          <a:lstStyle/>
          <a:p>
            <a:r>
              <a:rPr lang="en-US" dirty="0"/>
              <a:t>The website</a:t>
            </a:r>
            <a:endParaRPr lang="da-DK" dirty="0"/>
          </a:p>
        </p:txBody>
      </p:sp>
      <p:sp>
        <p:nvSpPr>
          <p:cNvPr id="3" name="Content Placeholder 2">
            <a:extLst>
              <a:ext uri="{FF2B5EF4-FFF2-40B4-BE49-F238E27FC236}">
                <a16:creationId xmlns:a16="http://schemas.microsoft.com/office/drawing/2014/main" id="{4EAE4F1C-6C2E-17A0-CEEF-302AF4715302}"/>
              </a:ext>
            </a:extLst>
          </p:cNvPr>
          <p:cNvSpPr>
            <a:spLocks noGrp="1"/>
          </p:cNvSpPr>
          <p:nvPr>
            <p:ph idx="1"/>
          </p:nvPr>
        </p:nvSpPr>
        <p:spPr/>
        <p:txBody>
          <a:bodyPr>
            <a:normAutofit/>
          </a:bodyPr>
          <a:lstStyle/>
          <a:p>
            <a:pPr marL="0" indent="0">
              <a:buNone/>
            </a:pPr>
            <a:r>
              <a:rPr lang="en-US" sz="2800" b="1" i="0" dirty="0">
                <a:effectLst/>
                <a:latin typeface="Segoe UI Historic" panose="020B0502040204020203" pitchFamily="34" charset="0"/>
              </a:rPr>
              <a:t>Core functions: </a:t>
            </a:r>
          </a:p>
          <a:p>
            <a:r>
              <a:rPr lang="en-US" sz="2800" b="0" i="0" dirty="0">
                <a:effectLst/>
                <a:latin typeface="Segoe UI Historic" panose="020B0502040204020203" pitchFamily="34" charset="0"/>
              </a:rPr>
              <a:t>Graphs </a:t>
            </a:r>
          </a:p>
          <a:p>
            <a:r>
              <a:rPr lang="en-US" sz="2800" b="0" i="0" dirty="0">
                <a:effectLst/>
                <a:latin typeface="Segoe UI Historic" panose="020B0502040204020203" pitchFamily="34" charset="0"/>
              </a:rPr>
              <a:t>Sort by country </a:t>
            </a:r>
          </a:p>
          <a:p>
            <a:r>
              <a:rPr lang="en-US" sz="2800" b="0" i="0" dirty="0">
                <a:effectLst/>
                <a:latin typeface="Segoe UI Historic" panose="020B0502040204020203" pitchFamily="34" charset="0"/>
              </a:rPr>
              <a:t>Sort by password strength </a:t>
            </a:r>
          </a:p>
          <a:p>
            <a:r>
              <a:rPr lang="en-US" sz="2800" b="0" i="0" dirty="0">
                <a:effectLst/>
                <a:latin typeface="Segoe UI Historic" panose="020B0502040204020203" pitchFamily="34" charset="0"/>
              </a:rPr>
              <a:t>Search for password</a:t>
            </a:r>
            <a:endParaRPr lang="da-DK" sz="2800" dirty="0"/>
          </a:p>
        </p:txBody>
      </p:sp>
    </p:spTree>
    <p:extLst>
      <p:ext uri="{BB962C8B-B14F-4D97-AF65-F5344CB8AC3E}">
        <p14:creationId xmlns:p14="http://schemas.microsoft.com/office/powerpoint/2010/main" val="3302738034"/>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197</TotalTime>
  <Words>184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Segoe UI Historic</vt:lpstr>
      <vt:lpstr>Walbaum Display</vt:lpstr>
      <vt:lpstr>RegattaVTI</vt:lpstr>
      <vt:lpstr>Password project</vt:lpstr>
      <vt:lpstr>The idea</vt:lpstr>
      <vt:lpstr>E/R diagram</vt:lpstr>
      <vt:lpstr>The website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project</dc:title>
  <dc:creator>Christian Hempel</dc:creator>
  <cp:lastModifiedBy>Christian Hempel</cp:lastModifiedBy>
  <cp:revision>4</cp:revision>
  <dcterms:created xsi:type="dcterms:W3CDTF">2022-05-12T05:53:31Z</dcterms:created>
  <dcterms:modified xsi:type="dcterms:W3CDTF">2022-06-09T13:14:48Z</dcterms:modified>
</cp:coreProperties>
</file>