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4" r:id="rId3"/>
    <p:sldId id="266" r:id="rId4"/>
    <p:sldId id="267" r:id="rId5"/>
    <p:sldId id="265" r:id="rId6"/>
    <p:sldId id="259" r:id="rId7"/>
    <p:sldId id="268" r:id="rId8"/>
    <p:sldId id="269" r:id="rId9"/>
    <p:sldId id="272" r:id="rId10"/>
    <p:sldId id="273" r:id="rId11"/>
    <p:sldId id="258" r:id="rId12"/>
    <p:sldId id="276" r:id="rId13"/>
    <p:sldId id="274" r:id="rId14"/>
    <p:sldId id="275"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796" autoAdjust="0"/>
  </p:normalViewPr>
  <p:slideViewPr>
    <p:cSldViewPr snapToGrid="0">
      <p:cViewPr varScale="1">
        <p:scale>
          <a:sx n="60" d="100"/>
          <a:sy n="60" d="100"/>
        </p:scale>
        <p:origin x="15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1F69C-1720-4B11-9439-DB6821B5177F}" type="datetimeFigureOut">
              <a:rPr lang="en-US" smtClean="0"/>
              <a:t>3/14/2020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AEA67-3432-455B-8C0F-6A55A13C1467}" type="slidenum">
              <a:rPr lang="en-US" smtClean="0"/>
              <a:t>‹#›</a:t>
            </a:fld>
            <a:endParaRPr lang="en-US"/>
          </a:p>
        </p:txBody>
      </p:sp>
    </p:spTree>
    <p:extLst>
      <p:ext uri="{BB962C8B-B14F-4D97-AF65-F5344CB8AC3E}">
        <p14:creationId xmlns:p14="http://schemas.microsoft.com/office/powerpoint/2010/main" val="37506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Hello, my name is Daanesh Ibrahim. I am member of the talent management team at DDS Analytics.</a:t>
            </a:r>
            <a:r>
              <a:rPr lang="en-US" baseline="0" dirty="0" smtClean="0"/>
              <a:t> Over this presentation </a:t>
            </a:r>
            <a:r>
              <a:rPr lang="en-US" dirty="0" smtClean="0"/>
              <a:t>I will take you through a brief overview of the Employee Attrition Analysis we conducted for your company and how we can </a:t>
            </a:r>
            <a:r>
              <a:rPr lang="en-US" dirty="0" smtClean="0">
                <a:solidFill>
                  <a:schemeClr val="tx1"/>
                </a:solidFill>
              </a:rPr>
              <a:t>minimize</a:t>
            </a:r>
            <a:r>
              <a:rPr lang="en-US" baseline="0" dirty="0" smtClean="0">
                <a:solidFill>
                  <a:schemeClr val="tx1"/>
                </a:solidFill>
              </a:rPr>
              <a:t> it going </a:t>
            </a:r>
            <a:r>
              <a:rPr lang="en-US" baseline="0" smtClean="0">
                <a:solidFill>
                  <a:schemeClr val="tx1"/>
                </a:solidFill>
              </a:rPr>
              <a:t>forward. We will also look at models to predict Monthly income.</a:t>
            </a:r>
            <a:endParaRPr lang="en-US" dirty="0" smtClean="0"/>
          </a:p>
          <a:p>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a:t>
            </a:fld>
            <a:endParaRPr lang="en-US"/>
          </a:p>
        </p:txBody>
      </p:sp>
    </p:spTree>
    <p:extLst>
      <p:ext uri="{BB962C8B-B14F-4D97-AF65-F5344CB8AC3E}">
        <p14:creationId xmlns:p14="http://schemas.microsoft.com/office/powerpoint/2010/main" val="216751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Attrition Rate for Divorcees vs the employees who are married or single, the Divorcees have the lowest Attrition Rate at 6.28%, while those who are married have a 14.15% Attrition Rate and the single employees have a 26.02% Attrition Rate. </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10</a:t>
            </a:fld>
            <a:endParaRPr lang="en-US"/>
          </a:p>
        </p:txBody>
      </p:sp>
    </p:spTree>
    <p:extLst>
      <p:ext uri="{BB962C8B-B14F-4D97-AF65-F5344CB8AC3E}">
        <p14:creationId xmlns:p14="http://schemas.microsoft.com/office/powerpoint/2010/main" val="98246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predict Attrition, we have decided to use a Naïve Bayes Model. This will allow us to split our data into a training set and a test set. We will build the model with the training set and test the model’s ability on the test set. Whichever model has the lowest Root Mean Square Error while giving us </a:t>
            </a:r>
            <a:r>
              <a:rPr lang="en-US" baseline="0" dirty="0" err="1" smtClean="0"/>
              <a:t>atleast</a:t>
            </a:r>
            <a:r>
              <a:rPr lang="en-US" baseline="0" dirty="0" smtClean="0"/>
              <a:t> 60% Sensitivity and 60% Specificity will be the model we go with.</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11</a:t>
            </a:fld>
            <a:endParaRPr lang="en-US"/>
          </a:p>
        </p:txBody>
      </p:sp>
    </p:spTree>
    <p:extLst>
      <p:ext uri="{BB962C8B-B14F-4D97-AF65-F5344CB8AC3E}">
        <p14:creationId xmlns:p14="http://schemas.microsoft.com/office/powerpoint/2010/main" val="3911018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4 had the best</a:t>
            </a:r>
            <a:r>
              <a:rPr lang="en-US" baseline="0" dirty="0" smtClean="0"/>
              <a:t> Specificity (92.1%) and Sensitivity (72.27%). This will be the model we go with for Predicting Attrition.</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12</a:t>
            </a:fld>
            <a:endParaRPr lang="en-US"/>
          </a:p>
        </p:txBody>
      </p:sp>
    </p:spTree>
    <p:extLst>
      <p:ext uri="{BB962C8B-B14F-4D97-AF65-F5344CB8AC3E}">
        <p14:creationId xmlns:p14="http://schemas.microsoft.com/office/powerpoint/2010/main" val="2707382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a:t>
            </a:r>
            <a:r>
              <a:rPr lang="en-US" baseline="0" dirty="0" smtClean="0"/>
              <a:t> prediction model used to estimate </a:t>
            </a:r>
            <a:r>
              <a:rPr lang="en-US" baseline="0" dirty="0" err="1" smtClean="0"/>
              <a:t>MonthlyIncome</a:t>
            </a:r>
            <a:r>
              <a:rPr lang="en-US" baseline="0" dirty="0" smtClean="0"/>
              <a:t> from the validation file you gave us, we have decided to use one of these 3 models to do this.</a:t>
            </a:r>
          </a:p>
          <a:p>
            <a:endParaRPr lang="en-US" baseline="0" dirty="0" smtClean="0"/>
          </a:p>
          <a:p>
            <a:r>
              <a:rPr lang="en-US" baseline="0" dirty="0" smtClean="0"/>
              <a:t>Forward Selection</a:t>
            </a:r>
          </a:p>
          <a:p>
            <a:r>
              <a:rPr lang="en-US" baseline="0" dirty="0" smtClean="0"/>
              <a:t>Backward Selection</a:t>
            </a:r>
          </a:p>
          <a:p>
            <a:r>
              <a:rPr lang="en-US" baseline="0" dirty="0" smtClean="0"/>
              <a:t>Stepwise Selection</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to do so, we need to find out how many variables to use. This can become tedious, so using code we can give the model a range of which number of columns it can use in order of the best (lowest) p-values according to Monthly income. The model will give us the RMSE of each time it adds a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RMSE </a:t>
            </a:r>
            <a:r>
              <a:rPr lang="en-US" dirty="0" smtClean="0"/>
              <a:t>is basically just the standard deviation of the residuals (which are our predicted errors) so we want that number to be as small as possible.</a:t>
            </a:r>
          </a:p>
          <a:p>
            <a:r>
              <a:rPr lang="en-US" baseline="0" dirty="0" smtClean="0"/>
              <a:t>At some point, the RMSE will cease to decrease and begin increasing. This is the “sweet spot” in terms of number of variables the model will use. Whichever model has the lowest RMSE is the model we will go with.</a:t>
            </a:r>
          </a:p>
        </p:txBody>
      </p:sp>
      <p:sp>
        <p:nvSpPr>
          <p:cNvPr id="4" name="Slide Number Placeholder 3"/>
          <p:cNvSpPr>
            <a:spLocks noGrp="1"/>
          </p:cNvSpPr>
          <p:nvPr>
            <p:ph type="sldNum" sz="quarter" idx="10"/>
          </p:nvPr>
        </p:nvSpPr>
        <p:spPr/>
        <p:txBody>
          <a:bodyPr/>
          <a:lstStyle/>
          <a:p>
            <a:fld id="{753AEA67-3432-455B-8C0F-6A55A13C1467}" type="slidenum">
              <a:rPr lang="en-US" smtClean="0"/>
              <a:t>13</a:t>
            </a:fld>
            <a:endParaRPr lang="en-US"/>
          </a:p>
        </p:txBody>
      </p:sp>
    </p:spTree>
    <p:extLst>
      <p:ext uri="{BB962C8B-B14F-4D97-AF65-F5344CB8AC3E}">
        <p14:creationId xmlns:p14="http://schemas.microsoft.com/office/powerpoint/2010/main" val="1970647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running the model through the training data we were given, it has been determined that the Backward Model has the lowest RMSE at around 11 variables as seen here.</a:t>
            </a:r>
          </a:p>
          <a:p>
            <a:endParaRPr lang="en-US" baseline="0" dirty="0" smtClean="0"/>
          </a:p>
          <a:p>
            <a:r>
              <a:rPr lang="en-US" baseline="0" dirty="0" smtClean="0"/>
              <a:t>The RMSE at 11 Predictors is 977.47. We will use the Backward Model to predict Monthly Income for the Validation file</a:t>
            </a:r>
          </a:p>
        </p:txBody>
      </p:sp>
      <p:sp>
        <p:nvSpPr>
          <p:cNvPr id="4" name="Slide Number Placeholder 3"/>
          <p:cNvSpPr>
            <a:spLocks noGrp="1"/>
          </p:cNvSpPr>
          <p:nvPr>
            <p:ph type="sldNum" sz="quarter" idx="10"/>
          </p:nvPr>
        </p:nvSpPr>
        <p:spPr/>
        <p:txBody>
          <a:bodyPr/>
          <a:lstStyle/>
          <a:p>
            <a:fld id="{753AEA67-3432-455B-8C0F-6A55A13C1467}" type="slidenum">
              <a:rPr lang="en-US" smtClean="0"/>
              <a:t>14</a:t>
            </a:fld>
            <a:endParaRPr lang="en-US"/>
          </a:p>
        </p:txBody>
      </p:sp>
    </p:spTree>
    <p:extLst>
      <p:ext uri="{BB962C8B-B14F-4D97-AF65-F5344CB8AC3E}">
        <p14:creationId xmlns:p14="http://schemas.microsoft.com/office/powerpoint/2010/main" val="1438533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16</a:t>
            </a:fld>
            <a:endParaRPr lang="en-US"/>
          </a:p>
        </p:txBody>
      </p:sp>
    </p:spTree>
    <p:extLst>
      <p:ext uri="{BB962C8B-B14F-4D97-AF65-F5344CB8AC3E}">
        <p14:creationId xmlns:p14="http://schemas.microsoft.com/office/powerpoint/2010/main" val="138052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 is go over some of the preliminary analysis gathered on the datasets you gave to us.</a:t>
            </a:r>
          </a:p>
          <a:p>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2</a:t>
            </a:fld>
            <a:endParaRPr lang="en-US"/>
          </a:p>
        </p:txBody>
      </p:sp>
    </p:spTree>
    <p:extLst>
      <p:ext uri="{BB962C8B-B14F-4D97-AF65-F5344CB8AC3E}">
        <p14:creationId xmlns:p14="http://schemas.microsoft.com/office/powerpoint/2010/main" val="760851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Right off the bat we can eliminate 3 columns due to them having the same value for every row: - </a:t>
            </a:r>
          </a:p>
          <a:p>
            <a:r>
              <a:rPr lang="en-US" sz="1200" b="0" i="0" kern="1200" dirty="0" smtClean="0">
                <a:solidFill>
                  <a:schemeClr val="tx1"/>
                </a:solidFill>
                <a:effectLst/>
                <a:latin typeface="+mn-lt"/>
                <a:ea typeface="+mn-ea"/>
                <a:cs typeface="+mn-cs"/>
              </a:rPr>
              <a:t>Over18 (‘Y’ in every row) </a:t>
            </a:r>
          </a:p>
          <a:p>
            <a:r>
              <a:rPr lang="en-US" sz="1200" b="0" i="0" kern="1200" dirty="0" err="1" smtClean="0">
                <a:solidFill>
                  <a:schemeClr val="tx1"/>
                </a:solidFill>
                <a:effectLst/>
                <a:latin typeface="+mn-lt"/>
                <a:ea typeface="+mn-ea"/>
                <a:cs typeface="+mn-cs"/>
              </a:rPr>
              <a:t>EmployeeCount</a:t>
            </a:r>
            <a:r>
              <a:rPr lang="en-US" sz="1200" b="0" i="0" kern="1200" dirty="0" smtClean="0">
                <a:solidFill>
                  <a:schemeClr val="tx1"/>
                </a:solidFill>
                <a:effectLst/>
                <a:latin typeface="+mn-lt"/>
                <a:ea typeface="+mn-ea"/>
                <a:cs typeface="+mn-cs"/>
              </a:rPr>
              <a:t> (‘1’ in every row) </a:t>
            </a:r>
          </a:p>
          <a:p>
            <a:r>
              <a:rPr lang="en-US" sz="1200" b="0" i="0" kern="1200" dirty="0" err="1" smtClean="0">
                <a:solidFill>
                  <a:schemeClr val="tx1"/>
                </a:solidFill>
                <a:effectLst/>
                <a:latin typeface="+mn-lt"/>
                <a:ea typeface="+mn-ea"/>
                <a:cs typeface="+mn-cs"/>
              </a:rPr>
              <a:t>StandardHours</a:t>
            </a:r>
            <a:r>
              <a:rPr lang="en-US" sz="1200" b="0" i="0" kern="1200" dirty="0" smtClean="0">
                <a:solidFill>
                  <a:schemeClr val="tx1"/>
                </a:solidFill>
                <a:effectLst/>
                <a:latin typeface="+mn-lt"/>
                <a:ea typeface="+mn-ea"/>
                <a:cs typeface="+mn-cs"/>
              </a:rPr>
              <a:t> (‘80’ in every row)</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3</a:t>
            </a:fld>
            <a:endParaRPr lang="en-US"/>
          </a:p>
        </p:txBody>
      </p:sp>
    </p:spTree>
    <p:extLst>
      <p:ext uri="{BB962C8B-B14F-4D97-AF65-F5344CB8AC3E}">
        <p14:creationId xmlns:p14="http://schemas.microsoft.com/office/powerpoint/2010/main" val="337552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a:t>
            </a:r>
            <a:r>
              <a:rPr lang="en-US" sz="1200" b="0" i="0" kern="1200" baseline="0" dirty="0" smtClean="0">
                <a:solidFill>
                  <a:schemeClr val="tx1"/>
                </a:solidFill>
                <a:effectLst/>
                <a:latin typeface="+mn-lt"/>
                <a:ea typeface="+mn-ea"/>
                <a:cs typeface="+mn-cs"/>
              </a:rPr>
              <a:t> also see that there are numerous variables seen as integers which should actually be seen as factors, or categorical:</a:t>
            </a:r>
          </a:p>
          <a:p>
            <a:r>
              <a:rPr lang="en-US" dirty="0" smtClean="0"/>
              <a:t>Education</a:t>
            </a:r>
          </a:p>
          <a:p>
            <a:r>
              <a:rPr lang="en-US" dirty="0" err="1" smtClean="0"/>
              <a:t>EnvironmentSatisfaction</a:t>
            </a:r>
            <a:r>
              <a:rPr lang="en-US" dirty="0" smtClean="0"/>
              <a:t> </a:t>
            </a:r>
          </a:p>
          <a:p>
            <a:r>
              <a:rPr lang="en-US" dirty="0" err="1" smtClean="0"/>
              <a:t>JobInvolvement</a:t>
            </a:r>
            <a:r>
              <a:rPr lang="en-US" dirty="0" smtClean="0"/>
              <a:t> </a:t>
            </a:r>
          </a:p>
          <a:p>
            <a:r>
              <a:rPr lang="en-US" dirty="0" err="1" smtClean="0"/>
              <a:t>JobLevel</a:t>
            </a:r>
            <a:r>
              <a:rPr lang="en-US" dirty="0" smtClean="0"/>
              <a:t> </a:t>
            </a:r>
          </a:p>
          <a:p>
            <a:r>
              <a:rPr lang="en-US" dirty="0" err="1" smtClean="0"/>
              <a:t>JobSatisfaction</a:t>
            </a:r>
            <a:r>
              <a:rPr lang="en-US" dirty="0" smtClean="0"/>
              <a:t> </a:t>
            </a:r>
          </a:p>
          <a:p>
            <a:r>
              <a:rPr lang="en-US" dirty="0" err="1" smtClean="0"/>
              <a:t>PerformanceRating</a:t>
            </a:r>
            <a:r>
              <a:rPr lang="en-US" dirty="0" smtClean="0"/>
              <a:t> </a:t>
            </a:r>
          </a:p>
          <a:p>
            <a:r>
              <a:rPr lang="en-US" dirty="0" err="1" smtClean="0"/>
              <a:t>RelationshipSatisfaction</a:t>
            </a:r>
            <a:r>
              <a:rPr lang="en-US" dirty="0" smtClean="0"/>
              <a:t> </a:t>
            </a:r>
          </a:p>
          <a:p>
            <a:r>
              <a:rPr lang="en-US" dirty="0" err="1" smtClean="0"/>
              <a:t>StockOptionLevel</a:t>
            </a:r>
            <a:r>
              <a:rPr lang="en-US" dirty="0" smtClean="0"/>
              <a:t> </a:t>
            </a:r>
          </a:p>
          <a:p>
            <a:r>
              <a:rPr lang="en-US" dirty="0" err="1" smtClean="0"/>
              <a:t>TrainingTimesLastYear</a:t>
            </a:r>
            <a:r>
              <a:rPr lang="en-US" dirty="0" smtClean="0"/>
              <a:t> </a:t>
            </a:r>
          </a:p>
          <a:p>
            <a:r>
              <a:rPr lang="en-US" dirty="0" err="1" smtClean="0"/>
              <a:t>WorkLifeBalance</a:t>
            </a:r>
            <a:r>
              <a:rPr lang="en-US" dirty="0" smtClean="0"/>
              <a:t> </a:t>
            </a:r>
          </a:p>
          <a:p>
            <a:endParaRPr lang="en-US" dirty="0" smtClean="0"/>
          </a:p>
          <a:p>
            <a:r>
              <a:rPr lang="en-US" dirty="0" smtClean="0"/>
              <a:t>We</a:t>
            </a:r>
            <a:r>
              <a:rPr lang="en-US" baseline="0" dirty="0" smtClean="0"/>
              <a:t> will change these variables to factors moving forward</a:t>
            </a:r>
            <a:endParaRPr lang="en-US" dirty="0" smtClean="0"/>
          </a:p>
        </p:txBody>
      </p:sp>
      <p:sp>
        <p:nvSpPr>
          <p:cNvPr id="4" name="Slide Number Placeholder 3"/>
          <p:cNvSpPr>
            <a:spLocks noGrp="1"/>
          </p:cNvSpPr>
          <p:nvPr>
            <p:ph type="sldNum" sz="quarter" idx="10"/>
          </p:nvPr>
        </p:nvSpPr>
        <p:spPr/>
        <p:txBody>
          <a:bodyPr/>
          <a:lstStyle/>
          <a:p>
            <a:fld id="{753AEA67-3432-455B-8C0F-6A55A13C1467}" type="slidenum">
              <a:rPr lang="en-US" smtClean="0"/>
              <a:t>4</a:t>
            </a:fld>
            <a:endParaRPr lang="en-US"/>
          </a:p>
        </p:txBody>
      </p:sp>
    </p:spTree>
    <p:extLst>
      <p:ext uri="{BB962C8B-B14F-4D97-AF65-F5344CB8AC3E}">
        <p14:creationId xmlns:p14="http://schemas.microsoft.com/office/powerpoint/2010/main" val="99688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Correlation Matrix shows us which numerical</a:t>
            </a:r>
            <a:r>
              <a:rPr lang="en-US" baseline="0" dirty="0" smtClean="0"/>
              <a:t> variables have a high correlation with one another. Notice that </a:t>
            </a:r>
          </a:p>
          <a:p>
            <a:r>
              <a:rPr lang="en-US" baseline="0" dirty="0" err="1" smtClean="0"/>
              <a:t>TotalWorkingYears</a:t>
            </a:r>
            <a:r>
              <a:rPr lang="en-US" baseline="0" dirty="0" smtClean="0"/>
              <a:t> and </a:t>
            </a:r>
            <a:r>
              <a:rPr lang="en-US" baseline="0" dirty="0" err="1" smtClean="0"/>
              <a:t>YearsAtCompany</a:t>
            </a:r>
            <a:r>
              <a:rPr lang="en-US" baseline="0" dirty="0" smtClean="0"/>
              <a:t> are both highly correlated with each other with Age and </a:t>
            </a:r>
            <a:r>
              <a:rPr lang="en-US" baseline="0" dirty="0" err="1" smtClean="0"/>
              <a:t>YearsInCurrentRole</a:t>
            </a:r>
            <a:r>
              <a:rPr lang="en-US" baseline="0" dirty="0" smtClean="0"/>
              <a:t> respectively. </a:t>
            </a:r>
          </a:p>
          <a:p>
            <a:r>
              <a:rPr lang="en-US" baseline="0" dirty="0" smtClean="0"/>
              <a:t>We will look at them later as a candidate for removal from our prediction models.</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5</a:t>
            </a:fld>
            <a:endParaRPr lang="en-US"/>
          </a:p>
        </p:txBody>
      </p:sp>
    </p:spTree>
    <p:extLst>
      <p:ext uri="{BB962C8B-B14F-4D97-AF65-F5344CB8AC3E}">
        <p14:creationId xmlns:p14="http://schemas.microsoft.com/office/powerpoint/2010/main" val="298820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now</a:t>
            </a:r>
            <a:r>
              <a:rPr lang="en-US" baseline="0" dirty="0" smtClean="0"/>
              <a:t> look at the factors that have the most impact on Attrition. These factors were chosen by using a Chi Squared Test to test for significance with 95% confidence.</a:t>
            </a:r>
          </a:p>
          <a:p>
            <a:r>
              <a:rPr lang="en-US" dirty="0" smtClean="0"/>
              <a:t>1) Overtime (p = 1.024e-15)</a:t>
            </a:r>
          </a:p>
          <a:p>
            <a:r>
              <a:rPr lang="en-US" dirty="0" smtClean="0"/>
              <a:t>2) Stock Option Level (p = 3.724e-12)</a:t>
            </a:r>
          </a:p>
          <a:p>
            <a:r>
              <a:rPr lang="en-US" dirty="0" smtClean="0"/>
              <a:t>3) Job Involvement (p = 5.211e-09)</a:t>
            </a:r>
          </a:p>
          <a:p>
            <a:r>
              <a:rPr lang="en-US" dirty="0" smtClean="0"/>
              <a:t>4) Job Level (p = 2.085e-08)</a:t>
            </a:r>
          </a:p>
          <a:p>
            <a:r>
              <a:rPr lang="en-US" dirty="0" smtClean="0"/>
              <a:t>5) Marital Status (p = 3.379e-08)</a:t>
            </a:r>
          </a:p>
          <a:p>
            <a:endParaRPr lang="en-US" dirty="0" smtClean="0"/>
          </a:p>
          <a:p>
            <a:r>
              <a:rPr lang="en-US" dirty="0" smtClean="0"/>
              <a:t>Were shown to be the factors that have the most impact</a:t>
            </a:r>
            <a:r>
              <a:rPr lang="en-US" baseline="0" dirty="0" smtClean="0"/>
              <a:t> on Attrition.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6</a:t>
            </a:fld>
            <a:endParaRPr lang="en-US"/>
          </a:p>
        </p:txBody>
      </p:sp>
    </p:spTree>
    <p:extLst>
      <p:ext uri="{BB962C8B-B14F-4D97-AF65-F5344CB8AC3E}">
        <p14:creationId xmlns:p14="http://schemas.microsoft.com/office/powerpoint/2010/main" val="815782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variables do not have a significant difference in the Attrition rate:</a:t>
            </a:r>
          </a:p>
          <a:p>
            <a:r>
              <a:rPr lang="en-US" dirty="0" smtClean="0"/>
              <a:t>- Education Field</a:t>
            </a:r>
          </a:p>
          <a:p>
            <a:r>
              <a:rPr lang="en-US" dirty="0" smtClean="0"/>
              <a:t>- Education (level)</a:t>
            </a:r>
          </a:p>
          <a:p>
            <a:r>
              <a:rPr lang="en-US" dirty="0" smtClean="0"/>
              <a:t>- Gender of Employee</a:t>
            </a:r>
          </a:p>
          <a:p>
            <a:r>
              <a:rPr lang="en-US" dirty="0" smtClean="0"/>
              <a:t>- Performance Rating</a:t>
            </a:r>
          </a:p>
          <a:p>
            <a:r>
              <a:rPr lang="en-US" dirty="0" smtClean="0"/>
              <a:t>- Relationship Satisfaction</a:t>
            </a:r>
          </a:p>
          <a:p>
            <a:r>
              <a:rPr lang="en-US" dirty="0" smtClean="0"/>
              <a:t>- Training Time</a:t>
            </a:r>
          </a:p>
          <a:p>
            <a:r>
              <a:rPr lang="en-US" dirty="0" smtClean="0"/>
              <a:t>- Daily Rate</a:t>
            </a:r>
          </a:p>
          <a:p>
            <a:r>
              <a:rPr lang="en-US" dirty="0" smtClean="0"/>
              <a:t>- Hourly Rate</a:t>
            </a:r>
          </a:p>
          <a:p>
            <a:r>
              <a:rPr lang="en-US" dirty="0" smtClean="0"/>
              <a:t>- Monthly Income</a:t>
            </a:r>
          </a:p>
          <a:p>
            <a:r>
              <a:rPr lang="en-US" dirty="0" smtClean="0"/>
              <a:t>- Years Since Last Promotion</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7</a:t>
            </a:fld>
            <a:endParaRPr lang="en-US"/>
          </a:p>
        </p:txBody>
      </p:sp>
    </p:spTree>
    <p:extLst>
      <p:ext uri="{BB962C8B-B14F-4D97-AF65-F5344CB8AC3E}">
        <p14:creationId xmlns:p14="http://schemas.microsoft.com/office/powerpoint/2010/main" val="193538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specific Job Roles of these Departments, it seems those with a leadership role (Directors, Managers, and Executives) have lower Attrition Rates than those who work under them (Representatives, Technicians, Research Scientists).</a:t>
            </a:r>
          </a:p>
          <a:p>
            <a:r>
              <a:rPr lang="en-US" dirty="0" smtClean="0"/>
              <a:t>- This is holds true for </a:t>
            </a:r>
            <a:r>
              <a:rPr lang="en-US" dirty="0" err="1" smtClean="0"/>
              <a:t>for</a:t>
            </a:r>
            <a:r>
              <a:rPr lang="en-US" dirty="0" smtClean="0"/>
              <a:t> Overtime as well since the Leadership roles do not qualify for Overtime have a much lower Attrition Rate (9.71%) compared to those who do qualify for Overtime in Non-Leadership roles (31.75%).</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8</a:t>
            </a:fld>
            <a:endParaRPr lang="en-US"/>
          </a:p>
        </p:txBody>
      </p:sp>
    </p:spTree>
    <p:extLst>
      <p:ext uri="{BB962C8B-B14F-4D97-AF65-F5344CB8AC3E}">
        <p14:creationId xmlns:p14="http://schemas.microsoft.com/office/powerpoint/2010/main" val="4125739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Attrition Rates are highest with employees who have no Stocks (</a:t>
            </a:r>
            <a:r>
              <a:rPr lang="en-US" dirty="0" err="1" smtClean="0"/>
              <a:t>StockLevel</a:t>
            </a:r>
            <a:r>
              <a:rPr lang="en-US" dirty="0" smtClean="0"/>
              <a:t> = 0) at (25.86%) or who have the most amount of stocks (Stock Level = 3) at (21.82%).</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9</a:t>
            </a:fld>
            <a:endParaRPr lang="en-US"/>
          </a:p>
        </p:txBody>
      </p:sp>
    </p:spTree>
    <p:extLst>
      <p:ext uri="{BB962C8B-B14F-4D97-AF65-F5344CB8AC3E}">
        <p14:creationId xmlns:p14="http://schemas.microsoft.com/office/powerpoint/2010/main" val="213137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3/14/2020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bYyacNZ_bK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ithub.com/daaneshi/CaseStudy2DD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350" y="2616178"/>
            <a:ext cx="9144000" cy="1641490"/>
          </a:xfrm>
        </p:spPr>
        <p:txBody>
          <a:bodyPr>
            <a:normAutofit/>
          </a:bodyPr>
          <a:lstStyle/>
          <a:p>
            <a:pPr algn="ctr"/>
            <a:r>
              <a:rPr lang="en-US" sz="7200" dirty="0" smtClean="0"/>
              <a:t>Workplace Attrition</a:t>
            </a:r>
            <a:endParaRPr lang="en-US" sz="7200" dirty="0"/>
          </a:p>
        </p:txBody>
      </p:sp>
      <p:sp>
        <p:nvSpPr>
          <p:cNvPr id="3" name="Subtitle 2"/>
          <p:cNvSpPr>
            <a:spLocks noGrp="1"/>
          </p:cNvSpPr>
          <p:nvPr>
            <p:ph type="subTitle" idx="1"/>
          </p:nvPr>
        </p:nvSpPr>
        <p:spPr>
          <a:xfrm>
            <a:off x="1276350" y="4170064"/>
            <a:ext cx="9144000" cy="1022046"/>
          </a:xfrm>
        </p:spPr>
        <p:txBody>
          <a:bodyPr>
            <a:normAutofit lnSpcReduction="10000"/>
          </a:bodyPr>
          <a:lstStyle/>
          <a:p>
            <a:pPr algn="l"/>
            <a:r>
              <a:rPr lang="en-US" dirty="0" smtClean="0">
                <a:solidFill>
                  <a:schemeClr val="tx1"/>
                </a:solidFill>
              </a:rPr>
              <a:t>Presented by:</a:t>
            </a:r>
          </a:p>
          <a:p>
            <a:pPr algn="l"/>
            <a:r>
              <a:rPr lang="en-US" dirty="0" smtClean="0">
                <a:solidFill>
                  <a:schemeClr val="tx1"/>
                </a:solidFill>
              </a:rPr>
              <a:t>Daanesh Ibrahim</a:t>
            </a:r>
            <a:endParaRPr lang="en-US" dirty="0">
              <a:solidFill>
                <a:schemeClr val="tx1"/>
              </a:solidFill>
            </a:endParaRPr>
          </a:p>
        </p:txBody>
      </p:sp>
      <p:pic>
        <p:nvPicPr>
          <p:cNvPr id="4" name="Picture 10" descr="Image result for frito lay">
            <a:extLst>
              <a:ext uri="{FF2B5EF4-FFF2-40B4-BE49-F238E27FC236}">
                <a16:creationId xmlns:a16="http://schemas.microsoft.com/office/drawing/2014/main" id="{DF9756E6-BEC6-4143-9691-4DC61B1CFD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9343" y="240840"/>
            <a:ext cx="4078013" cy="203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834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98" y="136373"/>
            <a:ext cx="11280638" cy="625563"/>
          </a:xfrm>
        </p:spPr>
        <p:txBody>
          <a:bodyPr>
            <a:normAutofit fontScale="90000"/>
          </a:bodyPr>
          <a:lstStyle/>
          <a:p>
            <a:pPr algn="ctr"/>
            <a:r>
              <a:rPr lang="en-US" sz="4400" dirty="0" smtClean="0"/>
              <a:t>Finding Significant Factor Variables</a:t>
            </a:r>
            <a:endParaRPr lang="en-US" sz="44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0" y="1271752"/>
            <a:ext cx="5486808" cy="28062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p>
          <a:p>
            <a:pPr marL="457200" lvl="1" indent="0">
              <a:buNone/>
            </a:pPr>
            <a:r>
              <a:rPr lang="en-US" sz="2200" dirty="0" smtClean="0"/>
              <a:t>1) Overtime </a:t>
            </a:r>
            <a:r>
              <a:rPr lang="en-US" sz="1600" i="1" dirty="0" smtClean="0"/>
              <a:t>(p = 1.024e-15)</a:t>
            </a:r>
          </a:p>
          <a:p>
            <a:pPr marL="457200" lvl="1" indent="0">
              <a:buNone/>
            </a:pPr>
            <a:r>
              <a:rPr lang="en-US" sz="2200" dirty="0" smtClean="0"/>
              <a:t>2</a:t>
            </a:r>
            <a:r>
              <a:rPr lang="en-US" sz="2200" dirty="0"/>
              <a:t>) Stock Option Level </a:t>
            </a:r>
            <a:r>
              <a:rPr lang="en-US" sz="1600" i="1" dirty="0"/>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b="1" dirty="0">
                <a:solidFill>
                  <a:srgbClr val="FFFF00"/>
                </a:solidFill>
              </a:rPr>
              <a:t>5) Marital Status</a:t>
            </a:r>
            <a:r>
              <a:rPr lang="en-US" sz="1600" b="1" i="1" dirty="0">
                <a:solidFill>
                  <a:srgbClr val="FFFF00"/>
                </a:solidFill>
              </a:rPr>
              <a:t> (p = 3.379e-08</a:t>
            </a:r>
            <a:r>
              <a:rPr lang="en-US" sz="1600" b="1" i="1" dirty="0" smtClean="0">
                <a:solidFill>
                  <a:srgbClr val="FFFF00"/>
                </a:solidFill>
              </a:rPr>
              <a:t>)</a:t>
            </a:r>
            <a:endParaRPr lang="en-US" sz="2200" b="1" dirty="0" smtClean="0">
              <a:solidFill>
                <a:srgbClr val="FFFF00"/>
              </a:solidFill>
            </a:endParaRPr>
          </a:p>
        </p:txBody>
      </p:sp>
      <p:pic>
        <p:nvPicPr>
          <p:cNvPr id="6" name="Picture 5"/>
          <p:cNvPicPr>
            <a:picLocks noChangeAspect="1"/>
          </p:cNvPicPr>
          <p:nvPr/>
        </p:nvPicPr>
        <p:blipFill>
          <a:blip r:embed="rId3"/>
          <a:stretch>
            <a:fillRect/>
          </a:stretch>
        </p:blipFill>
        <p:spPr>
          <a:xfrm>
            <a:off x="5605752" y="1271752"/>
            <a:ext cx="6296025" cy="4705350"/>
          </a:xfrm>
          <a:prstGeom prst="rect">
            <a:avLst/>
          </a:prstGeom>
        </p:spPr>
      </p:pic>
    </p:spTree>
    <p:extLst>
      <p:ext uri="{BB962C8B-B14F-4D97-AF65-F5344CB8AC3E}">
        <p14:creationId xmlns:p14="http://schemas.microsoft.com/office/powerpoint/2010/main" val="705927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35" y="124841"/>
            <a:ext cx="8389687" cy="1146911"/>
          </a:xfrm>
        </p:spPr>
        <p:txBody>
          <a:bodyPr>
            <a:normAutofit/>
          </a:bodyPr>
          <a:lstStyle/>
          <a:p>
            <a:pPr algn="ctr"/>
            <a:r>
              <a:rPr lang="en-US" sz="7200" dirty="0"/>
              <a:t>Classification Model</a:t>
            </a:r>
          </a:p>
        </p:txBody>
      </p:sp>
      <p:sp>
        <p:nvSpPr>
          <p:cNvPr id="7" name="TextBox 6"/>
          <p:cNvSpPr txBox="1"/>
          <p:nvPr/>
        </p:nvSpPr>
        <p:spPr>
          <a:xfrm>
            <a:off x="321943" y="1271752"/>
            <a:ext cx="9983470"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orbel (Body)."/>
              </a:rPr>
              <a:t>Naive Bayes Model</a:t>
            </a:r>
          </a:p>
          <a:p>
            <a:pPr marL="914400" lvl="1" indent="-457200">
              <a:buFont typeface="+mj-lt"/>
              <a:buAutoNum type="arabicParenR"/>
            </a:pPr>
            <a:r>
              <a:rPr lang="en-US" sz="2400" dirty="0" smtClean="0">
                <a:latin typeface="Corbel (Body)."/>
              </a:rPr>
              <a:t>Model 1</a:t>
            </a:r>
          </a:p>
          <a:p>
            <a:pPr marL="1371600" lvl="2" indent="-457200">
              <a:buFont typeface="Arial" panose="020B0604020202020204" pitchFamily="34" charset="0"/>
              <a:buChar char="•"/>
            </a:pPr>
            <a:r>
              <a:rPr lang="en-US" sz="2400" dirty="0">
                <a:latin typeface="Corbel (Body)."/>
              </a:rPr>
              <a:t>All variables included in this </a:t>
            </a:r>
            <a:r>
              <a:rPr lang="en-US" sz="2400" dirty="0" smtClean="0">
                <a:latin typeface="Corbel (Body)."/>
              </a:rPr>
              <a:t>model</a:t>
            </a:r>
          </a:p>
          <a:p>
            <a:pPr marL="914400" lvl="1" indent="-457200">
              <a:buFont typeface="+mj-lt"/>
              <a:buAutoNum type="arabicParenR"/>
            </a:pPr>
            <a:r>
              <a:rPr lang="en-US" sz="2400" dirty="0" smtClean="0">
                <a:latin typeface="Corbel (Body)."/>
              </a:rPr>
              <a:t>Model 2</a:t>
            </a:r>
          </a:p>
          <a:p>
            <a:pPr marL="1371600" lvl="2" indent="-457200">
              <a:buFont typeface="Arial" panose="020B0604020202020204" pitchFamily="34" charset="0"/>
              <a:buChar char="•"/>
            </a:pPr>
            <a:r>
              <a:rPr lang="en-US" sz="2400" dirty="0" smtClean="0">
                <a:latin typeface="Corbel (Body)."/>
              </a:rPr>
              <a:t>Removed Variables that had high correlations with other columns as well as non significant variables</a:t>
            </a:r>
          </a:p>
          <a:p>
            <a:pPr marL="914400" lvl="1" indent="-457200">
              <a:buFont typeface="+mj-lt"/>
              <a:buAutoNum type="arabicParenR"/>
            </a:pPr>
            <a:r>
              <a:rPr lang="en-US" sz="2400" dirty="0" smtClean="0">
                <a:latin typeface="Corbel (Body)."/>
              </a:rPr>
              <a:t>Model 3</a:t>
            </a:r>
          </a:p>
          <a:p>
            <a:pPr marL="1371600" lvl="2" indent="-457200">
              <a:buFont typeface="Arial" panose="020B0604020202020204" pitchFamily="34" charset="0"/>
              <a:buChar char="•"/>
            </a:pPr>
            <a:r>
              <a:rPr lang="en-US" sz="2400" dirty="0" smtClean="0">
                <a:latin typeface="Corbel (Body)."/>
              </a:rPr>
              <a:t>Only included Variables that the Chi Squared Test deemed significant (p-value &lt; 0.05)</a:t>
            </a:r>
          </a:p>
          <a:p>
            <a:pPr marL="914400" lvl="1" indent="-457200">
              <a:buFont typeface="+mj-lt"/>
              <a:buAutoNum type="arabicParenR"/>
            </a:pPr>
            <a:r>
              <a:rPr lang="en-US" sz="2400" dirty="0" smtClean="0">
                <a:latin typeface="Corbel (Body)."/>
              </a:rPr>
              <a:t>Model 4</a:t>
            </a:r>
          </a:p>
          <a:p>
            <a:pPr marL="1371600" lvl="2" indent="-457200">
              <a:buFont typeface="Arial" panose="020B0604020202020204" pitchFamily="34" charset="0"/>
              <a:buChar char="•"/>
            </a:pPr>
            <a:r>
              <a:rPr lang="en-US" sz="2400" dirty="0" smtClean="0">
                <a:latin typeface="Corbel (Body)."/>
              </a:rPr>
              <a:t>Same as Model 3, only we removed the 2 highly correlated columns we saw in the correlation matrix (</a:t>
            </a:r>
            <a:r>
              <a:rPr lang="en-US" sz="2400" dirty="0" err="1"/>
              <a:t>TotalWorkingYears</a:t>
            </a:r>
            <a:r>
              <a:rPr lang="en-US" sz="2400" dirty="0"/>
              <a:t> and </a:t>
            </a:r>
            <a:r>
              <a:rPr lang="en-US" sz="2400" dirty="0" err="1" smtClean="0"/>
              <a:t>YearsAtCompany</a:t>
            </a:r>
            <a:r>
              <a:rPr lang="en-US" sz="2400" dirty="0" smtClean="0"/>
              <a:t>)</a:t>
            </a:r>
            <a:endParaRPr lang="en-US" sz="2400" dirty="0" smtClean="0">
              <a:latin typeface="Corbel (Body)."/>
            </a:endParaRPr>
          </a:p>
          <a:p>
            <a:pPr lvl="2"/>
            <a:endParaRPr lang="en-US" sz="2400" dirty="0" smtClean="0">
              <a:latin typeface="Corbel (Body)."/>
            </a:endParaRPr>
          </a:p>
          <a:p>
            <a:pPr marL="457200" indent="-457200">
              <a:buFont typeface="+mj-lt"/>
              <a:buAutoNum type="arabicParenR"/>
            </a:pPr>
            <a:endParaRPr lang="en-US" sz="2400" dirty="0" smtClean="0"/>
          </a:p>
        </p:txBody>
      </p:sp>
    </p:spTree>
    <p:extLst>
      <p:ext uri="{BB962C8B-B14F-4D97-AF65-F5344CB8AC3E}">
        <p14:creationId xmlns:p14="http://schemas.microsoft.com/office/powerpoint/2010/main" val="2225240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35" y="124841"/>
            <a:ext cx="8389687" cy="1146911"/>
          </a:xfrm>
        </p:spPr>
        <p:txBody>
          <a:bodyPr>
            <a:normAutofit/>
          </a:bodyPr>
          <a:lstStyle/>
          <a:p>
            <a:pPr algn="ctr"/>
            <a:r>
              <a:rPr lang="en-US" sz="7200" dirty="0"/>
              <a:t>Classification Model</a:t>
            </a:r>
          </a:p>
        </p:txBody>
      </p:sp>
      <p:sp>
        <p:nvSpPr>
          <p:cNvPr id="7" name="TextBox 6"/>
          <p:cNvSpPr txBox="1"/>
          <p:nvPr/>
        </p:nvSpPr>
        <p:spPr>
          <a:xfrm>
            <a:off x="321943" y="1271752"/>
            <a:ext cx="717899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orbel (Body)."/>
              </a:rPr>
              <a:t>Naive Bayes Model</a:t>
            </a:r>
          </a:p>
          <a:p>
            <a:pPr lvl="1"/>
            <a:r>
              <a:rPr lang="en-US" sz="2400" dirty="0" smtClean="0">
                <a:latin typeface="Corbel (Body)."/>
              </a:rPr>
              <a:t>Model 4</a:t>
            </a:r>
          </a:p>
          <a:p>
            <a:pPr marL="1371600" lvl="2" indent="-457200">
              <a:buFont typeface="Arial" panose="020B0604020202020204" pitchFamily="34" charset="0"/>
              <a:buChar char="•"/>
            </a:pPr>
            <a:r>
              <a:rPr lang="en-US" sz="2400" dirty="0" smtClean="0">
                <a:latin typeface="Corbel (Body)."/>
              </a:rPr>
              <a:t>Same as Model 3, only we removed the 2 highly correlated columns we saw in the correlation matrix (</a:t>
            </a:r>
            <a:r>
              <a:rPr lang="en-US" sz="2400" dirty="0" err="1"/>
              <a:t>TotalWorkingYears</a:t>
            </a:r>
            <a:r>
              <a:rPr lang="en-US" sz="2400" dirty="0"/>
              <a:t> and </a:t>
            </a:r>
            <a:r>
              <a:rPr lang="en-US" sz="2400" dirty="0" err="1" smtClean="0"/>
              <a:t>YearsAtCompany</a:t>
            </a:r>
            <a:r>
              <a:rPr lang="en-US" sz="2400" dirty="0" smtClean="0"/>
              <a:t>)</a:t>
            </a:r>
            <a:endParaRPr lang="en-US" sz="2400" dirty="0" smtClean="0">
              <a:latin typeface="Corbel (Body)."/>
            </a:endParaRPr>
          </a:p>
          <a:p>
            <a:pPr lvl="2"/>
            <a:endParaRPr lang="en-US" sz="2400" dirty="0" smtClean="0">
              <a:latin typeface="Corbel (Body)."/>
            </a:endParaRPr>
          </a:p>
          <a:p>
            <a:pPr marL="457200" indent="-457200">
              <a:buFont typeface="+mj-lt"/>
              <a:buAutoNum type="arabicParenR"/>
            </a:pPr>
            <a:endParaRPr lang="en-US" sz="2400" dirty="0" smtClean="0"/>
          </a:p>
        </p:txBody>
      </p:sp>
      <p:pic>
        <p:nvPicPr>
          <p:cNvPr id="3" name="Picture 2"/>
          <p:cNvPicPr>
            <a:picLocks noChangeAspect="1"/>
          </p:cNvPicPr>
          <p:nvPr/>
        </p:nvPicPr>
        <p:blipFill>
          <a:blip r:embed="rId3"/>
          <a:stretch>
            <a:fillRect/>
          </a:stretch>
        </p:blipFill>
        <p:spPr>
          <a:xfrm>
            <a:off x="8297830" y="1271752"/>
            <a:ext cx="3003583" cy="5279983"/>
          </a:xfrm>
          <a:prstGeom prst="rect">
            <a:avLst/>
          </a:prstGeom>
        </p:spPr>
      </p:pic>
    </p:spTree>
    <p:extLst>
      <p:ext uri="{BB962C8B-B14F-4D97-AF65-F5344CB8AC3E}">
        <p14:creationId xmlns:p14="http://schemas.microsoft.com/office/powerpoint/2010/main" val="2618741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35" y="124841"/>
            <a:ext cx="8389687" cy="1146911"/>
          </a:xfrm>
        </p:spPr>
        <p:txBody>
          <a:bodyPr>
            <a:normAutofit/>
          </a:bodyPr>
          <a:lstStyle/>
          <a:p>
            <a:pPr algn="ctr"/>
            <a:r>
              <a:rPr lang="en-US" sz="7200" dirty="0" smtClean="0"/>
              <a:t>Prediction </a:t>
            </a:r>
            <a:r>
              <a:rPr lang="en-US" sz="7200" dirty="0"/>
              <a:t>Model</a:t>
            </a:r>
          </a:p>
        </p:txBody>
      </p:sp>
      <p:sp>
        <p:nvSpPr>
          <p:cNvPr id="5" name="TextBox 4"/>
          <p:cNvSpPr txBox="1"/>
          <p:nvPr/>
        </p:nvSpPr>
        <p:spPr>
          <a:xfrm>
            <a:off x="1118835" y="1576552"/>
            <a:ext cx="9983470" cy="2529923"/>
          </a:xfrm>
          <a:prstGeom prst="rect">
            <a:avLst/>
          </a:prstGeom>
          <a:noFill/>
        </p:spPr>
        <p:txBody>
          <a:bodyPr wrap="square" rtlCol="0">
            <a:spAutoFit/>
          </a:bodyPr>
          <a:lstStyle/>
          <a:p>
            <a:pPr marL="114300" indent="-228600" defTabSz="914400">
              <a:lnSpc>
                <a:spcPct val="90000"/>
              </a:lnSpc>
              <a:buFont typeface="Arial" panose="020B0604020202020204" pitchFamily="34" charset="0"/>
              <a:buChar char="•"/>
            </a:pPr>
            <a:r>
              <a:rPr lang="en-US" sz="4400" dirty="0">
                <a:latin typeface="Corbel (Body)."/>
              </a:rPr>
              <a:t>Linear Regression: Model Selection</a:t>
            </a:r>
          </a:p>
          <a:p>
            <a:pPr marL="514350" lvl="1" indent="-228600" defTabSz="914400">
              <a:lnSpc>
                <a:spcPct val="90000"/>
              </a:lnSpc>
              <a:buFont typeface="Arial" panose="020B0604020202020204" pitchFamily="34" charset="0"/>
              <a:buChar char="•"/>
            </a:pPr>
            <a:r>
              <a:rPr lang="en-US" sz="4400" dirty="0">
                <a:latin typeface="Corbel (Body)."/>
              </a:rPr>
              <a:t>Forward Selection</a:t>
            </a:r>
          </a:p>
          <a:p>
            <a:pPr marL="514350" lvl="1" indent="-228600" defTabSz="914400">
              <a:lnSpc>
                <a:spcPct val="90000"/>
              </a:lnSpc>
              <a:buFont typeface="Arial" panose="020B0604020202020204" pitchFamily="34" charset="0"/>
              <a:buChar char="•"/>
            </a:pPr>
            <a:r>
              <a:rPr lang="en-US" sz="4400" dirty="0" smtClean="0">
                <a:latin typeface="Corbel (Body)."/>
              </a:rPr>
              <a:t>Backward </a:t>
            </a:r>
            <a:r>
              <a:rPr lang="en-US" sz="4400" dirty="0">
                <a:latin typeface="Corbel (Body)."/>
              </a:rPr>
              <a:t>Selection</a:t>
            </a:r>
          </a:p>
          <a:p>
            <a:pPr marL="514350" lvl="1" indent="-228600" defTabSz="914400">
              <a:lnSpc>
                <a:spcPct val="90000"/>
              </a:lnSpc>
              <a:buFont typeface="Arial" panose="020B0604020202020204" pitchFamily="34" charset="0"/>
              <a:buChar char="•"/>
            </a:pPr>
            <a:r>
              <a:rPr lang="en-US" sz="4400" dirty="0" smtClean="0">
                <a:latin typeface="Corbel (Body)."/>
              </a:rPr>
              <a:t>Stepwise Selection</a:t>
            </a:r>
            <a:endParaRPr lang="en-US" sz="4400" dirty="0">
              <a:latin typeface="Corbel (Body)."/>
            </a:endParaRPr>
          </a:p>
        </p:txBody>
      </p:sp>
    </p:spTree>
    <p:extLst>
      <p:ext uri="{BB962C8B-B14F-4D97-AF65-F5344CB8AC3E}">
        <p14:creationId xmlns:p14="http://schemas.microsoft.com/office/powerpoint/2010/main" val="2892832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35" y="124841"/>
            <a:ext cx="8389687" cy="1146911"/>
          </a:xfrm>
        </p:spPr>
        <p:txBody>
          <a:bodyPr>
            <a:normAutofit/>
          </a:bodyPr>
          <a:lstStyle/>
          <a:p>
            <a:pPr algn="ctr"/>
            <a:r>
              <a:rPr lang="en-US" sz="7200" dirty="0" smtClean="0"/>
              <a:t>Prediction </a:t>
            </a:r>
            <a:r>
              <a:rPr lang="en-US" sz="7200" dirty="0"/>
              <a:t>Model</a:t>
            </a:r>
          </a:p>
        </p:txBody>
      </p:sp>
      <p:sp>
        <p:nvSpPr>
          <p:cNvPr id="5" name="TextBox 4"/>
          <p:cNvSpPr txBox="1"/>
          <p:nvPr/>
        </p:nvSpPr>
        <p:spPr>
          <a:xfrm>
            <a:off x="321943" y="1271752"/>
            <a:ext cx="5354957" cy="757130"/>
          </a:xfrm>
          <a:prstGeom prst="rect">
            <a:avLst/>
          </a:prstGeom>
          <a:noFill/>
        </p:spPr>
        <p:txBody>
          <a:bodyPr wrap="square" rtlCol="0">
            <a:spAutoFit/>
          </a:bodyPr>
          <a:lstStyle/>
          <a:p>
            <a:pPr marL="114300" indent="-228600" defTabSz="914400">
              <a:lnSpc>
                <a:spcPct val="90000"/>
              </a:lnSpc>
              <a:buFont typeface="Arial" panose="020B0604020202020204" pitchFamily="34" charset="0"/>
              <a:buChar char="•"/>
            </a:pPr>
            <a:r>
              <a:rPr lang="en-US" sz="2400" dirty="0">
                <a:latin typeface="Corbel (Body)."/>
              </a:rPr>
              <a:t>Linear Regression: Model Selection</a:t>
            </a:r>
          </a:p>
          <a:p>
            <a:pPr marL="514350" lvl="1" indent="-228600" defTabSz="914400">
              <a:lnSpc>
                <a:spcPct val="90000"/>
              </a:lnSpc>
              <a:buFont typeface="Arial" panose="020B0604020202020204" pitchFamily="34" charset="0"/>
              <a:buChar char="•"/>
            </a:pPr>
            <a:r>
              <a:rPr lang="en-US" sz="2400" dirty="0" smtClean="0">
                <a:latin typeface="Corbel (Body)."/>
              </a:rPr>
              <a:t>Backward Selection</a:t>
            </a:r>
            <a:endParaRPr lang="en-US" sz="2400" dirty="0">
              <a:latin typeface="Corbel (Body)."/>
            </a:endParaRPr>
          </a:p>
        </p:txBody>
      </p:sp>
      <p:pic>
        <p:nvPicPr>
          <p:cNvPr id="3" name="Picture 2"/>
          <p:cNvPicPr>
            <a:picLocks noChangeAspect="1"/>
          </p:cNvPicPr>
          <p:nvPr/>
        </p:nvPicPr>
        <p:blipFill>
          <a:blip r:embed="rId3"/>
          <a:stretch>
            <a:fillRect/>
          </a:stretch>
        </p:blipFill>
        <p:spPr>
          <a:xfrm>
            <a:off x="5192712" y="2028882"/>
            <a:ext cx="6886575" cy="4657725"/>
          </a:xfrm>
          <a:prstGeom prst="rect">
            <a:avLst/>
          </a:prstGeom>
        </p:spPr>
      </p:pic>
    </p:spTree>
    <p:extLst>
      <p:ext uri="{BB962C8B-B14F-4D97-AF65-F5344CB8AC3E}">
        <p14:creationId xmlns:p14="http://schemas.microsoft.com/office/powerpoint/2010/main" val="755962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normAutofit lnSpcReduction="10000"/>
          </a:bodyPr>
          <a:lstStyle/>
          <a:p>
            <a:r>
              <a:rPr lang="en-US" dirty="0" smtClean="0"/>
              <a:t>Naive Bayes for </a:t>
            </a:r>
            <a:r>
              <a:rPr lang="en-US" dirty="0"/>
              <a:t>p</a:t>
            </a:r>
            <a:r>
              <a:rPr lang="en-US" dirty="0" smtClean="0"/>
              <a:t>redicting </a:t>
            </a:r>
            <a:r>
              <a:rPr lang="en-US" dirty="0"/>
              <a:t>A</a:t>
            </a:r>
            <a:r>
              <a:rPr lang="en-US" dirty="0" smtClean="0"/>
              <a:t>ttrition</a:t>
            </a:r>
          </a:p>
          <a:p>
            <a:r>
              <a:rPr lang="en-US" dirty="0" smtClean="0"/>
              <a:t>Multiple Linear Regression, more specifically Backward Selection, should be used to predict Monthly Income</a:t>
            </a:r>
          </a:p>
          <a:p>
            <a:r>
              <a:rPr lang="en-US" dirty="0" smtClean="0"/>
              <a:t>There are some variables you see as numeric which should really be seen as factors</a:t>
            </a:r>
          </a:p>
          <a:p>
            <a:r>
              <a:rPr lang="en-US" dirty="0" smtClean="0"/>
              <a:t>In terms of significance, Employees that are not exempt from Overtime are at a much greater risk of Attrition than those who are exempt (managers, directors, etc.)</a:t>
            </a:r>
          </a:p>
          <a:p>
            <a:r>
              <a:rPr lang="en-US" dirty="0" smtClean="0"/>
              <a:t>Many variables can overlap and eliminating them can improve your models while also preventing overfitting.</a:t>
            </a:r>
            <a:endParaRPr lang="en-US" dirty="0"/>
          </a:p>
        </p:txBody>
      </p:sp>
    </p:spTree>
    <p:extLst>
      <p:ext uri="{BB962C8B-B14F-4D97-AF65-F5344CB8AC3E}">
        <p14:creationId xmlns:p14="http://schemas.microsoft.com/office/powerpoint/2010/main" val="37457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Documentation</a:t>
            </a:r>
            <a:endParaRPr lang="en-US" dirty="0"/>
          </a:p>
        </p:txBody>
      </p:sp>
      <p:sp>
        <p:nvSpPr>
          <p:cNvPr id="3" name="Content Placeholder 2"/>
          <p:cNvSpPr>
            <a:spLocks noGrp="1"/>
          </p:cNvSpPr>
          <p:nvPr>
            <p:ph idx="1"/>
          </p:nvPr>
        </p:nvSpPr>
        <p:spPr/>
        <p:txBody>
          <a:bodyPr/>
          <a:lstStyle/>
          <a:p>
            <a:r>
              <a:rPr lang="en-US" dirty="0" smtClean="0"/>
              <a:t>YouTube video for PowerPoint</a:t>
            </a:r>
          </a:p>
          <a:p>
            <a:pPr lvl="1">
              <a:buFont typeface="Courier New" panose="02070309020205020404" pitchFamily="49" charset="0"/>
              <a:buChar char="o"/>
            </a:pPr>
            <a:r>
              <a:rPr lang="en-US" dirty="0" smtClean="0">
                <a:hlinkClick r:id="rId3"/>
              </a:rPr>
              <a:t>https</a:t>
            </a:r>
            <a:r>
              <a:rPr lang="en-US" dirty="0">
                <a:hlinkClick r:id="rId3"/>
              </a:rPr>
              <a:t>://www.youtube.com/watch?v=bYyacNZ_bKM</a:t>
            </a:r>
            <a:endParaRPr lang="en-US" u="sng" dirty="0" smtClean="0">
              <a:solidFill>
                <a:schemeClr val="accent2">
                  <a:lumMod val="60000"/>
                  <a:lumOff val="40000"/>
                </a:schemeClr>
              </a:solidFill>
            </a:endParaRPr>
          </a:p>
          <a:p>
            <a:r>
              <a:rPr lang="en-US" dirty="0" smtClean="0"/>
              <a:t>GitHub repository for Project</a:t>
            </a:r>
          </a:p>
          <a:p>
            <a:pPr lvl="1">
              <a:buFont typeface="Courier New" panose="02070309020205020404" pitchFamily="49" charset="0"/>
              <a:buChar char="o"/>
            </a:pPr>
            <a:r>
              <a:rPr lang="en-US" dirty="0" smtClean="0">
                <a:hlinkClick r:id="rId4"/>
              </a:rPr>
              <a:t>https</a:t>
            </a:r>
            <a:r>
              <a:rPr lang="en-US" dirty="0">
                <a:hlinkClick r:id="rId4"/>
              </a:rPr>
              <a:t>://github.com/daaneshi/CaseStudy2DDS</a:t>
            </a:r>
            <a:endParaRPr lang="en-US" dirty="0"/>
          </a:p>
        </p:txBody>
      </p:sp>
    </p:spTree>
    <p:extLst>
      <p:ext uri="{BB962C8B-B14F-4D97-AF65-F5344CB8AC3E}">
        <p14:creationId xmlns:p14="http://schemas.microsoft.com/office/powerpoint/2010/main" val="771956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349" y="2742302"/>
            <a:ext cx="9144000" cy="1641490"/>
          </a:xfrm>
        </p:spPr>
        <p:txBody>
          <a:bodyPr>
            <a:normAutofit/>
          </a:bodyPr>
          <a:lstStyle/>
          <a:p>
            <a:pPr algn="ctr"/>
            <a:r>
              <a:rPr lang="en-US" sz="7200" dirty="0" smtClean="0"/>
              <a:t>Exploratory Analysis</a:t>
            </a:r>
            <a:endParaRPr lang="en-US" sz="7200" dirty="0"/>
          </a:p>
        </p:txBody>
      </p:sp>
      <p:pic>
        <p:nvPicPr>
          <p:cNvPr id="4" name="Picture 10" descr="Image result for frito lay">
            <a:extLst>
              <a:ext uri="{FF2B5EF4-FFF2-40B4-BE49-F238E27FC236}">
                <a16:creationId xmlns:a16="http://schemas.microsoft.com/office/drawing/2014/main" id="{DF9756E6-BEC6-4143-9691-4DC61B1CFD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9343" y="240840"/>
            <a:ext cx="4078013" cy="203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024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004" y="330178"/>
            <a:ext cx="11555380" cy="1099229"/>
          </a:xfrm>
        </p:spPr>
        <p:txBody>
          <a:bodyPr>
            <a:normAutofit/>
          </a:bodyPr>
          <a:lstStyle/>
          <a:p>
            <a:pPr algn="ctr"/>
            <a:r>
              <a:rPr lang="en-US" sz="7200" dirty="0" smtClean="0"/>
              <a:t>Bar Graphs and Histograms</a:t>
            </a:r>
            <a:endParaRPr lang="en-US" sz="7200" dirty="0"/>
          </a:p>
        </p:txBody>
      </p:sp>
      <p:pic>
        <p:nvPicPr>
          <p:cNvPr id="3" name="Picture 2"/>
          <p:cNvPicPr>
            <a:picLocks noChangeAspect="1"/>
          </p:cNvPicPr>
          <p:nvPr/>
        </p:nvPicPr>
        <p:blipFill>
          <a:blip r:embed="rId3"/>
          <a:stretch>
            <a:fillRect/>
          </a:stretch>
        </p:blipFill>
        <p:spPr>
          <a:xfrm>
            <a:off x="0" y="1971668"/>
            <a:ext cx="5822445" cy="4069897"/>
          </a:xfrm>
          <a:prstGeom prst="rect">
            <a:avLst/>
          </a:prstGeom>
        </p:spPr>
      </p:pic>
      <p:pic>
        <p:nvPicPr>
          <p:cNvPr id="4" name="Picture 3"/>
          <p:cNvPicPr>
            <a:picLocks noChangeAspect="1"/>
          </p:cNvPicPr>
          <p:nvPr/>
        </p:nvPicPr>
        <p:blipFill>
          <a:blip r:embed="rId4"/>
          <a:stretch>
            <a:fillRect/>
          </a:stretch>
        </p:blipFill>
        <p:spPr>
          <a:xfrm>
            <a:off x="6312942" y="1971668"/>
            <a:ext cx="5879058" cy="4150920"/>
          </a:xfrm>
          <a:prstGeom prst="rect">
            <a:avLst/>
          </a:prstGeom>
        </p:spPr>
      </p:pic>
      <p:sp>
        <p:nvSpPr>
          <p:cNvPr id="5" name="Rectangle 4"/>
          <p:cNvSpPr/>
          <p:nvPr/>
        </p:nvSpPr>
        <p:spPr>
          <a:xfrm>
            <a:off x="2274669" y="1602336"/>
            <a:ext cx="2162772" cy="369332"/>
          </a:xfrm>
          <a:prstGeom prst="rect">
            <a:avLst/>
          </a:prstGeom>
        </p:spPr>
        <p:txBody>
          <a:bodyPr wrap="none">
            <a:spAutoFit/>
          </a:bodyPr>
          <a:lstStyle/>
          <a:p>
            <a:r>
              <a:rPr lang="en-US" dirty="0" smtClean="0"/>
              <a:t>Categorical (Factors)</a:t>
            </a:r>
            <a:endParaRPr lang="en-US" dirty="0"/>
          </a:p>
        </p:txBody>
      </p:sp>
      <p:sp>
        <p:nvSpPr>
          <p:cNvPr id="6" name="Rectangle 5"/>
          <p:cNvSpPr/>
          <p:nvPr/>
        </p:nvSpPr>
        <p:spPr>
          <a:xfrm>
            <a:off x="8615918" y="1602336"/>
            <a:ext cx="1967205" cy="369332"/>
          </a:xfrm>
          <a:prstGeom prst="rect">
            <a:avLst/>
          </a:prstGeom>
        </p:spPr>
        <p:txBody>
          <a:bodyPr wrap="none">
            <a:spAutoFit/>
          </a:bodyPr>
          <a:lstStyle/>
          <a:p>
            <a:r>
              <a:rPr lang="en-US" dirty="0" smtClean="0"/>
              <a:t>Numeric (Integers)</a:t>
            </a:r>
            <a:endParaRPr lang="en-US" dirty="0"/>
          </a:p>
        </p:txBody>
      </p:sp>
    </p:spTree>
    <p:extLst>
      <p:ext uri="{BB962C8B-B14F-4D97-AF65-F5344CB8AC3E}">
        <p14:creationId xmlns:p14="http://schemas.microsoft.com/office/powerpoint/2010/main" val="3981521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004" y="330178"/>
            <a:ext cx="11555380" cy="1099229"/>
          </a:xfrm>
        </p:spPr>
        <p:txBody>
          <a:bodyPr>
            <a:normAutofit/>
          </a:bodyPr>
          <a:lstStyle/>
          <a:p>
            <a:pPr algn="ctr"/>
            <a:r>
              <a:rPr lang="en-US" sz="7200" dirty="0" smtClean="0"/>
              <a:t>Bar Graphs and Histograms</a:t>
            </a:r>
            <a:endParaRPr lang="en-US" sz="7200" dirty="0"/>
          </a:p>
        </p:txBody>
      </p:sp>
      <p:pic>
        <p:nvPicPr>
          <p:cNvPr id="3" name="Picture 2"/>
          <p:cNvPicPr>
            <a:picLocks noChangeAspect="1"/>
          </p:cNvPicPr>
          <p:nvPr/>
        </p:nvPicPr>
        <p:blipFill>
          <a:blip r:embed="rId3"/>
          <a:stretch>
            <a:fillRect/>
          </a:stretch>
        </p:blipFill>
        <p:spPr>
          <a:xfrm>
            <a:off x="0" y="1971668"/>
            <a:ext cx="5822445" cy="4069897"/>
          </a:xfrm>
          <a:prstGeom prst="rect">
            <a:avLst/>
          </a:prstGeom>
        </p:spPr>
      </p:pic>
      <p:pic>
        <p:nvPicPr>
          <p:cNvPr id="4" name="Picture 3"/>
          <p:cNvPicPr>
            <a:picLocks noChangeAspect="1"/>
          </p:cNvPicPr>
          <p:nvPr/>
        </p:nvPicPr>
        <p:blipFill>
          <a:blip r:embed="rId4"/>
          <a:stretch>
            <a:fillRect/>
          </a:stretch>
        </p:blipFill>
        <p:spPr>
          <a:xfrm>
            <a:off x="6312942" y="1971668"/>
            <a:ext cx="5879058" cy="4150920"/>
          </a:xfrm>
          <a:prstGeom prst="rect">
            <a:avLst/>
          </a:prstGeom>
        </p:spPr>
      </p:pic>
      <p:sp>
        <p:nvSpPr>
          <p:cNvPr id="5" name="Rectangle 4"/>
          <p:cNvSpPr/>
          <p:nvPr/>
        </p:nvSpPr>
        <p:spPr>
          <a:xfrm>
            <a:off x="2274669" y="1602336"/>
            <a:ext cx="2162772" cy="369332"/>
          </a:xfrm>
          <a:prstGeom prst="rect">
            <a:avLst/>
          </a:prstGeom>
        </p:spPr>
        <p:txBody>
          <a:bodyPr wrap="none">
            <a:spAutoFit/>
          </a:bodyPr>
          <a:lstStyle/>
          <a:p>
            <a:r>
              <a:rPr lang="en-US" dirty="0" smtClean="0"/>
              <a:t>Categorical (Factors)</a:t>
            </a:r>
            <a:endParaRPr lang="en-US" dirty="0"/>
          </a:p>
        </p:txBody>
      </p:sp>
      <p:sp>
        <p:nvSpPr>
          <p:cNvPr id="6" name="Rectangle 5"/>
          <p:cNvSpPr/>
          <p:nvPr/>
        </p:nvSpPr>
        <p:spPr>
          <a:xfrm>
            <a:off x="8615918" y="1602336"/>
            <a:ext cx="1967205" cy="369332"/>
          </a:xfrm>
          <a:prstGeom prst="rect">
            <a:avLst/>
          </a:prstGeom>
        </p:spPr>
        <p:txBody>
          <a:bodyPr wrap="none">
            <a:spAutoFit/>
          </a:bodyPr>
          <a:lstStyle/>
          <a:p>
            <a:r>
              <a:rPr lang="en-US" dirty="0" smtClean="0"/>
              <a:t>Numeric (Integers)</a:t>
            </a:r>
            <a:endParaRPr lang="en-US" dirty="0"/>
          </a:p>
        </p:txBody>
      </p:sp>
    </p:spTree>
    <p:extLst>
      <p:ext uri="{BB962C8B-B14F-4D97-AF65-F5344CB8AC3E}">
        <p14:creationId xmlns:p14="http://schemas.microsoft.com/office/powerpoint/2010/main" val="1830710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993" y="126124"/>
            <a:ext cx="7359650" cy="978238"/>
          </a:xfrm>
        </p:spPr>
        <p:txBody>
          <a:bodyPr>
            <a:normAutofit fontScale="90000"/>
          </a:bodyPr>
          <a:lstStyle/>
          <a:p>
            <a:pPr algn="ctr"/>
            <a:r>
              <a:rPr lang="en-US" sz="7200" dirty="0" smtClean="0"/>
              <a:t>Correlated Numerical Predictors</a:t>
            </a:r>
            <a:endParaRPr lang="en-US" sz="7200" dirty="0"/>
          </a:p>
        </p:txBody>
      </p:sp>
      <p:pic>
        <p:nvPicPr>
          <p:cNvPr id="3" name="Picture 2"/>
          <p:cNvPicPr>
            <a:picLocks noChangeAspect="1"/>
          </p:cNvPicPr>
          <p:nvPr/>
        </p:nvPicPr>
        <p:blipFill>
          <a:blip r:embed="rId3"/>
          <a:stretch>
            <a:fillRect/>
          </a:stretch>
        </p:blipFill>
        <p:spPr>
          <a:xfrm>
            <a:off x="2399429" y="1104362"/>
            <a:ext cx="6330778" cy="5753638"/>
          </a:xfrm>
          <a:prstGeom prst="rect">
            <a:avLst/>
          </a:prstGeom>
        </p:spPr>
      </p:pic>
    </p:spTree>
    <p:extLst>
      <p:ext uri="{BB962C8B-B14F-4D97-AF65-F5344CB8AC3E}">
        <p14:creationId xmlns:p14="http://schemas.microsoft.com/office/powerpoint/2010/main" val="921994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880" y="309858"/>
            <a:ext cx="11280638" cy="1077508"/>
          </a:xfrm>
        </p:spPr>
        <p:txBody>
          <a:bodyPr>
            <a:normAutofit/>
          </a:bodyPr>
          <a:lstStyle/>
          <a:p>
            <a:pPr algn="ctr"/>
            <a:r>
              <a:rPr lang="en-US" sz="6000" dirty="0" smtClean="0"/>
              <a:t>Finding Significant Factor Variables</a:t>
            </a:r>
            <a:endParaRPr lang="en-US" sz="60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819399" y="1387366"/>
            <a:ext cx="10515600" cy="38717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r>
              <a:rPr lang="en-US" sz="2200" dirty="0"/>
              <a:t>(Chi-Squared test, alpha = 0.05</a:t>
            </a:r>
            <a:r>
              <a:rPr lang="en-US" sz="2200" dirty="0" smtClean="0"/>
              <a:t>)</a:t>
            </a:r>
            <a:endParaRPr lang="en-US" sz="2200" dirty="0"/>
          </a:p>
          <a:p>
            <a:pPr marL="457200" lvl="1" indent="0">
              <a:buNone/>
            </a:pPr>
            <a:r>
              <a:rPr lang="en-US" sz="2200" dirty="0"/>
              <a:t>1) Overtime </a:t>
            </a:r>
            <a:r>
              <a:rPr lang="en-US" sz="1600" i="1" dirty="0"/>
              <a:t>(p = 1.024e-15)</a:t>
            </a:r>
          </a:p>
          <a:p>
            <a:pPr marL="457200" lvl="1" indent="0">
              <a:buNone/>
            </a:pPr>
            <a:r>
              <a:rPr lang="en-US" sz="2200" dirty="0"/>
              <a:t>2) Stock Option Level </a:t>
            </a:r>
            <a:r>
              <a:rPr lang="en-US" sz="1600" i="1" dirty="0"/>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dirty="0"/>
              <a:t>5) Marital Status</a:t>
            </a:r>
            <a:r>
              <a:rPr lang="en-US" sz="1600" i="1" dirty="0"/>
              <a:t> (p = 3.379e-08</a:t>
            </a:r>
            <a:r>
              <a:rPr lang="en-US" sz="1600" i="1" dirty="0" smtClean="0"/>
              <a:t>)</a:t>
            </a:r>
            <a:endParaRPr lang="en-US" sz="2200" dirty="0" smtClean="0"/>
          </a:p>
          <a:p>
            <a:pPr marL="342900" indent="-342900" algn="l">
              <a:buFont typeface="Arial" panose="020B0604020202020204" pitchFamily="34" charset="0"/>
              <a:buChar char="•"/>
            </a:pPr>
            <a:r>
              <a:rPr lang="en-US" sz="2200" dirty="0" smtClean="0"/>
              <a:t>No Significant Impact (Chi-Squared test, alpha = 0.05)</a:t>
            </a:r>
          </a:p>
          <a:p>
            <a:pPr lvl="1"/>
            <a:r>
              <a:rPr lang="en-US" sz="2200" dirty="0" smtClean="0"/>
              <a:t>Gender, Education, Daily/Hourly Rate, Monthly Income, Performance Rating, Relationship Satisfaction, and Time Allotted for Training</a:t>
            </a:r>
          </a:p>
        </p:txBody>
      </p:sp>
    </p:spTree>
    <p:extLst>
      <p:ext uri="{BB962C8B-B14F-4D97-AF65-F5344CB8AC3E}">
        <p14:creationId xmlns:p14="http://schemas.microsoft.com/office/powerpoint/2010/main" val="350979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880" y="309858"/>
            <a:ext cx="11280638" cy="1077508"/>
          </a:xfrm>
        </p:spPr>
        <p:txBody>
          <a:bodyPr>
            <a:normAutofit/>
          </a:bodyPr>
          <a:lstStyle/>
          <a:p>
            <a:pPr algn="ctr"/>
            <a:r>
              <a:rPr lang="en-US" sz="6000" dirty="0" smtClean="0"/>
              <a:t>Finding Significant Factor Variables</a:t>
            </a:r>
            <a:endParaRPr lang="en-US" sz="60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819399" y="1387366"/>
            <a:ext cx="10515600" cy="38717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r>
              <a:rPr lang="en-US" sz="2200" dirty="0"/>
              <a:t>Chi-Squared test, alpha = 0.05</a:t>
            </a:r>
            <a:r>
              <a:rPr lang="en-US" sz="2200" dirty="0" smtClean="0"/>
              <a:t>)</a:t>
            </a:r>
            <a:endParaRPr lang="en-US" sz="2200" dirty="0"/>
          </a:p>
          <a:p>
            <a:pPr marL="457200" lvl="1" indent="0">
              <a:buNone/>
            </a:pPr>
            <a:r>
              <a:rPr lang="en-US" sz="2200" dirty="0"/>
              <a:t>1) Overtime </a:t>
            </a:r>
            <a:r>
              <a:rPr lang="en-US" sz="1600" i="1" dirty="0"/>
              <a:t>(p = 1.024e-15)</a:t>
            </a:r>
          </a:p>
          <a:p>
            <a:pPr marL="457200" lvl="1" indent="0">
              <a:buNone/>
            </a:pPr>
            <a:r>
              <a:rPr lang="en-US" sz="2200" dirty="0"/>
              <a:t>2) Stock Option Level </a:t>
            </a:r>
            <a:r>
              <a:rPr lang="en-US" sz="1600" i="1" dirty="0"/>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dirty="0"/>
              <a:t>5) Marital Status</a:t>
            </a:r>
            <a:r>
              <a:rPr lang="en-US" sz="1600" i="1" dirty="0"/>
              <a:t> (p = 3.379e-08</a:t>
            </a:r>
            <a:r>
              <a:rPr lang="en-US" sz="1600" i="1" dirty="0" smtClean="0"/>
              <a:t>)</a:t>
            </a:r>
            <a:endParaRPr lang="en-US" sz="2200" dirty="0" smtClean="0"/>
          </a:p>
          <a:p>
            <a:pPr marL="342900" indent="-342900" algn="l">
              <a:buFont typeface="Arial" panose="020B0604020202020204" pitchFamily="34" charset="0"/>
              <a:buChar char="•"/>
            </a:pPr>
            <a:r>
              <a:rPr lang="en-US" sz="2200" dirty="0" smtClean="0"/>
              <a:t>No Significant Impact (Chi-Squared test, alpha = 0.05)</a:t>
            </a:r>
          </a:p>
          <a:p>
            <a:pPr lvl="1"/>
            <a:r>
              <a:rPr lang="en-US" sz="2200" dirty="0" smtClean="0"/>
              <a:t>Gender, Education, Daily/Hourly Rate, Monthly Income, Performance Rating, Relationship Satisfaction, and Time Allotted for Training</a:t>
            </a:r>
          </a:p>
        </p:txBody>
      </p:sp>
    </p:spTree>
    <p:extLst>
      <p:ext uri="{BB962C8B-B14F-4D97-AF65-F5344CB8AC3E}">
        <p14:creationId xmlns:p14="http://schemas.microsoft.com/office/powerpoint/2010/main" val="2316956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98" y="136373"/>
            <a:ext cx="11280638" cy="625563"/>
          </a:xfrm>
        </p:spPr>
        <p:txBody>
          <a:bodyPr>
            <a:normAutofit fontScale="90000"/>
          </a:bodyPr>
          <a:lstStyle/>
          <a:p>
            <a:pPr algn="ctr"/>
            <a:r>
              <a:rPr lang="en-US" sz="4400" dirty="0" smtClean="0"/>
              <a:t>Finding Significant Factor Variables</a:t>
            </a:r>
            <a:endParaRPr lang="en-US" sz="44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0" y="1271752"/>
            <a:ext cx="5486808" cy="28062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p>
          <a:p>
            <a:pPr marL="457200" lvl="1" indent="0">
              <a:buNone/>
            </a:pPr>
            <a:r>
              <a:rPr lang="en-US" sz="2200" b="1" dirty="0" smtClean="0">
                <a:solidFill>
                  <a:srgbClr val="FFFF00"/>
                </a:solidFill>
              </a:rPr>
              <a:t>1) Overtime </a:t>
            </a:r>
            <a:r>
              <a:rPr lang="en-US" sz="1600" b="1" i="1" dirty="0" smtClean="0">
                <a:solidFill>
                  <a:srgbClr val="FFFF00"/>
                </a:solidFill>
              </a:rPr>
              <a:t>(p = 1.024e-15)</a:t>
            </a:r>
          </a:p>
          <a:p>
            <a:pPr marL="457200" lvl="1" indent="0">
              <a:buNone/>
            </a:pPr>
            <a:r>
              <a:rPr lang="en-US" sz="2200" dirty="0" smtClean="0"/>
              <a:t>2</a:t>
            </a:r>
            <a:r>
              <a:rPr lang="en-US" sz="2200" dirty="0"/>
              <a:t>) Stock Option Level </a:t>
            </a:r>
            <a:r>
              <a:rPr lang="en-US" sz="1600" i="1" dirty="0"/>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dirty="0"/>
              <a:t>5) Marital Status</a:t>
            </a:r>
            <a:r>
              <a:rPr lang="en-US" sz="1600" i="1" dirty="0"/>
              <a:t> (p = 3.379e-08</a:t>
            </a:r>
            <a:r>
              <a:rPr lang="en-US" sz="1600" i="1" dirty="0" smtClean="0"/>
              <a:t>)</a:t>
            </a:r>
            <a:endParaRPr lang="en-US" sz="2200" dirty="0" smtClean="0"/>
          </a:p>
        </p:txBody>
      </p:sp>
      <p:pic>
        <p:nvPicPr>
          <p:cNvPr id="3" name="Picture 2"/>
          <p:cNvPicPr>
            <a:picLocks noChangeAspect="1"/>
          </p:cNvPicPr>
          <p:nvPr/>
        </p:nvPicPr>
        <p:blipFill>
          <a:blip r:embed="rId3"/>
          <a:stretch>
            <a:fillRect/>
          </a:stretch>
        </p:blipFill>
        <p:spPr>
          <a:xfrm>
            <a:off x="7572540" y="3897860"/>
            <a:ext cx="3841696" cy="2865289"/>
          </a:xfrm>
          <a:prstGeom prst="rect">
            <a:avLst/>
          </a:prstGeom>
        </p:spPr>
      </p:pic>
      <p:pic>
        <p:nvPicPr>
          <p:cNvPr id="4" name="Picture 3"/>
          <p:cNvPicPr>
            <a:picLocks noChangeAspect="1"/>
          </p:cNvPicPr>
          <p:nvPr/>
        </p:nvPicPr>
        <p:blipFill>
          <a:blip r:embed="rId4"/>
          <a:stretch>
            <a:fillRect/>
          </a:stretch>
        </p:blipFill>
        <p:spPr>
          <a:xfrm>
            <a:off x="7552484" y="848612"/>
            <a:ext cx="3861752" cy="2875896"/>
          </a:xfrm>
          <a:prstGeom prst="rect">
            <a:avLst/>
          </a:prstGeom>
        </p:spPr>
      </p:pic>
    </p:spTree>
    <p:extLst>
      <p:ext uri="{BB962C8B-B14F-4D97-AF65-F5344CB8AC3E}">
        <p14:creationId xmlns:p14="http://schemas.microsoft.com/office/powerpoint/2010/main" val="3383345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98" y="136373"/>
            <a:ext cx="11280638" cy="625563"/>
          </a:xfrm>
        </p:spPr>
        <p:txBody>
          <a:bodyPr>
            <a:normAutofit fontScale="90000"/>
          </a:bodyPr>
          <a:lstStyle/>
          <a:p>
            <a:pPr algn="ctr"/>
            <a:r>
              <a:rPr lang="en-US" sz="4400" dirty="0" smtClean="0"/>
              <a:t>Finding Significant Factor Variables</a:t>
            </a:r>
            <a:endParaRPr lang="en-US" sz="44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0" y="1271752"/>
            <a:ext cx="5486808" cy="28062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p>
          <a:p>
            <a:pPr marL="457200" lvl="1" indent="0">
              <a:buNone/>
            </a:pPr>
            <a:r>
              <a:rPr lang="en-US" sz="2200" dirty="0" smtClean="0"/>
              <a:t>1) Overtime </a:t>
            </a:r>
            <a:r>
              <a:rPr lang="en-US" sz="1600" i="1" dirty="0" smtClean="0"/>
              <a:t>(p = 1.024e-15)</a:t>
            </a:r>
          </a:p>
          <a:p>
            <a:pPr marL="457200" lvl="1" indent="0">
              <a:buNone/>
            </a:pPr>
            <a:r>
              <a:rPr lang="en-US" sz="2200" b="1" dirty="0" smtClean="0">
                <a:solidFill>
                  <a:srgbClr val="FFFF00"/>
                </a:solidFill>
              </a:rPr>
              <a:t>2</a:t>
            </a:r>
            <a:r>
              <a:rPr lang="en-US" sz="2200" b="1" dirty="0">
                <a:solidFill>
                  <a:srgbClr val="FFFF00"/>
                </a:solidFill>
              </a:rPr>
              <a:t>) Stock Option Level </a:t>
            </a:r>
            <a:r>
              <a:rPr lang="en-US" sz="1600" b="1" i="1" dirty="0">
                <a:solidFill>
                  <a:srgbClr val="FFFF00"/>
                </a:solidFill>
              </a:rPr>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dirty="0"/>
              <a:t>5) Marital Status</a:t>
            </a:r>
            <a:r>
              <a:rPr lang="en-US" sz="1600" i="1" dirty="0"/>
              <a:t> (p = 3.379e-08</a:t>
            </a:r>
            <a:r>
              <a:rPr lang="en-US" sz="1600" i="1" dirty="0" smtClean="0"/>
              <a:t>)</a:t>
            </a:r>
            <a:endParaRPr lang="en-US" sz="2200" dirty="0" smtClean="0"/>
          </a:p>
        </p:txBody>
      </p:sp>
      <p:pic>
        <p:nvPicPr>
          <p:cNvPr id="7" name="Picture 6"/>
          <p:cNvPicPr>
            <a:picLocks noChangeAspect="1"/>
          </p:cNvPicPr>
          <p:nvPr/>
        </p:nvPicPr>
        <p:blipFill>
          <a:blip r:embed="rId3"/>
          <a:stretch>
            <a:fillRect/>
          </a:stretch>
        </p:blipFill>
        <p:spPr>
          <a:xfrm>
            <a:off x="5667210" y="1271752"/>
            <a:ext cx="6238875" cy="4505325"/>
          </a:xfrm>
          <a:prstGeom prst="rect">
            <a:avLst/>
          </a:prstGeom>
        </p:spPr>
      </p:pic>
    </p:spTree>
    <p:extLst>
      <p:ext uri="{BB962C8B-B14F-4D97-AF65-F5344CB8AC3E}">
        <p14:creationId xmlns:p14="http://schemas.microsoft.com/office/powerpoint/2010/main" val="3768623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551</TotalTime>
  <Words>1529</Words>
  <Application>Microsoft Office PowerPoint</Application>
  <PresentationFormat>Widescreen</PresentationFormat>
  <Paragraphs>162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Corbel (Body).</vt:lpstr>
      <vt:lpstr>Courier New</vt:lpstr>
      <vt:lpstr>Depth</vt:lpstr>
      <vt:lpstr>Workplace Attrition</vt:lpstr>
      <vt:lpstr>Exploratory Analysis</vt:lpstr>
      <vt:lpstr>Bar Graphs and Histograms</vt:lpstr>
      <vt:lpstr>Bar Graphs and Histograms</vt:lpstr>
      <vt:lpstr>Correlated Numerical Predictors</vt:lpstr>
      <vt:lpstr>Finding Significant Factor Variables</vt:lpstr>
      <vt:lpstr>Finding Significant Factor Variables</vt:lpstr>
      <vt:lpstr>Finding Significant Factor Variables</vt:lpstr>
      <vt:lpstr>Finding Significant Factor Variables</vt:lpstr>
      <vt:lpstr>Finding Significant Factor Variables</vt:lpstr>
      <vt:lpstr>Classification Model</vt:lpstr>
      <vt:lpstr>Classification Model</vt:lpstr>
      <vt:lpstr>Prediction Model</vt:lpstr>
      <vt:lpstr>Prediction Model</vt:lpstr>
      <vt:lpstr>Takeaways</vt:lpstr>
      <vt:lpstr>Presentation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in  the Workplace</dc:title>
  <dc:creator>Pablo</dc:creator>
  <cp:lastModifiedBy>Ibrahim, Daanesh</cp:lastModifiedBy>
  <cp:revision>38</cp:revision>
  <dcterms:created xsi:type="dcterms:W3CDTF">2019-08-19T20:52:47Z</dcterms:created>
  <dcterms:modified xsi:type="dcterms:W3CDTF">2020-03-14T05:16:45Z</dcterms:modified>
</cp:coreProperties>
</file>