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5" r:id="rId5"/>
    <p:sldId id="266" r:id="rId6"/>
    <p:sldId id="268" r:id="rId7"/>
    <p:sldId id="267" r:id="rId8"/>
    <p:sldId id="269" r:id="rId9"/>
    <p:sldId id="270" r:id="rId10"/>
    <p:sldId id="271" r:id="rId11"/>
    <p:sldId id="259" r:id="rId12"/>
    <p:sldId id="272" r:id="rId13"/>
    <p:sldId id="273" r:id="rId14"/>
    <p:sldId id="274" r:id="rId15"/>
    <p:sldId id="275" r:id="rId16"/>
    <p:sldId id="276" r:id="rId17"/>
    <p:sldId id="277" r:id="rId18"/>
    <p:sldId id="262"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54" d="100"/>
          <a:sy n="54" d="100"/>
        </p:scale>
        <p:origin x="91" y="79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1/24/2020</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1/24/2020</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76423" y="400594"/>
            <a:ext cx="8791575" cy="879974"/>
          </a:xfrm>
        </p:spPr>
        <p:txBody>
          <a:bodyPr/>
          <a:lstStyle/>
          <a:p>
            <a:pPr algn="ctr"/>
            <a:r>
              <a:rPr lang="en-US" dirty="0" smtClean="0"/>
              <a:t>Budweiser Case study</a:t>
            </a:r>
            <a:endParaRPr lang="en-US" dirty="0"/>
          </a:p>
        </p:txBody>
      </p:sp>
      <p:sp>
        <p:nvSpPr>
          <p:cNvPr id="3" name="Subtitle 2"/>
          <p:cNvSpPr>
            <a:spLocks noGrp="1"/>
          </p:cNvSpPr>
          <p:nvPr>
            <p:ph type="subTitle" idx="1"/>
          </p:nvPr>
        </p:nvSpPr>
        <p:spPr>
          <a:xfrm>
            <a:off x="4197256" y="5256666"/>
            <a:ext cx="4149907" cy="377779"/>
          </a:xfrm>
        </p:spPr>
        <p:txBody>
          <a:bodyPr>
            <a:normAutofit fontScale="85000" lnSpcReduction="10000"/>
          </a:bodyPr>
          <a:lstStyle/>
          <a:p>
            <a:r>
              <a:rPr lang="en-US" dirty="0" smtClean="0">
                <a:solidFill>
                  <a:schemeClr val="tx1"/>
                </a:solidFill>
              </a:rPr>
              <a:t>Data Scientist: Daanesh Ibrahim</a:t>
            </a:r>
            <a:endParaRPr lang="en-US" dirty="0">
              <a:solidFill>
                <a:schemeClr val="tx1"/>
              </a:solidFill>
            </a:endParaRPr>
          </a:p>
        </p:txBody>
      </p:sp>
    </p:spTree>
    <p:extLst>
      <p:ext uri="{BB962C8B-B14F-4D97-AF65-F5344CB8AC3E}">
        <p14:creationId xmlns:p14="http://schemas.microsoft.com/office/powerpoint/2010/main" val="42869589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961504" y="296301"/>
            <a:ext cx="5868987" cy="1062236"/>
          </a:xfrm>
        </p:spPr>
        <p:txBody>
          <a:bodyPr/>
          <a:lstStyle/>
          <a:p>
            <a:pPr algn="ctr"/>
            <a:r>
              <a:rPr lang="en-US" cap="none" dirty="0" smtClean="0">
                <a:latin typeface="Malgun Gothic" panose="020B0503020000020004" pitchFamily="34" charset="-127"/>
                <a:ea typeface="Malgun Gothic" panose="020B0503020000020004" pitchFamily="34" charset="-127"/>
              </a:rPr>
              <a:t>Maximum IBU Per State</a:t>
            </a:r>
            <a:endParaRPr lang="en-US" cap="none" dirty="0">
              <a:latin typeface="Malgun Gothic" panose="020B0503020000020004" pitchFamily="34" charset="-127"/>
              <a:ea typeface="Malgun Gothic" panose="020B0503020000020004" pitchFamily="34" charset="-127"/>
            </a:endParaRPr>
          </a:p>
        </p:txBody>
      </p:sp>
      <p:sp>
        <p:nvSpPr>
          <p:cNvPr id="3" name="Subtitle 2"/>
          <p:cNvSpPr>
            <a:spLocks noGrp="1"/>
          </p:cNvSpPr>
          <p:nvPr>
            <p:ph sz="half" idx="1"/>
          </p:nvPr>
        </p:nvSpPr>
        <p:spPr>
          <a:xfrm>
            <a:off x="984951" y="2384389"/>
            <a:ext cx="4597701" cy="2499948"/>
          </a:xfrm>
        </p:spPr>
        <p:txBody>
          <a:bodyPr>
            <a:normAutofit fontScale="92500" lnSpcReduction="10000"/>
          </a:bodyPr>
          <a:lstStyle/>
          <a:p>
            <a:r>
              <a:rPr lang="en-US" dirty="0" smtClean="0">
                <a:solidFill>
                  <a:schemeClr val="tx1"/>
                </a:solidFill>
              </a:rPr>
              <a:t>Oregon has the highest maximum IBU with 138.</a:t>
            </a:r>
          </a:p>
          <a:p>
            <a:r>
              <a:rPr lang="en-US" dirty="0" smtClean="0"/>
              <a:t>Arkansas has the lowest maximum IBU with 39 on this list (South Dakota is using the national median).</a:t>
            </a:r>
            <a:endParaRPr lang="en-US" dirty="0">
              <a:solidFill>
                <a:schemeClr val="tx1"/>
              </a:solidFill>
            </a:endParaRPr>
          </a:p>
        </p:txBody>
      </p:sp>
      <p:pic>
        <p:nvPicPr>
          <p:cNvPr id="5" name="Picture 4"/>
          <p:cNvPicPr>
            <a:picLocks noChangeAspect="1"/>
          </p:cNvPicPr>
          <p:nvPr/>
        </p:nvPicPr>
        <p:blipFill>
          <a:blip r:embed="rId2"/>
          <a:stretch>
            <a:fillRect/>
          </a:stretch>
        </p:blipFill>
        <p:spPr>
          <a:xfrm>
            <a:off x="5895997" y="1646391"/>
            <a:ext cx="5097525" cy="3975944"/>
          </a:xfrm>
          <a:prstGeom prst="rect">
            <a:avLst/>
          </a:prstGeom>
        </p:spPr>
      </p:pic>
    </p:spTree>
    <p:extLst>
      <p:ext uri="{BB962C8B-B14F-4D97-AF65-F5344CB8AC3E}">
        <p14:creationId xmlns:p14="http://schemas.microsoft.com/office/powerpoint/2010/main" val="6724183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961504" y="296301"/>
            <a:ext cx="5868987" cy="1062236"/>
          </a:xfrm>
        </p:spPr>
        <p:txBody>
          <a:bodyPr/>
          <a:lstStyle/>
          <a:p>
            <a:pPr algn="ctr"/>
            <a:r>
              <a:rPr lang="en-US" cap="none" dirty="0" smtClean="0">
                <a:latin typeface="Malgun Gothic" panose="020B0503020000020004" pitchFamily="34" charset="-127"/>
                <a:ea typeface="Malgun Gothic" panose="020B0503020000020004" pitchFamily="34" charset="-127"/>
              </a:rPr>
              <a:t>Summary Statistics</a:t>
            </a:r>
            <a:endParaRPr lang="en-US" cap="none" dirty="0">
              <a:latin typeface="Malgun Gothic" panose="020B0503020000020004" pitchFamily="34" charset="-127"/>
              <a:ea typeface="Malgun Gothic" panose="020B0503020000020004" pitchFamily="34" charset="-127"/>
            </a:endParaRPr>
          </a:p>
        </p:txBody>
      </p:sp>
      <p:sp>
        <p:nvSpPr>
          <p:cNvPr id="3" name="Subtitle 2"/>
          <p:cNvSpPr>
            <a:spLocks noGrp="1"/>
          </p:cNvSpPr>
          <p:nvPr>
            <p:ph sz="half" idx="1"/>
          </p:nvPr>
        </p:nvSpPr>
        <p:spPr>
          <a:xfrm>
            <a:off x="993627" y="1263938"/>
            <a:ext cx="9591245" cy="1228004"/>
          </a:xfrm>
        </p:spPr>
        <p:txBody>
          <a:bodyPr>
            <a:normAutofit fontScale="85000" lnSpcReduction="20000"/>
          </a:bodyPr>
          <a:lstStyle/>
          <a:p>
            <a:pPr marL="0" indent="0">
              <a:buNone/>
            </a:pPr>
            <a:r>
              <a:rPr lang="en-US" sz="1600" dirty="0" smtClean="0">
                <a:solidFill>
                  <a:schemeClr val="tx1"/>
                </a:solidFill>
              </a:rPr>
              <a:t>Frequency Distributions show us our counts of ABV and IBU across all states.</a:t>
            </a:r>
          </a:p>
          <a:p>
            <a:r>
              <a:rPr lang="en-US" sz="1600" dirty="0" smtClean="0">
                <a:solidFill>
                  <a:schemeClr val="tx1"/>
                </a:solidFill>
              </a:rPr>
              <a:t>The mean of IBU is near the peak of the highest count of IBU among all states</a:t>
            </a:r>
            <a:r>
              <a:rPr lang="en-US" sz="1600" dirty="0" smtClean="0"/>
              <a:t>.</a:t>
            </a:r>
          </a:p>
          <a:p>
            <a:r>
              <a:rPr lang="en-US" sz="1600" dirty="0" smtClean="0">
                <a:solidFill>
                  <a:schemeClr val="tx1"/>
                </a:solidFill>
              </a:rPr>
              <a:t>The mean of ABV is further from the highest count of ABV among all states. This tells us there are more outliers for ABV skewing the mean that may not be in line with the total counts of ABV.</a:t>
            </a:r>
          </a:p>
        </p:txBody>
      </p:sp>
      <p:pic>
        <p:nvPicPr>
          <p:cNvPr id="8" name="Picture 7"/>
          <p:cNvPicPr>
            <a:picLocks noChangeAspect="1"/>
          </p:cNvPicPr>
          <p:nvPr/>
        </p:nvPicPr>
        <p:blipFill>
          <a:blip r:embed="rId2"/>
          <a:stretch>
            <a:fillRect/>
          </a:stretch>
        </p:blipFill>
        <p:spPr>
          <a:xfrm>
            <a:off x="885473" y="3057489"/>
            <a:ext cx="5010524" cy="3001565"/>
          </a:xfrm>
          <a:prstGeom prst="rect">
            <a:avLst/>
          </a:prstGeom>
        </p:spPr>
      </p:pic>
      <p:pic>
        <p:nvPicPr>
          <p:cNvPr id="9" name="Picture 8"/>
          <p:cNvPicPr>
            <a:picLocks noChangeAspect="1"/>
          </p:cNvPicPr>
          <p:nvPr/>
        </p:nvPicPr>
        <p:blipFill>
          <a:blip r:embed="rId3"/>
          <a:stretch>
            <a:fillRect/>
          </a:stretch>
        </p:blipFill>
        <p:spPr>
          <a:xfrm>
            <a:off x="6412371" y="3053123"/>
            <a:ext cx="5017812" cy="3005931"/>
          </a:xfrm>
          <a:prstGeom prst="rect">
            <a:avLst/>
          </a:prstGeom>
        </p:spPr>
      </p:pic>
    </p:spTree>
    <p:extLst>
      <p:ext uri="{BB962C8B-B14F-4D97-AF65-F5344CB8AC3E}">
        <p14:creationId xmlns:p14="http://schemas.microsoft.com/office/powerpoint/2010/main" val="11917637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961504" y="296301"/>
            <a:ext cx="5868987" cy="1062236"/>
          </a:xfrm>
        </p:spPr>
        <p:txBody>
          <a:bodyPr/>
          <a:lstStyle/>
          <a:p>
            <a:pPr algn="ctr"/>
            <a:r>
              <a:rPr lang="en-US" cap="none" dirty="0" smtClean="0">
                <a:latin typeface="Malgun Gothic" panose="020B0503020000020004" pitchFamily="34" charset="-127"/>
                <a:ea typeface="Malgun Gothic" panose="020B0503020000020004" pitchFamily="34" charset="-127"/>
              </a:rPr>
              <a:t>Summary Statistics</a:t>
            </a:r>
            <a:endParaRPr lang="en-US" cap="none" dirty="0">
              <a:latin typeface="Malgun Gothic" panose="020B0503020000020004" pitchFamily="34" charset="-127"/>
              <a:ea typeface="Malgun Gothic" panose="020B0503020000020004" pitchFamily="34" charset="-127"/>
            </a:endParaRPr>
          </a:p>
        </p:txBody>
      </p:sp>
      <p:sp>
        <p:nvSpPr>
          <p:cNvPr id="3" name="Subtitle 2"/>
          <p:cNvSpPr>
            <a:spLocks noGrp="1"/>
          </p:cNvSpPr>
          <p:nvPr>
            <p:ph sz="half" idx="1"/>
          </p:nvPr>
        </p:nvSpPr>
        <p:spPr>
          <a:xfrm>
            <a:off x="993627" y="1263938"/>
            <a:ext cx="9591245" cy="1228004"/>
          </a:xfrm>
        </p:spPr>
        <p:txBody>
          <a:bodyPr>
            <a:normAutofit fontScale="70000" lnSpcReduction="20000"/>
          </a:bodyPr>
          <a:lstStyle/>
          <a:p>
            <a:pPr marL="0" indent="0">
              <a:buNone/>
            </a:pPr>
            <a:r>
              <a:rPr lang="en-US" sz="1600" dirty="0" smtClean="0">
                <a:solidFill>
                  <a:schemeClr val="tx1"/>
                </a:solidFill>
              </a:rPr>
              <a:t>Boxplots show us our data summaries of ABV and IBU for each state.</a:t>
            </a:r>
          </a:p>
          <a:p>
            <a:r>
              <a:rPr lang="en-US" sz="1600" dirty="0" smtClean="0">
                <a:solidFill>
                  <a:schemeClr val="tx1"/>
                </a:solidFill>
              </a:rPr>
              <a:t>IBU for California seems to be the most uniform across the state with the median being between the </a:t>
            </a:r>
            <a:r>
              <a:rPr lang="en-US" sz="1600" dirty="0"/>
              <a:t>q</a:t>
            </a:r>
            <a:r>
              <a:rPr lang="en-US" sz="1600" dirty="0" smtClean="0">
                <a:solidFill>
                  <a:schemeClr val="tx1"/>
                </a:solidFill>
              </a:rPr>
              <a:t>uartiles evenly </a:t>
            </a:r>
            <a:r>
              <a:rPr lang="en-US" sz="1600" dirty="0"/>
              <a:t>a</a:t>
            </a:r>
            <a:r>
              <a:rPr lang="en-US" sz="1600" dirty="0" smtClean="0">
                <a:solidFill>
                  <a:schemeClr val="tx1"/>
                </a:solidFill>
              </a:rPr>
              <a:t>nd only one outlier</a:t>
            </a:r>
            <a:endParaRPr lang="en-US" sz="1600" dirty="0" smtClean="0"/>
          </a:p>
          <a:p>
            <a:r>
              <a:rPr lang="en-US" sz="1600" dirty="0" smtClean="0">
                <a:solidFill>
                  <a:schemeClr val="tx1"/>
                </a:solidFill>
              </a:rPr>
              <a:t>Though Colorado has the highest value alcohol by volume, this might be considered an outlier and should be taken into account when figuring out where to release products first with high ABV. Kentucky might be a better state to release a higher AVB product.</a:t>
            </a:r>
          </a:p>
        </p:txBody>
      </p:sp>
      <p:pic>
        <p:nvPicPr>
          <p:cNvPr id="6" name="Picture 5"/>
          <p:cNvPicPr>
            <a:picLocks noChangeAspect="1"/>
          </p:cNvPicPr>
          <p:nvPr/>
        </p:nvPicPr>
        <p:blipFill>
          <a:blip r:embed="rId2"/>
          <a:stretch>
            <a:fillRect/>
          </a:stretch>
        </p:blipFill>
        <p:spPr>
          <a:xfrm>
            <a:off x="6392426" y="2914657"/>
            <a:ext cx="5017680" cy="3005852"/>
          </a:xfrm>
          <a:prstGeom prst="rect">
            <a:avLst/>
          </a:prstGeom>
        </p:spPr>
      </p:pic>
      <p:pic>
        <p:nvPicPr>
          <p:cNvPr id="2" name="Picture 1"/>
          <p:cNvPicPr>
            <a:picLocks noChangeAspect="1"/>
          </p:cNvPicPr>
          <p:nvPr/>
        </p:nvPicPr>
        <p:blipFill>
          <a:blip r:embed="rId3"/>
          <a:stretch>
            <a:fillRect/>
          </a:stretch>
        </p:blipFill>
        <p:spPr>
          <a:xfrm>
            <a:off x="878317" y="2914657"/>
            <a:ext cx="5017680" cy="3005852"/>
          </a:xfrm>
          <a:prstGeom prst="rect">
            <a:avLst/>
          </a:prstGeom>
        </p:spPr>
      </p:pic>
    </p:spTree>
    <p:extLst>
      <p:ext uri="{BB962C8B-B14F-4D97-AF65-F5344CB8AC3E}">
        <p14:creationId xmlns:p14="http://schemas.microsoft.com/office/powerpoint/2010/main" val="397847172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430146" y="201702"/>
            <a:ext cx="6718205" cy="1062236"/>
          </a:xfrm>
        </p:spPr>
        <p:txBody>
          <a:bodyPr>
            <a:normAutofit/>
          </a:bodyPr>
          <a:lstStyle/>
          <a:p>
            <a:pPr algn="ctr"/>
            <a:r>
              <a:rPr lang="en-US" cap="none" dirty="0" smtClean="0">
                <a:latin typeface="Malgun Gothic" panose="020B0503020000020004" pitchFamily="34" charset="-127"/>
                <a:ea typeface="Malgun Gothic" panose="020B0503020000020004" pitchFamily="34" charset="-127"/>
              </a:rPr>
              <a:t>ABV vs IBU</a:t>
            </a:r>
            <a:endParaRPr lang="en-US" cap="none" dirty="0">
              <a:latin typeface="Malgun Gothic" panose="020B0503020000020004" pitchFamily="34" charset="-127"/>
              <a:ea typeface="Malgun Gothic" panose="020B0503020000020004" pitchFamily="34" charset="-127"/>
            </a:endParaRPr>
          </a:p>
        </p:txBody>
      </p:sp>
      <p:sp>
        <p:nvSpPr>
          <p:cNvPr id="3" name="Subtitle 2"/>
          <p:cNvSpPr>
            <a:spLocks noGrp="1"/>
          </p:cNvSpPr>
          <p:nvPr>
            <p:ph sz="half" idx="1"/>
          </p:nvPr>
        </p:nvSpPr>
        <p:spPr>
          <a:xfrm>
            <a:off x="993625" y="1033029"/>
            <a:ext cx="9591245" cy="1377916"/>
          </a:xfrm>
        </p:spPr>
        <p:txBody>
          <a:bodyPr>
            <a:normAutofit fontScale="92500" lnSpcReduction="20000"/>
          </a:bodyPr>
          <a:lstStyle/>
          <a:p>
            <a:pPr marL="0" indent="0">
              <a:buNone/>
            </a:pPr>
            <a:r>
              <a:rPr lang="en-US" sz="1200" dirty="0" smtClean="0"/>
              <a:t>Scatterplot of ABV vs IBU. Is there a relationship?</a:t>
            </a:r>
          </a:p>
          <a:p>
            <a:r>
              <a:rPr lang="en-US" sz="1200" dirty="0" smtClean="0"/>
              <a:t>There is a positive relationship between the two variables</a:t>
            </a:r>
          </a:p>
          <a:p>
            <a:r>
              <a:rPr lang="en-US" sz="1200" dirty="0" smtClean="0"/>
              <a:t>The correlation is 0.489, corresponding with a moderate relationship between ABV and IBU.</a:t>
            </a:r>
          </a:p>
          <a:p>
            <a:r>
              <a:rPr lang="en-US" sz="1200" dirty="0" smtClean="0"/>
              <a:t>The coefficient of determination, or R</a:t>
            </a:r>
            <a:r>
              <a:rPr lang="en-US" sz="1200" baseline="30000" dirty="0" smtClean="0"/>
              <a:t>2</a:t>
            </a:r>
            <a:r>
              <a:rPr lang="en-US" sz="1200" dirty="0" smtClean="0"/>
              <a:t>, tells us that 23.9% of the variation </a:t>
            </a:r>
            <a:r>
              <a:rPr lang="en-US" sz="1200" dirty="0" smtClean="0"/>
              <a:t>in ABV </a:t>
            </a:r>
            <a:r>
              <a:rPr lang="en-US" sz="1200" dirty="0" smtClean="0"/>
              <a:t>values can be determined by variation of IBU values in this model.</a:t>
            </a:r>
          </a:p>
          <a:p>
            <a:endParaRPr lang="en-US" sz="1200" dirty="0" smtClean="0"/>
          </a:p>
          <a:p>
            <a:endParaRPr lang="en-US" sz="1200" dirty="0" smtClean="0"/>
          </a:p>
          <a:p>
            <a:endParaRPr lang="en-US" sz="1400" dirty="0" smtClean="0"/>
          </a:p>
          <a:p>
            <a:endParaRPr lang="en-US" sz="1600" dirty="0" smtClean="0">
              <a:solidFill>
                <a:schemeClr val="tx1"/>
              </a:solidFill>
            </a:endParaRPr>
          </a:p>
        </p:txBody>
      </p:sp>
      <p:pic>
        <p:nvPicPr>
          <p:cNvPr id="7" name="Picture 6"/>
          <p:cNvPicPr>
            <a:picLocks noChangeAspect="1"/>
          </p:cNvPicPr>
          <p:nvPr/>
        </p:nvPicPr>
        <p:blipFill>
          <a:blip r:embed="rId2"/>
          <a:stretch>
            <a:fillRect/>
          </a:stretch>
        </p:blipFill>
        <p:spPr>
          <a:xfrm>
            <a:off x="2883109" y="2757309"/>
            <a:ext cx="5812275" cy="3481855"/>
          </a:xfrm>
          <a:prstGeom prst="rect">
            <a:avLst/>
          </a:prstGeom>
        </p:spPr>
      </p:pic>
    </p:spTree>
    <p:extLst>
      <p:ext uri="{BB962C8B-B14F-4D97-AF65-F5344CB8AC3E}">
        <p14:creationId xmlns:p14="http://schemas.microsoft.com/office/powerpoint/2010/main" val="5343730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430146" y="201702"/>
            <a:ext cx="6718205" cy="1062236"/>
          </a:xfrm>
        </p:spPr>
        <p:txBody>
          <a:bodyPr>
            <a:normAutofit/>
          </a:bodyPr>
          <a:lstStyle/>
          <a:p>
            <a:pPr algn="ctr"/>
            <a:r>
              <a:rPr lang="en-US" cap="none" dirty="0" smtClean="0">
                <a:latin typeface="Malgun Gothic" panose="020B0503020000020004" pitchFamily="34" charset="-127"/>
                <a:ea typeface="Malgun Gothic" panose="020B0503020000020004" pitchFamily="34" charset="-127"/>
              </a:rPr>
              <a:t>ABV vs IBU</a:t>
            </a:r>
            <a:endParaRPr lang="en-US" cap="none" dirty="0">
              <a:latin typeface="Malgun Gothic" panose="020B0503020000020004" pitchFamily="34" charset="-127"/>
              <a:ea typeface="Malgun Gothic" panose="020B0503020000020004" pitchFamily="34" charset="-127"/>
            </a:endParaRPr>
          </a:p>
        </p:txBody>
      </p:sp>
      <p:sp>
        <p:nvSpPr>
          <p:cNvPr id="3" name="Subtitle 2"/>
          <p:cNvSpPr>
            <a:spLocks noGrp="1"/>
          </p:cNvSpPr>
          <p:nvPr>
            <p:ph sz="half" idx="1"/>
          </p:nvPr>
        </p:nvSpPr>
        <p:spPr>
          <a:xfrm>
            <a:off x="993625" y="1033029"/>
            <a:ext cx="9591245" cy="1377916"/>
          </a:xfrm>
        </p:spPr>
        <p:txBody>
          <a:bodyPr>
            <a:normAutofit fontScale="92500" lnSpcReduction="20000"/>
          </a:bodyPr>
          <a:lstStyle/>
          <a:p>
            <a:pPr marL="0" indent="0">
              <a:buNone/>
            </a:pPr>
            <a:r>
              <a:rPr lang="en-US" sz="1200" dirty="0" smtClean="0"/>
              <a:t>Scatterplot of ABV vs IBU. Is there a relationship?</a:t>
            </a:r>
          </a:p>
          <a:p>
            <a:r>
              <a:rPr lang="en-US" sz="1200" dirty="0" smtClean="0"/>
              <a:t>There is a positive relationship between the two variables</a:t>
            </a:r>
          </a:p>
          <a:p>
            <a:r>
              <a:rPr lang="en-US" sz="1200" dirty="0" smtClean="0"/>
              <a:t>The correlation is 0.489, corresponding with a moderate relationship between ABV and IBU.</a:t>
            </a:r>
          </a:p>
          <a:p>
            <a:r>
              <a:rPr lang="en-US" sz="1200" dirty="0" smtClean="0"/>
              <a:t>The coefficient of determination, or R</a:t>
            </a:r>
            <a:r>
              <a:rPr lang="en-US" sz="1200" baseline="30000" dirty="0" smtClean="0"/>
              <a:t>2</a:t>
            </a:r>
            <a:r>
              <a:rPr lang="en-US" sz="1200" dirty="0" smtClean="0"/>
              <a:t>, tells us that 23.9% of the variation </a:t>
            </a:r>
            <a:r>
              <a:rPr lang="en-US" sz="1200" dirty="0" smtClean="0"/>
              <a:t>in ABV </a:t>
            </a:r>
            <a:r>
              <a:rPr lang="en-US" sz="1200" dirty="0" smtClean="0"/>
              <a:t>values can be determined by variation of IBU values in this model.</a:t>
            </a:r>
          </a:p>
          <a:p>
            <a:endParaRPr lang="en-US" sz="1200" dirty="0" smtClean="0"/>
          </a:p>
          <a:p>
            <a:endParaRPr lang="en-US" sz="1200" dirty="0" smtClean="0"/>
          </a:p>
          <a:p>
            <a:endParaRPr lang="en-US" sz="1400" dirty="0" smtClean="0"/>
          </a:p>
          <a:p>
            <a:endParaRPr lang="en-US" sz="1600" dirty="0" smtClean="0">
              <a:solidFill>
                <a:schemeClr val="tx1"/>
              </a:solidFill>
            </a:endParaRPr>
          </a:p>
        </p:txBody>
      </p:sp>
      <p:pic>
        <p:nvPicPr>
          <p:cNvPr id="7" name="Picture 6"/>
          <p:cNvPicPr>
            <a:picLocks noChangeAspect="1"/>
          </p:cNvPicPr>
          <p:nvPr/>
        </p:nvPicPr>
        <p:blipFill>
          <a:blip r:embed="rId2"/>
          <a:stretch>
            <a:fillRect/>
          </a:stretch>
        </p:blipFill>
        <p:spPr>
          <a:xfrm>
            <a:off x="2883109" y="2757309"/>
            <a:ext cx="5812275" cy="3481855"/>
          </a:xfrm>
          <a:prstGeom prst="rect">
            <a:avLst/>
          </a:prstGeom>
        </p:spPr>
      </p:pic>
    </p:spTree>
    <p:extLst>
      <p:ext uri="{BB962C8B-B14F-4D97-AF65-F5344CB8AC3E}">
        <p14:creationId xmlns:p14="http://schemas.microsoft.com/office/powerpoint/2010/main" val="420954646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430146" y="201702"/>
            <a:ext cx="6718205" cy="1062236"/>
          </a:xfrm>
        </p:spPr>
        <p:txBody>
          <a:bodyPr>
            <a:normAutofit/>
          </a:bodyPr>
          <a:lstStyle/>
          <a:p>
            <a:pPr algn="ctr"/>
            <a:r>
              <a:rPr lang="en-US" cap="none" dirty="0" smtClean="0">
                <a:latin typeface="Malgun Gothic" panose="020B0503020000020004" pitchFamily="34" charset="-127"/>
                <a:ea typeface="Malgun Gothic" panose="020B0503020000020004" pitchFamily="34" charset="-127"/>
              </a:rPr>
              <a:t>ABV vs IBU</a:t>
            </a:r>
            <a:endParaRPr lang="en-US" cap="none" dirty="0">
              <a:latin typeface="Malgun Gothic" panose="020B0503020000020004" pitchFamily="34" charset="-127"/>
              <a:ea typeface="Malgun Gothic" panose="020B0503020000020004" pitchFamily="34" charset="-127"/>
            </a:endParaRPr>
          </a:p>
        </p:txBody>
      </p:sp>
      <p:sp>
        <p:nvSpPr>
          <p:cNvPr id="3" name="Subtitle 2"/>
          <p:cNvSpPr>
            <a:spLocks noGrp="1"/>
          </p:cNvSpPr>
          <p:nvPr>
            <p:ph sz="half" idx="1"/>
          </p:nvPr>
        </p:nvSpPr>
        <p:spPr>
          <a:xfrm>
            <a:off x="993625" y="1033029"/>
            <a:ext cx="9591245" cy="1377916"/>
          </a:xfrm>
        </p:spPr>
        <p:txBody>
          <a:bodyPr>
            <a:normAutofit fontScale="92500" lnSpcReduction="20000"/>
          </a:bodyPr>
          <a:lstStyle/>
          <a:p>
            <a:pPr marL="0" indent="0">
              <a:buNone/>
            </a:pPr>
            <a:r>
              <a:rPr lang="en-US" sz="1200" dirty="0" smtClean="0"/>
              <a:t>Scatterplot of ABV vs IBU. Is there a relationship?</a:t>
            </a:r>
          </a:p>
          <a:p>
            <a:r>
              <a:rPr lang="en-US" sz="1200" dirty="0" smtClean="0"/>
              <a:t>There is a positive relationship between the two variables</a:t>
            </a:r>
          </a:p>
          <a:p>
            <a:r>
              <a:rPr lang="en-US" sz="1200" dirty="0" smtClean="0"/>
              <a:t>The correlation is 0.489, corresponding with a moderate relationship between ABV and IBU.</a:t>
            </a:r>
          </a:p>
          <a:p>
            <a:r>
              <a:rPr lang="en-US" sz="1200" dirty="0" smtClean="0"/>
              <a:t>The coefficient of determination, or R</a:t>
            </a:r>
            <a:r>
              <a:rPr lang="en-US" sz="1200" baseline="30000" dirty="0" smtClean="0"/>
              <a:t>2</a:t>
            </a:r>
            <a:r>
              <a:rPr lang="en-US" sz="1200" dirty="0" smtClean="0"/>
              <a:t>, tells us that 23.9% of the variation </a:t>
            </a:r>
            <a:r>
              <a:rPr lang="en-US" sz="1200" dirty="0" smtClean="0"/>
              <a:t>in ABV </a:t>
            </a:r>
            <a:r>
              <a:rPr lang="en-US" sz="1200" dirty="0" smtClean="0"/>
              <a:t>values can be determined by variation of IBU values in this model.</a:t>
            </a:r>
          </a:p>
          <a:p>
            <a:endParaRPr lang="en-US" sz="1200" dirty="0" smtClean="0"/>
          </a:p>
          <a:p>
            <a:endParaRPr lang="en-US" sz="1200" dirty="0" smtClean="0"/>
          </a:p>
          <a:p>
            <a:endParaRPr lang="en-US" sz="1400" dirty="0" smtClean="0"/>
          </a:p>
          <a:p>
            <a:endParaRPr lang="en-US" sz="1600" dirty="0" smtClean="0">
              <a:solidFill>
                <a:schemeClr val="tx1"/>
              </a:solidFill>
            </a:endParaRPr>
          </a:p>
        </p:txBody>
      </p:sp>
      <p:pic>
        <p:nvPicPr>
          <p:cNvPr id="7" name="Picture 6"/>
          <p:cNvPicPr>
            <a:picLocks noChangeAspect="1"/>
          </p:cNvPicPr>
          <p:nvPr/>
        </p:nvPicPr>
        <p:blipFill>
          <a:blip r:embed="rId2"/>
          <a:stretch>
            <a:fillRect/>
          </a:stretch>
        </p:blipFill>
        <p:spPr>
          <a:xfrm>
            <a:off x="2883109" y="2757309"/>
            <a:ext cx="5812275" cy="3481855"/>
          </a:xfrm>
          <a:prstGeom prst="rect">
            <a:avLst/>
          </a:prstGeom>
        </p:spPr>
      </p:pic>
    </p:spTree>
    <p:extLst>
      <p:ext uri="{BB962C8B-B14F-4D97-AF65-F5344CB8AC3E}">
        <p14:creationId xmlns:p14="http://schemas.microsoft.com/office/powerpoint/2010/main" val="205066489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430146" y="201702"/>
            <a:ext cx="6718205" cy="1062236"/>
          </a:xfrm>
        </p:spPr>
        <p:txBody>
          <a:bodyPr>
            <a:normAutofit/>
          </a:bodyPr>
          <a:lstStyle/>
          <a:p>
            <a:pPr algn="ctr"/>
            <a:r>
              <a:rPr lang="en-US" cap="none" dirty="0" smtClean="0">
                <a:latin typeface="Malgun Gothic" panose="020B0503020000020004" pitchFamily="34" charset="-127"/>
                <a:ea typeface="Malgun Gothic" panose="020B0503020000020004" pitchFamily="34" charset="-127"/>
              </a:rPr>
              <a:t>KNN</a:t>
            </a:r>
            <a:endParaRPr lang="en-US" cap="none" dirty="0">
              <a:latin typeface="Malgun Gothic" panose="020B0503020000020004" pitchFamily="34" charset="-127"/>
              <a:ea typeface="Malgun Gothic" panose="020B0503020000020004" pitchFamily="34" charset="-127"/>
            </a:endParaRPr>
          </a:p>
        </p:txBody>
      </p:sp>
      <p:sp>
        <p:nvSpPr>
          <p:cNvPr id="3" name="Subtitle 2"/>
          <p:cNvSpPr>
            <a:spLocks noGrp="1"/>
          </p:cNvSpPr>
          <p:nvPr>
            <p:ph sz="half" idx="1"/>
          </p:nvPr>
        </p:nvSpPr>
        <p:spPr>
          <a:xfrm>
            <a:off x="993625" y="1033029"/>
            <a:ext cx="9591245" cy="1377916"/>
          </a:xfrm>
        </p:spPr>
        <p:txBody>
          <a:bodyPr>
            <a:normAutofit/>
          </a:bodyPr>
          <a:lstStyle/>
          <a:p>
            <a:pPr marL="0" indent="0">
              <a:buNone/>
            </a:pPr>
            <a:r>
              <a:rPr lang="en-US" sz="1200" dirty="0" smtClean="0"/>
              <a:t>How well does ABV and IBU relate to IPAs and other Ales?</a:t>
            </a:r>
            <a:endParaRPr lang="en-US" sz="1200" dirty="0" smtClean="0"/>
          </a:p>
          <a:p>
            <a:r>
              <a:rPr lang="en-US" sz="1200" dirty="0" smtClean="0"/>
              <a:t>According to the model, we can successfully use the KNN model to correctly predict whether a beer is an Ale or IPA based only on their ABV and IBU 80% of the time.</a:t>
            </a:r>
            <a:r>
              <a:rPr lang="en-US" sz="1200" dirty="0" smtClean="0"/>
              <a:t> </a:t>
            </a:r>
            <a:endParaRPr lang="en-US" sz="1200" dirty="0" smtClean="0"/>
          </a:p>
          <a:p>
            <a:r>
              <a:rPr lang="en-US" sz="1200" dirty="0" smtClean="0"/>
              <a:t>We have a higher success rate predicting Ales (88.1%) vs IPAs (67.1%)                                                                                                                                                                 </a:t>
            </a:r>
            <a:endParaRPr lang="en-US" sz="1200" dirty="0" smtClean="0"/>
          </a:p>
          <a:p>
            <a:endParaRPr lang="en-US" sz="1200" dirty="0" smtClean="0"/>
          </a:p>
          <a:p>
            <a:endParaRPr lang="en-US" sz="1400" dirty="0" smtClean="0"/>
          </a:p>
          <a:p>
            <a:endParaRPr lang="en-US" sz="1600" dirty="0" smtClean="0">
              <a:solidFill>
                <a:schemeClr val="tx1"/>
              </a:solidFill>
            </a:endParaRPr>
          </a:p>
        </p:txBody>
      </p:sp>
      <p:pic>
        <p:nvPicPr>
          <p:cNvPr id="2" name="Picture 1"/>
          <p:cNvPicPr>
            <a:picLocks noChangeAspect="1"/>
          </p:cNvPicPr>
          <p:nvPr/>
        </p:nvPicPr>
        <p:blipFill>
          <a:blip r:embed="rId2"/>
          <a:stretch>
            <a:fillRect/>
          </a:stretch>
        </p:blipFill>
        <p:spPr>
          <a:xfrm>
            <a:off x="2733362" y="2788227"/>
            <a:ext cx="6111770" cy="3406435"/>
          </a:xfrm>
          <a:prstGeom prst="rect">
            <a:avLst/>
          </a:prstGeom>
        </p:spPr>
      </p:pic>
    </p:spTree>
    <p:extLst>
      <p:ext uri="{BB962C8B-B14F-4D97-AF65-F5344CB8AC3E}">
        <p14:creationId xmlns:p14="http://schemas.microsoft.com/office/powerpoint/2010/main" val="53978039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430146" y="201702"/>
            <a:ext cx="6718205" cy="1062236"/>
          </a:xfrm>
        </p:spPr>
        <p:txBody>
          <a:bodyPr>
            <a:normAutofit/>
          </a:bodyPr>
          <a:lstStyle/>
          <a:p>
            <a:pPr algn="ctr"/>
            <a:r>
              <a:rPr lang="en-US" cap="none" dirty="0" smtClean="0">
                <a:latin typeface="Malgun Gothic" panose="020B0503020000020004" pitchFamily="34" charset="-127"/>
                <a:ea typeface="Malgun Gothic" panose="020B0503020000020004" pitchFamily="34" charset="-127"/>
              </a:rPr>
              <a:t>Additional Data</a:t>
            </a:r>
            <a:endParaRPr lang="en-US" cap="none" dirty="0">
              <a:latin typeface="Malgun Gothic" panose="020B0503020000020004" pitchFamily="34" charset="-127"/>
              <a:ea typeface="Malgun Gothic" panose="020B0503020000020004" pitchFamily="34" charset="-127"/>
            </a:endParaRPr>
          </a:p>
        </p:txBody>
      </p:sp>
      <p:sp>
        <p:nvSpPr>
          <p:cNvPr id="3" name="Subtitle 2"/>
          <p:cNvSpPr>
            <a:spLocks noGrp="1"/>
          </p:cNvSpPr>
          <p:nvPr>
            <p:ph sz="half" idx="1"/>
          </p:nvPr>
        </p:nvSpPr>
        <p:spPr>
          <a:xfrm>
            <a:off x="993625" y="1033029"/>
            <a:ext cx="9591245" cy="1826712"/>
          </a:xfrm>
        </p:spPr>
        <p:txBody>
          <a:bodyPr>
            <a:normAutofit/>
          </a:bodyPr>
          <a:lstStyle/>
          <a:p>
            <a:pPr marL="0" indent="0">
              <a:buNone/>
            </a:pPr>
            <a:r>
              <a:rPr lang="en-US" sz="1200" dirty="0" smtClean="0"/>
              <a:t>Can we use average IBU and ABV in any metric confidently?</a:t>
            </a:r>
            <a:endParaRPr lang="en-US" sz="1200" dirty="0" smtClean="0"/>
          </a:p>
          <a:p>
            <a:r>
              <a:rPr lang="en-US" sz="1200" dirty="0" smtClean="0"/>
              <a:t>Looking at </a:t>
            </a:r>
            <a:r>
              <a:rPr lang="en-US" sz="1200" dirty="0"/>
              <a:t>the average IBU and ABV </a:t>
            </a:r>
            <a:r>
              <a:rPr lang="en-US" sz="1200" dirty="0" smtClean="0"/>
              <a:t>trends </a:t>
            </a:r>
            <a:r>
              <a:rPr lang="en-US" sz="1200" dirty="0"/>
              <a:t>by </a:t>
            </a:r>
            <a:r>
              <a:rPr lang="en-US" sz="1200" dirty="0" smtClean="0"/>
              <a:t>region of the United States could be beneficial on where to release certain types beer.</a:t>
            </a:r>
            <a:endParaRPr lang="en-US" sz="1200" dirty="0" smtClean="0"/>
          </a:p>
          <a:p>
            <a:r>
              <a:rPr lang="en-US" sz="1200" dirty="0" smtClean="0"/>
              <a:t>Higher IBU beers would benefit from being released in the Southeast corner of the country (Florida region and surrounding states)</a:t>
            </a:r>
          </a:p>
          <a:p>
            <a:r>
              <a:rPr lang="en-US" sz="1200" dirty="0" smtClean="0"/>
              <a:t>Higher ABV beers would benefit from being released in the Western states, including California, Nevada, and Arizona.</a:t>
            </a:r>
            <a:endParaRPr lang="en-US" sz="1200" dirty="0" smtClean="0"/>
          </a:p>
          <a:p>
            <a:endParaRPr lang="en-US" sz="1400" dirty="0" smtClean="0"/>
          </a:p>
          <a:p>
            <a:endParaRPr lang="en-US" sz="1600" dirty="0" smtClean="0">
              <a:solidFill>
                <a:schemeClr val="tx1"/>
              </a:solidFill>
            </a:endParaRPr>
          </a:p>
        </p:txBody>
      </p:sp>
      <p:pic>
        <p:nvPicPr>
          <p:cNvPr id="5" name="Picture 4"/>
          <p:cNvPicPr>
            <a:picLocks noChangeAspect="1"/>
          </p:cNvPicPr>
          <p:nvPr/>
        </p:nvPicPr>
        <p:blipFill>
          <a:blip r:embed="rId2"/>
          <a:stretch>
            <a:fillRect/>
          </a:stretch>
        </p:blipFill>
        <p:spPr>
          <a:xfrm>
            <a:off x="528044" y="3187031"/>
            <a:ext cx="5261203" cy="2932366"/>
          </a:xfrm>
          <a:prstGeom prst="rect">
            <a:avLst/>
          </a:prstGeom>
        </p:spPr>
      </p:pic>
      <p:pic>
        <p:nvPicPr>
          <p:cNvPr id="6" name="Picture 5"/>
          <p:cNvPicPr>
            <a:picLocks noChangeAspect="1"/>
          </p:cNvPicPr>
          <p:nvPr/>
        </p:nvPicPr>
        <p:blipFill>
          <a:blip r:embed="rId3"/>
          <a:stretch>
            <a:fillRect/>
          </a:stretch>
        </p:blipFill>
        <p:spPr>
          <a:xfrm>
            <a:off x="6344475" y="3187031"/>
            <a:ext cx="5261203" cy="2932366"/>
          </a:xfrm>
          <a:prstGeom prst="rect">
            <a:avLst/>
          </a:prstGeom>
        </p:spPr>
      </p:pic>
    </p:spTree>
    <p:extLst>
      <p:ext uri="{BB962C8B-B14F-4D97-AF65-F5344CB8AC3E}">
        <p14:creationId xmlns:p14="http://schemas.microsoft.com/office/powerpoint/2010/main" val="57651530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619759" y="1349245"/>
            <a:ext cx="7018387" cy="3703045"/>
          </a:xfrm>
        </p:spPr>
        <p:txBody>
          <a:bodyPr/>
          <a:lstStyle/>
          <a:p>
            <a:pPr algn="ctr"/>
            <a:r>
              <a:rPr lang="en-US" cap="none" dirty="0" smtClean="0">
                <a:latin typeface="Malgun Gothic" panose="020B0503020000020004" pitchFamily="34" charset="-127"/>
                <a:ea typeface="Malgun Gothic" panose="020B0503020000020004" pitchFamily="34" charset="-127"/>
              </a:rPr>
              <a:t>Questions</a:t>
            </a:r>
            <a:endParaRPr lang="en-US" cap="none" dirty="0">
              <a:latin typeface="Malgun Gothic" panose="020B0503020000020004" pitchFamily="34" charset="-127"/>
              <a:ea typeface="Malgun Gothic" panose="020B0503020000020004" pitchFamily="34" charset="-127"/>
            </a:endParaRPr>
          </a:p>
        </p:txBody>
      </p:sp>
    </p:spTree>
    <p:extLst>
      <p:ext uri="{BB962C8B-B14F-4D97-AF65-F5344CB8AC3E}">
        <p14:creationId xmlns:p14="http://schemas.microsoft.com/office/powerpoint/2010/main" val="28186086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961504" y="296301"/>
            <a:ext cx="5868987" cy="1062236"/>
          </a:xfrm>
        </p:spPr>
        <p:txBody>
          <a:bodyPr/>
          <a:lstStyle/>
          <a:p>
            <a:pPr algn="ctr"/>
            <a:r>
              <a:rPr lang="en-US" cap="none" dirty="0" smtClean="0">
                <a:latin typeface="Malgun Gothic" panose="020B0503020000020004" pitchFamily="34" charset="-127"/>
                <a:ea typeface="Malgun Gothic" panose="020B0503020000020004" pitchFamily="34" charset="-127"/>
              </a:rPr>
              <a:t>Breweries by State</a:t>
            </a:r>
            <a:endParaRPr lang="en-US" cap="none" dirty="0">
              <a:latin typeface="Malgun Gothic" panose="020B0503020000020004" pitchFamily="34" charset="-127"/>
              <a:ea typeface="Malgun Gothic" panose="020B0503020000020004" pitchFamily="34" charset="-127"/>
            </a:endParaRPr>
          </a:p>
        </p:txBody>
      </p:sp>
      <p:sp>
        <p:nvSpPr>
          <p:cNvPr id="3" name="Subtitle 2"/>
          <p:cNvSpPr>
            <a:spLocks noGrp="1"/>
          </p:cNvSpPr>
          <p:nvPr>
            <p:ph sz="half" idx="1"/>
          </p:nvPr>
        </p:nvSpPr>
        <p:spPr>
          <a:xfrm>
            <a:off x="740358" y="1996517"/>
            <a:ext cx="4878389" cy="3541714"/>
          </a:xfrm>
        </p:spPr>
        <p:txBody>
          <a:bodyPr>
            <a:normAutofit fontScale="85000" lnSpcReduction="20000"/>
          </a:bodyPr>
          <a:lstStyle/>
          <a:p>
            <a:pPr marL="0" indent="0" algn="ctr">
              <a:buNone/>
            </a:pPr>
            <a:r>
              <a:rPr lang="en-US" dirty="0" smtClean="0">
                <a:solidFill>
                  <a:schemeClr val="tx1"/>
                </a:solidFill>
              </a:rPr>
              <a:t>Things to Note:</a:t>
            </a:r>
          </a:p>
          <a:p>
            <a:r>
              <a:rPr lang="en-US" dirty="0"/>
              <a:t>Colorado has highest the amount of breweries with </a:t>
            </a:r>
            <a:r>
              <a:rPr lang="en-US" dirty="0" smtClean="0"/>
              <a:t>47</a:t>
            </a:r>
          </a:p>
          <a:p>
            <a:r>
              <a:rPr lang="en-US" dirty="0" smtClean="0"/>
              <a:t>The </a:t>
            </a:r>
            <a:r>
              <a:rPr lang="en-US" dirty="0"/>
              <a:t>following states are tied for having the </a:t>
            </a:r>
            <a:r>
              <a:rPr lang="en-US" dirty="0" smtClean="0"/>
              <a:t>lowest </a:t>
            </a:r>
            <a:r>
              <a:rPr lang="en-US" dirty="0"/>
              <a:t>amount of </a:t>
            </a:r>
            <a:r>
              <a:rPr lang="en-US" dirty="0" smtClean="0"/>
              <a:t>breweries:</a:t>
            </a:r>
            <a:endParaRPr lang="en-US" dirty="0"/>
          </a:p>
          <a:p>
            <a:pPr marL="914400" lvl="1" indent="-457200">
              <a:buFont typeface="+mj-lt"/>
              <a:buAutoNum type="arabicPeriod"/>
            </a:pPr>
            <a:r>
              <a:rPr lang="en-US" dirty="0" smtClean="0"/>
              <a:t>West Virginia</a:t>
            </a:r>
          </a:p>
          <a:p>
            <a:pPr marL="914400" lvl="1" indent="-457200">
              <a:buFont typeface="+mj-lt"/>
              <a:buAutoNum type="arabicPeriod"/>
            </a:pPr>
            <a:r>
              <a:rPr lang="en-US" dirty="0" smtClean="0"/>
              <a:t>South Dakota</a:t>
            </a:r>
          </a:p>
          <a:p>
            <a:pPr marL="914400" lvl="1" indent="-457200">
              <a:buFont typeface="+mj-lt"/>
              <a:buAutoNum type="arabicPeriod"/>
            </a:pPr>
            <a:r>
              <a:rPr lang="en-US" dirty="0" smtClean="0"/>
              <a:t>North Dakota</a:t>
            </a:r>
          </a:p>
          <a:p>
            <a:pPr marL="914400" lvl="1" indent="-457200">
              <a:buFont typeface="+mj-lt"/>
              <a:buAutoNum type="arabicPeriod"/>
            </a:pPr>
            <a:r>
              <a:rPr lang="en-US" dirty="0" smtClean="0"/>
              <a:t>District </a:t>
            </a:r>
            <a:r>
              <a:rPr lang="en-US" dirty="0"/>
              <a:t>of Columbia. </a:t>
            </a:r>
            <a:endParaRPr lang="en-US" dirty="0">
              <a:solidFill>
                <a:schemeClr val="tx1"/>
              </a:solidFill>
            </a:endParaRPr>
          </a:p>
        </p:txBody>
      </p:sp>
      <p:pic>
        <p:nvPicPr>
          <p:cNvPr id="6" name="Picture 5"/>
          <p:cNvPicPr>
            <a:picLocks noChangeAspect="1"/>
          </p:cNvPicPr>
          <p:nvPr/>
        </p:nvPicPr>
        <p:blipFill>
          <a:blip r:embed="rId2"/>
          <a:stretch>
            <a:fillRect/>
          </a:stretch>
        </p:blipFill>
        <p:spPr>
          <a:xfrm>
            <a:off x="6361109" y="1996517"/>
            <a:ext cx="4938763" cy="4047652"/>
          </a:xfrm>
          <a:prstGeom prst="rect">
            <a:avLst/>
          </a:prstGeom>
        </p:spPr>
      </p:pic>
    </p:spTree>
    <p:extLst>
      <p:ext uri="{BB962C8B-B14F-4D97-AF65-F5344CB8AC3E}">
        <p14:creationId xmlns:p14="http://schemas.microsoft.com/office/powerpoint/2010/main" val="29060155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961504" y="296301"/>
            <a:ext cx="5868987" cy="1062236"/>
          </a:xfrm>
        </p:spPr>
        <p:txBody>
          <a:bodyPr>
            <a:normAutofit fontScale="90000"/>
          </a:bodyPr>
          <a:lstStyle/>
          <a:p>
            <a:pPr algn="ctr"/>
            <a:r>
              <a:rPr lang="en-US" cap="none" dirty="0" smtClean="0">
                <a:latin typeface="Malgun Gothic" panose="020B0503020000020004" pitchFamily="34" charset="-127"/>
                <a:ea typeface="Malgun Gothic" panose="020B0503020000020004" pitchFamily="34" charset="-127"/>
              </a:rPr>
              <a:t>Count of Missing Data (NAs)</a:t>
            </a:r>
            <a:endParaRPr lang="en-US" cap="none" dirty="0">
              <a:latin typeface="Malgun Gothic" panose="020B0503020000020004" pitchFamily="34" charset="-127"/>
              <a:ea typeface="Malgun Gothic" panose="020B0503020000020004" pitchFamily="34" charset="-127"/>
            </a:endParaRPr>
          </a:p>
        </p:txBody>
      </p:sp>
      <p:sp>
        <p:nvSpPr>
          <p:cNvPr id="3" name="Subtitle 2"/>
          <p:cNvSpPr>
            <a:spLocks noGrp="1"/>
          </p:cNvSpPr>
          <p:nvPr>
            <p:ph sz="half" idx="1"/>
          </p:nvPr>
        </p:nvSpPr>
        <p:spPr>
          <a:xfrm>
            <a:off x="884736" y="1859459"/>
            <a:ext cx="4878389" cy="1846267"/>
          </a:xfrm>
        </p:spPr>
        <p:txBody>
          <a:bodyPr>
            <a:normAutofit/>
          </a:bodyPr>
          <a:lstStyle/>
          <a:p>
            <a:pPr marL="0" indent="0">
              <a:buNone/>
            </a:pPr>
            <a:r>
              <a:rPr lang="en-US" dirty="0" smtClean="0"/>
              <a:t>Of the 2,410 rows of data from the combined datasets:</a:t>
            </a:r>
          </a:p>
          <a:p>
            <a:pPr lvl="1"/>
            <a:r>
              <a:rPr lang="en-US" dirty="0" smtClean="0">
                <a:solidFill>
                  <a:schemeClr val="tx1"/>
                </a:solidFill>
              </a:rPr>
              <a:t>IBU </a:t>
            </a:r>
            <a:r>
              <a:rPr lang="en-US" dirty="0" smtClean="0"/>
              <a:t>has 1,005 blanks (41.7%)</a:t>
            </a:r>
          </a:p>
          <a:p>
            <a:pPr lvl="1"/>
            <a:r>
              <a:rPr lang="en-US" dirty="0" smtClean="0">
                <a:solidFill>
                  <a:schemeClr val="tx1"/>
                </a:solidFill>
              </a:rPr>
              <a:t>ABV has 62 blanks (2.6%)</a:t>
            </a:r>
          </a:p>
        </p:txBody>
      </p:sp>
      <p:pic>
        <p:nvPicPr>
          <p:cNvPr id="2" name="Picture 1"/>
          <p:cNvPicPr>
            <a:picLocks noChangeAspect="1"/>
          </p:cNvPicPr>
          <p:nvPr/>
        </p:nvPicPr>
        <p:blipFill>
          <a:blip r:embed="rId2"/>
          <a:stretch>
            <a:fillRect/>
          </a:stretch>
        </p:blipFill>
        <p:spPr>
          <a:xfrm>
            <a:off x="6019799" y="1629853"/>
            <a:ext cx="5396598" cy="4000926"/>
          </a:xfrm>
          <a:prstGeom prst="rect">
            <a:avLst/>
          </a:prstGeom>
        </p:spPr>
      </p:pic>
    </p:spTree>
    <p:extLst>
      <p:ext uri="{BB962C8B-B14F-4D97-AF65-F5344CB8AC3E}">
        <p14:creationId xmlns:p14="http://schemas.microsoft.com/office/powerpoint/2010/main" val="19695172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961504" y="296301"/>
            <a:ext cx="5868987" cy="766145"/>
          </a:xfrm>
        </p:spPr>
        <p:txBody>
          <a:bodyPr>
            <a:normAutofit/>
          </a:bodyPr>
          <a:lstStyle/>
          <a:p>
            <a:pPr algn="ctr"/>
            <a:r>
              <a:rPr lang="en-US" cap="none" dirty="0" smtClean="0">
                <a:latin typeface="Malgun Gothic" panose="020B0503020000020004" pitchFamily="34" charset="-127"/>
                <a:ea typeface="Malgun Gothic" panose="020B0503020000020004" pitchFamily="34" charset="-127"/>
              </a:rPr>
              <a:t>“Fill in the Blanks”</a:t>
            </a:r>
            <a:endParaRPr lang="en-US" cap="none" dirty="0">
              <a:latin typeface="Malgun Gothic" panose="020B0503020000020004" pitchFamily="34" charset="-127"/>
              <a:ea typeface="Malgun Gothic" panose="020B0503020000020004" pitchFamily="34" charset="-127"/>
            </a:endParaRPr>
          </a:p>
        </p:txBody>
      </p:sp>
      <p:sp>
        <p:nvSpPr>
          <p:cNvPr id="3" name="Subtitle 2"/>
          <p:cNvSpPr>
            <a:spLocks noGrp="1"/>
          </p:cNvSpPr>
          <p:nvPr>
            <p:ph sz="half" idx="1"/>
          </p:nvPr>
        </p:nvSpPr>
        <p:spPr>
          <a:xfrm>
            <a:off x="1017427" y="1193076"/>
            <a:ext cx="9461047" cy="1645918"/>
          </a:xfrm>
        </p:spPr>
        <p:txBody>
          <a:bodyPr>
            <a:normAutofit fontScale="92500"/>
          </a:bodyPr>
          <a:lstStyle/>
          <a:p>
            <a:pPr marL="0" indent="0">
              <a:buNone/>
            </a:pPr>
            <a:r>
              <a:rPr lang="en-US" sz="2000" dirty="0" smtClean="0">
                <a:solidFill>
                  <a:schemeClr val="tx1"/>
                </a:solidFill>
              </a:rPr>
              <a:t>What should we replace the NA values with? Mean or Median?</a:t>
            </a:r>
          </a:p>
          <a:p>
            <a:pPr lvl="1"/>
            <a:r>
              <a:rPr lang="en-US" sz="1800" dirty="0" smtClean="0"/>
              <a:t>Mean is a better measure of central tendency but is affected by potential outliers in the data.</a:t>
            </a:r>
          </a:p>
          <a:p>
            <a:pPr lvl="1"/>
            <a:r>
              <a:rPr lang="en-US" sz="1800" dirty="0" smtClean="0">
                <a:solidFill>
                  <a:schemeClr val="tx1"/>
                </a:solidFill>
              </a:rPr>
              <a:t>Median is a better measure of the middle set of data and is resistant to outliers </a:t>
            </a:r>
            <a:endParaRPr lang="en-US" sz="1800" dirty="0"/>
          </a:p>
          <a:p>
            <a:pPr lvl="1"/>
            <a:endParaRPr lang="en-US" dirty="0" smtClean="0">
              <a:solidFill>
                <a:schemeClr val="tx1"/>
              </a:solidFill>
            </a:endParaRPr>
          </a:p>
          <a:p>
            <a:pPr marL="457200" lvl="1" indent="0">
              <a:buNone/>
            </a:pPr>
            <a:endParaRPr lang="en-US" dirty="0"/>
          </a:p>
        </p:txBody>
      </p:sp>
      <p:sp>
        <p:nvSpPr>
          <p:cNvPr id="5" name="Subtitle 2"/>
          <p:cNvSpPr>
            <a:spLocks noGrp="1"/>
          </p:cNvSpPr>
          <p:nvPr>
            <p:ph sz="half" idx="1"/>
          </p:nvPr>
        </p:nvSpPr>
        <p:spPr>
          <a:xfrm>
            <a:off x="1017608" y="2838994"/>
            <a:ext cx="9460866" cy="1062236"/>
          </a:xfrm>
        </p:spPr>
        <p:txBody>
          <a:bodyPr>
            <a:normAutofit/>
          </a:bodyPr>
          <a:lstStyle/>
          <a:p>
            <a:pPr marL="0" indent="0">
              <a:buNone/>
            </a:pPr>
            <a:r>
              <a:rPr lang="en-US" sz="2000" dirty="0" smtClean="0"/>
              <a:t>Best way to look at the data is boxplots for ABV an IBU. This will tell us if there are outliers in the datasets in order to make our decision.</a:t>
            </a:r>
            <a:endParaRPr lang="en-US" sz="2000" dirty="0" smtClean="0">
              <a:solidFill>
                <a:schemeClr val="tx1"/>
              </a:solidFill>
            </a:endParaRPr>
          </a:p>
        </p:txBody>
      </p:sp>
    </p:spTree>
    <p:extLst>
      <p:ext uri="{BB962C8B-B14F-4D97-AF65-F5344CB8AC3E}">
        <p14:creationId xmlns:p14="http://schemas.microsoft.com/office/powerpoint/2010/main" val="30137535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961504" y="296301"/>
            <a:ext cx="5868987" cy="766145"/>
          </a:xfrm>
        </p:spPr>
        <p:txBody>
          <a:bodyPr>
            <a:normAutofit/>
          </a:bodyPr>
          <a:lstStyle/>
          <a:p>
            <a:pPr algn="ctr"/>
            <a:r>
              <a:rPr lang="en-US" cap="none" dirty="0" smtClean="0">
                <a:latin typeface="Malgun Gothic" panose="020B0503020000020004" pitchFamily="34" charset="-127"/>
                <a:ea typeface="Malgun Gothic" panose="020B0503020000020004" pitchFamily="34" charset="-127"/>
              </a:rPr>
              <a:t>“Fill in the Blanks”</a:t>
            </a:r>
            <a:endParaRPr lang="en-US" cap="none" dirty="0">
              <a:latin typeface="Malgun Gothic" panose="020B0503020000020004" pitchFamily="34" charset="-127"/>
              <a:ea typeface="Malgun Gothic" panose="020B0503020000020004" pitchFamily="34" charset="-127"/>
            </a:endParaRPr>
          </a:p>
        </p:txBody>
      </p:sp>
      <p:sp>
        <p:nvSpPr>
          <p:cNvPr id="3" name="Subtitle 2"/>
          <p:cNvSpPr>
            <a:spLocks noGrp="1"/>
          </p:cNvSpPr>
          <p:nvPr>
            <p:ph sz="half" idx="1"/>
          </p:nvPr>
        </p:nvSpPr>
        <p:spPr>
          <a:xfrm>
            <a:off x="1017427" y="1193076"/>
            <a:ext cx="9461047" cy="1645918"/>
          </a:xfrm>
        </p:spPr>
        <p:txBody>
          <a:bodyPr>
            <a:normAutofit fontScale="92500"/>
          </a:bodyPr>
          <a:lstStyle/>
          <a:p>
            <a:pPr marL="0" indent="0">
              <a:buNone/>
            </a:pPr>
            <a:r>
              <a:rPr lang="en-US" sz="2000" dirty="0" smtClean="0">
                <a:solidFill>
                  <a:schemeClr val="tx1"/>
                </a:solidFill>
              </a:rPr>
              <a:t>What should we replace the NA values with? Mean or Median?</a:t>
            </a:r>
          </a:p>
          <a:p>
            <a:pPr lvl="1"/>
            <a:r>
              <a:rPr lang="en-US" sz="1800" dirty="0" smtClean="0"/>
              <a:t>Mean is a better measure of central tendency but is affected by potential outliers in the data.</a:t>
            </a:r>
          </a:p>
          <a:p>
            <a:pPr lvl="1"/>
            <a:r>
              <a:rPr lang="en-US" sz="1800" dirty="0" smtClean="0">
                <a:solidFill>
                  <a:schemeClr val="tx1"/>
                </a:solidFill>
              </a:rPr>
              <a:t>Median is a better measure of the middle set of data and is resistant to outliers </a:t>
            </a:r>
            <a:endParaRPr lang="en-US" sz="1800" dirty="0"/>
          </a:p>
          <a:p>
            <a:pPr lvl="1"/>
            <a:endParaRPr lang="en-US" dirty="0" smtClean="0">
              <a:solidFill>
                <a:schemeClr val="tx1"/>
              </a:solidFill>
            </a:endParaRPr>
          </a:p>
          <a:p>
            <a:pPr marL="457200" lvl="1" indent="0">
              <a:buNone/>
            </a:pPr>
            <a:endParaRPr lang="en-US" dirty="0"/>
          </a:p>
        </p:txBody>
      </p:sp>
      <p:sp>
        <p:nvSpPr>
          <p:cNvPr id="5" name="Subtitle 2"/>
          <p:cNvSpPr>
            <a:spLocks noGrp="1"/>
          </p:cNvSpPr>
          <p:nvPr>
            <p:ph sz="half" idx="1"/>
          </p:nvPr>
        </p:nvSpPr>
        <p:spPr>
          <a:xfrm>
            <a:off x="1017608" y="2838994"/>
            <a:ext cx="9460866" cy="1062236"/>
          </a:xfrm>
        </p:spPr>
        <p:txBody>
          <a:bodyPr>
            <a:normAutofit/>
          </a:bodyPr>
          <a:lstStyle/>
          <a:p>
            <a:pPr marL="0" indent="0">
              <a:buNone/>
            </a:pPr>
            <a:r>
              <a:rPr lang="en-US" sz="2000" dirty="0" smtClean="0"/>
              <a:t>Best way to look at the data is boxplots for ABV an IBU. This will tell us if there are outliers in the datasets in order to make our decision.</a:t>
            </a:r>
            <a:endParaRPr lang="en-US" sz="2000" dirty="0" smtClean="0">
              <a:solidFill>
                <a:schemeClr val="tx1"/>
              </a:solidFill>
            </a:endParaRPr>
          </a:p>
        </p:txBody>
      </p:sp>
      <p:pic>
        <p:nvPicPr>
          <p:cNvPr id="2" name="Picture 1"/>
          <p:cNvPicPr>
            <a:picLocks noChangeAspect="1"/>
          </p:cNvPicPr>
          <p:nvPr/>
        </p:nvPicPr>
        <p:blipFill>
          <a:blip r:embed="rId2"/>
          <a:stretch>
            <a:fillRect/>
          </a:stretch>
        </p:blipFill>
        <p:spPr>
          <a:xfrm>
            <a:off x="1715402" y="3901230"/>
            <a:ext cx="3622951" cy="2704274"/>
          </a:xfrm>
          <a:prstGeom prst="rect">
            <a:avLst/>
          </a:prstGeom>
        </p:spPr>
      </p:pic>
      <p:pic>
        <p:nvPicPr>
          <p:cNvPr id="6" name="Picture 5"/>
          <p:cNvPicPr>
            <a:picLocks noChangeAspect="1"/>
          </p:cNvPicPr>
          <p:nvPr/>
        </p:nvPicPr>
        <p:blipFill>
          <a:blip r:embed="rId3"/>
          <a:stretch>
            <a:fillRect/>
          </a:stretch>
        </p:blipFill>
        <p:spPr>
          <a:xfrm>
            <a:off x="6092675" y="3898049"/>
            <a:ext cx="3631476" cy="2710637"/>
          </a:xfrm>
          <a:prstGeom prst="rect">
            <a:avLst/>
          </a:prstGeom>
        </p:spPr>
      </p:pic>
    </p:spTree>
    <p:extLst>
      <p:ext uri="{BB962C8B-B14F-4D97-AF65-F5344CB8AC3E}">
        <p14:creationId xmlns:p14="http://schemas.microsoft.com/office/powerpoint/2010/main" val="31985207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961504" y="296301"/>
            <a:ext cx="5868987" cy="766145"/>
          </a:xfrm>
        </p:spPr>
        <p:txBody>
          <a:bodyPr>
            <a:normAutofit/>
          </a:bodyPr>
          <a:lstStyle/>
          <a:p>
            <a:pPr algn="ctr"/>
            <a:r>
              <a:rPr lang="en-US" cap="none" dirty="0" smtClean="0">
                <a:latin typeface="Malgun Gothic" panose="020B0503020000020004" pitchFamily="34" charset="-127"/>
                <a:ea typeface="Malgun Gothic" panose="020B0503020000020004" pitchFamily="34" charset="-127"/>
              </a:rPr>
              <a:t>“Fill in the Blanks”</a:t>
            </a:r>
            <a:endParaRPr lang="en-US" cap="none" dirty="0">
              <a:latin typeface="Malgun Gothic" panose="020B0503020000020004" pitchFamily="34" charset="-127"/>
              <a:ea typeface="Malgun Gothic" panose="020B0503020000020004" pitchFamily="34" charset="-127"/>
            </a:endParaRPr>
          </a:p>
        </p:txBody>
      </p:sp>
      <p:sp>
        <p:nvSpPr>
          <p:cNvPr id="3" name="Subtitle 2"/>
          <p:cNvSpPr>
            <a:spLocks noGrp="1"/>
          </p:cNvSpPr>
          <p:nvPr>
            <p:ph sz="half" idx="1"/>
          </p:nvPr>
        </p:nvSpPr>
        <p:spPr>
          <a:xfrm>
            <a:off x="866059" y="1907177"/>
            <a:ext cx="10059876" cy="2812867"/>
          </a:xfrm>
        </p:spPr>
        <p:txBody>
          <a:bodyPr>
            <a:normAutofit/>
          </a:bodyPr>
          <a:lstStyle/>
          <a:p>
            <a:r>
              <a:rPr lang="en-US" dirty="0" smtClean="0">
                <a:solidFill>
                  <a:schemeClr val="tx1"/>
                </a:solidFill>
              </a:rPr>
              <a:t>NA Values for ABV and IBU are replaced by the respective median value for that state.</a:t>
            </a:r>
          </a:p>
          <a:p>
            <a:r>
              <a:rPr lang="en-US" dirty="0" smtClean="0"/>
              <a:t>For states with no values for ABV and IBU, we will use the nationwide median values.</a:t>
            </a:r>
          </a:p>
          <a:p>
            <a:pPr marL="914400" lvl="1" indent="-457200">
              <a:buFont typeface="+mj-lt"/>
              <a:buAutoNum type="arabicPeriod"/>
            </a:pPr>
            <a:r>
              <a:rPr lang="en-US" dirty="0" smtClean="0">
                <a:solidFill>
                  <a:schemeClr val="tx1"/>
                </a:solidFill>
              </a:rPr>
              <a:t>The only state that has only NAs was South Dakota for their IBU values. Therefore the national median of 35 was applied to their IBU values.</a:t>
            </a:r>
          </a:p>
          <a:p>
            <a:pPr marL="457200" lvl="1" indent="0">
              <a:buNone/>
            </a:pPr>
            <a:endParaRPr lang="en-US" dirty="0"/>
          </a:p>
        </p:txBody>
      </p:sp>
    </p:spTree>
    <p:extLst>
      <p:ext uri="{BB962C8B-B14F-4D97-AF65-F5344CB8AC3E}">
        <p14:creationId xmlns:p14="http://schemas.microsoft.com/office/powerpoint/2010/main" val="39318897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961504" y="296301"/>
            <a:ext cx="5868987" cy="1062236"/>
          </a:xfrm>
        </p:spPr>
        <p:txBody>
          <a:bodyPr/>
          <a:lstStyle/>
          <a:p>
            <a:pPr algn="ctr"/>
            <a:r>
              <a:rPr lang="en-US" cap="none" dirty="0" smtClean="0">
                <a:latin typeface="Malgun Gothic" panose="020B0503020000020004" pitchFamily="34" charset="-127"/>
                <a:ea typeface="Malgun Gothic" panose="020B0503020000020004" pitchFamily="34" charset="-127"/>
              </a:rPr>
              <a:t>Median ABV Per State</a:t>
            </a:r>
            <a:endParaRPr lang="en-US" cap="none" dirty="0">
              <a:latin typeface="Malgun Gothic" panose="020B0503020000020004" pitchFamily="34" charset="-127"/>
              <a:ea typeface="Malgun Gothic" panose="020B0503020000020004" pitchFamily="34" charset="-127"/>
            </a:endParaRPr>
          </a:p>
        </p:txBody>
      </p:sp>
      <p:sp>
        <p:nvSpPr>
          <p:cNvPr id="3" name="Subtitle 2"/>
          <p:cNvSpPr>
            <a:spLocks noGrp="1"/>
          </p:cNvSpPr>
          <p:nvPr>
            <p:ph sz="half" idx="1"/>
          </p:nvPr>
        </p:nvSpPr>
        <p:spPr>
          <a:xfrm>
            <a:off x="984951" y="2384389"/>
            <a:ext cx="4597701" cy="2499948"/>
          </a:xfrm>
        </p:spPr>
        <p:txBody>
          <a:bodyPr>
            <a:normAutofit fontScale="92500" lnSpcReduction="10000"/>
          </a:bodyPr>
          <a:lstStyle/>
          <a:p>
            <a:r>
              <a:rPr lang="en-US" dirty="0" smtClean="0">
                <a:solidFill>
                  <a:schemeClr val="tx1"/>
                </a:solidFill>
              </a:rPr>
              <a:t>Kentucky and District of Columbia are tied with the highest median ABV (0.625).</a:t>
            </a:r>
          </a:p>
          <a:p>
            <a:r>
              <a:rPr lang="en-US" dirty="0" smtClean="0"/>
              <a:t>Utah has the lowest median ABV out of all of the states (0.04).</a:t>
            </a:r>
            <a:endParaRPr lang="en-US" dirty="0">
              <a:solidFill>
                <a:schemeClr val="tx1"/>
              </a:solidFill>
            </a:endParaRPr>
          </a:p>
        </p:txBody>
      </p:sp>
      <p:pic>
        <p:nvPicPr>
          <p:cNvPr id="6" name="Picture 5"/>
          <p:cNvPicPr>
            <a:picLocks noChangeAspect="1"/>
          </p:cNvPicPr>
          <p:nvPr/>
        </p:nvPicPr>
        <p:blipFill>
          <a:blip r:embed="rId2"/>
          <a:stretch>
            <a:fillRect/>
          </a:stretch>
        </p:blipFill>
        <p:spPr>
          <a:xfrm>
            <a:off x="5895997" y="1646391"/>
            <a:ext cx="5097525" cy="3975944"/>
          </a:xfrm>
          <a:prstGeom prst="rect">
            <a:avLst/>
          </a:prstGeom>
        </p:spPr>
      </p:pic>
    </p:spTree>
    <p:extLst>
      <p:ext uri="{BB962C8B-B14F-4D97-AF65-F5344CB8AC3E}">
        <p14:creationId xmlns:p14="http://schemas.microsoft.com/office/powerpoint/2010/main" val="188112849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961504" y="296301"/>
            <a:ext cx="5868987" cy="1062236"/>
          </a:xfrm>
        </p:spPr>
        <p:txBody>
          <a:bodyPr/>
          <a:lstStyle/>
          <a:p>
            <a:pPr algn="ctr"/>
            <a:r>
              <a:rPr lang="en-US" cap="none" dirty="0" smtClean="0">
                <a:latin typeface="Malgun Gothic" panose="020B0503020000020004" pitchFamily="34" charset="-127"/>
                <a:ea typeface="Malgun Gothic" panose="020B0503020000020004" pitchFamily="34" charset="-127"/>
              </a:rPr>
              <a:t>Median IBU Per State</a:t>
            </a:r>
            <a:endParaRPr lang="en-US" cap="none" dirty="0">
              <a:latin typeface="Malgun Gothic" panose="020B0503020000020004" pitchFamily="34" charset="-127"/>
              <a:ea typeface="Malgun Gothic" panose="020B0503020000020004" pitchFamily="34" charset="-127"/>
            </a:endParaRPr>
          </a:p>
        </p:txBody>
      </p:sp>
      <p:sp>
        <p:nvSpPr>
          <p:cNvPr id="3" name="Subtitle 2"/>
          <p:cNvSpPr>
            <a:spLocks noGrp="1"/>
          </p:cNvSpPr>
          <p:nvPr>
            <p:ph sz="half" idx="1"/>
          </p:nvPr>
        </p:nvSpPr>
        <p:spPr>
          <a:xfrm>
            <a:off x="984951" y="2384389"/>
            <a:ext cx="4597701" cy="2499948"/>
          </a:xfrm>
        </p:spPr>
        <p:txBody>
          <a:bodyPr>
            <a:normAutofit/>
          </a:bodyPr>
          <a:lstStyle/>
          <a:p>
            <a:r>
              <a:rPr lang="en-US" dirty="0" smtClean="0">
                <a:solidFill>
                  <a:schemeClr val="tx1"/>
                </a:solidFill>
              </a:rPr>
              <a:t>Maine has the highest median IBU (61).</a:t>
            </a:r>
          </a:p>
          <a:p>
            <a:r>
              <a:rPr lang="en-US" dirty="0" smtClean="0"/>
              <a:t>Wisconsin has the lowest median IBU (19).</a:t>
            </a:r>
            <a:endParaRPr lang="en-US" dirty="0">
              <a:solidFill>
                <a:schemeClr val="tx1"/>
              </a:solidFill>
            </a:endParaRPr>
          </a:p>
        </p:txBody>
      </p:sp>
      <p:pic>
        <p:nvPicPr>
          <p:cNvPr id="2" name="Picture 1"/>
          <p:cNvPicPr>
            <a:picLocks noChangeAspect="1"/>
          </p:cNvPicPr>
          <p:nvPr/>
        </p:nvPicPr>
        <p:blipFill>
          <a:blip r:embed="rId2"/>
          <a:stretch>
            <a:fillRect/>
          </a:stretch>
        </p:blipFill>
        <p:spPr>
          <a:xfrm>
            <a:off x="5895997" y="1646391"/>
            <a:ext cx="5097525" cy="3975944"/>
          </a:xfrm>
          <a:prstGeom prst="rect">
            <a:avLst/>
          </a:prstGeom>
        </p:spPr>
      </p:pic>
    </p:spTree>
    <p:extLst>
      <p:ext uri="{BB962C8B-B14F-4D97-AF65-F5344CB8AC3E}">
        <p14:creationId xmlns:p14="http://schemas.microsoft.com/office/powerpoint/2010/main" val="17088741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961504" y="296301"/>
            <a:ext cx="5868987" cy="1062236"/>
          </a:xfrm>
        </p:spPr>
        <p:txBody>
          <a:bodyPr/>
          <a:lstStyle/>
          <a:p>
            <a:pPr algn="ctr"/>
            <a:r>
              <a:rPr lang="en-US" cap="none" dirty="0" smtClean="0">
                <a:latin typeface="Malgun Gothic" panose="020B0503020000020004" pitchFamily="34" charset="-127"/>
                <a:ea typeface="Malgun Gothic" panose="020B0503020000020004" pitchFamily="34" charset="-127"/>
              </a:rPr>
              <a:t>Maximum ABV Per State</a:t>
            </a:r>
            <a:endParaRPr lang="en-US" cap="none" dirty="0">
              <a:latin typeface="Malgun Gothic" panose="020B0503020000020004" pitchFamily="34" charset="-127"/>
              <a:ea typeface="Malgun Gothic" panose="020B0503020000020004" pitchFamily="34" charset="-127"/>
            </a:endParaRPr>
          </a:p>
        </p:txBody>
      </p:sp>
      <p:sp>
        <p:nvSpPr>
          <p:cNvPr id="3" name="Subtitle 2"/>
          <p:cNvSpPr>
            <a:spLocks noGrp="1"/>
          </p:cNvSpPr>
          <p:nvPr>
            <p:ph sz="half" idx="1"/>
          </p:nvPr>
        </p:nvSpPr>
        <p:spPr>
          <a:xfrm>
            <a:off x="984951" y="2384389"/>
            <a:ext cx="4597701" cy="2499948"/>
          </a:xfrm>
        </p:spPr>
        <p:txBody>
          <a:bodyPr>
            <a:normAutofit fontScale="92500" lnSpcReduction="10000"/>
          </a:bodyPr>
          <a:lstStyle/>
          <a:p>
            <a:r>
              <a:rPr lang="en-US" dirty="0" smtClean="0">
                <a:solidFill>
                  <a:schemeClr val="tx1"/>
                </a:solidFill>
              </a:rPr>
              <a:t>Colorado has the highest maximum ABV out of all of the states with 0.128</a:t>
            </a:r>
          </a:p>
          <a:p>
            <a:r>
              <a:rPr lang="en-US" dirty="0" smtClean="0"/>
              <a:t>Delaware has the lowest maximum ABV out of all of the states (0.055).</a:t>
            </a:r>
            <a:endParaRPr lang="en-US" dirty="0">
              <a:solidFill>
                <a:schemeClr val="tx1"/>
              </a:solidFill>
            </a:endParaRPr>
          </a:p>
        </p:txBody>
      </p:sp>
      <p:pic>
        <p:nvPicPr>
          <p:cNvPr id="5" name="Picture 4"/>
          <p:cNvPicPr>
            <a:picLocks noChangeAspect="1"/>
          </p:cNvPicPr>
          <p:nvPr/>
        </p:nvPicPr>
        <p:blipFill>
          <a:blip r:embed="rId2"/>
          <a:stretch>
            <a:fillRect/>
          </a:stretch>
        </p:blipFill>
        <p:spPr>
          <a:xfrm>
            <a:off x="5895997" y="1647808"/>
            <a:ext cx="5093892" cy="3973110"/>
          </a:xfrm>
          <a:prstGeom prst="rect">
            <a:avLst/>
          </a:prstGeom>
        </p:spPr>
      </p:pic>
    </p:spTree>
    <p:extLst>
      <p:ext uri="{BB962C8B-B14F-4D97-AF65-F5344CB8AC3E}">
        <p14:creationId xmlns:p14="http://schemas.microsoft.com/office/powerpoint/2010/main" val="148177973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Template>
  <TotalTime>4395</TotalTime>
  <Words>958</Words>
  <Application>Microsoft Office PowerPoint</Application>
  <PresentationFormat>Widescreen</PresentationFormat>
  <Paragraphs>80</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Malgun Gothic</vt:lpstr>
      <vt:lpstr>Arial</vt:lpstr>
      <vt:lpstr>Trebuchet MS</vt:lpstr>
      <vt:lpstr>Tw Cen MT</vt:lpstr>
      <vt:lpstr>Circuit</vt:lpstr>
      <vt:lpstr>Budweiser Case study</vt:lpstr>
      <vt:lpstr>Breweries by State</vt:lpstr>
      <vt:lpstr>Count of Missing Data (NAs)</vt:lpstr>
      <vt:lpstr>“Fill in the Blanks”</vt:lpstr>
      <vt:lpstr>“Fill in the Blanks”</vt:lpstr>
      <vt:lpstr>“Fill in the Blanks”</vt:lpstr>
      <vt:lpstr>Median ABV Per State</vt:lpstr>
      <vt:lpstr>Median IBU Per State</vt:lpstr>
      <vt:lpstr>Maximum ABV Per State</vt:lpstr>
      <vt:lpstr>Maximum IBU Per State</vt:lpstr>
      <vt:lpstr>Summary Statistics</vt:lpstr>
      <vt:lpstr>Summary Statistics</vt:lpstr>
      <vt:lpstr>ABV vs IBU</vt:lpstr>
      <vt:lpstr>ABV vs IBU</vt:lpstr>
      <vt:lpstr>ABV vs IBU</vt:lpstr>
      <vt:lpstr>KNN</vt:lpstr>
      <vt:lpstr>Additional Data</vt:lpstr>
      <vt:lpstr>Questions</vt:lpstr>
    </vt:vector>
  </TitlesOfParts>
  <Company>HMS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Budweiser Case study</dc:title>
  <dc:creator>Ibrahim, Daanesh</dc:creator>
  <cp:lastModifiedBy>Ibrahim, Daanesh</cp:lastModifiedBy>
  <cp:revision>25</cp:revision>
  <dcterms:created xsi:type="dcterms:W3CDTF">2020-01-17T00:02:32Z</dcterms:created>
  <dcterms:modified xsi:type="dcterms:W3CDTF">2020-01-25T04:49:05Z</dcterms:modified>
</cp:coreProperties>
</file>