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8" r:id="rId4"/>
    <p:sldId id="258" r:id="rId5"/>
    <p:sldId id="265" r:id="rId6"/>
    <p:sldId id="266" r:id="rId7"/>
    <p:sldId id="268" r:id="rId8"/>
    <p:sldId id="267" r:id="rId9"/>
    <p:sldId id="269" r:id="rId10"/>
    <p:sldId id="270" r:id="rId11"/>
    <p:sldId id="271" r:id="rId12"/>
    <p:sldId id="259" r:id="rId13"/>
    <p:sldId id="272" r:id="rId14"/>
    <p:sldId id="273" r:id="rId15"/>
    <p:sldId id="276" r:id="rId16"/>
    <p:sldId id="277" r:id="rId17"/>
    <p:sldId id="279"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410" autoAdjust="0"/>
  </p:normalViewPr>
  <p:slideViewPr>
    <p:cSldViewPr snapToGrid="0">
      <p:cViewPr varScale="1">
        <p:scale>
          <a:sx n="99" d="100"/>
          <a:sy n="99" d="100"/>
        </p:scale>
        <p:origin x="106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2A02A-DE8F-42BD-9CEA-B82047B08D97}"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C4CF9-0BA1-4135-BA2F-03E817B0B31F}" type="slidenum">
              <a:rPr lang="en-US" smtClean="0"/>
              <a:t>‹#›</a:t>
            </a:fld>
            <a:endParaRPr lang="en-US"/>
          </a:p>
        </p:txBody>
      </p:sp>
    </p:spTree>
    <p:extLst>
      <p:ext uri="{BB962C8B-B14F-4D97-AF65-F5344CB8AC3E}">
        <p14:creationId xmlns:p14="http://schemas.microsoft.com/office/powerpoint/2010/main" val="192250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and welcome to the Budweiser Beer study commissioned by you. </a:t>
            </a:r>
          </a:p>
          <a:p>
            <a:endParaRPr lang="en-US" dirty="0" smtClean="0"/>
          </a:p>
          <a:p>
            <a:r>
              <a:rPr lang="en-US" dirty="0" smtClean="0"/>
              <a:t>I am Daanesh Ibrahim and I will be going</a:t>
            </a:r>
            <a:r>
              <a:rPr lang="en-US" baseline="0" dirty="0" smtClean="0"/>
              <a:t> over our preliminary results with you.</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1</a:t>
            </a:fld>
            <a:endParaRPr lang="en-US"/>
          </a:p>
        </p:txBody>
      </p:sp>
    </p:spTree>
    <p:extLst>
      <p:ext uri="{BB962C8B-B14F-4D97-AF65-F5344CB8AC3E}">
        <p14:creationId xmlns:p14="http://schemas.microsoft.com/office/powerpoint/2010/main" val="2068083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helpful to look at the extreme</a:t>
            </a:r>
            <a:r>
              <a:rPr lang="en-US" baseline="0" dirty="0" smtClean="0"/>
              <a:t> values for each state as well.</a:t>
            </a:r>
          </a:p>
          <a:p>
            <a:endParaRPr lang="en-US" baseline="0" dirty="0" smtClean="0"/>
          </a:p>
          <a:p>
            <a:r>
              <a:rPr lang="en-US" baseline="0" dirty="0" smtClean="0"/>
              <a:t>Looking at the chart we can see that Colorado possesses the highest ABV in a beer at 12.8%. That beer if you’re curious is “</a:t>
            </a:r>
            <a:r>
              <a:rPr lang="en-US" dirty="0" smtClean="0">
                <a:effectLst/>
              </a:rPr>
              <a:t>Lee Hill Series Vol. 5 - Belgian Style </a:t>
            </a:r>
            <a:r>
              <a:rPr lang="en-US" dirty="0" err="1" smtClean="0">
                <a:effectLst/>
              </a:rPr>
              <a:t>Quadrupel</a:t>
            </a:r>
            <a:r>
              <a:rPr lang="en-US" dirty="0" smtClean="0">
                <a:effectLst/>
              </a:rPr>
              <a:t> Ale.”</a:t>
            </a:r>
          </a:p>
          <a:p>
            <a:endParaRPr lang="en-US" dirty="0" smtClean="0">
              <a:effectLst/>
            </a:endParaRPr>
          </a:p>
          <a:p>
            <a:r>
              <a:rPr lang="en-US" dirty="0" smtClean="0">
                <a:effectLst/>
              </a:rPr>
              <a:t>Delaware has the lowest</a:t>
            </a:r>
            <a:r>
              <a:rPr lang="en-US" baseline="0" dirty="0" smtClean="0">
                <a:effectLst/>
              </a:rPr>
              <a:t> Maximum ABV amongst all the states at only 5.5%</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10</a:t>
            </a:fld>
            <a:endParaRPr lang="en-US"/>
          </a:p>
        </p:txBody>
      </p:sp>
    </p:spTree>
    <p:extLst>
      <p:ext uri="{BB962C8B-B14F-4D97-AF65-F5344CB8AC3E}">
        <p14:creationId xmlns:p14="http://schemas.microsoft.com/office/powerpoint/2010/main" val="290573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Turning our attention to the</a:t>
            </a:r>
            <a:r>
              <a:rPr lang="en-US" baseline="0" dirty="0" smtClean="0"/>
              <a:t> Maximum IBU per State, we see that Oregon possess the highest value out of all the States at 138. This beer is “</a:t>
            </a:r>
            <a:r>
              <a:rPr lang="en-US" sz="1200" b="0" i="0" kern="1200" dirty="0" smtClean="0">
                <a:solidFill>
                  <a:schemeClr val="tx1"/>
                </a:solidFill>
                <a:effectLst/>
                <a:latin typeface="+mn-lt"/>
                <a:ea typeface="+mn-ea"/>
                <a:cs typeface="+mn-cs"/>
              </a:rPr>
              <a:t>Bitter Bitch Imperial IPA”, a fitting name it seems.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lowest maximum</a:t>
            </a:r>
            <a:r>
              <a:rPr lang="en-US" sz="1200" b="0" i="0" kern="1200" baseline="0" dirty="0" smtClean="0">
                <a:solidFill>
                  <a:schemeClr val="tx1"/>
                </a:solidFill>
                <a:effectLst/>
                <a:latin typeface="+mn-lt"/>
                <a:ea typeface="+mn-ea"/>
                <a:cs typeface="+mn-cs"/>
              </a:rPr>
              <a:t> IBU on the chart is South Dakota, however we determined that South Dakota had all of their IBU values replaced with the national median of 35.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It is a coincidence that this happens to be the lowest maximum on this list, however since we know this information we can omit this and go to the next lowest maximum IBU which is in Arkansas</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11</a:t>
            </a:fld>
            <a:endParaRPr lang="en-US"/>
          </a:p>
        </p:txBody>
      </p:sp>
    </p:spTree>
    <p:extLst>
      <p:ext uri="{BB962C8B-B14F-4D97-AF65-F5344CB8AC3E}">
        <p14:creationId xmlns:p14="http://schemas.microsoft.com/office/powerpoint/2010/main" val="2346947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a:t>
            </a:r>
            <a:r>
              <a:rPr lang="en-US" baseline="0" dirty="0" smtClean="0"/>
              <a:t> now turn our attention to The Frequency Distributions of ABV and IBU. This will show us the counts of ABV and IBU values across all of the states.</a:t>
            </a:r>
          </a:p>
          <a:p>
            <a:endParaRPr lang="en-US" baseline="0" dirty="0" smtClean="0"/>
          </a:p>
          <a:p>
            <a:r>
              <a:rPr lang="en-US" baseline="0" dirty="0" smtClean="0"/>
              <a:t>By plotting the mean as a dotted line going down the chart, we can see how these frequencies relate to the average ABV and IBU.</a:t>
            </a:r>
          </a:p>
          <a:p>
            <a:endParaRPr lang="en-US" baseline="0" dirty="0" smtClean="0"/>
          </a:p>
          <a:p>
            <a:r>
              <a:rPr lang="en-US" baseline="0" dirty="0" smtClean="0"/>
              <a:t>Looking at the IBU chart, the highest frequency IBU is near the plotted mean IBU. This tells us the data is a fairly symmetrical distribution.</a:t>
            </a:r>
          </a:p>
          <a:p>
            <a:endParaRPr lang="en-US" baseline="0" dirty="0" smtClean="0"/>
          </a:p>
          <a:p>
            <a:r>
              <a:rPr lang="en-US" baseline="0" dirty="0" smtClean="0"/>
              <a:t>The ABV chart however shows the highest frequency ABV is more than 1% lesser than the mean ABV. We can infer from this that there are a considerable amount more outliers that are skewing the mean to be higher.</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12</a:t>
            </a:fld>
            <a:endParaRPr lang="en-US"/>
          </a:p>
        </p:txBody>
      </p:sp>
    </p:spTree>
    <p:extLst>
      <p:ext uri="{BB962C8B-B14F-4D97-AF65-F5344CB8AC3E}">
        <p14:creationId xmlns:p14="http://schemas.microsoft.com/office/powerpoint/2010/main" val="1065896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now look at boxplots for IBU and ABV among each state.</a:t>
            </a:r>
          </a:p>
          <a:p>
            <a:endParaRPr lang="en-US" baseline="0" dirty="0" smtClean="0"/>
          </a:p>
          <a:p>
            <a:r>
              <a:rPr lang="en-US" baseline="0" dirty="0" smtClean="0"/>
              <a:t>If we look at California IBU, we can see it appears to be the most evenly distributed amongst all the states. </a:t>
            </a:r>
          </a:p>
          <a:p>
            <a:r>
              <a:rPr lang="en-US" baseline="0" dirty="0" smtClean="0"/>
              <a:t>We determine this by seeing how the median (center line of the box) relates to the quartiles (edges of the box) with only one outlier present.</a:t>
            </a:r>
          </a:p>
          <a:p>
            <a:endParaRPr lang="en-US" baseline="0" dirty="0" smtClean="0"/>
          </a:p>
          <a:p>
            <a:r>
              <a:rPr lang="en-US" baseline="0" dirty="0" smtClean="0"/>
              <a:t>Looking at the ABV boxplots, we already determined that Colorado had the beer with the highest ABV. We can see that on this chart, however it is shown as an outlier to the rest of Colorado’s ABV data. </a:t>
            </a:r>
          </a:p>
          <a:p>
            <a:r>
              <a:rPr lang="en-US" baseline="0" dirty="0" smtClean="0"/>
              <a:t>We need to take this into account when determining where to release products higher in ABV. </a:t>
            </a:r>
          </a:p>
          <a:p>
            <a:r>
              <a:rPr lang="en-US" baseline="0" dirty="0" smtClean="0"/>
              <a:t>Perhaps Kentucky might be a better choice since it is evenly distributed with a higher median than Colorado, while also still possessing a beer that is the second highest ABV amongst all states.</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13</a:t>
            </a:fld>
            <a:endParaRPr lang="en-US"/>
          </a:p>
        </p:txBody>
      </p:sp>
    </p:spTree>
    <p:extLst>
      <p:ext uri="{BB962C8B-B14F-4D97-AF65-F5344CB8AC3E}">
        <p14:creationId xmlns:p14="http://schemas.microsoft.com/office/powerpoint/2010/main" val="242801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wanted to determine if ABV and IBU had a relationship with one another. This could help us determine the correct scale of ABV and IBU within future products.</a:t>
            </a:r>
          </a:p>
          <a:p>
            <a:endParaRPr lang="en-US" dirty="0" smtClean="0"/>
          </a:p>
          <a:p>
            <a:r>
              <a:rPr lang="en-US" dirty="0" smtClean="0"/>
              <a:t>We can see that there is a positive relationship between</a:t>
            </a:r>
            <a:r>
              <a:rPr lang="en-US" baseline="0" dirty="0" smtClean="0"/>
              <a:t> the two values. The relationship strength is moderate.</a:t>
            </a:r>
          </a:p>
          <a:p>
            <a:endParaRPr lang="en-US" baseline="0" dirty="0" smtClean="0"/>
          </a:p>
          <a:p>
            <a:r>
              <a:rPr lang="en-US" baseline="0" dirty="0" smtClean="0"/>
              <a:t>Judging the model itself, we only have 23.9% confidence that any variation of ABV can be estimated by the variation of IBU.</a:t>
            </a:r>
          </a:p>
        </p:txBody>
      </p:sp>
      <p:sp>
        <p:nvSpPr>
          <p:cNvPr id="4" name="Slide Number Placeholder 3"/>
          <p:cNvSpPr>
            <a:spLocks noGrp="1"/>
          </p:cNvSpPr>
          <p:nvPr>
            <p:ph type="sldNum" sz="quarter" idx="10"/>
          </p:nvPr>
        </p:nvSpPr>
        <p:spPr/>
        <p:txBody>
          <a:bodyPr/>
          <a:lstStyle/>
          <a:p>
            <a:fld id="{628C4CF9-0BA1-4135-BA2F-03E817B0B31F}" type="slidenum">
              <a:rPr lang="en-US" smtClean="0"/>
              <a:t>14</a:t>
            </a:fld>
            <a:endParaRPr lang="en-US"/>
          </a:p>
        </p:txBody>
      </p:sp>
    </p:spTree>
    <p:extLst>
      <p:ext uri="{BB962C8B-B14F-4D97-AF65-F5344CB8AC3E}">
        <p14:creationId xmlns:p14="http://schemas.microsoft.com/office/powerpoint/2010/main" val="2523352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relationship between ABV and IBU was not as strong as we hoped, we can still use ABV</a:t>
            </a:r>
            <a:r>
              <a:rPr lang="en-US" baseline="0" dirty="0" smtClean="0"/>
              <a:t> and IBU to see what type of relationship they have with specific beer styles – specifically IPAs and other Ales.</a:t>
            </a:r>
          </a:p>
          <a:p>
            <a:endParaRPr lang="en-US" baseline="0" dirty="0" smtClean="0"/>
          </a:p>
          <a:p>
            <a:r>
              <a:rPr lang="en-US" dirty="0" smtClean="0"/>
              <a:t>This proved to be fairly successful, with the model</a:t>
            </a:r>
            <a:r>
              <a:rPr lang="en-US" baseline="0" dirty="0" smtClean="0"/>
              <a:t> being able to successfully predict whether a beer was an IPA or Ale 80% of the time.</a:t>
            </a:r>
          </a:p>
          <a:p>
            <a:endParaRPr lang="en-US" baseline="0" dirty="0" smtClean="0"/>
          </a:p>
          <a:p>
            <a:r>
              <a:rPr lang="en-US" baseline="0" dirty="0" smtClean="0"/>
              <a:t>Digging a little deeper, we were able to see that the model had a higher success rate with predicting Ales (88%) rather that IPAs (67%).</a:t>
            </a:r>
          </a:p>
          <a:p>
            <a:endParaRPr lang="en-US" baseline="0" dirty="0" smtClean="0"/>
          </a:p>
          <a:p>
            <a:r>
              <a:rPr lang="en-US" baseline="0" dirty="0" smtClean="0"/>
              <a:t>We do not know for certain, but our guess is that IPAs have more variation of the hops, malt, and alcohol content they use in their products.</a:t>
            </a:r>
          </a:p>
          <a:p>
            <a:r>
              <a:rPr lang="en-US" baseline="0" dirty="0" smtClean="0"/>
              <a:t>Ales on the other hand are much more consistent with their ingredients.</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15</a:t>
            </a:fld>
            <a:endParaRPr lang="en-US"/>
          </a:p>
        </p:txBody>
      </p:sp>
    </p:spTree>
    <p:extLst>
      <p:ext uri="{BB962C8B-B14F-4D97-AF65-F5344CB8AC3E}">
        <p14:creationId xmlns:p14="http://schemas.microsoft.com/office/powerpoint/2010/main" val="2255305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we have focused on the Medians of ABV and IBU amongst the states already. </a:t>
            </a:r>
          </a:p>
          <a:p>
            <a:r>
              <a:rPr lang="en-US" baseline="0" dirty="0" smtClean="0"/>
              <a:t>However I believe there is an added benefit of viewing these medians on a map in order to see if there are trends your company can take advantage of.</a:t>
            </a:r>
          </a:p>
          <a:p>
            <a:r>
              <a:rPr lang="en-US" baseline="0" dirty="0" smtClean="0"/>
              <a:t>You don’t just have to release a new product in a specific state, but perhaps instead can release to larger market.</a:t>
            </a:r>
          </a:p>
          <a:p>
            <a:endParaRPr lang="en-US" baseline="0" dirty="0" smtClean="0"/>
          </a:p>
          <a:p>
            <a:r>
              <a:rPr lang="en-US" baseline="0" dirty="0" smtClean="0"/>
              <a:t>Looking at this </a:t>
            </a:r>
            <a:r>
              <a:rPr lang="en-US" baseline="0" dirty="0" err="1" smtClean="0"/>
              <a:t>heatmap</a:t>
            </a:r>
            <a:r>
              <a:rPr lang="en-US" baseline="0" dirty="0" smtClean="0"/>
              <a:t> of the United States, we can see patterns of higher or lower ABV and IBU values across states that even share borders. This makes potential release markets much larger, or at east a good plan in where to release a product next after it’s initial release. </a:t>
            </a:r>
          </a:p>
          <a:p>
            <a:endParaRPr lang="en-US" baseline="0" dirty="0" smtClean="0"/>
          </a:p>
          <a:p>
            <a:r>
              <a:rPr lang="en-US" baseline="0" dirty="0" smtClean="0"/>
              <a:t>It seems that for beers higher in IBU, it could be better to release in the state cluster of Florida and Georgia at the same time.</a:t>
            </a:r>
          </a:p>
          <a:p>
            <a:endParaRPr lang="en-US" baseline="0" dirty="0" smtClean="0"/>
          </a:p>
          <a:p>
            <a:r>
              <a:rPr lang="en-US" baseline="0" dirty="0" smtClean="0"/>
              <a:t>For beers higher in ABV, we already determined that Kentucky would be a good State to release them in. But West Virginia is also quite high on the list and shares a border with Kentucky. Releasing a higher ABV product in these 2 states should be considered over only releasing in a single state.</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16</a:t>
            </a:fld>
            <a:endParaRPr lang="en-US"/>
          </a:p>
        </p:txBody>
      </p:sp>
    </p:spTree>
    <p:extLst>
      <p:ext uri="{BB962C8B-B14F-4D97-AF65-F5344CB8AC3E}">
        <p14:creationId xmlns:p14="http://schemas.microsoft.com/office/powerpoint/2010/main" val="3131631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some of our findings</a:t>
            </a:r>
            <a:r>
              <a:rPr lang="en-US" baseline="0" dirty="0" smtClean="0"/>
              <a:t> we have shared with you today,</a:t>
            </a:r>
          </a:p>
          <a:p>
            <a:endParaRPr lang="en-US" baseline="0" dirty="0" smtClean="0"/>
          </a:p>
          <a:p>
            <a:r>
              <a:rPr lang="en-US" baseline="0" dirty="0" smtClean="0"/>
              <a:t>The Median was a better way to summarize the dataset values for ABV and IBU as it is more resistant to outliers which were present for both variables.</a:t>
            </a:r>
          </a:p>
          <a:p>
            <a:endParaRPr lang="en-US" dirty="0" smtClean="0"/>
          </a:p>
          <a:p>
            <a:r>
              <a:rPr lang="en-US" dirty="0" smtClean="0"/>
              <a:t>ABV and IBU are more</a:t>
            </a:r>
            <a:r>
              <a:rPr lang="en-US" baseline="0" dirty="0" smtClean="0"/>
              <a:t> consistent with other Ales than they are with IPAs</a:t>
            </a:r>
          </a:p>
          <a:p>
            <a:endParaRPr lang="en-US" baseline="0" dirty="0" smtClean="0"/>
          </a:p>
          <a:p>
            <a:r>
              <a:rPr lang="en-US" baseline="0" dirty="0" smtClean="0"/>
              <a:t>It could be more beneficial to view IBU and ABV trends in state clusters than just individually so you can release new products in larger markets initially.</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17</a:t>
            </a:fld>
            <a:endParaRPr lang="en-US"/>
          </a:p>
        </p:txBody>
      </p:sp>
    </p:spTree>
    <p:extLst>
      <p:ext uri="{BB962C8B-B14F-4D97-AF65-F5344CB8AC3E}">
        <p14:creationId xmlns:p14="http://schemas.microsoft.com/office/powerpoint/2010/main" val="346993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purpose of this study is to analyze and merge the 2 datasets provided by your company.</a:t>
            </a:r>
          </a:p>
          <a:p>
            <a:endParaRPr lang="en-US" baseline="0" dirty="0" smtClean="0"/>
          </a:p>
          <a:p>
            <a:r>
              <a:rPr lang="en-US" baseline="0" dirty="0" smtClean="0"/>
              <a:t>We need to make sure the data is consistent throughout so we do not harm the results of the study.</a:t>
            </a:r>
          </a:p>
          <a:p>
            <a:endParaRPr lang="en-US" baseline="0" dirty="0" smtClean="0"/>
          </a:p>
          <a:p>
            <a:r>
              <a:rPr lang="en-US" baseline="0" dirty="0" smtClean="0"/>
              <a:t>Determine any trends, focusing on the Alcohol by Volume and International Bitterness Unit and its relationships with specific states, as well as its relationship with India Pale Ales (IPA) and other Ales.</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2</a:t>
            </a:fld>
            <a:endParaRPr lang="en-US"/>
          </a:p>
        </p:txBody>
      </p:sp>
    </p:spTree>
    <p:extLst>
      <p:ext uri="{BB962C8B-B14F-4D97-AF65-F5344CB8AC3E}">
        <p14:creationId xmlns:p14="http://schemas.microsoft.com/office/powerpoint/2010/main" val="224990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first examine</a:t>
            </a:r>
            <a:r>
              <a:rPr lang="en-US" baseline="0" dirty="0" smtClean="0"/>
              <a:t> the Breweries by State.</a:t>
            </a:r>
          </a:p>
          <a:p>
            <a:endParaRPr lang="en-US" baseline="0" dirty="0" smtClean="0"/>
          </a:p>
          <a:p>
            <a:r>
              <a:rPr lang="en-US" baseline="0" dirty="0" smtClean="0"/>
              <a:t>As you can see from the graph, Colorado has the highest number of breweries with 47, with California and Michigan not too far behind.</a:t>
            </a:r>
          </a:p>
          <a:p>
            <a:endParaRPr lang="en-US" baseline="0" dirty="0" smtClean="0"/>
          </a:p>
          <a:p>
            <a:r>
              <a:rPr lang="en-US" baseline="0" dirty="0" smtClean="0"/>
              <a:t>West Virginia, South Dakota, North Dakota, and the District of Columbia are tied with the least number of breweries with only 1</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3</a:t>
            </a:fld>
            <a:endParaRPr lang="en-US"/>
          </a:p>
        </p:txBody>
      </p:sp>
    </p:spTree>
    <p:extLst>
      <p:ext uri="{BB962C8B-B14F-4D97-AF65-F5344CB8AC3E}">
        <p14:creationId xmlns:p14="http://schemas.microsoft.com/office/powerpoint/2010/main" val="331607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combined the datasets together, we created a single dataset with 2,410 rows</a:t>
            </a:r>
            <a:r>
              <a:rPr lang="en-US" baseline="0" dirty="0" smtClean="0"/>
              <a:t> of data.</a:t>
            </a:r>
          </a:p>
          <a:p>
            <a:endParaRPr lang="en-US" baseline="0" dirty="0" smtClean="0"/>
          </a:p>
          <a:p>
            <a:r>
              <a:rPr lang="en-US" baseline="0" dirty="0" smtClean="0"/>
              <a:t>However it was discovered that not all of the columns, or variables, have data within them.</a:t>
            </a:r>
          </a:p>
          <a:p>
            <a:endParaRPr lang="en-US" baseline="0" dirty="0" smtClean="0"/>
          </a:p>
          <a:p>
            <a:r>
              <a:rPr lang="en-US" baseline="0" dirty="0" smtClean="0"/>
              <a:t>Our IBU variable has 1,005 missing values which is about 42% of all potential IBU values we should have.</a:t>
            </a:r>
          </a:p>
          <a:p>
            <a:endParaRPr lang="en-US" baseline="0" dirty="0" smtClean="0"/>
          </a:p>
          <a:p>
            <a:r>
              <a:rPr lang="en-US" baseline="0" dirty="0" smtClean="0"/>
              <a:t>While not as high in count, our ABV variable has 62 missing values which equates to about 3% of the potential ABV values we should have.</a:t>
            </a:r>
          </a:p>
          <a:p>
            <a:endParaRPr lang="en-US" dirty="0" smtClean="0"/>
          </a:p>
          <a:p>
            <a:r>
              <a:rPr lang="en-US" dirty="0" smtClean="0"/>
              <a:t>We now had</a:t>
            </a:r>
            <a:r>
              <a:rPr lang="en-US" baseline="0" dirty="0" smtClean="0"/>
              <a:t> to make a decision. What should we do about these missing values? Omit them? </a:t>
            </a:r>
          </a:p>
          <a:p>
            <a:endParaRPr lang="en-US" baseline="0" dirty="0" smtClean="0"/>
          </a:p>
          <a:p>
            <a:r>
              <a:rPr lang="en-US" baseline="0" dirty="0" smtClean="0"/>
              <a:t>Well omitting complete rows of data could hurt the study as this would also remove other complete variables of data as well.</a:t>
            </a:r>
          </a:p>
          <a:p>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4</a:t>
            </a:fld>
            <a:endParaRPr lang="en-US"/>
          </a:p>
        </p:txBody>
      </p:sp>
    </p:spTree>
    <p:extLst>
      <p:ext uri="{BB962C8B-B14F-4D97-AF65-F5344CB8AC3E}">
        <p14:creationId xmlns:p14="http://schemas.microsoft.com/office/powerpoint/2010/main" val="2863987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must replace them. There are 2 clear choices in order to replace the values. The Mean or Median of the ABV and IBU values we actually do have.</a:t>
            </a:r>
          </a:p>
          <a:p>
            <a:endParaRPr lang="en-US" baseline="0" dirty="0" smtClean="0"/>
          </a:p>
          <a:p>
            <a:r>
              <a:rPr lang="en-US" baseline="0" dirty="0" smtClean="0"/>
              <a:t>Mean is a clear choice and a better measure of central tendency of data, however the downside of using Mean is that it can be influenced by outliers.</a:t>
            </a:r>
          </a:p>
          <a:p>
            <a:endParaRPr lang="en-US" baseline="0" dirty="0" smtClean="0"/>
          </a:p>
          <a:p>
            <a:r>
              <a:rPr lang="en-US" baseline="0" dirty="0" smtClean="0"/>
              <a:t>Median is a better measure of the middle of the data set and is less affected by outliers.</a:t>
            </a:r>
          </a:p>
          <a:p>
            <a:endParaRPr lang="en-US" baseline="0" dirty="0" smtClean="0"/>
          </a:p>
          <a:p>
            <a:r>
              <a:rPr lang="en-US" baseline="0" dirty="0" smtClean="0"/>
              <a:t>It becomes clear that this choice will depend on if the data sets have outliers present or not. We can view this information in a boxplot for each variable.</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5</a:t>
            </a:fld>
            <a:endParaRPr lang="en-US"/>
          </a:p>
        </p:txBody>
      </p:sp>
    </p:spTree>
    <p:extLst>
      <p:ext uri="{BB962C8B-B14F-4D97-AF65-F5344CB8AC3E}">
        <p14:creationId xmlns:p14="http://schemas.microsoft.com/office/powerpoint/2010/main" val="2307843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the boxplots for</a:t>
            </a:r>
            <a:r>
              <a:rPr lang="en-US" baseline="0" dirty="0" smtClean="0"/>
              <a:t> IBU and ABV specifically. The red circles in the graphs represent outliers in the data.</a:t>
            </a:r>
          </a:p>
          <a:p>
            <a:endParaRPr lang="en-US" baseline="0" dirty="0" smtClean="0"/>
          </a:p>
          <a:p>
            <a:r>
              <a:rPr lang="en-US" baseline="0" dirty="0" smtClean="0"/>
              <a:t>This is enough information to decide that we will use the Median as a our blank value replacements</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6</a:t>
            </a:fld>
            <a:endParaRPr lang="en-US"/>
          </a:p>
        </p:txBody>
      </p:sp>
    </p:spTree>
    <p:extLst>
      <p:ext uri="{BB962C8B-B14F-4D97-AF65-F5344CB8AC3E}">
        <p14:creationId xmlns:p14="http://schemas.microsoft.com/office/powerpoint/2010/main" val="834434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use each</a:t>
            </a:r>
            <a:r>
              <a:rPr lang="en-US" baseline="0" dirty="0" smtClean="0"/>
              <a:t> respective State’s Median values for ABV and IBU in order to replace the missing values in those states.</a:t>
            </a:r>
          </a:p>
          <a:p>
            <a:endParaRPr lang="en-US" baseline="0" dirty="0" smtClean="0"/>
          </a:p>
          <a:p>
            <a:r>
              <a:rPr lang="en-US" baseline="0" dirty="0" smtClean="0"/>
              <a:t>This should ensure that our analysis by state won’t be affected by these replacement values, as they are being replaced with their own medians.</a:t>
            </a:r>
          </a:p>
          <a:p>
            <a:endParaRPr lang="en-US" baseline="0" dirty="0" smtClean="0"/>
          </a:p>
          <a:p>
            <a:r>
              <a:rPr lang="en-US" baseline="0" dirty="0" smtClean="0"/>
              <a:t>There is one state that had no values for IBU, so to fix that we have replaced these values with the National Median of IBU which is 35</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7</a:t>
            </a:fld>
            <a:endParaRPr lang="en-US"/>
          </a:p>
        </p:txBody>
      </p:sp>
    </p:spTree>
    <p:extLst>
      <p:ext uri="{BB962C8B-B14F-4D97-AF65-F5344CB8AC3E}">
        <p14:creationId xmlns:p14="http://schemas.microsoft.com/office/powerpoint/2010/main" val="2833077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can begin to do some analysis on these values.</a:t>
            </a:r>
          </a:p>
          <a:p>
            <a:endParaRPr lang="en-US" baseline="0" dirty="0" smtClean="0"/>
          </a:p>
          <a:p>
            <a:r>
              <a:rPr lang="en-US" baseline="0" dirty="0" smtClean="0"/>
              <a:t>Since we have already determined that the values have outliers present, we will use Median as a way to analyze this data going forward.</a:t>
            </a:r>
          </a:p>
          <a:p>
            <a:endParaRPr lang="en-US" baseline="0" dirty="0" smtClean="0"/>
          </a:p>
          <a:p>
            <a:r>
              <a:rPr lang="en-US" baseline="0" dirty="0" smtClean="0"/>
              <a:t>Looking at the chart, we can see that the States with the highest Median ABV are Kentucky and District of Colombia.</a:t>
            </a:r>
          </a:p>
          <a:p>
            <a:endParaRPr lang="en-US" baseline="0" dirty="0" smtClean="0"/>
          </a:p>
          <a:p>
            <a:r>
              <a:rPr lang="en-US" baseline="0" dirty="0" smtClean="0"/>
              <a:t>The lowest median ABV is Utah, which makes sense since Utah </a:t>
            </a:r>
            <a:r>
              <a:rPr lang="en-US" sz="1200" b="0" i="0" kern="1200" dirty="0" smtClean="0">
                <a:solidFill>
                  <a:schemeClr val="tx1"/>
                </a:solidFill>
                <a:effectLst/>
                <a:latin typeface="+mn-lt"/>
                <a:ea typeface="+mn-ea"/>
                <a:cs typeface="+mn-cs"/>
              </a:rPr>
              <a:t>has laws restricting stores to only sell packaged beer up to 5.0% ABV.</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eer containing </a:t>
            </a:r>
            <a:r>
              <a:rPr lang="en-US" sz="1200" b="1" i="0" kern="1200" dirty="0" smtClean="0">
                <a:solidFill>
                  <a:schemeClr val="tx1"/>
                </a:solidFill>
                <a:effectLst/>
                <a:latin typeface="+mn-lt"/>
                <a:ea typeface="+mn-ea"/>
                <a:cs typeface="+mn-cs"/>
              </a:rPr>
              <a:t>alcohol</a:t>
            </a:r>
            <a:r>
              <a:rPr lang="en-US" sz="1200" b="0" i="0" kern="1200" dirty="0" smtClean="0">
                <a:solidFill>
                  <a:schemeClr val="tx1"/>
                </a:solidFill>
                <a:effectLst/>
                <a:latin typeface="+mn-lt"/>
                <a:ea typeface="+mn-ea"/>
                <a:cs typeface="+mn-cs"/>
              </a:rPr>
              <a:t> greater than this amount (as well as liquor and wine) can only be sold at state-controlled liquor stores.</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8</a:t>
            </a:fld>
            <a:endParaRPr lang="en-US"/>
          </a:p>
        </p:txBody>
      </p:sp>
    </p:spTree>
    <p:extLst>
      <p:ext uri="{BB962C8B-B14F-4D97-AF65-F5344CB8AC3E}">
        <p14:creationId xmlns:p14="http://schemas.microsoft.com/office/powerpoint/2010/main" val="185587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turning our attention to the Median</a:t>
            </a:r>
            <a:r>
              <a:rPr lang="en-US" baseline="0" dirty="0" smtClean="0"/>
              <a:t> IBU per state, we see that Maine has the highest value in this category.</a:t>
            </a:r>
          </a:p>
          <a:p>
            <a:endParaRPr lang="en-US" baseline="0" dirty="0" smtClean="0"/>
          </a:p>
          <a:p>
            <a:r>
              <a:rPr lang="en-US" baseline="0" dirty="0" smtClean="0"/>
              <a:t>Wisconsin has the lowest Median IBU, with Kansas and Arizona not too far behind.</a:t>
            </a:r>
            <a:endParaRPr lang="en-US" dirty="0"/>
          </a:p>
        </p:txBody>
      </p:sp>
      <p:sp>
        <p:nvSpPr>
          <p:cNvPr id="4" name="Slide Number Placeholder 3"/>
          <p:cNvSpPr>
            <a:spLocks noGrp="1"/>
          </p:cNvSpPr>
          <p:nvPr>
            <p:ph type="sldNum" sz="quarter" idx="10"/>
          </p:nvPr>
        </p:nvSpPr>
        <p:spPr/>
        <p:txBody>
          <a:bodyPr/>
          <a:lstStyle/>
          <a:p>
            <a:fld id="{628C4CF9-0BA1-4135-BA2F-03E817B0B31F}" type="slidenum">
              <a:rPr lang="en-US" smtClean="0"/>
              <a:t>9</a:t>
            </a:fld>
            <a:endParaRPr lang="en-US"/>
          </a:p>
        </p:txBody>
      </p:sp>
    </p:spTree>
    <p:extLst>
      <p:ext uri="{BB962C8B-B14F-4D97-AF65-F5344CB8AC3E}">
        <p14:creationId xmlns:p14="http://schemas.microsoft.com/office/powerpoint/2010/main" val="148790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400594"/>
            <a:ext cx="8791575" cy="879974"/>
          </a:xfrm>
        </p:spPr>
        <p:txBody>
          <a:bodyPr/>
          <a:lstStyle/>
          <a:p>
            <a:pPr algn="ctr"/>
            <a:r>
              <a:rPr lang="en-US" dirty="0" smtClean="0"/>
              <a:t>Budweiser Case study</a:t>
            </a:r>
            <a:endParaRPr lang="en-US" dirty="0"/>
          </a:p>
        </p:txBody>
      </p:sp>
      <p:sp>
        <p:nvSpPr>
          <p:cNvPr id="3" name="Subtitle 2"/>
          <p:cNvSpPr>
            <a:spLocks noGrp="1"/>
          </p:cNvSpPr>
          <p:nvPr>
            <p:ph type="subTitle" idx="1"/>
          </p:nvPr>
        </p:nvSpPr>
        <p:spPr>
          <a:xfrm>
            <a:off x="4197256" y="5256666"/>
            <a:ext cx="4149907" cy="377779"/>
          </a:xfrm>
        </p:spPr>
        <p:txBody>
          <a:bodyPr>
            <a:normAutofit fontScale="85000" lnSpcReduction="10000"/>
          </a:bodyPr>
          <a:lstStyle/>
          <a:p>
            <a:r>
              <a:rPr lang="en-US" dirty="0" smtClean="0">
                <a:solidFill>
                  <a:schemeClr val="tx1"/>
                </a:solidFill>
              </a:rPr>
              <a:t>Data Scientist: Daanesh Ibrahim</a:t>
            </a:r>
            <a:endParaRPr lang="en-US" dirty="0">
              <a:solidFill>
                <a:schemeClr val="tx1"/>
              </a:solidFill>
            </a:endParaRPr>
          </a:p>
        </p:txBody>
      </p:sp>
    </p:spTree>
    <p:extLst>
      <p:ext uri="{BB962C8B-B14F-4D97-AF65-F5344CB8AC3E}">
        <p14:creationId xmlns:p14="http://schemas.microsoft.com/office/powerpoint/2010/main" val="428695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Maximum ABV Per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84951" y="2384389"/>
            <a:ext cx="4597701" cy="2499948"/>
          </a:xfrm>
        </p:spPr>
        <p:txBody>
          <a:bodyPr>
            <a:normAutofit fontScale="92500" lnSpcReduction="10000"/>
          </a:bodyPr>
          <a:lstStyle/>
          <a:p>
            <a:r>
              <a:rPr lang="en-US" dirty="0" smtClean="0">
                <a:solidFill>
                  <a:schemeClr val="tx1"/>
                </a:solidFill>
              </a:rPr>
              <a:t>Colorado has the highest maximum ABV out of all of the states with 0.128</a:t>
            </a:r>
          </a:p>
          <a:p>
            <a:r>
              <a:rPr lang="en-US" dirty="0" smtClean="0"/>
              <a:t>Delaware has the lowest maximum ABV out of all of the states (0.055).</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5895997" y="1647808"/>
            <a:ext cx="5093892" cy="3973110"/>
          </a:xfrm>
          <a:prstGeom prst="rect">
            <a:avLst/>
          </a:prstGeom>
        </p:spPr>
      </p:pic>
    </p:spTree>
    <p:extLst>
      <p:ext uri="{BB962C8B-B14F-4D97-AF65-F5344CB8AC3E}">
        <p14:creationId xmlns:p14="http://schemas.microsoft.com/office/powerpoint/2010/main" val="1481779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Maximum IBU Per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84951" y="2384389"/>
            <a:ext cx="4597701" cy="2499948"/>
          </a:xfrm>
        </p:spPr>
        <p:txBody>
          <a:bodyPr>
            <a:normAutofit fontScale="92500" lnSpcReduction="10000"/>
          </a:bodyPr>
          <a:lstStyle/>
          <a:p>
            <a:r>
              <a:rPr lang="en-US" dirty="0" smtClean="0">
                <a:solidFill>
                  <a:schemeClr val="tx1"/>
                </a:solidFill>
              </a:rPr>
              <a:t>Oregon has the highest maximum IBU with 138.</a:t>
            </a:r>
          </a:p>
          <a:p>
            <a:r>
              <a:rPr lang="en-US" dirty="0" smtClean="0"/>
              <a:t>Arkansas has the lowest maximum IBU with 39 on this list (South Dakota is using the national median).</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5895997" y="1646391"/>
            <a:ext cx="5097525" cy="3975944"/>
          </a:xfrm>
          <a:prstGeom prst="rect">
            <a:avLst/>
          </a:prstGeom>
        </p:spPr>
      </p:pic>
    </p:spTree>
    <p:extLst>
      <p:ext uri="{BB962C8B-B14F-4D97-AF65-F5344CB8AC3E}">
        <p14:creationId xmlns:p14="http://schemas.microsoft.com/office/powerpoint/2010/main" val="672418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Summary Statistics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7" y="1263938"/>
            <a:ext cx="9591245" cy="1228004"/>
          </a:xfrm>
        </p:spPr>
        <p:txBody>
          <a:bodyPr>
            <a:normAutofit fontScale="85000" lnSpcReduction="20000"/>
          </a:bodyPr>
          <a:lstStyle/>
          <a:p>
            <a:pPr marL="0" indent="0">
              <a:buNone/>
            </a:pPr>
            <a:r>
              <a:rPr lang="en-US" sz="1600" dirty="0" smtClean="0">
                <a:solidFill>
                  <a:schemeClr val="tx1"/>
                </a:solidFill>
              </a:rPr>
              <a:t>Frequency Distributions show us our counts of ABV and IBU across all states.</a:t>
            </a:r>
          </a:p>
          <a:p>
            <a:r>
              <a:rPr lang="en-US" sz="1600" dirty="0" smtClean="0">
                <a:solidFill>
                  <a:schemeClr val="tx1"/>
                </a:solidFill>
              </a:rPr>
              <a:t>The mean of IBU is near the peak of the highest count of IBU among all states</a:t>
            </a:r>
            <a:r>
              <a:rPr lang="en-US" sz="1600" dirty="0" smtClean="0"/>
              <a:t>.</a:t>
            </a:r>
          </a:p>
          <a:p>
            <a:r>
              <a:rPr lang="en-US" sz="1600" dirty="0" smtClean="0">
                <a:solidFill>
                  <a:schemeClr val="tx1"/>
                </a:solidFill>
              </a:rPr>
              <a:t>The mean of ABV is further from the highest count of ABV among all states. This tells us there are more outliers for ABV skewing the mean that may not be in line with the total counts of ABV.</a:t>
            </a:r>
          </a:p>
        </p:txBody>
      </p:sp>
      <p:pic>
        <p:nvPicPr>
          <p:cNvPr id="8" name="Picture 7"/>
          <p:cNvPicPr>
            <a:picLocks noChangeAspect="1"/>
          </p:cNvPicPr>
          <p:nvPr/>
        </p:nvPicPr>
        <p:blipFill>
          <a:blip r:embed="rId3"/>
          <a:stretch>
            <a:fillRect/>
          </a:stretch>
        </p:blipFill>
        <p:spPr>
          <a:xfrm>
            <a:off x="885473" y="3057489"/>
            <a:ext cx="5010524" cy="3001565"/>
          </a:xfrm>
          <a:prstGeom prst="rect">
            <a:avLst/>
          </a:prstGeom>
        </p:spPr>
      </p:pic>
      <p:pic>
        <p:nvPicPr>
          <p:cNvPr id="9" name="Picture 8"/>
          <p:cNvPicPr>
            <a:picLocks noChangeAspect="1"/>
          </p:cNvPicPr>
          <p:nvPr/>
        </p:nvPicPr>
        <p:blipFill>
          <a:blip r:embed="rId4"/>
          <a:stretch>
            <a:fillRect/>
          </a:stretch>
        </p:blipFill>
        <p:spPr>
          <a:xfrm>
            <a:off x="6412371" y="3053123"/>
            <a:ext cx="5017812" cy="3005931"/>
          </a:xfrm>
          <a:prstGeom prst="rect">
            <a:avLst/>
          </a:prstGeom>
        </p:spPr>
      </p:pic>
    </p:spTree>
    <p:extLst>
      <p:ext uri="{BB962C8B-B14F-4D97-AF65-F5344CB8AC3E}">
        <p14:creationId xmlns:p14="http://schemas.microsoft.com/office/powerpoint/2010/main" val="1191763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Summary Statistics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7" y="1263938"/>
            <a:ext cx="9591245" cy="1228004"/>
          </a:xfrm>
        </p:spPr>
        <p:txBody>
          <a:bodyPr>
            <a:normAutofit fontScale="70000" lnSpcReduction="20000"/>
          </a:bodyPr>
          <a:lstStyle/>
          <a:p>
            <a:pPr marL="0" indent="0">
              <a:buNone/>
            </a:pPr>
            <a:r>
              <a:rPr lang="en-US" sz="1600" dirty="0" smtClean="0">
                <a:solidFill>
                  <a:schemeClr val="tx1"/>
                </a:solidFill>
              </a:rPr>
              <a:t>Boxplots show us our data summaries of ABV and IBU for each state.</a:t>
            </a:r>
          </a:p>
          <a:p>
            <a:r>
              <a:rPr lang="en-US" sz="1600" dirty="0" smtClean="0">
                <a:solidFill>
                  <a:schemeClr val="tx1"/>
                </a:solidFill>
              </a:rPr>
              <a:t>IBU for California seems to be the most uniform across the state with the median being between the </a:t>
            </a:r>
            <a:r>
              <a:rPr lang="en-US" sz="1600" dirty="0"/>
              <a:t>q</a:t>
            </a:r>
            <a:r>
              <a:rPr lang="en-US" sz="1600" dirty="0" smtClean="0">
                <a:solidFill>
                  <a:schemeClr val="tx1"/>
                </a:solidFill>
              </a:rPr>
              <a:t>uartiles evenly </a:t>
            </a:r>
            <a:r>
              <a:rPr lang="en-US" sz="1600" dirty="0"/>
              <a:t>a</a:t>
            </a:r>
            <a:r>
              <a:rPr lang="en-US" sz="1600" dirty="0" smtClean="0">
                <a:solidFill>
                  <a:schemeClr val="tx1"/>
                </a:solidFill>
              </a:rPr>
              <a:t>nd only one outlier</a:t>
            </a:r>
            <a:endParaRPr lang="en-US" sz="1600" dirty="0" smtClean="0"/>
          </a:p>
          <a:p>
            <a:r>
              <a:rPr lang="en-US" sz="1600" dirty="0" smtClean="0">
                <a:solidFill>
                  <a:schemeClr val="tx1"/>
                </a:solidFill>
              </a:rPr>
              <a:t>Though Colorado has the highest value alcohol by volume, this might be considered an outlier and should be taken into account when figuring out where to release products first with high ABV. Kentucky might be a better state to release a higher AVB product.</a:t>
            </a:r>
          </a:p>
        </p:txBody>
      </p:sp>
      <p:pic>
        <p:nvPicPr>
          <p:cNvPr id="6" name="Picture 5"/>
          <p:cNvPicPr>
            <a:picLocks noChangeAspect="1"/>
          </p:cNvPicPr>
          <p:nvPr/>
        </p:nvPicPr>
        <p:blipFill>
          <a:blip r:embed="rId3"/>
          <a:stretch>
            <a:fillRect/>
          </a:stretch>
        </p:blipFill>
        <p:spPr>
          <a:xfrm>
            <a:off x="6392426" y="2914657"/>
            <a:ext cx="5017680" cy="3005852"/>
          </a:xfrm>
          <a:prstGeom prst="rect">
            <a:avLst/>
          </a:prstGeom>
        </p:spPr>
      </p:pic>
      <p:pic>
        <p:nvPicPr>
          <p:cNvPr id="2" name="Picture 1"/>
          <p:cNvPicPr>
            <a:picLocks noChangeAspect="1"/>
          </p:cNvPicPr>
          <p:nvPr/>
        </p:nvPicPr>
        <p:blipFill>
          <a:blip r:embed="rId4"/>
          <a:stretch>
            <a:fillRect/>
          </a:stretch>
        </p:blipFill>
        <p:spPr>
          <a:xfrm>
            <a:off x="878317" y="2914657"/>
            <a:ext cx="5017680" cy="3005852"/>
          </a:xfrm>
          <a:prstGeom prst="rect">
            <a:avLst/>
          </a:prstGeom>
        </p:spPr>
      </p:pic>
    </p:spTree>
    <p:extLst>
      <p:ext uri="{BB962C8B-B14F-4D97-AF65-F5344CB8AC3E}">
        <p14:creationId xmlns:p14="http://schemas.microsoft.com/office/powerpoint/2010/main" val="3978471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0146" y="201702"/>
            <a:ext cx="6718205" cy="1062236"/>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ABV vs IBU</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5" y="1033029"/>
            <a:ext cx="9591245" cy="1377916"/>
          </a:xfrm>
        </p:spPr>
        <p:txBody>
          <a:bodyPr>
            <a:normAutofit fontScale="92500" lnSpcReduction="20000"/>
          </a:bodyPr>
          <a:lstStyle/>
          <a:p>
            <a:pPr marL="0" indent="0">
              <a:buNone/>
            </a:pPr>
            <a:r>
              <a:rPr lang="en-US" sz="1200" dirty="0" smtClean="0"/>
              <a:t>Scatterplot of ABV vs IBU. Is there a relationship?</a:t>
            </a:r>
          </a:p>
          <a:p>
            <a:r>
              <a:rPr lang="en-US" sz="1200" dirty="0" smtClean="0"/>
              <a:t>There is a positive relationship between the two variables</a:t>
            </a:r>
          </a:p>
          <a:p>
            <a:r>
              <a:rPr lang="en-US" sz="1200" dirty="0" smtClean="0"/>
              <a:t>The correlation is 0.489, corresponding with a moderate relationship between ABV and IBU.</a:t>
            </a:r>
          </a:p>
          <a:p>
            <a:r>
              <a:rPr lang="en-US" sz="1200" dirty="0" smtClean="0"/>
              <a:t>The coefficient of determination, or R</a:t>
            </a:r>
            <a:r>
              <a:rPr lang="en-US" sz="1200" baseline="30000" dirty="0" smtClean="0"/>
              <a:t>2</a:t>
            </a:r>
            <a:r>
              <a:rPr lang="en-US" sz="1200" dirty="0" smtClean="0"/>
              <a:t>, tells us that 23.9% of the variation in ABV values can be determined by variation of IBU values in this model.</a:t>
            </a:r>
          </a:p>
          <a:p>
            <a:endParaRPr lang="en-US" sz="1200" dirty="0" smtClean="0"/>
          </a:p>
          <a:p>
            <a:endParaRPr lang="en-US" sz="1200" dirty="0" smtClean="0"/>
          </a:p>
          <a:p>
            <a:endParaRPr lang="en-US" sz="1400" dirty="0" smtClean="0"/>
          </a:p>
          <a:p>
            <a:endParaRPr lang="en-US" sz="1600" dirty="0" smtClean="0">
              <a:solidFill>
                <a:schemeClr val="tx1"/>
              </a:solidFill>
            </a:endParaRPr>
          </a:p>
        </p:txBody>
      </p:sp>
      <p:pic>
        <p:nvPicPr>
          <p:cNvPr id="7" name="Picture 6"/>
          <p:cNvPicPr>
            <a:picLocks noChangeAspect="1"/>
          </p:cNvPicPr>
          <p:nvPr/>
        </p:nvPicPr>
        <p:blipFill>
          <a:blip r:embed="rId3"/>
          <a:stretch>
            <a:fillRect/>
          </a:stretch>
        </p:blipFill>
        <p:spPr>
          <a:xfrm>
            <a:off x="2883109" y="2757309"/>
            <a:ext cx="5812275" cy="3481855"/>
          </a:xfrm>
          <a:prstGeom prst="rect">
            <a:avLst/>
          </a:prstGeom>
        </p:spPr>
      </p:pic>
    </p:spTree>
    <p:extLst>
      <p:ext uri="{BB962C8B-B14F-4D97-AF65-F5344CB8AC3E}">
        <p14:creationId xmlns:p14="http://schemas.microsoft.com/office/powerpoint/2010/main" val="53437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0146" y="201702"/>
            <a:ext cx="6718205" cy="1062236"/>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KNN</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5" y="1033028"/>
            <a:ext cx="9591245" cy="1618731"/>
          </a:xfrm>
        </p:spPr>
        <p:txBody>
          <a:bodyPr>
            <a:normAutofit fontScale="92500" lnSpcReduction="10000"/>
          </a:bodyPr>
          <a:lstStyle/>
          <a:p>
            <a:pPr marL="0" indent="0">
              <a:buNone/>
            </a:pPr>
            <a:r>
              <a:rPr lang="en-US" sz="1200" dirty="0" smtClean="0"/>
              <a:t>How well does ABV and IBU relate to IPAs and other Ales?</a:t>
            </a:r>
          </a:p>
          <a:p>
            <a:r>
              <a:rPr lang="en-US" sz="1200" dirty="0" smtClean="0"/>
              <a:t>According to the data, we can successfully use the KNN model to correctly predict whether a beer is an Ale or IPA based only on their ABV and IBU 80% of the time. </a:t>
            </a:r>
          </a:p>
          <a:p>
            <a:r>
              <a:rPr lang="en-US" sz="1200" dirty="0" smtClean="0"/>
              <a:t>We have a higher success rate predicting Ales (88.1%) vs IPAs (67.1%)</a:t>
            </a:r>
          </a:p>
          <a:p>
            <a:r>
              <a:rPr lang="en-US" sz="1200" dirty="0"/>
              <a:t>This is most likely due to the fact that IPAs are made with varying amounts of hops, malt, and alcohol content while Ales are more consistent with their ingredients. </a:t>
            </a:r>
            <a:r>
              <a:rPr lang="en-US" sz="1200" dirty="0" smtClean="0"/>
              <a:t>                                                                                                                                                   </a:t>
            </a:r>
          </a:p>
          <a:p>
            <a:endParaRPr lang="en-US" sz="1200" dirty="0" smtClean="0"/>
          </a:p>
          <a:p>
            <a:endParaRPr lang="en-US" sz="1400" dirty="0" smtClean="0"/>
          </a:p>
          <a:p>
            <a:endParaRPr lang="en-US" sz="1600" dirty="0" smtClean="0">
              <a:solidFill>
                <a:schemeClr val="tx1"/>
              </a:solidFill>
            </a:endParaRPr>
          </a:p>
        </p:txBody>
      </p:sp>
      <p:pic>
        <p:nvPicPr>
          <p:cNvPr id="2" name="Picture 1"/>
          <p:cNvPicPr>
            <a:picLocks noChangeAspect="1"/>
          </p:cNvPicPr>
          <p:nvPr/>
        </p:nvPicPr>
        <p:blipFill>
          <a:blip r:embed="rId3"/>
          <a:stretch>
            <a:fillRect/>
          </a:stretch>
        </p:blipFill>
        <p:spPr>
          <a:xfrm>
            <a:off x="2733362" y="2788227"/>
            <a:ext cx="6111770" cy="3406435"/>
          </a:xfrm>
          <a:prstGeom prst="rect">
            <a:avLst/>
          </a:prstGeom>
        </p:spPr>
      </p:pic>
    </p:spTree>
    <p:extLst>
      <p:ext uri="{BB962C8B-B14F-4D97-AF65-F5344CB8AC3E}">
        <p14:creationId xmlns:p14="http://schemas.microsoft.com/office/powerpoint/2010/main" val="539780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0146" y="201702"/>
            <a:ext cx="6718205" cy="1062236"/>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Additional Data</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93625" y="1033029"/>
            <a:ext cx="9591245" cy="1826712"/>
          </a:xfrm>
        </p:spPr>
        <p:txBody>
          <a:bodyPr>
            <a:normAutofit/>
          </a:bodyPr>
          <a:lstStyle/>
          <a:p>
            <a:pPr marL="0" indent="0">
              <a:buNone/>
            </a:pPr>
            <a:r>
              <a:rPr lang="en-US" sz="1200" dirty="0" smtClean="0"/>
              <a:t>Can we use view median IBU and ABV in a more efficient way?</a:t>
            </a:r>
          </a:p>
          <a:p>
            <a:r>
              <a:rPr lang="en-US" sz="1200" dirty="0" smtClean="0"/>
              <a:t>Looking at </a:t>
            </a:r>
            <a:r>
              <a:rPr lang="en-US" sz="1200" dirty="0"/>
              <a:t>the </a:t>
            </a:r>
            <a:r>
              <a:rPr lang="en-US" sz="1200" dirty="0" smtClean="0"/>
              <a:t>median </a:t>
            </a:r>
            <a:r>
              <a:rPr lang="en-US" sz="1200" dirty="0"/>
              <a:t>IBU and ABV </a:t>
            </a:r>
            <a:r>
              <a:rPr lang="en-US" sz="1200" dirty="0" smtClean="0"/>
              <a:t>trends </a:t>
            </a:r>
            <a:r>
              <a:rPr lang="en-US" sz="1200" dirty="0"/>
              <a:t>by </a:t>
            </a:r>
            <a:r>
              <a:rPr lang="en-US" sz="1200" dirty="0" smtClean="0"/>
              <a:t>region of the United States could be beneficial on where to release certain types beer.</a:t>
            </a:r>
          </a:p>
          <a:p>
            <a:r>
              <a:rPr lang="en-US" sz="1200" dirty="0" smtClean="0"/>
              <a:t>Higher IBU beers would benefit from being released in the Southeast corner of the country (Florida and Georgia region)</a:t>
            </a:r>
          </a:p>
          <a:p>
            <a:r>
              <a:rPr lang="en-US" sz="1200" dirty="0" smtClean="0"/>
              <a:t>Higher ABV beers would benefit from being released not only in Kentucky, which is the highest, but also it’s bordering state of West Virginia as well.</a:t>
            </a:r>
          </a:p>
          <a:p>
            <a:endParaRPr lang="en-US" sz="1400" dirty="0" smtClean="0"/>
          </a:p>
          <a:p>
            <a:endParaRPr lang="en-US" sz="1600" dirty="0" smtClean="0">
              <a:solidFill>
                <a:schemeClr val="tx1"/>
              </a:solidFill>
            </a:endParaRPr>
          </a:p>
        </p:txBody>
      </p:sp>
      <p:pic>
        <p:nvPicPr>
          <p:cNvPr id="7" name="Picture 6"/>
          <p:cNvPicPr>
            <a:picLocks noChangeAspect="1"/>
          </p:cNvPicPr>
          <p:nvPr/>
        </p:nvPicPr>
        <p:blipFill>
          <a:blip r:embed="rId3"/>
          <a:stretch>
            <a:fillRect/>
          </a:stretch>
        </p:blipFill>
        <p:spPr>
          <a:xfrm>
            <a:off x="0" y="3187031"/>
            <a:ext cx="5924668" cy="3199482"/>
          </a:xfrm>
          <a:prstGeom prst="rect">
            <a:avLst/>
          </a:prstGeom>
        </p:spPr>
      </p:pic>
      <p:pic>
        <p:nvPicPr>
          <p:cNvPr id="8" name="Picture 7"/>
          <p:cNvPicPr>
            <a:picLocks noChangeAspect="1"/>
          </p:cNvPicPr>
          <p:nvPr/>
        </p:nvPicPr>
        <p:blipFill>
          <a:blip r:embed="rId4"/>
          <a:stretch>
            <a:fillRect/>
          </a:stretch>
        </p:blipFill>
        <p:spPr>
          <a:xfrm>
            <a:off x="6267331" y="3187031"/>
            <a:ext cx="5924669" cy="3199482"/>
          </a:xfrm>
          <a:prstGeom prst="rect">
            <a:avLst/>
          </a:prstGeom>
        </p:spPr>
      </p:pic>
    </p:spTree>
    <p:extLst>
      <p:ext uri="{BB962C8B-B14F-4D97-AF65-F5344CB8AC3E}">
        <p14:creationId xmlns:p14="http://schemas.microsoft.com/office/powerpoint/2010/main" val="576515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Takeaways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616490" y="1519723"/>
            <a:ext cx="10559013" cy="3541714"/>
          </a:xfrm>
        </p:spPr>
        <p:txBody>
          <a:bodyPr>
            <a:normAutofit/>
          </a:bodyPr>
          <a:lstStyle/>
          <a:p>
            <a:r>
              <a:rPr lang="en-US" dirty="0"/>
              <a:t>Median is a better way to judge data like ABV and IBU </a:t>
            </a:r>
            <a:r>
              <a:rPr lang="en-US" dirty="0" smtClean="0"/>
              <a:t>that contain </a:t>
            </a:r>
            <a:r>
              <a:rPr lang="en-US" dirty="0"/>
              <a:t>outliers as it is resistant to being </a:t>
            </a:r>
            <a:r>
              <a:rPr lang="en-US" dirty="0" smtClean="0"/>
              <a:t>affected by them. </a:t>
            </a:r>
          </a:p>
          <a:p>
            <a:r>
              <a:rPr lang="en-US" dirty="0"/>
              <a:t>ABV and IBU are more consistent with Other Ales than they are with IPAs. </a:t>
            </a:r>
            <a:endParaRPr lang="en-US" dirty="0" smtClean="0"/>
          </a:p>
          <a:p>
            <a:r>
              <a:rPr lang="en-US" dirty="0" smtClean="0">
                <a:solidFill>
                  <a:schemeClr val="tx1"/>
                </a:solidFill>
              </a:rPr>
              <a:t>Focus on IBU and ABV trends by State as well as the trends by adjacent states. </a:t>
            </a:r>
            <a:endParaRPr lang="en-US" dirty="0">
              <a:solidFill>
                <a:schemeClr val="tx1"/>
              </a:solidFill>
            </a:endParaRPr>
          </a:p>
        </p:txBody>
      </p:sp>
    </p:spTree>
    <p:extLst>
      <p:ext uri="{BB962C8B-B14F-4D97-AF65-F5344CB8AC3E}">
        <p14:creationId xmlns:p14="http://schemas.microsoft.com/office/powerpoint/2010/main" val="1383494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9759" y="1349245"/>
            <a:ext cx="7018387" cy="3703045"/>
          </a:xfrm>
        </p:spPr>
        <p:txBody>
          <a:bodyPr/>
          <a:lstStyle/>
          <a:p>
            <a:pPr algn="ctr"/>
            <a:r>
              <a:rPr lang="en-US" cap="none" dirty="0" smtClean="0">
                <a:latin typeface="Malgun Gothic" panose="020B0503020000020004" pitchFamily="34" charset="-127"/>
                <a:ea typeface="Malgun Gothic" panose="020B0503020000020004" pitchFamily="34" charset="-127"/>
              </a:rPr>
              <a:t>Questions</a:t>
            </a:r>
            <a:endParaRPr lang="en-US" cap="none"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81860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Purpose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616490" y="1519723"/>
            <a:ext cx="10559013" cy="3541714"/>
          </a:xfrm>
        </p:spPr>
        <p:txBody>
          <a:bodyPr>
            <a:normAutofit/>
          </a:bodyPr>
          <a:lstStyle/>
          <a:p>
            <a:r>
              <a:rPr lang="en-US" dirty="0" smtClean="0"/>
              <a:t>Determine if the Beers and Breweries data needs to be altered in anyway in order to properly analyze it.</a:t>
            </a:r>
          </a:p>
          <a:p>
            <a:r>
              <a:rPr lang="en-US" dirty="0" smtClean="0"/>
              <a:t>Evaluate the Beers and Breweries data provided by you and determine trends or any additional information that would benefit where to release new products.</a:t>
            </a:r>
          </a:p>
          <a:p>
            <a:r>
              <a:rPr lang="en-US" dirty="0" smtClean="0">
                <a:solidFill>
                  <a:schemeClr val="tx1"/>
                </a:solidFill>
              </a:rPr>
              <a:t>Focus on IBU and ABV trends by State as well as its relationship with IPAs and other Ales. </a:t>
            </a:r>
            <a:endParaRPr lang="en-US" dirty="0">
              <a:solidFill>
                <a:schemeClr val="tx1"/>
              </a:solidFill>
            </a:endParaRPr>
          </a:p>
        </p:txBody>
      </p:sp>
    </p:spTree>
    <p:extLst>
      <p:ext uri="{BB962C8B-B14F-4D97-AF65-F5344CB8AC3E}">
        <p14:creationId xmlns:p14="http://schemas.microsoft.com/office/powerpoint/2010/main" val="2906015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Breweries by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740358" y="1996517"/>
            <a:ext cx="4878389" cy="3541714"/>
          </a:xfrm>
        </p:spPr>
        <p:txBody>
          <a:bodyPr>
            <a:normAutofit fontScale="85000" lnSpcReduction="20000"/>
          </a:bodyPr>
          <a:lstStyle/>
          <a:p>
            <a:pPr marL="0" indent="0" algn="ctr">
              <a:buNone/>
            </a:pPr>
            <a:r>
              <a:rPr lang="en-US" dirty="0" smtClean="0">
                <a:solidFill>
                  <a:schemeClr val="tx1"/>
                </a:solidFill>
              </a:rPr>
              <a:t>Things to Note:</a:t>
            </a:r>
          </a:p>
          <a:p>
            <a:r>
              <a:rPr lang="en-US" dirty="0"/>
              <a:t>Colorado has highest the amount of breweries with </a:t>
            </a:r>
            <a:r>
              <a:rPr lang="en-US" dirty="0" smtClean="0"/>
              <a:t>47</a:t>
            </a:r>
          </a:p>
          <a:p>
            <a:r>
              <a:rPr lang="en-US" dirty="0" smtClean="0"/>
              <a:t>The </a:t>
            </a:r>
            <a:r>
              <a:rPr lang="en-US" dirty="0"/>
              <a:t>following states are tied for having the </a:t>
            </a:r>
            <a:r>
              <a:rPr lang="en-US" dirty="0" smtClean="0"/>
              <a:t>lowest </a:t>
            </a:r>
            <a:r>
              <a:rPr lang="en-US" dirty="0"/>
              <a:t>amount of </a:t>
            </a:r>
            <a:r>
              <a:rPr lang="en-US" dirty="0" smtClean="0"/>
              <a:t>breweries:</a:t>
            </a:r>
            <a:endParaRPr lang="en-US" dirty="0"/>
          </a:p>
          <a:p>
            <a:pPr marL="914400" lvl="1" indent="-457200">
              <a:buFont typeface="+mj-lt"/>
              <a:buAutoNum type="arabicPeriod"/>
            </a:pPr>
            <a:r>
              <a:rPr lang="en-US" dirty="0" smtClean="0"/>
              <a:t>West Virginia</a:t>
            </a:r>
          </a:p>
          <a:p>
            <a:pPr marL="914400" lvl="1" indent="-457200">
              <a:buFont typeface="+mj-lt"/>
              <a:buAutoNum type="arabicPeriod"/>
            </a:pPr>
            <a:r>
              <a:rPr lang="en-US" dirty="0" smtClean="0"/>
              <a:t>South Dakota</a:t>
            </a:r>
          </a:p>
          <a:p>
            <a:pPr marL="914400" lvl="1" indent="-457200">
              <a:buFont typeface="+mj-lt"/>
              <a:buAutoNum type="arabicPeriod"/>
            </a:pPr>
            <a:r>
              <a:rPr lang="en-US" dirty="0" smtClean="0"/>
              <a:t>North Dakota</a:t>
            </a:r>
          </a:p>
          <a:p>
            <a:pPr marL="914400" lvl="1" indent="-457200">
              <a:buFont typeface="+mj-lt"/>
              <a:buAutoNum type="arabicPeriod"/>
            </a:pPr>
            <a:r>
              <a:rPr lang="en-US" dirty="0" smtClean="0"/>
              <a:t>District </a:t>
            </a:r>
            <a:r>
              <a:rPr lang="en-US" dirty="0"/>
              <a:t>of Columbia. </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6361109" y="1996517"/>
            <a:ext cx="4938763" cy="4047652"/>
          </a:xfrm>
          <a:prstGeom prst="rect">
            <a:avLst/>
          </a:prstGeom>
        </p:spPr>
      </p:pic>
    </p:spTree>
    <p:extLst>
      <p:ext uri="{BB962C8B-B14F-4D97-AF65-F5344CB8AC3E}">
        <p14:creationId xmlns:p14="http://schemas.microsoft.com/office/powerpoint/2010/main" val="932791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normAutofit fontScale="90000"/>
          </a:bodyPr>
          <a:lstStyle/>
          <a:p>
            <a:pPr algn="ctr"/>
            <a:r>
              <a:rPr lang="en-US" cap="none" dirty="0" smtClean="0">
                <a:latin typeface="Malgun Gothic" panose="020B0503020000020004" pitchFamily="34" charset="-127"/>
                <a:ea typeface="Malgun Gothic" panose="020B0503020000020004" pitchFamily="34" charset="-127"/>
              </a:rPr>
              <a:t>Count of Missing Data (NAs)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884736" y="1859459"/>
            <a:ext cx="4878389" cy="1846267"/>
          </a:xfrm>
        </p:spPr>
        <p:txBody>
          <a:bodyPr>
            <a:normAutofit/>
          </a:bodyPr>
          <a:lstStyle/>
          <a:p>
            <a:pPr marL="0" indent="0">
              <a:buNone/>
            </a:pPr>
            <a:r>
              <a:rPr lang="en-US" dirty="0" smtClean="0"/>
              <a:t>Of the 2,410 rows of data from the combined datasets:</a:t>
            </a:r>
          </a:p>
          <a:p>
            <a:pPr lvl="1"/>
            <a:r>
              <a:rPr lang="en-US" dirty="0" smtClean="0">
                <a:solidFill>
                  <a:schemeClr val="tx1"/>
                </a:solidFill>
              </a:rPr>
              <a:t>IBU </a:t>
            </a:r>
            <a:r>
              <a:rPr lang="en-US" dirty="0" smtClean="0"/>
              <a:t>has 1,005 blanks (41.7%)</a:t>
            </a:r>
          </a:p>
          <a:p>
            <a:pPr lvl="1"/>
            <a:r>
              <a:rPr lang="en-US" dirty="0" smtClean="0">
                <a:solidFill>
                  <a:schemeClr val="tx1"/>
                </a:solidFill>
              </a:rPr>
              <a:t>ABV has 62 blanks (2.6%)</a:t>
            </a:r>
          </a:p>
        </p:txBody>
      </p:sp>
      <p:pic>
        <p:nvPicPr>
          <p:cNvPr id="2" name="Picture 1"/>
          <p:cNvPicPr>
            <a:picLocks noChangeAspect="1"/>
          </p:cNvPicPr>
          <p:nvPr/>
        </p:nvPicPr>
        <p:blipFill>
          <a:blip r:embed="rId3"/>
          <a:stretch>
            <a:fillRect/>
          </a:stretch>
        </p:blipFill>
        <p:spPr>
          <a:xfrm>
            <a:off x="6019799" y="1629853"/>
            <a:ext cx="5396598" cy="4000926"/>
          </a:xfrm>
          <a:prstGeom prst="rect">
            <a:avLst/>
          </a:prstGeom>
        </p:spPr>
      </p:pic>
    </p:spTree>
    <p:extLst>
      <p:ext uri="{BB962C8B-B14F-4D97-AF65-F5344CB8AC3E}">
        <p14:creationId xmlns:p14="http://schemas.microsoft.com/office/powerpoint/2010/main" val="1969517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766145"/>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“Fill in the Blanks”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1017427" y="1193076"/>
            <a:ext cx="9461047" cy="1645918"/>
          </a:xfrm>
        </p:spPr>
        <p:txBody>
          <a:bodyPr>
            <a:normAutofit fontScale="92500"/>
          </a:bodyPr>
          <a:lstStyle/>
          <a:p>
            <a:pPr marL="0" indent="0">
              <a:buNone/>
            </a:pPr>
            <a:r>
              <a:rPr lang="en-US" sz="2000" dirty="0" smtClean="0">
                <a:solidFill>
                  <a:schemeClr val="tx1"/>
                </a:solidFill>
              </a:rPr>
              <a:t>What should we replace the NA values with? Mean or Median?</a:t>
            </a:r>
          </a:p>
          <a:p>
            <a:pPr lvl="1"/>
            <a:r>
              <a:rPr lang="en-US" sz="1800" dirty="0" smtClean="0"/>
              <a:t>Mean is a better measure of central tendency but is affected by potential outliers in the data.</a:t>
            </a:r>
          </a:p>
          <a:p>
            <a:pPr lvl="1"/>
            <a:r>
              <a:rPr lang="en-US" sz="1800" dirty="0" smtClean="0">
                <a:solidFill>
                  <a:schemeClr val="tx1"/>
                </a:solidFill>
              </a:rPr>
              <a:t>Median is a better measure of the middle set of data and is resistant to outliers </a:t>
            </a:r>
            <a:endParaRPr lang="en-US" sz="1800" dirty="0"/>
          </a:p>
          <a:p>
            <a:pPr lvl="1"/>
            <a:endParaRPr lang="en-US" dirty="0" smtClean="0">
              <a:solidFill>
                <a:schemeClr val="tx1"/>
              </a:solidFill>
            </a:endParaRPr>
          </a:p>
          <a:p>
            <a:pPr marL="457200" lvl="1" indent="0">
              <a:buNone/>
            </a:pPr>
            <a:endParaRPr lang="en-US" dirty="0"/>
          </a:p>
        </p:txBody>
      </p:sp>
      <p:sp>
        <p:nvSpPr>
          <p:cNvPr id="5" name="Subtitle 2"/>
          <p:cNvSpPr>
            <a:spLocks noGrp="1"/>
          </p:cNvSpPr>
          <p:nvPr>
            <p:ph sz="half" idx="1"/>
          </p:nvPr>
        </p:nvSpPr>
        <p:spPr>
          <a:xfrm>
            <a:off x="1017608" y="2838994"/>
            <a:ext cx="9460866" cy="1062236"/>
          </a:xfrm>
        </p:spPr>
        <p:txBody>
          <a:bodyPr>
            <a:normAutofit/>
          </a:bodyPr>
          <a:lstStyle/>
          <a:p>
            <a:pPr marL="0" indent="0">
              <a:buNone/>
            </a:pPr>
            <a:r>
              <a:rPr lang="en-US" sz="2000" dirty="0" smtClean="0"/>
              <a:t>Best way to look at the data is boxplots for ABV an IBU. This will tell us if there are outliers in the datasets in order to make our decision.</a:t>
            </a:r>
            <a:endParaRPr lang="en-US" sz="2000" dirty="0" smtClean="0">
              <a:solidFill>
                <a:schemeClr val="tx1"/>
              </a:solidFill>
            </a:endParaRPr>
          </a:p>
        </p:txBody>
      </p:sp>
    </p:spTree>
    <p:extLst>
      <p:ext uri="{BB962C8B-B14F-4D97-AF65-F5344CB8AC3E}">
        <p14:creationId xmlns:p14="http://schemas.microsoft.com/office/powerpoint/2010/main" val="3013753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766145"/>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“Fill in the Blanks”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1017427" y="1193076"/>
            <a:ext cx="9461047" cy="1645918"/>
          </a:xfrm>
        </p:spPr>
        <p:txBody>
          <a:bodyPr>
            <a:normAutofit fontScale="92500"/>
          </a:bodyPr>
          <a:lstStyle/>
          <a:p>
            <a:pPr marL="0" indent="0">
              <a:buNone/>
            </a:pPr>
            <a:r>
              <a:rPr lang="en-US" sz="2000" dirty="0" smtClean="0">
                <a:solidFill>
                  <a:schemeClr val="tx1"/>
                </a:solidFill>
              </a:rPr>
              <a:t>What should we replace the NA values with? Mean or Median?</a:t>
            </a:r>
          </a:p>
          <a:p>
            <a:pPr lvl="1"/>
            <a:r>
              <a:rPr lang="en-US" sz="1800" dirty="0" smtClean="0"/>
              <a:t>Mean is a better measure of central tendency but is affected by potential outliers in the data.</a:t>
            </a:r>
          </a:p>
          <a:p>
            <a:pPr lvl="1"/>
            <a:r>
              <a:rPr lang="en-US" sz="1800" dirty="0" smtClean="0">
                <a:solidFill>
                  <a:schemeClr val="tx1"/>
                </a:solidFill>
              </a:rPr>
              <a:t>Median is a better measure of the middle set of data and is resistant to outliers </a:t>
            </a:r>
            <a:endParaRPr lang="en-US" sz="1800" dirty="0"/>
          </a:p>
          <a:p>
            <a:pPr lvl="1"/>
            <a:endParaRPr lang="en-US" dirty="0" smtClean="0">
              <a:solidFill>
                <a:schemeClr val="tx1"/>
              </a:solidFill>
            </a:endParaRPr>
          </a:p>
          <a:p>
            <a:pPr marL="457200" lvl="1" indent="0">
              <a:buNone/>
            </a:pPr>
            <a:endParaRPr lang="en-US" dirty="0"/>
          </a:p>
        </p:txBody>
      </p:sp>
      <p:sp>
        <p:nvSpPr>
          <p:cNvPr id="5" name="Subtitle 2"/>
          <p:cNvSpPr>
            <a:spLocks noGrp="1"/>
          </p:cNvSpPr>
          <p:nvPr>
            <p:ph sz="half" idx="1"/>
          </p:nvPr>
        </p:nvSpPr>
        <p:spPr>
          <a:xfrm>
            <a:off x="1017608" y="2838994"/>
            <a:ext cx="9460866" cy="1062236"/>
          </a:xfrm>
        </p:spPr>
        <p:txBody>
          <a:bodyPr>
            <a:normAutofit/>
          </a:bodyPr>
          <a:lstStyle/>
          <a:p>
            <a:pPr marL="0" indent="0">
              <a:buNone/>
            </a:pPr>
            <a:r>
              <a:rPr lang="en-US" sz="2000" dirty="0" smtClean="0"/>
              <a:t>Best way to look at the data is boxplots for ABV an IBU. This will tell us if there are outliers in the datasets in order to make our decision.</a:t>
            </a:r>
            <a:endParaRPr lang="en-US" sz="2000" dirty="0" smtClean="0">
              <a:solidFill>
                <a:schemeClr val="tx1"/>
              </a:solidFill>
            </a:endParaRPr>
          </a:p>
        </p:txBody>
      </p:sp>
      <p:pic>
        <p:nvPicPr>
          <p:cNvPr id="2" name="Picture 1"/>
          <p:cNvPicPr>
            <a:picLocks noChangeAspect="1"/>
          </p:cNvPicPr>
          <p:nvPr/>
        </p:nvPicPr>
        <p:blipFill>
          <a:blip r:embed="rId3"/>
          <a:stretch>
            <a:fillRect/>
          </a:stretch>
        </p:blipFill>
        <p:spPr>
          <a:xfrm>
            <a:off x="1715402" y="3901230"/>
            <a:ext cx="3622951" cy="2704274"/>
          </a:xfrm>
          <a:prstGeom prst="rect">
            <a:avLst/>
          </a:prstGeom>
        </p:spPr>
      </p:pic>
      <p:pic>
        <p:nvPicPr>
          <p:cNvPr id="6" name="Picture 5"/>
          <p:cNvPicPr>
            <a:picLocks noChangeAspect="1"/>
          </p:cNvPicPr>
          <p:nvPr/>
        </p:nvPicPr>
        <p:blipFill>
          <a:blip r:embed="rId4"/>
          <a:stretch>
            <a:fillRect/>
          </a:stretch>
        </p:blipFill>
        <p:spPr>
          <a:xfrm>
            <a:off x="6092675" y="3898049"/>
            <a:ext cx="3631476" cy="2710637"/>
          </a:xfrm>
          <a:prstGeom prst="rect">
            <a:avLst/>
          </a:prstGeom>
        </p:spPr>
      </p:pic>
    </p:spTree>
    <p:extLst>
      <p:ext uri="{BB962C8B-B14F-4D97-AF65-F5344CB8AC3E}">
        <p14:creationId xmlns:p14="http://schemas.microsoft.com/office/powerpoint/2010/main" val="3198520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766145"/>
          </a:xfrm>
        </p:spPr>
        <p:txBody>
          <a:bodyPr>
            <a:normAutofit/>
          </a:bodyPr>
          <a:lstStyle/>
          <a:p>
            <a:pPr algn="ctr"/>
            <a:r>
              <a:rPr lang="en-US" cap="none" dirty="0" smtClean="0">
                <a:latin typeface="Malgun Gothic" panose="020B0503020000020004" pitchFamily="34" charset="-127"/>
                <a:ea typeface="Malgun Gothic" panose="020B0503020000020004" pitchFamily="34" charset="-127"/>
              </a:rPr>
              <a:t>“Fill in the Blanks”</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866059" y="1907177"/>
            <a:ext cx="10059876" cy="2812867"/>
          </a:xfrm>
        </p:spPr>
        <p:txBody>
          <a:bodyPr>
            <a:normAutofit/>
          </a:bodyPr>
          <a:lstStyle/>
          <a:p>
            <a:r>
              <a:rPr lang="en-US" dirty="0" smtClean="0">
                <a:solidFill>
                  <a:schemeClr val="tx1"/>
                </a:solidFill>
              </a:rPr>
              <a:t>NA Values for ABV and IBU are replaced by the respective median value for that state.</a:t>
            </a:r>
          </a:p>
          <a:p>
            <a:r>
              <a:rPr lang="en-US" dirty="0" smtClean="0"/>
              <a:t>For states with no values for ABV and IBU, we will use the nationwide median values.</a:t>
            </a:r>
          </a:p>
          <a:p>
            <a:pPr marL="914400" lvl="1" indent="-457200">
              <a:buFont typeface="+mj-lt"/>
              <a:buAutoNum type="arabicPeriod"/>
            </a:pPr>
            <a:r>
              <a:rPr lang="en-US" dirty="0" smtClean="0">
                <a:solidFill>
                  <a:schemeClr val="tx1"/>
                </a:solidFill>
              </a:rPr>
              <a:t>The only state that has only NAs was South Dakota for their IBU values. Therefore the national median of 35 was applied to their IBU values.</a:t>
            </a:r>
          </a:p>
          <a:p>
            <a:pPr marL="457200" lvl="1" indent="0">
              <a:buNone/>
            </a:pPr>
            <a:endParaRPr lang="en-US" dirty="0"/>
          </a:p>
        </p:txBody>
      </p:sp>
    </p:spTree>
    <p:extLst>
      <p:ext uri="{BB962C8B-B14F-4D97-AF65-F5344CB8AC3E}">
        <p14:creationId xmlns:p14="http://schemas.microsoft.com/office/powerpoint/2010/main" val="3931889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Median ABV Per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84951" y="2384389"/>
            <a:ext cx="4597701" cy="2499948"/>
          </a:xfrm>
        </p:spPr>
        <p:txBody>
          <a:bodyPr>
            <a:normAutofit fontScale="92500" lnSpcReduction="10000"/>
          </a:bodyPr>
          <a:lstStyle/>
          <a:p>
            <a:r>
              <a:rPr lang="en-US" dirty="0" smtClean="0">
                <a:solidFill>
                  <a:schemeClr val="tx1"/>
                </a:solidFill>
              </a:rPr>
              <a:t>Kentucky and District of Columbia are tied with the highest median ABV (0.625).</a:t>
            </a:r>
          </a:p>
          <a:p>
            <a:r>
              <a:rPr lang="en-US" dirty="0" smtClean="0"/>
              <a:t>Utah has the lowest median ABV out of all of the states (0.04).</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5895997" y="1646391"/>
            <a:ext cx="5097525" cy="3975944"/>
          </a:xfrm>
          <a:prstGeom prst="rect">
            <a:avLst/>
          </a:prstGeom>
        </p:spPr>
      </p:pic>
    </p:spTree>
    <p:extLst>
      <p:ext uri="{BB962C8B-B14F-4D97-AF65-F5344CB8AC3E}">
        <p14:creationId xmlns:p14="http://schemas.microsoft.com/office/powerpoint/2010/main" val="1881128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1504" y="296301"/>
            <a:ext cx="5868987" cy="1062236"/>
          </a:xfrm>
        </p:spPr>
        <p:txBody>
          <a:bodyPr/>
          <a:lstStyle/>
          <a:p>
            <a:pPr algn="ctr"/>
            <a:r>
              <a:rPr lang="en-US" cap="none" dirty="0" smtClean="0">
                <a:latin typeface="Malgun Gothic" panose="020B0503020000020004" pitchFamily="34" charset="-127"/>
                <a:ea typeface="Malgun Gothic" panose="020B0503020000020004" pitchFamily="34" charset="-127"/>
              </a:rPr>
              <a:t>Median IBU Per State</a:t>
            </a:r>
            <a:endParaRPr lang="en-US" cap="none" dirty="0">
              <a:latin typeface="Malgun Gothic" panose="020B0503020000020004" pitchFamily="34" charset="-127"/>
              <a:ea typeface="Malgun Gothic" panose="020B0503020000020004" pitchFamily="34" charset="-127"/>
            </a:endParaRPr>
          </a:p>
        </p:txBody>
      </p:sp>
      <p:sp>
        <p:nvSpPr>
          <p:cNvPr id="3" name="Subtitle 2"/>
          <p:cNvSpPr>
            <a:spLocks noGrp="1"/>
          </p:cNvSpPr>
          <p:nvPr>
            <p:ph sz="half" idx="1"/>
          </p:nvPr>
        </p:nvSpPr>
        <p:spPr>
          <a:xfrm>
            <a:off x="984951" y="2384389"/>
            <a:ext cx="4597701" cy="2499948"/>
          </a:xfrm>
        </p:spPr>
        <p:txBody>
          <a:bodyPr>
            <a:normAutofit/>
          </a:bodyPr>
          <a:lstStyle/>
          <a:p>
            <a:r>
              <a:rPr lang="en-US" dirty="0" smtClean="0">
                <a:solidFill>
                  <a:schemeClr val="tx1"/>
                </a:solidFill>
              </a:rPr>
              <a:t>Maine has the highest median IBU (61).</a:t>
            </a:r>
          </a:p>
          <a:p>
            <a:r>
              <a:rPr lang="en-US" dirty="0" smtClean="0"/>
              <a:t>Wisconsin has the lowest median IBU (19).</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5895997" y="1646391"/>
            <a:ext cx="5097525" cy="3975944"/>
          </a:xfrm>
          <a:prstGeom prst="rect">
            <a:avLst/>
          </a:prstGeom>
        </p:spPr>
      </p:pic>
    </p:spTree>
    <p:extLst>
      <p:ext uri="{BB962C8B-B14F-4D97-AF65-F5344CB8AC3E}">
        <p14:creationId xmlns:p14="http://schemas.microsoft.com/office/powerpoint/2010/main" val="17088741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5880</TotalTime>
  <Words>2679</Words>
  <Application>Microsoft Office PowerPoint</Application>
  <PresentationFormat>Widescreen</PresentationFormat>
  <Paragraphs>196</Paragraphs>
  <Slides>18</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Malgun Gothic</vt:lpstr>
      <vt:lpstr>Arial</vt:lpstr>
      <vt:lpstr>Calibri</vt:lpstr>
      <vt:lpstr>Trebuchet MS</vt:lpstr>
      <vt:lpstr>Tw Cen MT</vt:lpstr>
      <vt:lpstr>Circuit</vt:lpstr>
      <vt:lpstr>Budweiser Case study</vt:lpstr>
      <vt:lpstr>Purpose</vt:lpstr>
      <vt:lpstr>Breweries by State</vt:lpstr>
      <vt:lpstr>Count of Missing Data (NAs)</vt:lpstr>
      <vt:lpstr>“Fill in the Blanks”</vt:lpstr>
      <vt:lpstr>“Fill in the Blanks”</vt:lpstr>
      <vt:lpstr>“Fill in the Blanks”</vt:lpstr>
      <vt:lpstr>Median ABV Per State</vt:lpstr>
      <vt:lpstr>Median IBU Per State</vt:lpstr>
      <vt:lpstr>Maximum ABV Per State</vt:lpstr>
      <vt:lpstr>Maximum IBU Per State</vt:lpstr>
      <vt:lpstr>Summary Statistics</vt:lpstr>
      <vt:lpstr>Summary Statistics</vt:lpstr>
      <vt:lpstr>ABV vs IBU</vt:lpstr>
      <vt:lpstr>KNN</vt:lpstr>
      <vt:lpstr>Additional Data</vt:lpstr>
      <vt:lpstr>Takeaways</vt:lpstr>
      <vt:lpstr>Questions</vt:lpstr>
    </vt:vector>
  </TitlesOfParts>
  <Company>HMS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Ibrahim, Daanesh</dc:creator>
  <cp:lastModifiedBy>Ibrahim, Daanesh</cp:lastModifiedBy>
  <cp:revision>40</cp:revision>
  <dcterms:created xsi:type="dcterms:W3CDTF">2020-01-17T00:02:32Z</dcterms:created>
  <dcterms:modified xsi:type="dcterms:W3CDTF">2020-01-26T05:37:23Z</dcterms:modified>
</cp:coreProperties>
</file>