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454" r:id="rId2"/>
    <p:sldId id="419" r:id="rId3"/>
    <p:sldId id="420" r:id="rId4"/>
    <p:sldId id="421" r:id="rId5"/>
    <p:sldId id="423" r:id="rId6"/>
    <p:sldId id="455" r:id="rId7"/>
    <p:sldId id="456" r:id="rId8"/>
    <p:sldId id="457" r:id="rId9"/>
    <p:sldId id="458" r:id="rId10"/>
    <p:sldId id="459" r:id="rId11"/>
    <p:sldId id="460" r:id="rId12"/>
    <p:sldId id="461" r:id="rId13"/>
    <p:sldId id="425" r:id="rId14"/>
    <p:sldId id="417" r:id="rId15"/>
    <p:sldId id="418" r:id="rId16"/>
    <p:sldId id="426" r:id="rId17"/>
    <p:sldId id="427" r:id="rId18"/>
    <p:sldId id="428" r:id="rId19"/>
    <p:sldId id="429" r:id="rId20"/>
    <p:sldId id="430" r:id="rId21"/>
    <p:sldId id="431" r:id="rId22"/>
    <p:sldId id="432" r:id="rId23"/>
    <p:sldId id="433" r:id="rId24"/>
    <p:sldId id="434" r:id="rId25"/>
    <p:sldId id="435" r:id="rId26"/>
    <p:sldId id="436" r:id="rId27"/>
    <p:sldId id="437" r:id="rId28"/>
    <p:sldId id="438" r:id="rId29"/>
    <p:sldId id="439" r:id="rId30"/>
    <p:sldId id="440" r:id="rId31"/>
    <p:sldId id="441" r:id="rId32"/>
    <p:sldId id="442" r:id="rId33"/>
    <p:sldId id="443" r:id="rId34"/>
    <p:sldId id="444" r:id="rId35"/>
    <p:sldId id="445" r:id="rId36"/>
    <p:sldId id="446" r:id="rId37"/>
    <p:sldId id="447" r:id="rId38"/>
    <p:sldId id="448" r:id="rId39"/>
    <p:sldId id="449" r:id="rId40"/>
    <p:sldId id="450" r:id="rId41"/>
    <p:sldId id="451" r:id="rId42"/>
    <p:sldId id="452" r:id="rId43"/>
    <p:sldId id="453"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69" autoAdjust="0"/>
    <p:restoredTop sz="94660"/>
  </p:normalViewPr>
  <p:slideViewPr>
    <p:cSldViewPr snapToGrid="0">
      <p:cViewPr varScale="1">
        <p:scale>
          <a:sx n="61" d="100"/>
          <a:sy n="61" d="100"/>
        </p:scale>
        <p:origin x="58" y="14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08F518-007A-4464-8A2E-60827A7AB5DD}" type="datetimeFigureOut">
              <a:rPr lang="en-US" smtClean="0"/>
              <a:t>6/14/2021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22D3C0-C253-4EFD-BFEF-946CCDF55B4F}" type="slidenum">
              <a:rPr lang="en-US" smtClean="0"/>
              <a:t>‹#›</a:t>
            </a:fld>
            <a:endParaRPr lang="en-US"/>
          </a:p>
        </p:txBody>
      </p:sp>
    </p:spTree>
    <p:extLst>
      <p:ext uri="{BB962C8B-B14F-4D97-AF65-F5344CB8AC3E}">
        <p14:creationId xmlns:p14="http://schemas.microsoft.com/office/powerpoint/2010/main" val="6185119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Rot="1" noChangeAspect="1" noChangeArrowheads="1" noTextEdit="1"/>
          </p:cNvSpPr>
          <p:nvPr>
            <p:ph type="sldImg"/>
          </p:nvPr>
        </p:nvSpPr>
        <p:spPr>
          <a:ln/>
        </p:spPr>
      </p:sp>
      <p:sp>
        <p:nvSpPr>
          <p:cNvPr id="256003"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6405576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Rot="1" noChangeAspect="1" noChangeArrowheads="1" noTextEdit="1"/>
          </p:cNvSpPr>
          <p:nvPr>
            <p:ph type="sldImg"/>
          </p:nvPr>
        </p:nvSpPr>
        <p:spPr>
          <a:ln/>
        </p:spPr>
      </p:sp>
      <p:sp>
        <p:nvSpPr>
          <p:cNvPr id="256003"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23423927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Rot="1" noChangeAspect="1" noChangeArrowheads="1" noTextEdit="1"/>
          </p:cNvSpPr>
          <p:nvPr>
            <p:ph type="sldImg"/>
          </p:nvPr>
        </p:nvSpPr>
        <p:spPr>
          <a:ln/>
        </p:spPr>
      </p:sp>
      <p:sp>
        <p:nvSpPr>
          <p:cNvPr id="256003"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20581918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Rot="1" noChangeAspect="1" noChangeArrowheads="1" noTextEdit="1"/>
          </p:cNvSpPr>
          <p:nvPr>
            <p:ph type="sldImg"/>
          </p:nvPr>
        </p:nvSpPr>
        <p:spPr>
          <a:ln/>
        </p:spPr>
      </p:sp>
      <p:sp>
        <p:nvSpPr>
          <p:cNvPr id="256003"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41317174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Rot="1" noChangeAspect="1" noChangeArrowheads="1" noTextEdit="1"/>
          </p:cNvSpPr>
          <p:nvPr>
            <p:ph type="sldImg"/>
          </p:nvPr>
        </p:nvSpPr>
        <p:spPr>
          <a:ln/>
        </p:spPr>
      </p:sp>
      <p:sp>
        <p:nvSpPr>
          <p:cNvPr id="256003"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38730327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Rot="1" noChangeAspect="1" noChangeArrowheads="1" noTextEdit="1"/>
          </p:cNvSpPr>
          <p:nvPr>
            <p:ph type="sldImg"/>
          </p:nvPr>
        </p:nvSpPr>
        <p:spPr>
          <a:ln/>
        </p:spPr>
      </p:sp>
      <p:sp>
        <p:nvSpPr>
          <p:cNvPr id="256003"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6405576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Rot="1" noChangeAspect="1" noChangeArrowheads="1" noTextEdit="1"/>
          </p:cNvSpPr>
          <p:nvPr>
            <p:ph type="sldImg"/>
          </p:nvPr>
        </p:nvSpPr>
        <p:spPr>
          <a:ln/>
        </p:spPr>
      </p:sp>
      <p:sp>
        <p:nvSpPr>
          <p:cNvPr id="256003"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12663032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Rot="1" noChangeAspect="1" noChangeArrowheads="1" noTextEdit="1"/>
          </p:cNvSpPr>
          <p:nvPr>
            <p:ph type="sldImg"/>
          </p:nvPr>
        </p:nvSpPr>
        <p:spPr>
          <a:ln/>
        </p:spPr>
      </p:sp>
      <p:sp>
        <p:nvSpPr>
          <p:cNvPr id="256003"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10296721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Rot="1" noChangeAspect="1" noChangeArrowheads="1" noTextEdit="1"/>
          </p:cNvSpPr>
          <p:nvPr>
            <p:ph type="sldImg"/>
          </p:nvPr>
        </p:nvSpPr>
        <p:spPr>
          <a:ln/>
        </p:spPr>
      </p:sp>
      <p:sp>
        <p:nvSpPr>
          <p:cNvPr id="256003"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999387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Rot="1" noChangeAspect="1" noChangeArrowheads="1" noTextEdit="1"/>
          </p:cNvSpPr>
          <p:nvPr>
            <p:ph type="sldImg"/>
          </p:nvPr>
        </p:nvSpPr>
        <p:spPr>
          <a:ln/>
        </p:spPr>
      </p:sp>
      <p:sp>
        <p:nvSpPr>
          <p:cNvPr id="256003"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37054400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Rot="1" noChangeAspect="1" noChangeArrowheads="1" noTextEdit="1"/>
          </p:cNvSpPr>
          <p:nvPr>
            <p:ph type="sldImg"/>
          </p:nvPr>
        </p:nvSpPr>
        <p:spPr>
          <a:ln/>
        </p:spPr>
      </p:sp>
      <p:sp>
        <p:nvSpPr>
          <p:cNvPr id="256003"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41317174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Rot="1" noChangeAspect="1" noChangeArrowheads="1" noTextEdit="1"/>
          </p:cNvSpPr>
          <p:nvPr>
            <p:ph type="sldImg"/>
          </p:nvPr>
        </p:nvSpPr>
        <p:spPr>
          <a:ln/>
        </p:spPr>
      </p:sp>
      <p:sp>
        <p:nvSpPr>
          <p:cNvPr id="256003"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23952567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Rot="1" noChangeAspect="1" noChangeArrowheads="1" noTextEdit="1"/>
          </p:cNvSpPr>
          <p:nvPr>
            <p:ph type="sldImg"/>
          </p:nvPr>
        </p:nvSpPr>
        <p:spPr>
          <a:ln/>
        </p:spPr>
      </p:sp>
      <p:sp>
        <p:nvSpPr>
          <p:cNvPr id="256003"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38730327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Rot="1" noChangeAspect="1" noChangeArrowheads="1" noTextEdit="1"/>
          </p:cNvSpPr>
          <p:nvPr>
            <p:ph type="sldImg"/>
          </p:nvPr>
        </p:nvSpPr>
        <p:spPr>
          <a:ln/>
        </p:spPr>
      </p:sp>
      <p:sp>
        <p:nvSpPr>
          <p:cNvPr id="256003"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6405576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Rot="1" noChangeAspect="1" noChangeArrowheads="1" noTextEdit="1"/>
          </p:cNvSpPr>
          <p:nvPr>
            <p:ph type="sldImg"/>
          </p:nvPr>
        </p:nvSpPr>
        <p:spPr>
          <a:ln/>
        </p:spPr>
      </p:sp>
      <p:sp>
        <p:nvSpPr>
          <p:cNvPr id="256003"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12663032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Rot="1" noChangeAspect="1" noChangeArrowheads="1" noTextEdit="1"/>
          </p:cNvSpPr>
          <p:nvPr>
            <p:ph type="sldImg"/>
          </p:nvPr>
        </p:nvSpPr>
        <p:spPr>
          <a:ln/>
        </p:spPr>
      </p:sp>
      <p:sp>
        <p:nvSpPr>
          <p:cNvPr id="256003"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10296721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Rot="1" noChangeAspect="1" noChangeArrowheads="1" noTextEdit="1"/>
          </p:cNvSpPr>
          <p:nvPr>
            <p:ph type="sldImg"/>
          </p:nvPr>
        </p:nvSpPr>
        <p:spPr>
          <a:ln/>
        </p:spPr>
      </p:sp>
      <p:sp>
        <p:nvSpPr>
          <p:cNvPr id="256003"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38997541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Rot="1" noChangeAspect="1" noChangeArrowheads="1" noTextEdit="1"/>
          </p:cNvSpPr>
          <p:nvPr>
            <p:ph type="sldImg"/>
          </p:nvPr>
        </p:nvSpPr>
        <p:spPr>
          <a:ln/>
        </p:spPr>
      </p:sp>
      <p:sp>
        <p:nvSpPr>
          <p:cNvPr id="256003"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38206869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Rot="1" noChangeAspect="1" noChangeArrowheads="1" noTextEdit="1"/>
          </p:cNvSpPr>
          <p:nvPr>
            <p:ph type="sldImg"/>
          </p:nvPr>
        </p:nvSpPr>
        <p:spPr>
          <a:ln/>
        </p:spPr>
      </p:sp>
      <p:sp>
        <p:nvSpPr>
          <p:cNvPr id="256003"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999387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Rot="1" noChangeAspect="1" noChangeArrowheads="1" noTextEdit="1"/>
          </p:cNvSpPr>
          <p:nvPr>
            <p:ph type="sldImg"/>
          </p:nvPr>
        </p:nvSpPr>
        <p:spPr>
          <a:ln/>
        </p:spPr>
      </p:sp>
      <p:sp>
        <p:nvSpPr>
          <p:cNvPr id="256003"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25359612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Rot="1" noChangeAspect="1" noChangeArrowheads="1" noTextEdit="1"/>
          </p:cNvSpPr>
          <p:nvPr>
            <p:ph type="sldImg"/>
          </p:nvPr>
        </p:nvSpPr>
        <p:spPr>
          <a:ln/>
        </p:spPr>
      </p:sp>
      <p:sp>
        <p:nvSpPr>
          <p:cNvPr id="256003"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41317174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Rot="1" noChangeAspect="1" noChangeArrowheads="1" noTextEdit="1"/>
          </p:cNvSpPr>
          <p:nvPr>
            <p:ph type="sldImg"/>
          </p:nvPr>
        </p:nvSpPr>
        <p:spPr>
          <a:ln/>
        </p:spPr>
      </p:sp>
      <p:sp>
        <p:nvSpPr>
          <p:cNvPr id="256003"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38730327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Rot="1" noChangeAspect="1" noChangeArrowheads="1" noTextEdit="1"/>
          </p:cNvSpPr>
          <p:nvPr>
            <p:ph type="sldImg"/>
          </p:nvPr>
        </p:nvSpPr>
        <p:spPr>
          <a:ln/>
        </p:spPr>
      </p:sp>
      <p:sp>
        <p:nvSpPr>
          <p:cNvPr id="256003"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1058118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Rot="1" noChangeAspect="1" noChangeArrowheads="1" noTextEdit="1"/>
          </p:cNvSpPr>
          <p:nvPr>
            <p:ph type="sldImg"/>
          </p:nvPr>
        </p:nvSpPr>
        <p:spPr>
          <a:ln/>
        </p:spPr>
      </p:sp>
      <p:sp>
        <p:nvSpPr>
          <p:cNvPr id="256003"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6405576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Rot="1" noChangeAspect="1" noChangeArrowheads="1" noTextEdit="1"/>
          </p:cNvSpPr>
          <p:nvPr>
            <p:ph type="sldImg"/>
          </p:nvPr>
        </p:nvSpPr>
        <p:spPr>
          <a:ln/>
        </p:spPr>
      </p:sp>
      <p:sp>
        <p:nvSpPr>
          <p:cNvPr id="256003"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12663032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Rot="1" noChangeAspect="1" noChangeArrowheads="1" noTextEdit="1"/>
          </p:cNvSpPr>
          <p:nvPr>
            <p:ph type="sldImg"/>
          </p:nvPr>
        </p:nvSpPr>
        <p:spPr>
          <a:ln/>
        </p:spPr>
      </p:sp>
      <p:sp>
        <p:nvSpPr>
          <p:cNvPr id="256003"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10296721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Rot="1" noChangeAspect="1" noChangeArrowheads="1" noTextEdit="1"/>
          </p:cNvSpPr>
          <p:nvPr>
            <p:ph type="sldImg"/>
          </p:nvPr>
        </p:nvSpPr>
        <p:spPr>
          <a:ln/>
        </p:spPr>
      </p:sp>
      <p:sp>
        <p:nvSpPr>
          <p:cNvPr id="256003"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26994111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Rot="1" noChangeAspect="1" noChangeArrowheads="1" noTextEdit="1"/>
          </p:cNvSpPr>
          <p:nvPr>
            <p:ph type="sldImg"/>
          </p:nvPr>
        </p:nvSpPr>
        <p:spPr>
          <a:ln/>
        </p:spPr>
      </p:sp>
      <p:sp>
        <p:nvSpPr>
          <p:cNvPr id="256003"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15985432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Rot="1" noChangeAspect="1" noChangeArrowheads="1" noTextEdit="1"/>
          </p:cNvSpPr>
          <p:nvPr>
            <p:ph type="sldImg"/>
          </p:nvPr>
        </p:nvSpPr>
        <p:spPr>
          <a:ln/>
        </p:spPr>
      </p:sp>
      <p:sp>
        <p:nvSpPr>
          <p:cNvPr id="256003"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3757582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Rot="1" noChangeAspect="1" noChangeArrowheads="1" noTextEdit="1"/>
          </p:cNvSpPr>
          <p:nvPr>
            <p:ph type="sldImg"/>
          </p:nvPr>
        </p:nvSpPr>
        <p:spPr>
          <a:ln/>
        </p:spPr>
      </p:sp>
      <p:sp>
        <p:nvSpPr>
          <p:cNvPr id="256003"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28416384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Rot="1" noChangeAspect="1" noChangeArrowheads="1" noTextEdit="1"/>
          </p:cNvSpPr>
          <p:nvPr>
            <p:ph type="sldImg"/>
          </p:nvPr>
        </p:nvSpPr>
        <p:spPr>
          <a:ln/>
        </p:spPr>
      </p:sp>
      <p:sp>
        <p:nvSpPr>
          <p:cNvPr id="256003"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413171746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Rot="1" noChangeAspect="1" noChangeArrowheads="1" noTextEdit="1"/>
          </p:cNvSpPr>
          <p:nvPr>
            <p:ph type="sldImg"/>
          </p:nvPr>
        </p:nvSpPr>
        <p:spPr>
          <a:ln/>
        </p:spPr>
      </p:sp>
      <p:sp>
        <p:nvSpPr>
          <p:cNvPr id="256003"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38730327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Rot="1" noChangeAspect="1" noChangeArrowheads="1" noTextEdit="1"/>
          </p:cNvSpPr>
          <p:nvPr>
            <p:ph type="sldImg"/>
          </p:nvPr>
        </p:nvSpPr>
        <p:spPr>
          <a:ln/>
        </p:spPr>
      </p:sp>
      <p:sp>
        <p:nvSpPr>
          <p:cNvPr id="256003"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23423927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Rot="1" noChangeAspect="1" noChangeArrowheads="1" noTextEdit="1"/>
          </p:cNvSpPr>
          <p:nvPr>
            <p:ph type="sldImg"/>
          </p:nvPr>
        </p:nvSpPr>
        <p:spPr>
          <a:ln/>
        </p:spPr>
      </p:sp>
      <p:sp>
        <p:nvSpPr>
          <p:cNvPr id="256003"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41317174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Rot="1" noChangeAspect="1" noChangeArrowheads="1" noTextEdit="1"/>
          </p:cNvSpPr>
          <p:nvPr>
            <p:ph type="sldImg"/>
          </p:nvPr>
        </p:nvSpPr>
        <p:spPr>
          <a:ln/>
        </p:spPr>
      </p:sp>
      <p:sp>
        <p:nvSpPr>
          <p:cNvPr id="256003"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38730327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Rot="1" noChangeAspect="1" noChangeArrowheads="1" noTextEdit="1"/>
          </p:cNvSpPr>
          <p:nvPr>
            <p:ph type="sldImg"/>
          </p:nvPr>
        </p:nvSpPr>
        <p:spPr>
          <a:ln/>
        </p:spPr>
      </p:sp>
      <p:sp>
        <p:nvSpPr>
          <p:cNvPr id="256003"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6405576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Rot="1" noChangeAspect="1" noChangeArrowheads="1" noTextEdit="1"/>
          </p:cNvSpPr>
          <p:nvPr>
            <p:ph type="sldImg"/>
          </p:nvPr>
        </p:nvSpPr>
        <p:spPr>
          <a:ln/>
        </p:spPr>
      </p:sp>
      <p:sp>
        <p:nvSpPr>
          <p:cNvPr id="256003"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23952567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Rot="1" noChangeAspect="1" noChangeArrowheads="1" noTextEdit="1"/>
          </p:cNvSpPr>
          <p:nvPr>
            <p:ph type="sldImg"/>
          </p:nvPr>
        </p:nvSpPr>
        <p:spPr>
          <a:ln/>
        </p:spPr>
      </p:sp>
      <p:sp>
        <p:nvSpPr>
          <p:cNvPr id="256003"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1058118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49C50-5E00-4A34-8948-EDED04F89F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6B8EBBC-5D7F-45D1-A9B8-BB14F22088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0241574-9882-4086-B048-9D64C3E56AAD}"/>
              </a:ext>
            </a:extLst>
          </p:cNvPr>
          <p:cNvSpPr>
            <a:spLocks noGrp="1"/>
          </p:cNvSpPr>
          <p:nvPr>
            <p:ph type="dt" sz="half" idx="10"/>
          </p:nvPr>
        </p:nvSpPr>
        <p:spPr/>
        <p:txBody>
          <a:bodyPr/>
          <a:lstStyle/>
          <a:p>
            <a:fld id="{1CE39088-1B3E-4BF6-8D81-1B428949EF92}" type="datetimeFigureOut">
              <a:rPr lang="en-US" smtClean="0"/>
              <a:t>6/14/2021</a:t>
            </a:fld>
            <a:endParaRPr lang="en-US"/>
          </a:p>
        </p:txBody>
      </p:sp>
      <p:sp>
        <p:nvSpPr>
          <p:cNvPr id="5" name="Footer Placeholder 4">
            <a:extLst>
              <a:ext uri="{FF2B5EF4-FFF2-40B4-BE49-F238E27FC236}">
                <a16:creationId xmlns:a16="http://schemas.microsoft.com/office/drawing/2014/main" id="{E2FCF289-DD72-412E-BF3B-3E0AE1E07F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A7870F-F30C-4D75-91A9-F4D02C812EFE}"/>
              </a:ext>
            </a:extLst>
          </p:cNvPr>
          <p:cNvSpPr>
            <a:spLocks noGrp="1"/>
          </p:cNvSpPr>
          <p:nvPr>
            <p:ph type="sldNum" sz="quarter" idx="12"/>
          </p:nvPr>
        </p:nvSpPr>
        <p:spPr/>
        <p:txBody>
          <a:bodyPr/>
          <a:lstStyle/>
          <a:p>
            <a:fld id="{7E59BE8D-ECCB-4B4B-930D-88639D30EFF1}" type="slidenum">
              <a:rPr lang="en-US" smtClean="0"/>
              <a:t>‹#›</a:t>
            </a:fld>
            <a:endParaRPr lang="en-US"/>
          </a:p>
        </p:txBody>
      </p:sp>
    </p:spTree>
    <p:extLst>
      <p:ext uri="{BB962C8B-B14F-4D97-AF65-F5344CB8AC3E}">
        <p14:creationId xmlns:p14="http://schemas.microsoft.com/office/powerpoint/2010/main" val="1682630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4080E-8A50-43AE-9E85-C3B8AC94B1F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806053B-EB4F-40BE-9830-968F301B5D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4028B0-F0EC-4FEF-8DE1-CFDD5FF7B5C7}"/>
              </a:ext>
            </a:extLst>
          </p:cNvPr>
          <p:cNvSpPr>
            <a:spLocks noGrp="1"/>
          </p:cNvSpPr>
          <p:nvPr>
            <p:ph type="dt" sz="half" idx="10"/>
          </p:nvPr>
        </p:nvSpPr>
        <p:spPr/>
        <p:txBody>
          <a:bodyPr/>
          <a:lstStyle/>
          <a:p>
            <a:fld id="{1CE39088-1B3E-4BF6-8D81-1B428949EF92}" type="datetimeFigureOut">
              <a:rPr lang="en-US" smtClean="0"/>
              <a:t>6/14/2021</a:t>
            </a:fld>
            <a:endParaRPr lang="en-US"/>
          </a:p>
        </p:txBody>
      </p:sp>
      <p:sp>
        <p:nvSpPr>
          <p:cNvPr id="5" name="Footer Placeholder 4">
            <a:extLst>
              <a:ext uri="{FF2B5EF4-FFF2-40B4-BE49-F238E27FC236}">
                <a16:creationId xmlns:a16="http://schemas.microsoft.com/office/drawing/2014/main" id="{822A8B62-41A3-4EFA-98DA-A431CBFB17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8860A2-F92D-4E5F-93F1-785837147DCA}"/>
              </a:ext>
            </a:extLst>
          </p:cNvPr>
          <p:cNvSpPr>
            <a:spLocks noGrp="1"/>
          </p:cNvSpPr>
          <p:nvPr>
            <p:ph type="sldNum" sz="quarter" idx="12"/>
          </p:nvPr>
        </p:nvSpPr>
        <p:spPr/>
        <p:txBody>
          <a:bodyPr/>
          <a:lstStyle/>
          <a:p>
            <a:fld id="{7E59BE8D-ECCB-4B4B-930D-88639D30EFF1}" type="slidenum">
              <a:rPr lang="en-US" smtClean="0"/>
              <a:t>‹#›</a:t>
            </a:fld>
            <a:endParaRPr lang="en-US"/>
          </a:p>
        </p:txBody>
      </p:sp>
    </p:spTree>
    <p:extLst>
      <p:ext uri="{BB962C8B-B14F-4D97-AF65-F5344CB8AC3E}">
        <p14:creationId xmlns:p14="http://schemas.microsoft.com/office/powerpoint/2010/main" val="2667588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A0B7D3-1BEA-4F28-B01E-02B37DB997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411E61F-E25A-4742-93D7-505B5E75287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0C29B3-E8F2-4767-B7D0-7B2FF905A30E}"/>
              </a:ext>
            </a:extLst>
          </p:cNvPr>
          <p:cNvSpPr>
            <a:spLocks noGrp="1"/>
          </p:cNvSpPr>
          <p:nvPr>
            <p:ph type="dt" sz="half" idx="10"/>
          </p:nvPr>
        </p:nvSpPr>
        <p:spPr/>
        <p:txBody>
          <a:bodyPr/>
          <a:lstStyle/>
          <a:p>
            <a:fld id="{1CE39088-1B3E-4BF6-8D81-1B428949EF92}" type="datetimeFigureOut">
              <a:rPr lang="en-US" smtClean="0"/>
              <a:t>6/14/2021</a:t>
            </a:fld>
            <a:endParaRPr lang="en-US"/>
          </a:p>
        </p:txBody>
      </p:sp>
      <p:sp>
        <p:nvSpPr>
          <p:cNvPr id="5" name="Footer Placeholder 4">
            <a:extLst>
              <a:ext uri="{FF2B5EF4-FFF2-40B4-BE49-F238E27FC236}">
                <a16:creationId xmlns:a16="http://schemas.microsoft.com/office/drawing/2014/main" id="{4700D539-B9B9-43E6-B442-438AB9A6E1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73AB7A-297F-4F98-9C43-C881485A4D58}"/>
              </a:ext>
            </a:extLst>
          </p:cNvPr>
          <p:cNvSpPr>
            <a:spLocks noGrp="1"/>
          </p:cNvSpPr>
          <p:nvPr>
            <p:ph type="sldNum" sz="quarter" idx="12"/>
          </p:nvPr>
        </p:nvSpPr>
        <p:spPr/>
        <p:txBody>
          <a:bodyPr/>
          <a:lstStyle/>
          <a:p>
            <a:fld id="{7E59BE8D-ECCB-4B4B-930D-88639D30EFF1}" type="slidenum">
              <a:rPr lang="en-US" smtClean="0"/>
              <a:t>‹#›</a:t>
            </a:fld>
            <a:endParaRPr lang="en-US"/>
          </a:p>
        </p:txBody>
      </p:sp>
    </p:spTree>
    <p:extLst>
      <p:ext uri="{BB962C8B-B14F-4D97-AF65-F5344CB8AC3E}">
        <p14:creationId xmlns:p14="http://schemas.microsoft.com/office/powerpoint/2010/main" val="17739935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pic>
        <p:nvPicPr>
          <p:cNvPr id="2"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06402" y="6400800"/>
            <a:ext cx="2348007" cy="155448"/>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hasCustomPrompt="1"/>
          </p:nvPr>
        </p:nvSpPr>
        <p:spPr>
          <a:xfrm>
            <a:off x="609600" y="228600"/>
            <a:ext cx="10972800" cy="1143000"/>
          </a:xfrm>
        </p:spPr>
        <p:txBody>
          <a:bodyPr/>
          <a:lstStyle/>
          <a:p>
            <a:r>
              <a:rPr lang="en-US" dirty="0"/>
              <a:t>Click To Edit Master Title Style</a:t>
            </a:r>
          </a:p>
        </p:txBody>
      </p:sp>
    </p:spTree>
    <p:extLst>
      <p:ext uri="{BB962C8B-B14F-4D97-AF65-F5344CB8AC3E}">
        <p14:creationId xmlns:p14="http://schemas.microsoft.com/office/powerpoint/2010/main" val="3083573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E14C4-DA40-4DBF-B213-A9A7095236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4EC6D6-4A8F-4EC0-BF90-D15E91005DC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DE758B-70B6-4AE1-B4F7-AE57E17FD83E}"/>
              </a:ext>
            </a:extLst>
          </p:cNvPr>
          <p:cNvSpPr>
            <a:spLocks noGrp="1"/>
          </p:cNvSpPr>
          <p:nvPr>
            <p:ph type="dt" sz="half" idx="10"/>
          </p:nvPr>
        </p:nvSpPr>
        <p:spPr/>
        <p:txBody>
          <a:bodyPr/>
          <a:lstStyle/>
          <a:p>
            <a:fld id="{1CE39088-1B3E-4BF6-8D81-1B428949EF92}" type="datetimeFigureOut">
              <a:rPr lang="en-US" smtClean="0"/>
              <a:t>6/14/2021</a:t>
            </a:fld>
            <a:endParaRPr lang="en-US"/>
          </a:p>
        </p:txBody>
      </p:sp>
      <p:sp>
        <p:nvSpPr>
          <p:cNvPr id="5" name="Footer Placeholder 4">
            <a:extLst>
              <a:ext uri="{FF2B5EF4-FFF2-40B4-BE49-F238E27FC236}">
                <a16:creationId xmlns:a16="http://schemas.microsoft.com/office/drawing/2014/main" id="{7A0FB412-D447-45EC-B8BA-F6B2CF7CC9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A91799-BA44-4FFF-9781-4CE843274BC2}"/>
              </a:ext>
            </a:extLst>
          </p:cNvPr>
          <p:cNvSpPr>
            <a:spLocks noGrp="1"/>
          </p:cNvSpPr>
          <p:nvPr>
            <p:ph type="sldNum" sz="quarter" idx="12"/>
          </p:nvPr>
        </p:nvSpPr>
        <p:spPr/>
        <p:txBody>
          <a:bodyPr/>
          <a:lstStyle/>
          <a:p>
            <a:fld id="{7E59BE8D-ECCB-4B4B-930D-88639D30EFF1}" type="slidenum">
              <a:rPr lang="en-US" smtClean="0"/>
              <a:t>‹#›</a:t>
            </a:fld>
            <a:endParaRPr lang="en-US"/>
          </a:p>
        </p:txBody>
      </p:sp>
    </p:spTree>
    <p:extLst>
      <p:ext uri="{BB962C8B-B14F-4D97-AF65-F5344CB8AC3E}">
        <p14:creationId xmlns:p14="http://schemas.microsoft.com/office/powerpoint/2010/main" val="1483470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99877-47EA-4E0C-AAA8-ACCDAE51D1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3E12C0-93DD-4929-80E9-E4CA2BF1C9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6F9C13-972D-4687-B0AE-6F5C5BFC67F3}"/>
              </a:ext>
            </a:extLst>
          </p:cNvPr>
          <p:cNvSpPr>
            <a:spLocks noGrp="1"/>
          </p:cNvSpPr>
          <p:nvPr>
            <p:ph type="dt" sz="half" idx="10"/>
          </p:nvPr>
        </p:nvSpPr>
        <p:spPr/>
        <p:txBody>
          <a:bodyPr/>
          <a:lstStyle/>
          <a:p>
            <a:fld id="{1CE39088-1B3E-4BF6-8D81-1B428949EF92}" type="datetimeFigureOut">
              <a:rPr lang="en-US" smtClean="0"/>
              <a:t>6/14/2021</a:t>
            </a:fld>
            <a:endParaRPr lang="en-US"/>
          </a:p>
        </p:txBody>
      </p:sp>
      <p:sp>
        <p:nvSpPr>
          <p:cNvPr id="5" name="Footer Placeholder 4">
            <a:extLst>
              <a:ext uri="{FF2B5EF4-FFF2-40B4-BE49-F238E27FC236}">
                <a16:creationId xmlns:a16="http://schemas.microsoft.com/office/drawing/2014/main" id="{F6808108-BFDF-483D-BFBE-B8506270E8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8E0BB7-180F-402E-B67E-C41BC6D54CBC}"/>
              </a:ext>
            </a:extLst>
          </p:cNvPr>
          <p:cNvSpPr>
            <a:spLocks noGrp="1"/>
          </p:cNvSpPr>
          <p:nvPr>
            <p:ph type="sldNum" sz="quarter" idx="12"/>
          </p:nvPr>
        </p:nvSpPr>
        <p:spPr/>
        <p:txBody>
          <a:bodyPr/>
          <a:lstStyle/>
          <a:p>
            <a:fld id="{7E59BE8D-ECCB-4B4B-930D-88639D30EFF1}" type="slidenum">
              <a:rPr lang="en-US" smtClean="0"/>
              <a:t>‹#›</a:t>
            </a:fld>
            <a:endParaRPr lang="en-US"/>
          </a:p>
        </p:txBody>
      </p:sp>
    </p:spTree>
    <p:extLst>
      <p:ext uri="{BB962C8B-B14F-4D97-AF65-F5344CB8AC3E}">
        <p14:creationId xmlns:p14="http://schemas.microsoft.com/office/powerpoint/2010/main" val="51114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132BF-D2D6-4EAD-BE48-15EAC9326F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2EB1821-F9D3-4185-9556-C6B2182C7E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681BC33-E588-4165-BEC3-430DF49BC6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0E0E5C2-B14C-4727-92CD-3E68EBEB4148}"/>
              </a:ext>
            </a:extLst>
          </p:cNvPr>
          <p:cNvSpPr>
            <a:spLocks noGrp="1"/>
          </p:cNvSpPr>
          <p:nvPr>
            <p:ph type="dt" sz="half" idx="10"/>
          </p:nvPr>
        </p:nvSpPr>
        <p:spPr/>
        <p:txBody>
          <a:bodyPr/>
          <a:lstStyle/>
          <a:p>
            <a:fld id="{1CE39088-1B3E-4BF6-8D81-1B428949EF92}" type="datetimeFigureOut">
              <a:rPr lang="en-US" smtClean="0"/>
              <a:t>6/14/2021</a:t>
            </a:fld>
            <a:endParaRPr lang="en-US"/>
          </a:p>
        </p:txBody>
      </p:sp>
      <p:sp>
        <p:nvSpPr>
          <p:cNvPr id="6" name="Footer Placeholder 5">
            <a:extLst>
              <a:ext uri="{FF2B5EF4-FFF2-40B4-BE49-F238E27FC236}">
                <a16:creationId xmlns:a16="http://schemas.microsoft.com/office/drawing/2014/main" id="{1623E7AA-96B3-4341-8833-46FDF26022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25E44B-5970-4844-9554-6BC3CFCAC969}"/>
              </a:ext>
            </a:extLst>
          </p:cNvPr>
          <p:cNvSpPr>
            <a:spLocks noGrp="1"/>
          </p:cNvSpPr>
          <p:nvPr>
            <p:ph type="sldNum" sz="quarter" idx="12"/>
          </p:nvPr>
        </p:nvSpPr>
        <p:spPr/>
        <p:txBody>
          <a:bodyPr/>
          <a:lstStyle/>
          <a:p>
            <a:fld id="{7E59BE8D-ECCB-4B4B-930D-88639D30EFF1}" type="slidenum">
              <a:rPr lang="en-US" smtClean="0"/>
              <a:t>‹#›</a:t>
            </a:fld>
            <a:endParaRPr lang="en-US"/>
          </a:p>
        </p:txBody>
      </p:sp>
    </p:spTree>
    <p:extLst>
      <p:ext uri="{BB962C8B-B14F-4D97-AF65-F5344CB8AC3E}">
        <p14:creationId xmlns:p14="http://schemas.microsoft.com/office/powerpoint/2010/main" val="2794830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6A025-F4B2-477C-98D2-1EC2E5BF9E3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4B9F127-CC34-4FD5-8180-4FDAFA5B17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27044D-892D-46B0-8714-6F7281402D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99EBE5C-F754-440D-BCE4-9DD859B142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C97554-A0D5-4274-A1B9-80B3466DA2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643D494-64FC-43CC-B312-7055C95C9522}"/>
              </a:ext>
            </a:extLst>
          </p:cNvPr>
          <p:cNvSpPr>
            <a:spLocks noGrp="1"/>
          </p:cNvSpPr>
          <p:nvPr>
            <p:ph type="dt" sz="half" idx="10"/>
          </p:nvPr>
        </p:nvSpPr>
        <p:spPr/>
        <p:txBody>
          <a:bodyPr/>
          <a:lstStyle/>
          <a:p>
            <a:fld id="{1CE39088-1B3E-4BF6-8D81-1B428949EF92}" type="datetimeFigureOut">
              <a:rPr lang="en-US" smtClean="0"/>
              <a:t>6/14/2021</a:t>
            </a:fld>
            <a:endParaRPr lang="en-US"/>
          </a:p>
        </p:txBody>
      </p:sp>
      <p:sp>
        <p:nvSpPr>
          <p:cNvPr id="8" name="Footer Placeholder 7">
            <a:extLst>
              <a:ext uri="{FF2B5EF4-FFF2-40B4-BE49-F238E27FC236}">
                <a16:creationId xmlns:a16="http://schemas.microsoft.com/office/drawing/2014/main" id="{15985489-5A1C-47BB-9C2B-55ECA390D9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F78714-AE2C-476D-82AE-6459C1C7AA79}"/>
              </a:ext>
            </a:extLst>
          </p:cNvPr>
          <p:cNvSpPr>
            <a:spLocks noGrp="1"/>
          </p:cNvSpPr>
          <p:nvPr>
            <p:ph type="sldNum" sz="quarter" idx="12"/>
          </p:nvPr>
        </p:nvSpPr>
        <p:spPr/>
        <p:txBody>
          <a:bodyPr/>
          <a:lstStyle/>
          <a:p>
            <a:fld id="{7E59BE8D-ECCB-4B4B-930D-88639D30EFF1}" type="slidenum">
              <a:rPr lang="en-US" smtClean="0"/>
              <a:t>‹#›</a:t>
            </a:fld>
            <a:endParaRPr lang="en-US"/>
          </a:p>
        </p:txBody>
      </p:sp>
    </p:spTree>
    <p:extLst>
      <p:ext uri="{BB962C8B-B14F-4D97-AF65-F5344CB8AC3E}">
        <p14:creationId xmlns:p14="http://schemas.microsoft.com/office/powerpoint/2010/main" val="823330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A2E6F-EAE0-416F-BEC9-BD54784540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AC1C565-C4CC-4890-BB1D-8FA40F0E40BC}"/>
              </a:ext>
            </a:extLst>
          </p:cNvPr>
          <p:cNvSpPr>
            <a:spLocks noGrp="1"/>
          </p:cNvSpPr>
          <p:nvPr>
            <p:ph type="dt" sz="half" idx="10"/>
          </p:nvPr>
        </p:nvSpPr>
        <p:spPr/>
        <p:txBody>
          <a:bodyPr/>
          <a:lstStyle/>
          <a:p>
            <a:fld id="{1CE39088-1B3E-4BF6-8D81-1B428949EF92}" type="datetimeFigureOut">
              <a:rPr lang="en-US" smtClean="0"/>
              <a:t>6/14/2021</a:t>
            </a:fld>
            <a:endParaRPr lang="en-US"/>
          </a:p>
        </p:txBody>
      </p:sp>
      <p:sp>
        <p:nvSpPr>
          <p:cNvPr id="4" name="Footer Placeholder 3">
            <a:extLst>
              <a:ext uri="{FF2B5EF4-FFF2-40B4-BE49-F238E27FC236}">
                <a16:creationId xmlns:a16="http://schemas.microsoft.com/office/drawing/2014/main" id="{17705C20-49F9-4D41-A748-54C6512DEC1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9064154-D200-4FA1-AF6A-40404ED8D783}"/>
              </a:ext>
            </a:extLst>
          </p:cNvPr>
          <p:cNvSpPr>
            <a:spLocks noGrp="1"/>
          </p:cNvSpPr>
          <p:nvPr>
            <p:ph type="sldNum" sz="quarter" idx="12"/>
          </p:nvPr>
        </p:nvSpPr>
        <p:spPr/>
        <p:txBody>
          <a:bodyPr/>
          <a:lstStyle/>
          <a:p>
            <a:fld id="{7E59BE8D-ECCB-4B4B-930D-88639D30EFF1}" type="slidenum">
              <a:rPr lang="en-US" smtClean="0"/>
              <a:t>‹#›</a:t>
            </a:fld>
            <a:endParaRPr lang="en-US"/>
          </a:p>
        </p:txBody>
      </p:sp>
    </p:spTree>
    <p:extLst>
      <p:ext uri="{BB962C8B-B14F-4D97-AF65-F5344CB8AC3E}">
        <p14:creationId xmlns:p14="http://schemas.microsoft.com/office/powerpoint/2010/main" val="1478295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463865-8E13-44AD-AC06-2074966BA1B5}"/>
              </a:ext>
            </a:extLst>
          </p:cNvPr>
          <p:cNvSpPr>
            <a:spLocks noGrp="1"/>
          </p:cNvSpPr>
          <p:nvPr>
            <p:ph type="dt" sz="half" idx="10"/>
          </p:nvPr>
        </p:nvSpPr>
        <p:spPr/>
        <p:txBody>
          <a:bodyPr/>
          <a:lstStyle/>
          <a:p>
            <a:fld id="{1CE39088-1B3E-4BF6-8D81-1B428949EF92}" type="datetimeFigureOut">
              <a:rPr lang="en-US" smtClean="0"/>
              <a:t>6/14/2021</a:t>
            </a:fld>
            <a:endParaRPr lang="en-US"/>
          </a:p>
        </p:txBody>
      </p:sp>
      <p:sp>
        <p:nvSpPr>
          <p:cNvPr id="3" name="Footer Placeholder 2">
            <a:extLst>
              <a:ext uri="{FF2B5EF4-FFF2-40B4-BE49-F238E27FC236}">
                <a16:creationId xmlns:a16="http://schemas.microsoft.com/office/drawing/2014/main" id="{A73226EF-CD84-4BAC-88F6-D393FE4FFE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6D57C8E-228E-46A0-9E6F-C64BAF94FE1D}"/>
              </a:ext>
            </a:extLst>
          </p:cNvPr>
          <p:cNvSpPr>
            <a:spLocks noGrp="1"/>
          </p:cNvSpPr>
          <p:nvPr>
            <p:ph type="sldNum" sz="quarter" idx="12"/>
          </p:nvPr>
        </p:nvSpPr>
        <p:spPr/>
        <p:txBody>
          <a:bodyPr/>
          <a:lstStyle/>
          <a:p>
            <a:fld id="{7E59BE8D-ECCB-4B4B-930D-88639D30EFF1}" type="slidenum">
              <a:rPr lang="en-US" smtClean="0"/>
              <a:t>‹#›</a:t>
            </a:fld>
            <a:endParaRPr lang="en-US"/>
          </a:p>
        </p:txBody>
      </p:sp>
    </p:spTree>
    <p:extLst>
      <p:ext uri="{BB962C8B-B14F-4D97-AF65-F5344CB8AC3E}">
        <p14:creationId xmlns:p14="http://schemas.microsoft.com/office/powerpoint/2010/main" val="4072418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2621D-D57D-4B91-8BFF-4CFDC628D0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A3DDD40-5A9B-4CCC-B7F4-F8DD2B8041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2B774C9-95AC-42E3-849E-B1A06AB3EB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1072E1-0145-4310-9C21-2F86ACBFD133}"/>
              </a:ext>
            </a:extLst>
          </p:cNvPr>
          <p:cNvSpPr>
            <a:spLocks noGrp="1"/>
          </p:cNvSpPr>
          <p:nvPr>
            <p:ph type="dt" sz="half" idx="10"/>
          </p:nvPr>
        </p:nvSpPr>
        <p:spPr/>
        <p:txBody>
          <a:bodyPr/>
          <a:lstStyle/>
          <a:p>
            <a:fld id="{1CE39088-1B3E-4BF6-8D81-1B428949EF92}" type="datetimeFigureOut">
              <a:rPr lang="en-US" smtClean="0"/>
              <a:t>6/14/2021</a:t>
            </a:fld>
            <a:endParaRPr lang="en-US"/>
          </a:p>
        </p:txBody>
      </p:sp>
      <p:sp>
        <p:nvSpPr>
          <p:cNvPr id="6" name="Footer Placeholder 5">
            <a:extLst>
              <a:ext uri="{FF2B5EF4-FFF2-40B4-BE49-F238E27FC236}">
                <a16:creationId xmlns:a16="http://schemas.microsoft.com/office/drawing/2014/main" id="{73A060AE-1C41-4767-A609-02DBC11AB1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425483-BDD4-489B-B02A-0900DD02AA85}"/>
              </a:ext>
            </a:extLst>
          </p:cNvPr>
          <p:cNvSpPr>
            <a:spLocks noGrp="1"/>
          </p:cNvSpPr>
          <p:nvPr>
            <p:ph type="sldNum" sz="quarter" idx="12"/>
          </p:nvPr>
        </p:nvSpPr>
        <p:spPr/>
        <p:txBody>
          <a:bodyPr/>
          <a:lstStyle/>
          <a:p>
            <a:fld id="{7E59BE8D-ECCB-4B4B-930D-88639D30EFF1}" type="slidenum">
              <a:rPr lang="en-US" smtClean="0"/>
              <a:t>‹#›</a:t>
            </a:fld>
            <a:endParaRPr lang="en-US"/>
          </a:p>
        </p:txBody>
      </p:sp>
    </p:spTree>
    <p:extLst>
      <p:ext uri="{BB962C8B-B14F-4D97-AF65-F5344CB8AC3E}">
        <p14:creationId xmlns:p14="http://schemas.microsoft.com/office/powerpoint/2010/main" val="3416232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9572E-EB79-4C70-BA5A-70CCDA7161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83272B7-50D3-4026-81A0-41A1A21814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D96B676-F710-4133-A1B1-0F6376EC75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98FED9-088A-4351-A256-38CDA580AAB5}"/>
              </a:ext>
            </a:extLst>
          </p:cNvPr>
          <p:cNvSpPr>
            <a:spLocks noGrp="1"/>
          </p:cNvSpPr>
          <p:nvPr>
            <p:ph type="dt" sz="half" idx="10"/>
          </p:nvPr>
        </p:nvSpPr>
        <p:spPr/>
        <p:txBody>
          <a:bodyPr/>
          <a:lstStyle/>
          <a:p>
            <a:fld id="{1CE39088-1B3E-4BF6-8D81-1B428949EF92}" type="datetimeFigureOut">
              <a:rPr lang="en-US" smtClean="0"/>
              <a:t>6/14/2021</a:t>
            </a:fld>
            <a:endParaRPr lang="en-US"/>
          </a:p>
        </p:txBody>
      </p:sp>
      <p:sp>
        <p:nvSpPr>
          <p:cNvPr id="6" name="Footer Placeholder 5">
            <a:extLst>
              <a:ext uri="{FF2B5EF4-FFF2-40B4-BE49-F238E27FC236}">
                <a16:creationId xmlns:a16="http://schemas.microsoft.com/office/drawing/2014/main" id="{72BE99F1-8DA4-44C0-A7D3-1C9B9D3C9A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4CFC8A-7A1D-43A8-AA96-081378DBA6A4}"/>
              </a:ext>
            </a:extLst>
          </p:cNvPr>
          <p:cNvSpPr>
            <a:spLocks noGrp="1"/>
          </p:cNvSpPr>
          <p:nvPr>
            <p:ph type="sldNum" sz="quarter" idx="12"/>
          </p:nvPr>
        </p:nvSpPr>
        <p:spPr/>
        <p:txBody>
          <a:bodyPr/>
          <a:lstStyle/>
          <a:p>
            <a:fld id="{7E59BE8D-ECCB-4B4B-930D-88639D30EFF1}" type="slidenum">
              <a:rPr lang="en-US" smtClean="0"/>
              <a:t>‹#›</a:t>
            </a:fld>
            <a:endParaRPr lang="en-US"/>
          </a:p>
        </p:txBody>
      </p:sp>
    </p:spTree>
    <p:extLst>
      <p:ext uri="{BB962C8B-B14F-4D97-AF65-F5344CB8AC3E}">
        <p14:creationId xmlns:p14="http://schemas.microsoft.com/office/powerpoint/2010/main" val="591459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7319F9-019F-4169-A74B-A9D51DC6D1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F574B1B-E565-413D-9951-FF179A90E9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0D5600-390F-440B-BA3C-1FF749CF17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E39088-1B3E-4BF6-8D81-1B428949EF92}" type="datetimeFigureOut">
              <a:rPr lang="en-US" smtClean="0"/>
              <a:t>6/14/2021</a:t>
            </a:fld>
            <a:endParaRPr lang="en-US"/>
          </a:p>
        </p:txBody>
      </p:sp>
      <p:sp>
        <p:nvSpPr>
          <p:cNvPr id="5" name="Footer Placeholder 4">
            <a:extLst>
              <a:ext uri="{FF2B5EF4-FFF2-40B4-BE49-F238E27FC236}">
                <a16:creationId xmlns:a16="http://schemas.microsoft.com/office/drawing/2014/main" id="{852FB0EA-E7DE-46FB-8C97-8579E0F44C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0C1D5B6-EAA9-4BE7-A360-5DC70A2231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59BE8D-ECCB-4B4B-930D-88639D30EFF1}" type="slidenum">
              <a:rPr lang="en-US" smtClean="0"/>
              <a:t>‹#›</a:t>
            </a:fld>
            <a:endParaRPr lang="en-US"/>
          </a:p>
        </p:txBody>
      </p:sp>
    </p:spTree>
    <p:extLst>
      <p:ext uri="{BB962C8B-B14F-4D97-AF65-F5344CB8AC3E}">
        <p14:creationId xmlns:p14="http://schemas.microsoft.com/office/powerpoint/2010/main" val="21453782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9.xml"/><Relationship Id="rId1" Type="http://schemas.openxmlformats.org/officeDocument/2006/relationships/slideLayout" Target="../slideLayouts/slideLayout12.xml"/><Relationship Id="rId6" Type="http://schemas.openxmlformats.org/officeDocument/2006/relationships/image" Target="../media/image20.jpg"/><Relationship Id="rId5" Type="http://schemas.openxmlformats.org/officeDocument/2006/relationships/image" Target="../media/image19.wmf"/><Relationship Id="rId4" Type="http://schemas.openxmlformats.org/officeDocument/2006/relationships/oleObject" Target="../embeddings/oleObject1.bin"/></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1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12.xml"/><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12.xml"/><Relationship Id="rId5" Type="http://schemas.openxmlformats.org/officeDocument/2006/relationships/image" Target="../media/image32.png"/><Relationship Id="rId4" Type="http://schemas.openxmlformats.org/officeDocument/2006/relationships/image" Target="../media/image31.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0.xml"/><Relationship Id="rId1" Type="http://schemas.openxmlformats.org/officeDocument/2006/relationships/slideLayout" Target="../slideLayouts/slideLayout12.xml"/><Relationship Id="rId4" Type="http://schemas.openxmlformats.org/officeDocument/2006/relationships/image" Target="../media/image34.png"/></Relationships>
</file>

<file path=ppt/slides/_rels/slide36.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31.xml"/><Relationship Id="rId1" Type="http://schemas.openxmlformats.org/officeDocument/2006/relationships/slideLayout" Target="../slideLayouts/slideLayout1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3.xml"/><Relationship Id="rId1" Type="http://schemas.openxmlformats.org/officeDocument/2006/relationships/slideLayout" Target="../slideLayouts/slideLayout12.xml"/><Relationship Id="rId5" Type="http://schemas.openxmlformats.org/officeDocument/2006/relationships/image" Target="../media/image43.png"/><Relationship Id="rId4" Type="http://schemas.openxmlformats.org/officeDocument/2006/relationships/image" Target="../media/image42.png"/></Relationships>
</file>

<file path=ppt/slides/_rels/slide3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4.xml"/><Relationship Id="rId1" Type="http://schemas.openxmlformats.org/officeDocument/2006/relationships/slideLayout" Target="../slideLayouts/slideLayout12.xml"/><Relationship Id="rId5" Type="http://schemas.openxmlformats.org/officeDocument/2006/relationships/image" Target="../media/image46.png"/><Relationship Id="rId4" Type="http://schemas.openxmlformats.org/officeDocument/2006/relationships/image" Target="../media/image45.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5.xml"/><Relationship Id="rId1" Type="http://schemas.openxmlformats.org/officeDocument/2006/relationships/slideLayout" Target="../slideLayouts/slideLayout12.xml"/><Relationship Id="rId5" Type="http://schemas.openxmlformats.org/officeDocument/2006/relationships/image" Target="../media/image49.png"/><Relationship Id="rId4" Type="http://schemas.openxmlformats.org/officeDocument/2006/relationships/image" Target="../media/image48.png"/></Relationships>
</file>

<file path=ppt/slides/_rels/slide4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8" Type="http://schemas.openxmlformats.org/officeDocument/2006/relationships/image" Target="../media/image55.jpg"/><Relationship Id="rId3" Type="http://schemas.openxmlformats.org/officeDocument/2006/relationships/image" Target="../media/image51.png"/><Relationship Id="rId7" Type="http://schemas.openxmlformats.org/officeDocument/2006/relationships/image" Target="../media/image54.wmf"/><Relationship Id="rId2" Type="http://schemas.openxmlformats.org/officeDocument/2006/relationships/notesSlide" Target="../notesSlides/notesSlide37.xml"/><Relationship Id="rId1" Type="http://schemas.openxmlformats.org/officeDocument/2006/relationships/slideLayout" Target="../slideLayouts/slideLayout12.xml"/><Relationship Id="rId6" Type="http://schemas.openxmlformats.org/officeDocument/2006/relationships/oleObject" Target="../embeddings/oleObject2.bin"/><Relationship Id="rId5" Type="http://schemas.openxmlformats.org/officeDocument/2006/relationships/image" Target="../media/image53.jpg"/><Relationship Id="rId4" Type="http://schemas.openxmlformats.org/officeDocument/2006/relationships/image" Target="../media/image52.gif"/></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NUL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E9EDB-B28A-4188-A7F7-601FBA523FF9}"/>
              </a:ext>
            </a:extLst>
          </p:cNvPr>
          <p:cNvSpPr>
            <a:spLocks noGrp="1"/>
          </p:cNvSpPr>
          <p:nvPr>
            <p:ph type="ctrTitle"/>
          </p:nvPr>
        </p:nvSpPr>
        <p:spPr/>
        <p:txBody>
          <a:bodyPr/>
          <a:lstStyle/>
          <a:p>
            <a:r>
              <a:rPr lang="en-US" dirty="0"/>
              <a:t>UNIT 3</a:t>
            </a:r>
          </a:p>
        </p:txBody>
      </p:sp>
      <p:sp>
        <p:nvSpPr>
          <p:cNvPr id="3" name="Subtitle 2">
            <a:extLst>
              <a:ext uri="{FF2B5EF4-FFF2-40B4-BE49-F238E27FC236}">
                <a16:creationId xmlns:a16="http://schemas.microsoft.com/office/drawing/2014/main" id="{9859338E-E1E1-4591-8C52-9592EF9DEDE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23295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spcBef>
                <a:spcPct val="50000"/>
              </a:spcBef>
            </a:pPr>
            <a:r>
              <a:rPr lang="en-US" sz="3200"/>
              <a:t>For Live Session – Activity 2</a:t>
            </a:r>
            <a:endParaRPr lang="en-US" sz="3200" dirty="0"/>
          </a:p>
        </p:txBody>
      </p:sp>
      <p:pic>
        <p:nvPicPr>
          <p:cNvPr id="4" name="Picture 3">
            <a:extLst>
              <a:ext uri="{FF2B5EF4-FFF2-40B4-BE49-F238E27FC236}">
                <a16:creationId xmlns:a16="http://schemas.microsoft.com/office/drawing/2014/main" id="{A807A136-9301-4BA3-AB2C-B4EBBC12E23A}"/>
              </a:ext>
            </a:extLst>
          </p:cNvPr>
          <p:cNvPicPr>
            <a:picLocks noChangeAspect="1"/>
          </p:cNvPicPr>
          <p:nvPr/>
        </p:nvPicPr>
        <p:blipFill>
          <a:blip r:embed="rId3"/>
          <a:stretch>
            <a:fillRect/>
          </a:stretch>
        </p:blipFill>
        <p:spPr>
          <a:xfrm>
            <a:off x="2223547" y="1029874"/>
            <a:ext cx="7744906" cy="1867161"/>
          </a:xfrm>
          <a:prstGeom prst="rect">
            <a:avLst/>
          </a:prstGeom>
        </p:spPr>
      </p:pic>
      <p:pic>
        <p:nvPicPr>
          <p:cNvPr id="10" name="Picture 9">
            <a:extLst>
              <a:ext uri="{FF2B5EF4-FFF2-40B4-BE49-F238E27FC236}">
                <a16:creationId xmlns:a16="http://schemas.microsoft.com/office/drawing/2014/main" id="{5807ACB7-CEF5-46A1-95BC-8382CBE5E179}"/>
              </a:ext>
            </a:extLst>
          </p:cNvPr>
          <p:cNvPicPr>
            <a:picLocks noChangeAspect="1"/>
          </p:cNvPicPr>
          <p:nvPr/>
        </p:nvPicPr>
        <p:blipFill>
          <a:blip r:embed="rId4"/>
          <a:stretch>
            <a:fillRect/>
          </a:stretch>
        </p:blipFill>
        <p:spPr>
          <a:xfrm>
            <a:off x="3699760" y="2897035"/>
            <a:ext cx="4792479" cy="3313570"/>
          </a:xfrm>
          <a:prstGeom prst="rect">
            <a:avLst/>
          </a:prstGeom>
        </p:spPr>
      </p:pic>
    </p:spTree>
    <p:extLst>
      <p:ext uri="{BB962C8B-B14F-4D97-AF65-F5344CB8AC3E}">
        <p14:creationId xmlns:p14="http://schemas.microsoft.com/office/powerpoint/2010/main" val="1692027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spcBef>
                <a:spcPct val="50000"/>
              </a:spcBef>
            </a:pPr>
            <a:r>
              <a:rPr lang="en-US" sz="3200" dirty="0"/>
              <a:t>For Live Session – Activity 2</a:t>
            </a:r>
          </a:p>
        </p:txBody>
      </p:sp>
      <p:pic>
        <p:nvPicPr>
          <p:cNvPr id="4" name="Picture 3">
            <a:extLst>
              <a:ext uri="{FF2B5EF4-FFF2-40B4-BE49-F238E27FC236}">
                <a16:creationId xmlns:a16="http://schemas.microsoft.com/office/drawing/2014/main" id="{A807A136-9301-4BA3-AB2C-B4EBBC12E23A}"/>
              </a:ext>
            </a:extLst>
          </p:cNvPr>
          <p:cNvPicPr>
            <a:picLocks noChangeAspect="1"/>
          </p:cNvPicPr>
          <p:nvPr/>
        </p:nvPicPr>
        <p:blipFill rotWithShape="1">
          <a:blip r:embed="rId3"/>
          <a:srcRect l="39980" t="14901" r="39459" b="76387"/>
          <a:stretch/>
        </p:blipFill>
        <p:spPr>
          <a:xfrm>
            <a:off x="1469975" y="1506071"/>
            <a:ext cx="1667436" cy="170329"/>
          </a:xfrm>
          <a:prstGeom prst="rect">
            <a:avLst/>
          </a:prstGeom>
        </p:spPr>
      </p:pic>
      <p:pic>
        <p:nvPicPr>
          <p:cNvPr id="5" name="Picture 4">
            <a:extLst>
              <a:ext uri="{FF2B5EF4-FFF2-40B4-BE49-F238E27FC236}">
                <a16:creationId xmlns:a16="http://schemas.microsoft.com/office/drawing/2014/main" id="{E372695A-3D49-4D67-9301-3DA00B5FDD20}"/>
              </a:ext>
            </a:extLst>
          </p:cNvPr>
          <p:cNvPicPr>
            <a:picLocks noChangeAspect="1"/>
          </p:cNvPicPr>
          <p:nvPr/>
        </p:nvPicPr>
        <p:blipFill>
          <a:blip r:embed="rId4"/>
          <a:stretch>
            <a:fillRect/>
          </a:stretch>
        </p:blipFill>
        <p:spPr>
          <a:xfrm>
            <a:off x="178823" y="1810872"/>
            <a:ext cx="4249741" cy="2563905"/>
          </a:xfrm>
          <a:prstGeom prst="rect">
            <a:avLst/>
          </a:prstGeom>
        </p:spPr>
      </p:pic>
      <p:sp>
        <p:nvSpPr>
          <p:cNvPr id="8" name="TextBox 7">
            <a:extLst>
              <a:ext uri="{FF2B5EF4-FFF2-40B4-BE49-F238E27FC236}">
                <a16:creationId xmlns:a16="http://schemas.microsoft.com/office/drawing/2014/main" id="{80E70AF3-E5F4-4CB7-B635-567F4192AC00}"/>
              </a:ext>
            </a:extLst>
          </p:cNvPr>
          <p:cNvSpPr txBox="1"/>
          <p:nvPr/>
        </p:nvSpPr>
        <p:spPr>
          <a:xfrm>
            <a:off x="609600" y="4509249"/>
            <a:ext cx="3576792" cy="1015663"/>
          </a:xfrm>
          <a:prstGeom prst="rect">
            <a:avLst/>
          </a:prstGeom>
          <a:noFill/>
        </p:spPr>
        <p:txBody>
          <a:bodyPr wrap="square">
            <a:spAutoFit/>
          </a:bodyPr>
          <a:lstStyle/>
          <a:p>
            <a:r>
              <a:rPr lang="en-US" sz="1200" dirty="0"/>
              <a:t>Coefficients of Original polynomial:  </a:t>
            </a:r>
          </a:p>
          <a:p>
            <a:r>
              <a:rPr lang="en-US" sz="1200" dirty="0"/>
              <a:t>0.9670 </a:t>
            </a:r>
          </a:p>
          <a:p>
            <a:endParaRPr lang="en-US" sz="1200" dirty="0"/>
          </a:p>
          <a:p>
            <a:r>
              <a:rPr lang="en-US" sz="1200" dirty="0"/>
              <a:t>Factor                 Roots                Abs Recip    System Freq </a:t>
            </a:r>
          </a:p>
          <a:p>
            <a:r>
              <a:rPr lang="en-US" sz="1200" dirty="0"/>
              <a:t>1-0.9670B              1.0341               0.9670       0.0000</a:t>
            </a:r>
          </a:p>
        </p:txBody>
      </p:sp>
      <p:pic>
        <p:nvPicPr>
          <p:cNvPr id="9" name="Picture 8">
            <a:extLst>
              <a:ext uri="{FF2B5EF4-FFF2-40B4-BE49-F238E27FC236}">
                <a16:creationId xmlns:a16="http://schemas.microsoft.com/office/drawing/2014/main" id="{EEA88638-A4B8-4493-9AFD-B576BAEE2943}"/>
              </a:ext>
            </a:extLst>
          </p:cNvPr>
          <p:cNvPicPr>
            <a:picLocks noChangeAspect="1"/>
          </p:cNvPicPr>
          <p:nvPr/>
        </p:nvPicPr>
        <p:blipFill rotWithShape="1">
          <a:blip r:embed="rId3"/>
          <a:srcRect l="18538" t="30490" r="16684" b="53920"/>
          <a:stretch/>
        </p:blipFill>
        <p:spPr>
          <a:xfrm>
            <a:off x="5952564" y="1438836"/>
            <a:ext cx="5253318" cy="304800"/>
          </a:xfrm>
          <a:prstGeom prst="rect">
            <a:avLst/>
          </a:prstGeom>
        </p:spPr>
      </p:pic>
      <p:pic>
        <p:nvPicPr>
          <p:cNvPr id="11" name="Picture 10">
            <a:extLst>
              <a:ext uri="{FF2B5EF4-FFF2-40B4-BE49-F238E27FC236}">
                <a16:creationId xmlns:a16="http://schemas.microsoft.com/office/drawing/2014/main" id="{294E9225-A737-49A5-883E-4FF8012E53A7}"/>
              </a:ext>
            </a:extLst>
          </p:cNvPr>
          <p:cNvPicPr>
            <a:picLocks noChangeAspect="1"/>
          </p:cNvPicPr>
          <p:nvPr/>
        </p:nvPicPr>
        <p:blipFill>
          <a:blip r:embed="rId5"/>
          <a:stretch>
            <a:fillRect/>
          </a:stretch>
        </p:blipFill>
        <p:spPr>
          <a:xfrm>
            <a:off x="6725111" y="1945343"/>
            <a:ext cx="3708225" cy="2563905"/>
          </a:xfrm>
          <a:prstGeom prst="rect">
            <a:avLst/>
          </a:prstGeom>
        </p:spPr>
      </p:pic>
      <p:sp>
        <p:nvSpPr>
          <p:cNvPr id="13" name="TextBox 12">
            <a:extLst>
              <a:ext uri="{FF2B5EF4-FFF2-40B4-BE49-F238E27FC236}">
                <a16:creationId xmlns:a16="http://schemas.microsoft.com/office/drawing/2014/main" id="{2A9A6ABE-BE8D-46B2-81BC-7B8CD777974B}"/>
              </a:ext>
            </a:extLst>
          </p:cNvPr>
          <p:cNvSpPr txBox="1"/>
          <p:nvPr/>
        </p:nvSpPr>
        <p:spPr>
          <a:xfrm>
            <a:off x="6725111" y="4509248"/>
            <a:ext cx="5253318" cy="1569660"/>
          </a:xfrm>
          <a:prstGeom prst="rect">
            <a:avLst/>
          </a:prstGeom>
          <a:noFill/>
        </p:spPr>
        <p:txBody>
          <a:bodyPr wrap="square">
            <a:spAutoFit/>
          </a:bodyPr>
          <a:lstStyle/>
          <a:p>
            <a:r>
              <a:rPr lang="en-US" sz="1200" dirty="0"/>
              <a:t>Coefficients of Original polynomial:  </a:t>
            </a:r>
          </a:p>
          <a:p>
            <a:r>
              <a:rPr lang="en-US" sz="1200" dirty="0"/>
              <a:t>1.4520 -0.4530 -0.2940 0.1750 0.2370 -0.1540 </a:t>
            </a:r>
          </a:p>
          <a:p>
            <a:endParaRPr lang="en-US" sz="1200" dirty="0"/>
          </a:p>
          <a:p>
            <a:r>
              <a:rPr lang="en-US" sz="1200" dirty="0"/>
              <a:t>Factor                                Roots                          Abs Recip    System Freq </a:t>
            </a:r>
          </a:p>
          <a:p>
            <a:r>
              <a:rPr lang="en-US" sz="1200" dirty="0"/>
              <a:t>1-0.9428B                         1.0607                        0.9428       0.0000</a:t>
            </a:r>
          </a:p>
          <a:p>
            <a:r>
              <a:rPr lang="en-US" sz="1200" dirty="0"/>
              <a:t>1-0.9484B+0.6428B^2    0.7377+-1.0057i       0.8017       0.1493</a:t>
            </a:r>
          </a:p>
          <a:p>
            <a:r>
              <a:rPr lang="en-US" sz="1200" dirty="0"/>
              <a:t>1+1.0620B+0.4080B^2   -1.3014+-0.8702i      0.6388       0.4062</a:t>
            </a:r>
          </a:p>
          <a:p>
            <a:r>
              <a:rPr lang="en-US" sz="1200" dirty="0"/>
              <a:t>1-0.6228B                          1.6057                       0.6228       0.0000</a:t>
            </a:r>
          </a:p>
        </p:txBody>
      </p:sp>
      <p:sp>
        <p:nvSpPr>
          <p:cNvPr id="10" name="TextBox 9">
            <a:extLst>
              <a:ext uri="{FF2B5EF4-FFF2-40B4-BE49-F238E27FC236}">
                <a16:creationId xmlns:a16="http://schemas.microsoft.com/office/drawing/2014/main" id="{BDDDE9F5-4B84-4E67-A342-CB99F6672926}"/>
              </a:ext>
            </a:extLst>
          </p:cNvPr>
          <p:cNvSpPr txBox="1"/>
          <p:nvPr/>
        </p:nvSpPr>
        <p:spPr>
          <a:xfrm>
            <a:off x="7971711" y="1069504"/>
            <a:ext cx="1215024" cy="369332"/>
          </a:xfrm>
          <a:prstGeom prst="rect">
            <a:avLst/>
          </a:prstGeom>
          <a:noFill/>
        </p:spPr>
        <p:txBody>
          <a:bodyPr wrap="square" rtlCol="0">
            <a:spAutoFit/>
          </a:bodyPr>
          <a:lstStyle/>
          <a:p>
            <a:r>
              <a:rPr lang="en-US" dirty="0"/>
              <a:t>Model 2:</a:t>
            </a:r>
          </a:p>
        </p:txBody>
      </p:sp>
      <p:sp>
        <p:nvSpPr>
          <p:cNvPr id="12" name="TextBox 11">
            <a:extLst>
              <a:ext uri="{FF2B5EF4-FFF2-40B4-BE49-F238E27FC236}">
                <a16:creationId xmlns:a16="http://schemas.microsoft.com/office/drawing/2014/main" id="{944A45D5-D383-4913-B805-BB3F4139A311}"/>
              </a:ext>
            </a:extLst>
          </p:cNvPr>
          <p:cNvSpPr txBox="1"/>
          <p:nvPr/>
        </p:nvSpPr>
        <p:spPr>
          <a:xfrm>
            <a:off x="1790484" y="1069504"/>
            <a:ext cx="1215024" cy="369332"/>
          </a:xfrm>
          <a:prstGeom prst="rect">
            <a:avLst/>
          </a:prstGeom>
          <a:noFill/>
        </p:spPr>
        <p:txBody>
          <a:bodyPr wrap="square" rtlCol="0">
            <a:spAutoFit/>
          </a:bodyPr>
          <a:lstStyle/>
          <a:p>
            <a:r>
              <a:rPr lang="en-US" dirty="0"/>
              <a:t>Model 1:</a:t>
            </a:r>
          </a:p>
        </p:txBody>
      </p:sp>
    </p:spTree>
    <p:extLst>
      <p:ext uri="{BB962C8B-B14F-4D97-AF65-F5344CB8AC3E}">
        <p14:creationId xmlns:p14="http://schemas.microsoft.com/office/powerpoint/2010/main" val="593748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spcBef>
                <a:spcPct val="50000"/>
              </a:spcBef>
            </a:pPr>
            <a:r>
              <a:rPr lang="en-US" sz="3200" dirty="0"/>
              <a:t>For Live Session – Activity 2</a:t>
            </a:r>
          </a:p>
        </p:txBody>
      </p:sp>
      <p:pic>
        <p:nvPicPr>
          <p:cNvPr id="4" name="Picture 3">
            <a:extLst>
              <a:ext uri="{FF2B5EF4-FFF2-40B4-BE49-F238E27FC236}">
                <a16:creationId xmlns:a16="http://schemas.microsoft.com/office/drawing/2014/main" id="{A807A136-9301-4BA3-AB2C-B4EBBC12E23A}"/>
              </a:ext>
            </a:extLst>
          </p:cNvPr>
          <p:cNvPicPr>
            <a:picLocks noChangeAspect="1"/>
          </p:cNvPicPr>
          <p:nvPr/>
        </p:nvPicPr>
        <p:blipFill rotWithShape="1">
          <a:blip r:embed="rId3"/>
          <a:srcRect l="10214" t="56399" r="8454" b="32787"/>
          <a:stretch/>
        </p:blipFill>
        <p:spPr>
          <a:xfrm>
            <a:off x="120188" y="1438848"/>
            <a:ext cx="4724315" cy="151436"/>
          </a:xfrm>
          <a:prstGeom prst="rect">
            <a:avLst/>
          </a:prstGeom>
        </p:spPr>
      </p:pic>
      <p:pic>
        <p:nvPicPr>
          <p:cNvPr id="9" name="Picture 8">
            <a:extLst>
              <a:ext uri="{FF2B5EF4-FFF2-40B4-BE49-F238E27FC236}">
                <a16:creationId xmlns:a16="http://schemas.microsoft.com/office/drawing/2014/main" id="{EEA88638-A4B8-4493-9AFD-B576BAEE2943}"/>
              </a:ext>
            </a:extLst>
          </p:cNvPr>
          <p:cNvPicPr>
            <a:picLocks noChangeAspect="1"/>
          </p:cNvPicPr>
          <p:nvPr/>
        </p:nvPicPr>
        <p:blipFill rotWithShape="1">
          <a:blip r:embed="rId3"/>
          <a:srcRect l="4140" t="77682" r="4015" b="11504"/>
          <a:stretch/>
        </p:blipFill>
        <p:spPr>
          <a:xfrm>
            <a:off x="6316137" y="1438848"/>
            <a:ext cx="5334982" cy="151436"/>
          </a:xfrm>
          <a:prstGeom prst="rect">
            <a:avLst/>
          </a:prstGeom>
        </p:spPr>
      </p:pic>
      <p:sp>
        <p:nvSpPr>
          <p:cNvPr id="10" name="TextBox 9">
            <a:extLst>
              <a:ext uri="{FF2B5EF4-FFF2-40B4-BE49-F238E27FC236}">
                <a16:creationId xmlns:a16="http://schemas.microsoft.com/office/drawing/2014/main" id="{B098E3A2-622E-468D-833A-EC2324ED3AD2}"/>
              </a:ext>
            </a:extLst>
          </p:cNvPr>
          <p:cNvSpPr txBox="1"/>
          <p:nvPr/>
        </p:nvSpPr>
        <p:spPr>
          <a:xfrm>
            <a:off x="280599" y="4511211"/>
            <a:ext cx="5384141" cy="1938992"/>
          </a:xfrm>
          <a:prstGeom prst="rect">
            <a:avLst/>
          </a:prstGeom>
          <a:noFill/>
        </p:spPr>
        <p:txBody>
          <a:bodyPr wrap="square">
            <a:spAutoFit/>
          </a:bodyPr>
          <a:lstStyle/>
          <a:p>
            <a:r>
              <a:rPr lang="en-US" sz="1200" dirty="0"/>
              <a:t>Coefficients of Original polynomial:  </a:t>
            </a:r>
          </a:p>
          <a:p>
            <a:r>
              <a:rPr lang="en-US" sz="1200" dirty="0"/>
              <a:t>1.4450 -0.4110 -0.0380 0.1700 0.3620 -0.2450 -0.1770 0.2130 </a:t>
            </a:r>
          </a:p>
          <a:p>
            <a:endParaRPr lang="en-US" sz="1200" dirty="0"/>
          </a:p>
          <a:p>
            <a:r>
              <a:rPr lang="en-US" sz="1200" dirty="0"/>
              <a:t>Factor                                Roots                Abs Recip    System Freq </a:t>
            </a:r>
          </a:p>
          <a:p>
            <a:r>
              <a:rPr lang="en-US" sz="1200" dirty="0"/>
              <a:t>1-1.2456B                         0.8028                       1.2456       0.0000</a:t>
            </a:r>
          </a:p>
          <a:p>
            <a:r>
              <a:rPr lang="en-US" sz="1200" dirty="0"/>
              <a:t>1-0.6653B+0.8160B^2    0.4077+-1.0292i      0.9033       0.1900</a:t>
            </a:r>
          </a:p>
          <a:p>
            <a:r>
              <a:rPr lang="en-US" sz="1200" dirty="0"/>
              <a:t>1+1.0631B+0.6139B^2  -0.8658+-0.9376i      0.7835       0.3687</a:t>
            </a:r>
          </a:p>
          <a:p>
            <a:r>
              <a:rPr lang="en-US" sz="1200" dirty="0"/>
              <a:t>1-1.2609B+0.5144B^2    1.2257+-0.6647i      0.7172       0.0791</a:t>
            </a:r>
          </a:p>
          <a:p>
            <a:r>
              <a:rPr lang="en-US" sz="1200" dirty="0"/>
              <a:t>1+0.6636B                       -1.5069                       0.6636       0.5000</a:t>
            </a:r>
          </a:p>
          <a:p>
            <a:r>
              <a:rPr lang="en-US" sz="1200" dirty="0"/>
              <a:t> </a:t>
            </a:r>
          </a:p>
        </p:txBody>
      </p:sp>
      <p:sp>
        <p:nvSpPr>
          <p:cNvPr id="12" name="TextBox 11">
            <a:extLst>
              <a:ext uri="{FF2B5EF4-FFF2-40B4-BE49-F238E27FC236}">
                <a16:creationId xmlns:a16="http://schemas.microsoft.com/office/drawing/2014/main" id="{87BEAB75-392D-4B2C-818D-666F47702650}"/>
              </a:ext>
            </a:extLst>
          </p:cNvPr>
          <p:cNvSpPr txBox="1"/>
          <p:nvPr/>
        </p:nvSpPr>
        <p:spPr>
          <a:xfrm>
            <a:off x="1313629" y="2722993"/>
            <a:ext cx="1937213" cy="1015663"/>
          </a:xfrm>
          <a:prstGeom prst="rect">
            <a:avLst/>
          </a:prstGeom>
          <a:noFill/>
        </p:spPr>
        <p:txBody>
          <a:bodyPr wrap="square">
            <a:spAutoFit/>
          </a:bodyPr>
          <a:lstStyle/>
          <a:p>
            <a:r>
              <a:rPr lang="en-US" sz="1200" dirty="0"/>
              <a:t>This model is not stationary because it contains an Absolute Reciprocal of Root greater than 1 (by a large amount as well)</a:t>
            </a:r>
          </a:p>
        </p:txBody>
      </p:sp>
      <p:sp>
        <p:nvSpPr>
          <p:cNvPr id="14" name="Rectangle 13">
            <a:extLst>
              <a:ext uri="{FF2B5EF4-FFF2-40B4-BE49-F238E27FC236}">
                <a16:creationId xmlns:a16="http://schemas.microsoft.com/office/drawing/2014/main" id="{A79EE10B-B7BF-40EB-9060-C7FD3B9740E5}"/>
              </a:ext>
            </a:extLst>
          </p:cNvPr>
          <p:cNvSpPr/>
          <p:nvPr/>
        </p:nvSpPr>
        <p:spPr>
          <a:xfrm>
            <a:off x="3058395" y="5307807"/>
            <a:ext cx="556344" cy="17145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045A5257-689F-409E-8332-855F57E93242}"/>
              </a:ext>
            </a:extLst>
          </p:cNvPr>
          <p:cNvCxnSpPr>
            <a:cxnSpLocks/>
          </p:cNvCxnSpPr>
          <p:nvPr/>
        </p:nvCxnSpPr>
        <p:spPr>
          <a:xfrm flipH="1" flipV="1">
            <a:off x="2278856" y="3829050"/>
            <a:ext cx="779539" cy="151232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41EA48D3-6A04-4116-88A1-63F71293C0DB}"/>
              </a:ext>
            </a:extLst>
          </p:cNvPr>
          <p:cNvPicPr>
            <a:picLocks noChangeAspect="1"/>
          </p:cNvPicPr>
          <p:nvPr/>
        </p:nvPicPr>
        <p:blipFill>
          <a:blip r:embed="rId4"/>
          <a:stretch>
            <a:fillRect/>
          </a:stretch>
        </p:blipFill>
        <p:spPr>
          <a:xfrm>
            <a:off x="7347500" y="1657532"/>
            <a:ext cx="3871691" cy="2676927"/>
          </a:xfrm>
          <a:prstGeom prst="rect">
            <a:avLst/>
          </a:prstGeom>
        </p:spPr>
      </p:pic>
      <p:sp>
        <p:nvSpPr>
          <p:cNvPr id="22" name="TextBox 21">
            <a:extLst>
              <a:ext uri="{FF2B5EF4-FFF2-40B4-BE49-F238E27FC236}">
                <a16:creationId xmlns:a16="http://schemas.microsoft.com/office/drawing/2014/main" id="{FB44F058-F66F-4557-B067-DF037E7459D1}"/>
              </a:ext>
            </a:extLst>
          </p:cNvPr>
          <p:cNvSpPr txBox="1"/>
          <p:nvPr/>
        </p:nvSpPr>
        <p:spPr>
          <a:xfrm>
            <a:off x="7229517" y="4625177"/>
            <a:ext cx="4107656" cy="1708160"/>
          </a:xfrm>
          <a:prstGeom prst="rect">
            <a:avLst/>
          </a:prstGeom>
          <a:noFill/>
        </p:spPr>
        <p:txBody>
          <a:bodyPr wrap="square">
            <a:spAutoFit/>
          </a:bodyPr>
          <a:lstStyle/>
          <a:p>
            <a:r>
              <a:rPr lang="en-US" sz="1050" dirty="0"/>
              <a:t>Coefficients of Original polynomial:  </a:t>
            </a:r>
          </a:p>
          <a:p>
            <a:r>
              <a:rPr lang="en-US" sz="1050" dirty="0"/>
              <a:t>1.3840 -0.3590 -0.3090 0.0630 0.3170 -0.1400 -0.0587 -0.1990 0.2877 </a:t>
            </a:r>
          </a:p>
          <a:p>
            <a:endParaRPr lang="en-US" sz="1050" dirty="0"/>
          </a:p>
          <a:p>
            <a:r>
              <a:rPr lang="en-US" sz="1050" dirty="0"/>
              <a:t>Factor                                 Roots                        Abs Recip    System Freq </a:t>
            </a:r>
          </a:p>
          <a:p>
            <a:r>
              <a:rPr lang="en-US" sz="1050" dirty="0"/>
              <a:t>1-0.9898B                          1.0103                       0.9898       0.0000</a:t>
            </a:r>
          </a:p>
          <a:p>
            <a:r>
              <a:rPr lang="en-US" sz="1050" dirty="0"/>
              <a:t>1-0.8851B+0.8545B^2     0.5179+-0.9497i      0.9244       0.1705</a:t>
            </a:r>
          </a:p>
          <a:p>
            <a:r>
              <a:rPr lang="en-US" sz="1050" dirty="0"/>
              <a:t>1-1.6496B+0.8498B^2     0.9706+-0.4845i      0.9218       0.0737</a:t>
            </a:r>
          </a:p>
          <a:p>
            <a:r>
              <a:rPr lang="en-US" sz="1050" dirty="0"/>
              <a:t>1+1.4991B+0.6791B^2   -1.1037+-0.5044i      0.8241       0.4318</a:t>
            </a:r>
          </a:p>
          <a:p>
            <a:r>
              <a:rPr lang="en-US" sz="1050" dirty="0"/>
              <a:t>1+0.6415B+0.5894B^2   -0.5442+-1.1834i      0.7677       0.3186</a:t>
            </a:r>
          </a:p>
          <a:p>
            <a:r>
              <a:rPr lang="en-US" sz="1050" dirty="0"/>
              <a:t> </a:t>
            </a:r>
          </a:p>
        </p:txBody>
      </p:sp>
      <p:sp>
        <p:nvSpPr>
          <p:cNvPr id="11" name="TextBox 10">
            <a:extLst>
              <a:ext uri="{FF2B5EF4-FFF2-40B4-BE49-F238E27FC236}">
                <a16:creationId xmlns:a16="http://schemas.microsoft.com/office/drawing/2014/main" id="{39D2CF9C-6E5B-4BDC-98C9-44A39671A95D}"/>
              </a:ext>
            </a:extLst>
          </p:cNvPr>
          <p:cNvSpPr txBox="1"/>
          <p:nvPr/>
        </p:nvSpPr>
        <p:spPr>
          <a:xfrm>
            <a:off x="8675833" y="1059374"/>
            <a:ext cx="1215024" cy="369332"/>
          </a:xfrm>
          <a:prstGeom prst="rect">
            <a:avLst/>
          </a:prstGeom>
          <a:noFill/>
        </p:spPr>
        <p:txBody>
          <a:bodyPr wrap="square" rtlCol="0">
            <a:spAutoFit/>
          </a:bodyPr>
          <a:lstStyle/>
          <a:p>
            <a:r>
              <a:rPr lang="en-US" dirty="0"/>
              <a:t>Model 4:</a:t>
            </a:r>
          </a:p>
        </p:txBody>
      </p:sp>
      <p:sp>
        <p:nvSpPr>
          <p:cNvPr id="13" name="TextBox 12">
            <a:extLst>
              <a:ext uri="{FF2B5EF4-FFF2-40B4-BE49-F238E27FC236}">
                <a16:creationId xmlns:a16="http://schemas.microsoft.com/office/drawing/2014/main" id="{DB85C819-2E1F-4D71-A75F-E7DD49510229}"/>
              </a:ext>
            </a:extLst>
          </p:cNvPr>
          <p:cNvSpPr txBox="1"/>
          <p:nvPr/>
        </p:nvSpPr>
        <p:spPr>
          <a:xfrm>
            <a:off x="1671344" y="1071208"/>
            <a:ext cx="1215024" cy="369332"/>
          </a:xfrm>
          <a:prstGeom prst="rect">
            <a:avLst/>
          </a:prstGeom>
          <a:noFill/>
        </p:spPr>
        <p:txBody>
          <a:bodyPr wrap="square" rtlCol="0">
            <a:spAutoFit/>
          </a:bodyPr>
          <a:lstStyle/>
          <a:p>
            <a:r>
              <a:rPr lang="en-US" dirty="0"/>
              <a:t>Model 3:</a:t>
            </a:r>
          </a:p>
        </p:txBody>
      </p:sp>
    </p:spTree>
    <p:extLst>
      <p:ext uri="{BB962C8B-B14F-4D97-AF65-F5344CB8AC3E}">
        <p14:creationId xmlns:p14="http://schemas.microsoft.com/office/powerpoint/2010/main" val="19182684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spcBef>
                <a:spcPct val="50000"/>
              </a:spcBef>
            </a:pPr>
            <a:r>
              <a:rPr lang="en-US" sz="3200" dirty="0"/>
              <a:t>For Live Session – Activity 2</a:t>
            </a:r>
          </a:p>
        </p:txBody>
      </p:sp>
      <p:pic>
        <p:nvPicPr>
          <p:cNvPr id="9" name="Picture 8">
            <a:extLst>
              <a:ext uri="{FF2B5EF4-FFF2-40B4-BE49-F238E27FC236}">
                <a16:creationId xmlns:a16="http://schemas.microsoft.com/office/drawing/2014/main" id="{EEA88638-A4B8-4493-9AFD-B576BAEE2943}"/>
              </a:ext>
            </a:extLst>
          </p:cNvPr>
          <p:cNvPicPr>
            <a:picLocks noChangeAspect="1"/>
          </p:cNvPicPr>
          <p:nvPr/>
        </p:nvPicPr>
        <p:blipFill rotWithShape="1">
          <a:blip r:embed="rId3"/>
          <a:srcRect l="4140" t="77682" r="4015" b="11504"/>
          <a:stretch/>
        </p:blipFill>
        <p:spPr>
          <a:xfrm>
            <a:off x="6316137" y="1438848"/>
            <a:ext cx="5334982" cy="151436"/>
          </a:xfrm>
          <a:prstGeom prst="rect">
            <a:avLst/>
          </a:prstGeom>
        </p:spPr>
      </p:pic>
      <p:sp>
        <p:nvSpPr>
          <p:cNvPr id="10" name="TextBox 9">
            <a:extLst>
              <a:ext uri="{FF2B5EF4-FFF2-40B4-BE49-F238E27FC236}">
                <a16:creationId xmlns:a16="http://schemas.microsoft.com/office/drawing/2014/main" id="{B098E3A2-622E-468D-833A-EC2324ED3AD2}"/>
              </a:ext>
            </a:extLst>
          </p:cNvPr>
          <p:cNvSpPr txBox="1"/>
          <p:nvPr/>
        </p:nvSpPr>
        <p:spPr>
          <a:xfrm>
            <a:off x="280599" y="4511211"/>
            <a:ext cx="5384141" cy="1200329"/>
          </a:xfrm>
          <a:prstGeom prst="rect">
            <a:avLst/>
          </a:prstGeom>
          <a:noFill/>
        </p:spPr>
        <p:txBody>
          <a:bodyPr wrap="square">
            <a:spAutoFit/>
          </a:bodyPr>
          <a:lstStyle/>
          <a:p>
            <a:r>
              <a:rPr lang="en-US" sz="1200" dirty="0"/>
              <a:t>Of the 4 models provided, Model 4 seems to match the </a:t>
            </a:r>
            <a:r>
              <a:rPr lang="en-US" sz="1200" dirty="0" err="1"/>
              <a:t>WalMart</a:t>
            </a:r>
            <a:r>
              <a:rPr lang="en-US" sz="1200" dirty="0"/>
              <a:t> data store 9 item 50 the best. It was the only one that had multiple frequencies mapped on it’s spectral density close to the ones seen in the analysis of the </a:t>
            </a:r>
            <a:r>
              <a:rPr lang="en-US" sz="1200" dirty="0" err="1"/>
              <a:t>WalMart</a:t>
            </a:r>
            <a:r>
              <a:rPr lang="en-US" sz="1200" dirty="0"/>
              <a:t> data. The autocorrelations are also close between the 2. There are multiple frequencies within the data and Model 4 definitely contains multiple frequencies close to those present within the data (.45, .3, .15, and 0) however it is not perfect. </a:t>
            </a:r>
          </a:p>
        </p:txBody>
      </p:sp>
      <p:pic>
        <p:nvPicPr>
          <p:cNvPr id="20" name="Picture 19">
            <a:extLst>
              <a:ext uri="{FF2B5EF4-FFF2-40B4-BE49-F238E27FC236}">
                <a16:creationId xmlns:a16="http://schemas.microsoft.com/office/drawing/2014/main" id="{41EA48D3-6A04-4116-88A1-63F71293C0DB}"/>
              </a:ext>
            </a:extLst>
          </p:cNvPr>
          <p:cNvPicPr>
            <a:picLocks noChangeAspect="1"/>
          </p:cNvPicPr>
          <p:nvPr/>
        </p:nvPicPr>
        <p:blipFill>
          <a:blip r:embed="rId4"/>
          <a:stretch>
            <a:fillRect/>
          </a:stretch>
        </p:blipFill>
        <p:spPr>
          <a:xfrm>
            <a:off x="7347500" y="1657532"/>
            <a:ext cx="3871691" cy="2676927"/>
          </a:xfrm>
          <a:prstGeom prst="rect">
            <a:avLst/>
          </a:prstGeom>
        </p:spPr>
      </p:pic>
      <p:sp>
        <p:nvSpPr>
          <p:cNvPr id="22" name="TextBox 21">
            <a:extLst>
              <a:ext uri="{FF2B5EF4-FFF2-40B4-BE49-F238E27FC236}">
                <a16:creationId xmlns:a16="http://schemas.microsoft.com/office/drawing/2014/main" id="{FB44F058-F66F-4557-B067-DF037E7459D1}"/>
              </a:ext>
            </a:extLst>
          </p:cNvPr>
          <p:cNvSpPr txBox="1"/>
          <p:nvPr/>
        </p:nvSpPr>
        <p:spPr>
          <a:xfrm>
            <a:off x="7229517" y="4625177"/>
            <a:ext cx="4107656" cy="1708160"/>
          </a:xfrm>
          <a:prstGeom prst="rect">
            <a:avLst/>
          </a:prstGeom>
          <a:noFill/>
        </p:spPr>
        <p:txBody>
          <a:bodyPr wrap="square">
            <a:spAutoFit/>
          </a:bodyPr>
          <a:lstStyle/>
          <a:p>
            <a:r>
              <a:rPr lang="en-US" sz="1050" dirty="0"/>
              <a:t>Coefficients of Original polynomial:  </a:t>
            </a:r>
          </a:p>
          <a:p>
            <a:r>
              <a:rPr lang="en-US" sz="1050" dirty="0"/>
              <a:t>1.3840 -0.3590 -0.3090 0.0630 0.3170 -0.1400 -0.0587 -0.1990 0.2877 </a:t>
            </a:r>
          </a:p>
          <a:p>
            <a:endParaRPr lang="en-US" sz="1050" dirty="0"/>
          </a:p>
          <a:p>
            <a:r>
              <a:rPr lang="en-US" sz="1050" dirty="0"/>
              <a:t>Factor                                 Roots                        Abs Recip    System Freq </a:t>
            </a:r>
          </a:p>
          <a:p>
            <a:r>
              <a:rPr lang="en-US" sz="1050" dirty="0"/>
              <a:t>1-0.9898B                          1.0103                       0.9898       0.0000</a:t>
            </a:r>
          </a:p>
          <a:p>
            <a:r>
              <a:rPr lang="en-US" sz="1050" dirty="0"/>
              <a:t>1-0.8851B+0.8545B^2     0.5179+-0.9497i      0.9244       0.1705</a:t>
            </a:r>
          </a:p>
          <a:p>
            <a:r>
              <a:rPr lang="en-US" sz="1050" dirty="0"/>
              <a:t>1-1.6496B+0.8498B^2     0.9706+-0.4845i      0.9218       0.0737</a:t>
            </a:r>
          </a:p>
          <a:p>
            <a:r>
              <a:rPr lang="en-US" sz="1050" dirty="0"/>
              <a:t>1+1.4991B+0.6791B^2   -1.1037+-0.5044i      0.8241       0.4318</a:t>
            </a:r>
          </a:p>
          <a:p>
            <a:r>
              <a:rPr lang="en-US" sz="1050" dirty="0"/>
              <a:t>1+0.6415B+0.5894B^2   -0.5442+-1.1834i      0.7677       0.3186</a:t>
            </a:r>
          </a:p>
          <a:p>
            <a:r>
              <a:rPr lang="en-US" sz="1050" dirty="0"/>
              <a:t> </a:t>
            </a:r>
          </a:p>
        </p:txBody>
      </p:sp>
      <p:sp>
        <p:nvSpPr>
          <p:cNvPr id="11" name="TextBox 10">
            <a:extLst>
              <a:ext uri="{FF2B5EF4-FFF2-40B4-BE49-F238E27FC236}">
                <a16:creationId xmlns:a16="http://schemas.microsoft.com/office/drawing/2014/main" id="{E13FB0A7-1EFE-48AA-8304-9565B70F573B}"/>
              </a:ext>
            </a:extLst>
          </p:cNvPr>
          <p:cNvSpPr txBox="1"/>
          <p:nvPr/>
        </p:nvSpPr>
        <p:spPr>
          <a:xfrm>
            <a:off x="8675833" y="1059374"/>
            <a:ext cx="1215024" cy="369332"/>
          </a:xfrm>
          <a:prstGeom prst="rect">
            <a:avLst/>
          </a:prstGeom>
          <a:noFill/>
        </p:spPr>
        <p:txBody>
          <a:bodyPr wrap="square" rtlCol="0">
            <a:spAutoFit/>
          </a:bodyPr>
          <a:lstStyle/>
          <a:p>
            <a:r>
              <a:rPr lang="en-US" dirty="0"/>
              <a:t>Model 4:</a:t>
            </a:r>
          </a:p>
        </p:txBody>
      </p:sp>
      <p:pic>
        <p:nvPicPr>
          <p:cNvPr id="13" name="Picture 12">
            <a:extLst>
              <a:ext uri="{FF2B5EF4-FFF2-40B4-BE49-F238E27FC236}">
                <a16:creationId xmlns:a16="http://schemas.microsoft.com/office/drawing/2014/main" id="{B3B92A46-EA7C-4FBB-B584-5F3C6FF59740}"/>
              </a:ext>
            </a:extLst>
          </p:cNvPr>
          <p:cNvPicPr>
            <a:picLocks noChangeAspect="1"/>
          </p:cNvPicPr>
          <p:nvPr/>
        </p:nvPicPr>
        <p:blipFill>
          <a:blip r:embed="rId5"/>
          <a:stretch>
            <a:fillRect/>
          </a:stretch>
        </p:blipFill>
        <p:spPr>
          <a:xfrm>
            <a:off x="280599" y="1573751"/>
            <a:ext cx="3871691" cy="2676928"/>
          </a:xfrm>
          <a:prstGeom prst="rect">
            <a:avLst/>
          </a:prstGeom>
        </p:spPr>
      </p:pic>
      <p:sp>
        <p:nvSpPr>
          <p:cNvPr id="16" name="TextBox 15">
            <a:extLst>
              <a:ext uri="{FF2B5EF4-FFF2-40B4-BE49-F238E27FC236}">
                <a16:creationId xmlns:a16="http://schemas.microsoft.com/office/drawing/2014/main" id="{207A54AD-CC86-40D5-9002-EE953837806A}"/>
              </a:ext>
            </a:extLst>
          </p:cNvPr>
          <p:cNvSpPr txBox="1"/>
          <p:nvPr/>
        </p:nvSpPr>
        <p:spPr>
          <a:xfrm>
            <a:off x="445099" y="1059374"/>
            <a:ext cx="3542690" cy="369332"/>
          </a:xfrm>
          <a:prstGeom prst="rect">
            <a:avLst/>
          </a:prstGeom>
          <a:noFill/>
        </p:spPr>
        <p:txBody>
          <a:bodyPr wrap="square" rtlCol="0">
            <a:spAutoFit/>
          </a:bodyPr>
          <a:lstStyle/>
          <a:p>
            <a:r>
              <a:rPr lang="en-US" dirty="0"/>
              <a:t>Wal Mart data store 9 Item </a:t>
            </a:r>
            <a:r>
              <a:rPr lang="en-US" dirty="0" err="1"/>
              <a:t>item</a:t>
            </a:r>
            <a:r>
              <a:rPr lang="en-US" dirty="0"/>
              <a:t> 50:</a:t>
            </a:r>
          </a:p>
        </p:txBody>
      </p:sp>
    </p:spTree>
    <p:extLst>
      <p:ext uri="{BB962C8B-B14F-4D97-AF65-F5344CB8AC3E}">
        <p14:creationId xmlns:p14="http://schemas.microsoft.com/office/powerpoint/2010/main" val="3788294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spcBef>
                <a:spcPct val="50000"/>
              </a:spcBef>
            </a:pPr>
            <a:r>
              <a:rPr lang="en-US" sz="3200" dirty="0"/>
              <a:t>Takeaways from Unit 4</a:t>
            </a:r>
          </a:p>
        </p:txBody>
      </p:sp>
      <mc:AlternateContent xmlns:mc="http://schemas.openxmlformats.org/markup-compatibility/2006" xmlns:a14="http://schemas.microsoft.com/office/drawing/2010/main">
        <mc:Choice Requires="a14">
          <p:sp>
            <p:nvSpPr>
              <p:cNvPr id="10" name="Content Placeholder 4"/>
              <p:cNvSpPr txBox="1">
                <a:spLocks/>
              </p:cNvSpPr>
              <p:nvPr/>
            </p:nvSpPr>
            <p:spPr>
              <a:xfrm>
                <a:off x="1981200" y="1600201"/>
                <a:ext cx="8229600" cy="4525963"/>
              </a:xfrm>
              <a:prstGeom prst="rect">
                <a:avLst/>
              </a:prstGeom>
            </p:spPr>
            <p:txBody>
              <a:bodyPr/>
              <a:lst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600" dirty="0">
                    <a:latin typeface="Arial" panose="020B0604020202020204" pitchFamily="34" charset="0"/>
                    <a:cs typeface="Arial" panose="020B0604020202020204" pitchFamily="34" charset="0"/>
                  </a:rPr>
                  <a:t>An AR(2) model with 2 complex conjugate roots:</a:t>
                </a:r>
              </a:p>
              <a:p>
                <a:pPr marL="800100" lvl="1" indent="-342900">
                  <a:buFont typeface="+mj-lt"/>
                  <a:buAutoNum type="arabicPeriod"/>
                </a:pPr>
                <a:r>
                  <a:rPr lang="en-US" sz="1400" dirty="0">
                    <a:latin typeface="Arial" panose="020B0604020202020204" pitchFamily="34" charset="0"/>
                    <a:cs typeface="Arial" panose="020B0604020202020204" pitchFamily="34" charset="0"/>
                  </a:rPr>
                  <a:t>Realizations that show pseudo-cyclic behavior</a:t>
                </a:r>
              </a:p>
              <a:p>
                <a:pPr marL="800100" lvl="1" indent="-342900">
                  <a:buFont typeface="+mj-lt"/>
                  <a:buAutoNum type="arabicPeriod"/>
                </a:pPr>
                <a:r>
                  <a:rPr lang="en-US" sz="1400" dirty="0">
                    <a:latin typeface="Arial" panose="020B0604020202020204" pitchFamily="34" charset="0"/>
                    <a:cs typeface="Arial" panose="020B0604020202020204" pitchFamily="34" charset="0"/>
                  </a:rPr>
                  <a:t>Autocorrelations that show damped sinusoidal behavior</a:t>
                </a:r>
              </a:p>
              <a:p>
                <a:pPr marL="800100" lvl="1" indent="-342900">
                  <a:buFont typeface="+mj-lt"/>
                  <a:buAutoNum type="arabicPeriod"/>
                </a:pPr>
                <a:r>
                  <a:rPr lang="en-US" sz="1400" dirty="0">
                    <a:latin typeface="Arial" panose="020B0604020202020204" pitchFamily="34" charset="0"/>
                    <a:cs typeface="Arial" panose="020B0604020202020204" pitchFamily="34" charset="0"/>
                  </a:rPr>
                  <a:t>Spectral density with a peak at </a:t>
                </a:r>
                <a:r>
                  <a:rPr lang="en-US" sz="1400" i="1" dirty="0"/>
                  <a:t>f</a:t>
                </a:r>
                <a:r>
                  <a:rPr lang="en-US" sz="1400" baseline="-25000" dirty="0"/>
                  <a:t>0 </a:t>
                </a:r>
                <a:endParaRPr lang="en-US" sz="1400" dirty="0"/>
              </a:p>
              <a:p>
                <a:r>
                  <a:rPr lang="en-US" sz="1600" dirty="0"/>
                  <a:t>Complex roots’ frequencies (AR(2)) can be found using the equation </a:t>
                </a:r>
                <a:r>
                  <a:rPr lang="en-US" sz="1050" i="1" dirty="0"/>
                  <a:t>f</a:t>
                </a:r>
                <a:r>
                  <a:rPr lang="en-US" sz="1050" baseline="-25000" dirty="0"/>
                  <a:t>0 </a:t>
                </a:r>
                <a:r>
                  <a:rPr lang="en-US" sz="1050" dirty="0"/>
                  <a:t> = </a:t>
                </a:r>
                <a14:m>
                  <m:oMath xmlns:m="http://schemas.openxmlformats.org/officeDocument/2006/math">
                    <m:f>
                      <m:fPr>
                        <m:ctrlPr>
                          <a:rPr lang="el-GR" sz="1050" b="0" i="1" smtClean="0">
                            <a:latin typeface="Cambria Math" panose="02040503050406030204" pitchFamily="18" charset="0"/>
                          </a:rPr>
                        </m:ctrlPr>
                      </m:fPr>
                      <m:num>
                        <m:r>
                          <a:rPr lang="en-US" sz="1050" b="0" i="1" smtClean="0">
                            <a:latin typeface="Cambria Math" panose="02040503050406030204" pitchFamily="18" charset="0"/>
                          </a:rPr>
                          <m:t>1</m:t>
                        </m:r>
                      </m:num>
                      <m:den>
                        <m:r>
                          <a:rPr lang="en-US" sz="1050" b="0" i="1" smtClean="0">
                            <a:latin typeface="Cambria Math" panose="02040503050406030204" pitchFamily="18" charset="0"/>
                          </a:rPr>
                          <m:t>2</m:t>
                        </m:r>
                        <m:r>
                          <a:rPr lang="en-US" sz="1050" b="0" i="1" smtClean="0">
                            <a:latin typeface="Cambria Math" panose="02040503050406030204" pitchFamily="18" charset="0"/>
                            <a:ea typeface="Cambria Math" panose="02040503050406030204" pitchFamily="18" charset="0"/>
                          </a:rPr>
                          <m:t>𝜋</m:t>
                        </m:r>
                      </m:den>
                    </m:f>
                    <m:sSup>
                      <m:sSupPr>
                        <m:ctrlPr>
                          <a:rPr lang="el-GR" sz="1050" b="0" i="1" smtClean="0">
                            <a:latin typeface="Cambria Math" panose="02040503050406030204" pitchFamily="18" charset="0"/>
                            <a:ea typeface="Cambria Math" panose="02040503050406030204" pitchFamily="18" charset="0"/>
                          </a:rPr>
                        </m:ctrlPr>
                      </m:sSupPr>
                      <m:e>
                        <m:r>
                          <a:rPr lang="en-US" sz="1050" b="0" i="1" smtClean="0">
                            <a:latin typeface="Cambria Math" panose="02040503050406030204" pitchFamily="18" charset="0"/>
                            <a:ea typeface="Cambria Math" panose="02040503050406030204" pitchFamily="18" charset="0"/>
                          </a:rPr>
                          <m:t>𝑐𝑜𝑠</m:t>
                        </m:r>
                      </m:e>
                      <m:sup>
                        <m:r>
                          <a:rPr lang="en-US" sz="1050" b="0" i="1" smtClean="0">
                            <a:latin typeface="Cambria Math" panose="02040503050406030204" pitchFamily="18" charset="0"/>
                            <a:ea typeface="Cambria Math" panose="02040503050406030204" pitchFamily="18" charset="0"/>
                          </a:rPr>
                          <m:t>−1</m:t>
                        </m:r>
                      </m:sup>
                    </m:sSup>
                    <m:d>
                      <m:dPr>
                        <m:ctrlPr>
                          <a:rPr lang="el-GR" sz="1050" b="0" i="1" smtClean="0">
                            <a:latin typeface="Cambria Math" panose="02040503050406030204" pitchFamily="18" charset="0"/>
                            <a:ea typeface="Cambria Math" panose="02040503050406030204" pitchFamily="18" charset="0"/>
                          </a:rPr>
                        </m:ctrlPr>
                      </m:dPr>
                      <m:e>
                        <m:f>
                          <m:fPr>
                            <m:ctrlPr>
                              <a:rPr lang="el-GR" sz="1050" b="0" i="1" smtClean="0">
                                <a:latin typeface="Cambria Math" panose="02040503050406030204" pitchFamily="18" charset="0"/>
                                <a:ea typeface="Cambria Math" panose="02040503050406030204" pitchFamily="18" charset="0"/>
                              </a:rPr>
                            </m:ctrlPr>
                          </m:fPr>
                          <m:num>
                            <m:sSub>
                              <m:sSubPr>
                                <m:ctrlPr>
                                  <a:rPr lang="el-GR" sz="1050" b="0" i="1" smtClean="0">
                                    <a:latin typeface="Cambria Math" panose="02040503050406030204" pitchFamily="18" charset="0"/>
                                    <a:ea typeface="Cambria Math" panose="02040503050406030204" pitchFamily="18" charset="0"/>
                                  </a:rPr>
                                </m:ctrlPr>
                              </m:sSubPr>
                              <m:e>
                                <m:r>
                                  <a:rPr lang="el-GR" sz="1050" i="1">
                                    <a:latin typeface="Cambria Math" panose="02040503050406030204" pitchFamily="18" charset="0"/>
                                    <a:ea typeface="Cambria Math" panose="02040503050406030204" pitchFamily="18" charset="0"/>
                                  </a:rPr>
                                  <m:t>𝜑</m:t>
                                </m:r>
                              </m:e>
                              <m:sub>
                                <m:r>
                                  <a:rPr lang="en-US" sz="1050" b="0" i="1" smtClean="0">
                                    <a:latin typeface="Cambria Math" panose="02040503050406030204" pitchFamily="18" charset="0"/>
                                    <a:ea typeface="Cambria Math" panose="02040503050406030204" pitchFamily="18" charset="0"/>
                                  </a:rPr>
                                  <m:t>1</m:t>
                                </m:r>
                              </m:sub>
                            </m:sSub>
                          </m:num>
                          <m:den>
                            <m:r>
                              <a:rPr lang="en-US" sz="1050" b="0" i="1" smtClean="0">
                                <a:latin typeface="Cambria Math" panose="02040503050406030204" pitchFamily="18" charset="0"/>
                                <a:ea typeface="Cambria Math" panose="02040503050406030204" pitchFamily="18" charset="0"/>
                              </a:rPr>
                              <m:t>2</m:t>
                            </m:r>
                            <m:rad>
                              <m:radPr>
                                <m:degHide m:val="on"/>
                                <m:ctrlPr>
                                  <a:rPr lang="en-US" sz="1050" b="0" i="1" smtClean="0">
                                    <a:latin typeface="Cambria Math" panose="02040503050406030204" pitchFamily="18" charset="0"/>
                                    <a:ea typeface="Cambria Math" panose="02040503050406030204" pitchFamily="18" charset="0"/>
                                  </a:rPr>
                                </m:ctrlPr>
                              </m:radPr>
                              <m:deg/>
                              <m:e>
                                <m:r>
                                  <a:rPr lang="en-US" sz="1050" b="0" i="1" smtClean="0">
                                    <a:latin typeface="Cambria Math" panose="02040503050406030204" pitchFamily="18" charset="0"/>
                                    <a:ea typeface="Cambria Math" panose="02040503050406030204" pitchFamily="18" charset="0"/>
                                  </a:rPr>
                                  <m:t>−</m:t>
                                </m:r>
                                <m:sSub>
                                  <m:sSubPr>
                                    <m:ctrlPr>
                                      <a:rPr lang="el-GR" sz="1050" i="1">
                                        <a:latin typeface="Cambria Math" panose="02040503050406030204" pitchFamily="18" charset="0"/>
                                        <a:ea typeface="Cambria Math" panose="02040503050406030204" pitchFamily="18" charset="0"/>
                                      </a:rPr>
                                    </m:ctrlPr>
                                  </m:sSubPr>
                                  <m:e>
                                    <m:r>
                                      <a:rPr lang="el-GR" sz="1050" i="1">
                                        <a:latin typeface="Cambria Math" panose="02040503050406030204" pitchFamily="18" charset="0"/>
                                        <a:ea typeface="Cambria Math" panose="02040503050406030204" pitchFamily="18" charset="0"/>
                                      </a:rPr>
                                      <m:t>𝜑</m:t>
                                    </m:r>
                                  </m:e>
                                  <m:sub>
                                    <m:r>
                                      <a:rPr lang="en-US" sz="1050" b="0" i="1" smtClean="0">
                                        <a:latin typeface="Cambria Math" panose="02040503050406030204" pitchFamily="18" charset="0"/>
                                        <a:ea typeface="Cambria Math" panose="02040503050406030204" pitchFamily="18" charset="0"/>
                                      </a:rPr>
                                      <m:t>2</m:t>
                                    </m:r>
                                  </m:sub>
                                </m:sSub>
                              </m:e>
                            </m:rad>
                          </m:den>
                        </m:f>
                      </m:e>
                    </m:d>
                  </m:oMath>
                </a14:m>
                <a:endParaRPr lang="en-US" sz="1600" dirty="0"/>
              </a:p>
              <a:p>
                <a:r>
                  <a:rPr lang="en-US" sz="1600" dirty="0"/>
                  <a:t>A factor table is a way to see AR(p) models broken down into the first and second order factors, the frequencies associated with each, and the reciprocal absolute value of the roots telling us if it is stationary or not.</a:t>
                </a:r>
              </a:p>
              <a:p>
                <a:r>
                  <a:rPr lang="en-US" sz="1600" dirty="0"/>
                  <a:t>The absolute reciprocal roots of a model tell us whether it is stationary if it is less than 1</a:t>
                </a:r>
              </a:p>
              <a:p>
                <a:r>
                  <a:rPr lang="en-US" sz="1600" dirty="0"/>
                  <a:t>All AR(p) models can be broken into combinations of first and second order equations.</a:t>
                </a:r>
              </a:p>
              <a:p>
                <a:r>
                  <a:rPr lang="en-US" sz="1600" dirty="0"/>
                  <a:t>If a model has a root that is closer to the Unit circle than the other roots of the model, that Factor is the most dominant frequency for the autocorrelation, realization, and spectral density if the model.</a:t>
                </a:r>
              </a:p>
            </p:txBody>
          </p:sp>
        </mc:Choice>
        <mc:Fallback xmlns="">
          <p:sp>
            <p:nvSpPr>
              <p:cNvPr id="10" name="Content Placeholder 4"/>
              <p:cNvSpPr txBox="1">
                <a:spLocks noRot="1" noChangeAspect="1" noMove="1" noResize="1" noEditPoints="1" noAdjustHandles="1" noChangeArrowheads="1" noChangeShapeType="1" noTextEdit="1"/>
              </p:cNvSpPr>
              <p:nvPr/>
            </p:nvSpPr>
            <p:spPr>
              <a:xfrm>
                <a:off x="1981200" y="1600201"/>
                <a:ext cx="8229600" cy="4525963"/>
              </a:xfrm>
              <a:prstGeom prst="rect">
                <a:avLst/>
              </a:prstGeom>
              <a:blipFill>
                <a:blip r:embed="rId3"/>
                <a:stretch>
                  <a:fillRect l="-296" t="-404"/>
                </a:stretch>
              </a:blipFill>
            </p:spPr>
            <p:txBody>
              <a:bodyPr/>
              <a:lstStyle/>
              <a:p>
                <a:r>
                  <a:rPr lang="en-US">
                    <a:noFill/>
                  </a:rPr>
                  <a:t> </a:t>
                </a:r>
              </a:p>
            </p:txBody>
          </p:sp>
        </mc:Fallback>
      </mc:AlternateContent>
    </p:spTree>
    <p:extLst>
      <p:ext uri="{BB962C8B-B14F-4D97-AF65-F5344CB8AC3E}">
        <p14:creationId xmlns:p14="http://schemas.microsoft.com/office/powerpoint/2010/main" val="14597447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spcBef>
                <a:spcPct val="50000"/>
              </a:spcBef>
            </a:pPr>
            <a:r>
              <a:rPr lang="en-US" sz="3200" dirty="0"/>
              <a:t>Questions from Unit 4</a:t>
            </a:r>
          </a:p>
        </p:txBody>
      </p:sp>
      <p:sp>
        <p:nvSpPr>
          <p:cNvPr id="10" name="Content Placeholder 4"/>
          <p:cNvSpPr txBox="1">
            <a:spLocks/>
          </p:cNvSpPr>
          <p:nvPr/>
        </p:nvSpPr>
        <p:spPr>
          <a:xfrm>
            <a:off x="1981200" y="1600201"/>
            <a:ext cx="8229600" cy="4525963"/>
          </a:xfrm>
          <a:prstGeom prst="rect">
            <a:avLst/>
          </a:prstGeom>
        </p:spPr>
        <p:txBody>
          <a:bodyPr/>
          <a:lst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1600" dirty="0">
                <a:latin typeface="Arial" panose="020B0604020202020204" pitchFamily="34" charset="0"/>
                <a:cs typeface="Arial" panose="020B0604020202020204" pitchFamily="34" charset="0"/>
              </a:rPr>
              <a:t>Looking at the for live session, I’m not sure how to compare a model to a dataset and say “This is the best model for the dataset” other than looking at their respective spectral densities and autocorrelations and making a judgment. I know we can do something like RMSE or ASE between the two but I am not sure how to do that yet. I hope we go over this in class!</a:t>
            </a:r>
            <a:endParaRPr lang="en-US" sz="1600" dirty="0"/>
          </a:p>
        </p:txBody>
      </p:sp>
    </p:spTree>
    <p:extLst>
      <p:ext uri="{BB962C8B-B14F-4D97-AF65-F5344CB8AC3E}">
        <p14:creationId xmlns:p14="http://schemas.microsoft.com/office/powerpoint/2010/main" val="15506014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9DF47-0286-4632-95D7-91E86C5422F9}"/>
              </a:ext>
            </a:extLst>
          </p:cNvPr>
          <p:cNvSpPr>
            <a:spLocks noGrp="1"/>
          </p:cNvSpPr>
          <p:nvPr>
            <p:ph type="title"/>
          </p:nvPr>
        </p:nvSpPr>
        <p:spPr/>
        <p:txBody>
          <a:bodyPr/>
          <a:lstStyle/>
          <a:p>
            <a:r>
              <a:rPr lang="en-US" dirty="0"/>
              <a:t>UNIT 5</a:t>
            </a:r>
          </a:p>
        </p:txBody>
      </p:sp>
    </p:spTree>
    <p:extLst>
      <p:ext uri="{BB962C8B-B14F-4D97-AF65-F5344CB8AC3E}">
        <p14:creationId xmlns:p14="http://schemas.microsoft.com/office/powerpoint/2010/main" val="15389137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spcBef>
                <a:spcPct val="50000"/>
              </a:spcBef>
            </a:pPr>
            <a:r>
              <a:rPr lang="en-US" sz="3200" dirty="0"/>
              <a:t>For Live Session – Slide 1</a:t>
            </a:r>
          </a:p>
        </p:txBody>
      </p:sp>
      <p:sp>
        <p:nvSpPr>
          <p:cNvPr id="5" name="TextBox 4">
            <a:extLst>
              <a:ext uri="{FF2B5EF4-FFF2-40B4-BE49-F238E27FC236}">
                <a16:creationId xmlns:a16="http://schemas.microsoft.com/office/drawing/2014/main" id="{7873E5AF-FC81-4B38-A18D-8F7BEA2C4984}"/>
              </a:ext>
            </a:extLst>
          </p:cNvPr>
          <p:cNvSpPr txBox="1"/>
          <p:nvPr/>
        </p:nvSpPr>
        <p:spPr>
          <a:xfrm>
            <a:off x="1559788" y="1729130"/>
            <a:ext cx="3515837" cy="1323439"/>
          </a:xfrm>
          <a:prstGeom prst="rect">
            <a:avLst/>
          </a:prstGeom>
          <a:noFill/>
        </p:spPr>
        <p:txBody>
          <a:bodyPr wrap="square">
            <a:spAutoFit/>
          </a:bodyPr>
          <a:lstStyle/>
          <a:p>
            <a:r>
              <a:rPr lang="en-US" sz="2000" dirty="0"/>
              <a:t>Aic5 for the Walmart data:</a:t>
            </a:r>
            <a:endParaRPr lang="en-US" sz="2000" b="1" dirty="0"/>
          </a:p>
          <a:p>
            <a:endParaRPr lang="en-US" sz="2000" dirty="0"/>
          </a:p>
          <a:p>
            <a:r>
              <a:rPr lang="en-US" sz="2000" b="1" dirty="0"/>
              <a:t>aic5.wge(stor9_item50$sales)</a:t>
            </a:r>
          </a:p>
          <a:p>
            <a:endParaRPr lang="en-US" sz="2000" b="1" dirty="0"/>
          </a:p>
        </p:txBody>
      </p:sp>
      <p:cxnSp>
        <p:nvCxnSpPr>
          <p:cNvPr id="12" name="Straight Arrow Connector 11">
            <a:extLst>
              <a:ext uri="{FF2B5EF4-FFF2-40B4-BE49-F238E27FC236}">
                <a16:creationId xmlns:a16="http://schemas.microsoft.com/office/drawing/2014/main" id="{3C4F1C5B-31DD-47F9-B55D-C6439180CB52}"/>
              </a:ext>
            </a:extLst>
          </p:cNvPr>
          <p:cNvCxnSpPr>
            <a:cxnSpLocks/>
          </p:cNvCxnSpPr>
          <p:nvPr/>
        </p:nvCxnSpPr>
        <p:spPr>
          <a:xfrm>
            <a:off x="8707643" y="2082714"/>
            <a:ext cx="970154" cy="87270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DF4C4C21-65C6-4A6C-9186-A95F5E5ED028}"/>
              </a:ext>
            </a:extLst>
          </p:cNvPr>
          <p:cNvSpPr txBox="1"/>
          <p:nvPr/>
        </p:nvSpPr>
        <p:spPr>
          <a:xfrm>
            <a:off x="9677797" y="2855030"/>
            <a:ext cx="2342367" cy="1569660"/>
          </a:xfrm>
          <a:prstGeom prst="rect">
            <a:avLst/>
          </a:prstGeom>
          <a:noFill/>
        </p:spPr>
        <p:txBody>
          <a:bodyPr wrap="square" rtlCol="0">
            <a:spAutoFit/>
          </a:bodyPr>
          <a:lstStyle/>
          <a:p>
            <a:r>
              <a:rPr lang="en-US" sz="2400" dirty="0"/>
              <a:t>Lowest AIC, so ARMA(4,2) would fit the data the best</a:t>
            </a:r>
          </a:p>
        </p:txBody>
      </p:sp>
      <p:pic>
        <p:nvPicPr>
          <p:cNvPr id="4" name="Picture 3">
            <a:extLst>
              <a:ext uri="{FF2B5EF4-FFF2-40B4-BE49-F238E27FC236}">
                <a16:creationId xmlns:a16="http://schemas.microsoft.com/office/drawing/2014/main" id="{75A5A100-DADA-4671-A261-9BB143A84BA8}"/>
              </a:ext>
            </a:extLst>
          </p:cNvPr>
          <p:cNvPicPr>
            <a:picLocks noChangeAspect="1"/>
          </p:cNvPicPr>
          <p:nvPr/>
        </p:nvPicPr>
        <p:blipFill>
          <a:blip r:embed="rId3"/>
          <a:stretch>
            <a:fillRect/>
          </a:stretch>
        </p:blipFill>
        <p:spPr>
          <a:xfrm>
            <a:off x="5935481" y="1696040"/>
            <a:ext cx="2772162" cy="1400370"/>
          </a:xfrm>
          <a:prstGeom prst="rect">
            <a:avLst/>
          </a:prstGeom>
        </p:spPr>
      </p:pic>
      <p:sp>
        <p:nvSpPr>
          <p:cNvPr id="9" name="Rectangle 8">
            <a:extLst>
              <a:ext uri="{FF2B5EF4-FFF2-40B4-BE49-F238E27FC236}">
                <a16:creationId xmlns:a16="http://schemas.microsoft.com/office/drawing/2014/main" id="{BB332C8A-6512-4C41-99DB-E199F739F25D}"/>
              </a:ext>
            </a:extLst>
          </p:cNvPr>
          <p:cNvSpPr/>
          <p:nvPr/>
        </p:nvSpPr>
        <p:spPr>
          <a:xfrm flipH="1">
            <a:off x="7655192" y="1966232"/>
            <a:ext cx="1052451" cy="23296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67086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spcBef>
                <a:spcPct val="50000"/>
              </a:spcBef>
            </a:pPr>
            <a:r>
              <a:rPr lang="en-US" sz="3200" dirty="0"/>
              <a:t>For Live Session – Slide 2</a:t>
            </a:r>
          </a:p>
        </p:txBody>
      </p:sp>
      <p:sp>
        <p:nvSpPr>
          <p:cNvPr id="5" name="TextBox 4">
            <a:extLst>
              <a:ext uri="{FF2B5EF4-FFF2-40B4-BE49-F238E27FC236}">
                <a16:creationId xmlns:a16="http://schemas.microsoft.com/office/drawing/2014/main" id="{7873E5AF-FC81-4B38-A18D-8F7BEA2C4984}"/>
              </a:ext>
            </a:extLst>
          </p:cNvPr>
          <p:cNvSpPr txBox="1"/>
          <p:nvPr/>
        </p:nvSpPr>
        <p:spPr>
          <a:xfrm>
            <a:off x="3675941" y="1233814"/>
            <a:ext cx="4840117" cy="1077218"/>
          </a:xfrm>
          <a:prstGeom prst="rect">
            <a:avLst/>
          </a:prstGeom>
          <a:noFill/>
        </p:spPr>
        <p:txBody>
          <a:bodyPr wrap="square">
            <a:spAutoFit/>
          </a:bodyPr>
          <a:lstStyle/>
          <a:p>
            <a:pPr algn="ctr"/>
            <a:r>
              <a:rPr lang="en-US" sz="2000" dirty="0"/>
              <a:t>Find p1 for </a:t>
            </a:r>
            <a:r>
              <a:rPr lang="en-US" sz="2400" b="1" dirty="0" err="1"/>
              <a:t>Xt</a:t>
            </a:r>
            <a:r>
              <a:rPr lang="en-US" sz="2400" b="1" dirty="0"/>
              <a:t> = at-.8at-1 + .5at-2</a:t>
            </a:r>
            <a:r>
              <a:rPr lang="en-US" sz="2000" dirty="0"/>
              <a:t>:</a:t>
            </a:r>
            <a:endParaRPr lang="en-US" sz="2000" b="1" dirty="0"/>
          </a:p>
          <a:p>
            <a:pPr algn="ctr"/>
            <a:endParaRPr lang="en-US" sz="2000" dirty="0"/>
          </a:p>
          <a:p>
            <a:pPr algn="ctr"/>
            <a:endParaRPr lang="en-US" sz="2000" b="1" dirty="0"/>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48355624-3413-430C-97FD-7083B349CEAD}"/>
                  </a:ext>
                </a:extLst>
              </p:cNvPr>
              <p:cNvSpPr txBox="1"/>
              <p:nvPr/>
            </p:nvSpPr>
            <p:spPr bwMode="auto">
              <a:xfrm>
                <a:off x="1875321" y="2744745"/>
                <a:ext cx="8441357" cy="114300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lIns="0" tIns="0" rIns="0" bIns="0" rtlCol="0">
                <a:noAutofit/>
              </a:bodyPr>
              <a:lstStyle/>
              <a:p>
                <a:pPr>
                  <a:spcBef>
                    <a:spcPts val="600"/>
                  </a:spcBef>
                </a:pPr>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cs typeface="Arial" panose="020B0604020202020204" pitchFamily="34" charset="0"/>
                            </a:rPr>
                          </m:ctrlPr>
                        </m:sSubPr>
                        <m:e>
                          <m:r>
                            <a:rPr lang="en-US" sz="3200" i="1" smtClean="0">
                              <a:latin typeface="Cambria Math" panose="02040503050406030204" pitchFamily="18" charset="0"/>
                              <a:ea typeface="Cambria Math" panose="02040503050406030204" pitchFamily="18" charset="0"/>
                              <a:cs typeface="Arial" panose="020B0604020202020204" pitchFamily="34" charset="0"/>
                            </a:rPr>
                            <m:t>𝜌</m:t>
                          </m:r>
                        </m:e>
                        <m:sub>
                          <m:r>
                            <a:rPr lang="en-US" sz="3200" b="0" i="1" smtClean="0">
                              <a:latin typeface="Cambria Math" panose="02040503050406030204" pitchFamily="18" charset="0"/>
                              <a:cs typeface="Arial" panose="020B0604020202020204" pitchFamily="34" charset="0"/>
                            </a:rPr>
                            <m:t>1</m:t>
                          </m:r>
                        </m:sub>
                      </m:sSub>
                      <m:r>
                        <a:rPr lang="en-US" sz="3200" b="0" i="1" smtClean="0">
                          <a:latin typeface="Cambria Math" panose="02040503050406030204" pitchFamily="18" charset="0"/>
                          <a:cs typeface="Arial" panose="020B0604020202020204" pitchFamily="34" charset="0"/>
                        </a:rPr>
                        <m:t>=</m:t>
                      </m:r>
                      <m:f>
                        <m:fPr>
                          <m:ctrlPr>
                            <a:rPr lang="en-US" sz="3200" b="0" i="1" smtClean="0">
                              <a:latin typeface="Cambria Math" panose="02040503050406030204" pitchFamily="18" charset="0"/>
                              <a:cs typeface="Arial" panose="020B0604020202020204" pitchFamily="34" charset="0"/>
                            </a:rPr>
                          </m:ctrlPr>
                        </m:fPr>
                        <m:num>
                          <m:r>
                            <a:rPr lang="en-US" sz="3200" b="0" i="1" smtClean="0">
                              <a:latin typeface="Cambria Math" panose="02040503050406030204" pitchFamily="18" charset="0"/>
                              <a:cs typeface="Arial" panose="020B0604020202020204" pitchFamily="34" charset="0"/>
                            </a:rPr>
                            <m:t>−</m:t>
                          </m:r>
                          <m:sSub>
                            <m:sSubPr>
                              <m:ctrlPr>
                                <a:rPr lang="en-US" sz="3200" b="0" i="1" smtClean="0">
                                  <a:latin typeface="Cambria Math" panose="02040503050406030204" pitchFamily="18" charset="0"/>
                                  <a:cs typeface="Arial" panose="020B0604020202020204" pitchFamily="34" charset="0"/>
                                </a:rPr>
                              </m:ctrlPr>
                            </m:sSubPr>
                            <m:e>
                              <m:r>
                                <a:rPr lang="en-US" sz="3200" b="0" i="1" smtClean="0">
                                  <a:latin typeface="Cambria Math" panose="02040503050406030204" pitchFamily="18" charset="0"/>
                                  <a:ea typeface="Cambria Math" panose="02040503050406030204" pitchFamily="18" charset="0"/>
                                  <a:cs typeface="Arial" panose="020B0604020202020204" pitchFamily="34" charset="0"/>
                                </a:rPr>
                                <m:t>𝜃</m:t>
                              </m:r>
                            </m:e>
                            <m:sub>
                              <m:r>
                                <a:rPr lang="en-US" sz="3200" b="0" i="1" smtClean="0">
                                  <a:latin typeface="Cambria Math" panose="02040503050406030204" pitchFamily="18" charset="0"/>
                                  <a:cs typeface="Arial" panose="020B0604020202020204" pitchFamily="34" charset="0"/>
                                </a:rPr>
                                <m:t>1</m:t>
                              </m:r>
                            </m:sub>
                          </m:sSub>
                          <m:r>
                            <a:rPr lang="en-US" sz="3200" b="0" i="1" smtClean="0">
                              <a:latin typeface="Cambria Math" panose="02040503050406030204" pitchFamily="18" charset="0"/>
                              <a:cs typeface="Arial" panose="020B0604020202020204" pitchFamily="34" charset="0"/>
                            </a:rPr>
                            <m:t>+</m:t>
                          </m:r>
                          <m:sSub>
                            <m:sSubPr>
                              <m:ctrlPr>
                                <a:rPr lang="en-US" sz="3200" i="1">
                                  <a:latin typeface="Cambria Math" panose="02040503050406030204" pitchFamily="18" charset="0"/>
                                  <a:cs typeface="Arial" panose="020B0604020202020204" pitchFamily="34" charset="0"/>
                                </a:rPr>
                              </m:ctrlPr>
                            </m:sSubPr>
                            <m:e>
                              <m:r>
                                <a:rPr lang="en-US" sz="3200" i="1">
                                  <a:latin typeface="Cambria Math" panose="02040503050406030204" pitchFamily="18" charset="0"/>
                                  <a:ea typeface="Cambria Math" panose="02040503050406030204" pitchFamily="18" charset="0"/>
                                  <a:cs typeface="Arial" panose="020B0604020202020204" pitchFamily="34" charset="0"/>
                                </a:rPr>
                                <m:t>𝜃</m:t>
                              </m:r>
                            </m:e>
                            <m:sub>
                              <m:r>
                                <a:rPr lang="en-US" sz="3200" i="1">
                                  <a:latin typeface="Cambria Math" panose="02040503050406030204" pitchFamily="18" charset="0"/>
                                  <a:cs typeface="Arial" panose="020B0604020202020204" pitchFamily="34" charset="0"/>
                                </a:rPr>
                                <m:t>1</m:t>
                              </m:r>
                            </m:sub>
                          </m:sSub>
                          <m:sSub>
                            <m:sSubPr>
                              <m:ctrlPr>
                                <a:rPr lang="en-US" sz="3200" i="1">
                                  <a:latin typeface="Cambria Math" panose="02040503050406030204" pitchFamily="18" charset="0"/>
                                  <a:cs typeface="Arial" panose="020B0604020202020204" pitchFamily="34" charset="0"/>
                                </a:rPr>
                              </m:ctrlPr>
                            </m:sSubPr>
                            <m:e>
                              <m:r>
                                <a:rPr lang="en-US" sz="3200" i="1">
                                  <a:latin typeface="Cambria Math" panose="02040503050406030204" pitchFamily="18" charset="0"/>
                                  <a:ea typeface="Cambria Math" panose="02040503050406030204" pitchFamily="18" charset="0"/>
                                  <a:cs typeface="Arial" panose="020B0604020202020204" pitchFamily="34" charset="0"/>
                                </a:rPr>
                                <m:t>𝜃</m:t>
                              </m:r>
                            </m:e>
                            <m:sub>
                              <m:r>
                                <a:rPr lang="en-US" sz="3200" b="0" i="1" smtClean="0">
                                  <a:latin typeface="Cambria Math" panose="02040503050406030204" pitchFamily="18" charset="0"/>
                                  <a:ea typeface="Cambria Math" panose="02040503050406030204" pitchFamily="18" charset="0"/>
                                  <a:cs typeface="Arial" panose="020B0604020202020204" pitchFamily="34" charset="0"/>
                                </a:rPr>
                                <m:t>2</m:t>
                              </m:r>
                            </m:sub>
                          </m:sSub>
                        </m:num>
                        <m:den>
                          <m:r>
                            <a:rPr lang="en-US" sz="3200" b="0" i="1" smtClean="0">
                              <a:latin typeface="Cambria Math" panose="02040503050406030204" pitchFamily="18" charset="0"/>
                              <a:cs typeface="Arial" panose="020B0604020202020204" pitchFamily="34" charset="0"/>
                            </a:rPr>
                            <m:t>1+</m:t>
                          </m:r>
                          <m:sSubSup>
                            <m:sSubSupPr>
                              <m:ctrlPr>
                                <a:rPr lang="en-US" sz="3200" i="1">
                                  <a:latin typeface="Cambria Math" panose="02040503050406030204" pitchFamily="18" charset="0"/>
                                  <a:cs typeface="Arial" panose="020B0604020202020204" pitchFamily="34" charset="0"/>
                                </a:rPr>
                              </m:ctrlPr>
                            </m:sSubSupPr>
                            <m:e>
                              <m:r>
                                <a:rPr lang="en-US" sz="3200" i="1">
                                  <a:latin typeface="Cambria Math" panose="02040503050406030204" pitchFamily="18" charset="0"/>
                                  <a:ea typeface="Cambria Math" panose="02040503050406030204" pitchFamily="18" charset="0"/>
                                  <a:cs typeface="Arial" panose="020B0604020202020204" pitchFamily="34" charset="0"/>
                                </a:rPr>
                                <m:t>𝜃</m:t>
                              </m:r>
                            </m:e>
                            <m:sub>
                              <m:r>
                                <a:rPr lang="en-US" sz="3200" i="1">
                                  <a:latin typeface="Cambria Math" panose="02040503050406030204" pitchFamily="18" charset="0"/>
                                  <a:cs typeface="Arial" panose="020B0604020202020204" pitchFamily="34" charset="0"/>
                                </a:rPr>
                                <m:t>1</m:t>
                              </m:r>
                            </m:sub>
                            <m:sup>
                              <m:r>
                                <a:rPr lang="en-US" sz="3200" i="1">
                                  <a:latin typeface="Cambria Math" panose="02040503050406030204" pitchFamily="18" charset="0"/>
                                  <a:cs typeface="Arial" panose="020B0604020202020204" pitchFamily="34" charset="0"/>
                                </a:rPr>
                                <m:t>2</m:t>
                              </m:r>
                            </m:sup>
                          </m:sSubSup>
                          <m:r>
                            <a:rPr lang="en-US" sz="3200" b="0" i="1" smtClean="0">
                              <a:latin typeface="Cambria Math" panose="02040503050406030204" pitchFamily="18" charset="0"/>
                              <a:cs typeface="Arial" panose="020B0604020202020204" pitchFamily="34" charset="0"/>
                            </a:rPr>
                            <m:t>+</m:t>
                          </m:r>
                          <m:sSubSup>
                            <m:sSubSupPr>
                              <m:ctrlPr>
                                <a:rPr lang="en-US" sz="3200" i="1">
                                  <a:latin typeface="Cambria Math" panose="02040503050406030204" pitchFamily="18" charset="0"/>
                                  <a:cs typeface="Arial" panose="020B0604020202020204" pitchFamily="34" charset="0"/>
                                </a:rPr>
                              </m:ctrlPr>
                            </m:sSubSupPr>
                            <m:e>
                              <m:r>
                                <a:rPr lang="en-US" sz="3200" i="1">
                                  <a:latin typeface="Cambria Math" panose="02040503050406030204" pitchFamily="18" charset="0"/>
                                  <a:ea typeface="Cambria Math" panose="02040503050406030204" pitchFamily="18" charset="0"/>
                                  <a:cs typeface="Arial" panose="020B0604020202020204" pitchFamily="34" charset="0"/>
                                </a:rPr>
                                <m:t>𝜃</m:t>
                              </m:r>
                            </m:e>
                            <m:sub>
                              <m:r>
                                <a:rPr lang="en-US" sz="3200" b="0" i="1" smtClean="0">
                                  <a:latin typeface="Cambria Math" panose="02040503050406030204" pitchFamily="18" charset="0"/>
                                  <a:ea typeface="Cambria Math" panose="02040503050406030204" pitchFamily="18" charset="0"/>
                                  <a:cs typeface="Arial" panose="020B0604020202020204" pitchFamily="34" charset="0"/>
                                </a:rPr>
                                <m:t>2</m:t>
                              </m:r>
                            </m:sub>
                            <m:sup>
                              <m:r>
                                <a:rPr lang="en-US" sz="3200" i="1">
                                  <a:latin typeface="Cambria Math" panose="02040503050406030204" pitchFamily="18" charset="0"/>
                                  <a:cs typeface="Arial" panose="020B0604020202020204" pitchFamily="34" charset="0"/>
                                </a:rPr>
                                <m:t>2</m:t>
                              </m:r>
                            </m:sup>
                          </m:sSubSup>
                        </m:den>
                      </m:f>
                      <m:r>
                        <a:rPr lang="en-US" sz="3200" b="0" i="0" smtClean="0">
                          <a:latin typeface="Cambria Math" panose="02040503050406030204" pitchFamily="18" charset="0"/>
                          <a:cs typeface="Arial" panose="020B0604020202020204" pitchFamily="34" charset="0"/>
                        </a:rPr>
                        <m:t>=</m:t>
                      </m:r>
                      <m:f>
                        <m:fPr>
                          <m:ctrlPr>
                            <a:rPr lang="en-US" sz="3200" i="1">
                              <a:latin typeface="Cambria Math" panose="02040503050406030204" pitchFamily="18" charset="0"/>
                              <a:cs typeface="Arial" panose="020B0604020202020204" pitchFamily="34" charset="0"/>
                            </a:rPr>
                          </m:ctrlPr>
                        </m:fPr>
                        <m:num>
                          <m:r>
                            <a:rPr lang="en-US" sz="3200" b="0" i="1" smtClean="0">
                              <a:latin typeface="Cambria Math" panose="02040503050406030204" pitchFamily="18" charset="0"/>
                              <a:cs typeface="Arial" panose="020B0604020202020204" pitchFamily="34" charset="0"/>
                            </a:rPr>
                            <m:t>−.8+(.8)(−.5)</m:t>
                          </m:r>
                        </m:num>
                        <m:den>
                          <m:r>
                            <a:rPr lang="en-US" sz="3200" i="1">
                              <a:latin typeface="Cambria Math" panose="02040503050406030204" pitchFamily="18" charset="0"/>
                              <a:cs typeface="Arial" panose="020B0604020202020204" pitchFamily="34" charset="0"/>
                            </a:rPr>
                            <m:t>1+</m:t>
                          </m:r>
                          <m:sSup>
                            <m:sSupPr>
                              <m:ctrlPr>
                                <a:rPr lang="en-US" sz="3200" i="1" smtClean="0">
                                  <a:latin typeface="Cambria Math" panose="02040503050406030204" pitchFamily="18" charset="0"/>
                                  <a:cs typeface="Arial" panose="020B0604020202020204" pitchFamily="34" charset="0"/>
                                </a:rPr>
                              </m:ctrlPr>
                            </m:sSupPr>
                            <m:e>
                              <m:r>
                                <a:rPr lang="en-US" sz="3200" b="0" i="1" smtClean="0">
                                  <a:latin typeface="Cambria Math" panose="02040503050406030204" pitchFamily="18" charset="0"/>
                                  <a:cs typeface="Arial" panose="020B0604020202020204" pitchFamily="34" charset="0"/>
                                </a:rPr>
                                <m:t>.8</m:t>
                              </m:r>
                            </m:e>
                            <m:sup>
                              <m:r>
                                <a:rPr lang="en-US" sz="3200" b="0" i="1" smtClean="0">
                                  <a:latin typeface="Cambria Math" panose="02040503050406030204" pitchFamily="18" charset="0"/>
                                  <a:cs typeface="Arial" panose="020B0604020202020204" pitchFamily="34" charset="0"/>
                                </a:rPr>
                                <m:t>2</m:t>
                              </m:r>
                            </m:sup>
                          </m:sSup>
                          <m:r>
                            <a:rPr lang="en-US" sz="3200" b="0" i="1" smtClean="0">
                              <a:latin typeface="Cambria Math" panose="02040503050406030204" pitchFamily="18" charset="0"/>
                              <a:cs typeface="Arial" panose="020B0604020202020204" pitchFamily="34" charset="0"/>
                            </a:rPr>
                            <m:t>+</m:t>
                          </m:r>
                          <m:sSup>
                            <m:sSupPr>
                              <m:ctrlPr>
                                <a:rPr lang="en-US" sz="3200" b="0" i="1" smtClean="0">
                                  <a:latin typeface="Cambria Math" panose="02040503050406030204" pitchFamily="18" charset="0"/>
                                  <a:cs typeface="Arial" panose="020B0604020202020204" pitchFamily="34" charset="0"/>
                                </a:rPr>
                              </m:ctrlPr>
                            </m:sSupPr>
                            <m:e>
                              <m:r>
                                <a:rPr lang="en-US" sz="3200" b="0" i="1" smtClean="0">
                                  <a:latin typeface="Cambria Math" panose="02040503050406030204" pitchFamily="18" charset="0"/>
                                  <a:cs typeface="Arial" panose="020B0604020202020204" pitchFamily="34" charset="0"/>
                                </a:rPr>
                                <m:t>(−.5)</m:t>
                              </m:r>
                            </m:e>
                            <m:sup>
                              <m:r>
                                <a:rPr lang="en-US" sz="3200" b="0" i="1" smtClean="0">
                                  <a:latin typeface="Cambria Math" panose="02040503050406030204" pitchFamily="18" charset="0"/>
                                  <a:cs typeface="Arial" panose="020B0604020202020204" pitchFamily="34" charset="0"/>
                                </a:rPr>
                                <m:t>2</m:t>
                              </m:r>
                            </m:sup>
                          </m:sSup>
                        </m:den>
                      </m:f>
                      <m:r>
                        <a:rPr lang="en-US" sz="3200">
                          <a:latin typeface="Cambria Math" panose="02040503050406030204" pitchFamily="18" charset="0"/>
                          <a:cs typeface="Arial" panose="020B0604020202020204" pitchFamily="34" charset="0"/>
                        </a:rPr>
                        <m:t>=</m:t>
                      </m:r>
                      <m:r>
                        <a:rPr lang="en-US" sz="3200" b="0" i="0" smtClean="0">
                          <a:latin typeface="Cambria Math" panose="02040503050406030204" pitchFamily="18" charset="0"/>
                          <a:cs typeface="Arial" panose="020B0604020202020204" pitchFamily="34" charset="0"/>
                        </a:rPr>
                        <m:t>−.6349</m:t>
                      </m:r>
                    </m:oMath>
                  </m:oMathPara>
                </a14:m>
                <a:endParaRPr lang="en-US" sz="3200" dirty="0">
                  <a:latin typeface="Arial" panose="020B0604020202020204" pitchFamily="34" charset="0"/>
                  <a:cs typeface="Arial" panose="020B0604020202020204" pitchFamily="34" charset="0"/>
                </a:endParaRPr>
              </a:p>
            </p:txBody>
          </p:sp>
        </mc:Choice>
        <mc:Fallback>
          <p:sp>
            <p:nvSpPr>
              <p:cNvPr id="8" name="TextBox 7">
                <a:extLst>
                  <a:ext uri="{FF2B5EF4-FFF2-40B4-BE49-F238E27FC236}">
                    <a16:creationId xmlns:a16="http://schemas.microsoft.com/office/drawing/2014/main" id="{48355624-3413-430C-97FD-7083B349CEAD}"/>
                  </a:ext>
                </a:extLst>
              </p:cNvPr>
              <p:cNvSpPr txBox="1">
                <a:spLocks noRot="1" noChangeAspect="1" noMove="1" noResize="1" noEditPoints="1" noAdjustHandles="1" noChangeArrowheads="1" noChangeShapeType="1" noTextEdit="1"/>
              </p:cNvSpPr>
              <p:nvPr/>
            </p:nvSpPr>
            <p:spPr bwMode="auto">
              <a:xfrm>
                <a:off x="1875321" y="2744745"/>
                <a:ext cx="8441357" cy="1143001"/>
              </a:xfrm>
              <a:prstGeom prst="rect">
                <a:avLst/>
              </a:prstGeom>
              <a:blipFill>
                <a:blip r:embed="rId3"/>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Tree>
    <p:extLst>
      <p:ext uri="{BB962C8B-B14F-4D97-AF65-F5344CB8AC3E}">
        <p14:creationId xmlns:p14="http://schemas.microsoft.com/office/powerpoint/2010/main" val="2870703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spcBef>
                <a:spcPct val="50000"/>
              </a:spcBef>
            </a:pPr>
            <a:r>
              <a:rPr lang="en-US" sz="3200" dirty="0"/>
              <a:t>For Live Session – Slide 3</a:t>
            </a:r>
          </a:p>
        </p:txBody>
      </p:sp>
      <p:sp>
        <p:nvSpPr>
          <p:cNvPr id="5" name="TextBox 4">
            <a:extLst>
              <a:ext uri="{FF2B5EF4-FFF2-40B4-BE49-F238E27FC236}">
                <a16:creationId xmlns:a16="http://schemas.microsoft.com/office/drawing/2014/main" id="{7873E5AF-FC81-4B38-A18D-8F7BEA2C4984}"/>
              </a:ext>
            </a:extLst>
          </p:cNvPr>
          <p:cNvSpPr txBox="1"/>
          <p:nvPr/>
        </p:nvSpPr>
        <p:spPr>
          <a:xfrm>
            <a:off x="3368232" y="1371600"/>
            <a:ext cx="5455533" cy="769441"/>
          </a:xfrm>
          <a:prstGeom prst="rect">
            <a:avLst/>
          </a:prstGeom>
          <a:noFill/>
        </p:spPr>
        <p:txBody>
          <a:bodyPr wrap="square">
            <a:spAutoFit/>
          </a:bodyPr>
          <a:lstStyle/>
          <a:p>
            <a:pPr algn="ctr"/>
            <a:r>
              <a:rPr lang="en-US" sz="2000" dirty="0"/>
              <a:t>Represent </a:t>
            </a:r>
            <a:r>
              <a:rPr lang="en-US" sz="2400" b="1" dirty="0" err="1"/>
              <a:t>Xt</a:t>
            </a:r>
            <a:r>
              <a:rPr lang="en-US" sz="2400" b="1" dirty="0"/>
              <a:t> = at-.8at-1 + .5at-2</a:t>
            </a:r>
            <a:r>
              <a:rPr lang="en-US" sz="2000" b="1" dirty="0"/>
              <a:t> </a:t>
            </a:r>
            <a:r>
              <a:rPr lang="en-US" sz="2000" dirty="0"/>
              <a:t>in GLP form</a:t>
            </a:r>
          </a:p>
          <a:p>
            <a:pPr algn="ctr"/>
            <a:endParaRPr lang="en-US" sz="2000" b="1" dirty="0"/>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BF148D42-7744-431D-A766-D190005D9329}"/>
                  </a:ext>
                </a:extLst>
              </p:cNvPr>
              <p:cNvSpPr txBox="1"/>
              <p:nvPr/>
            </p:nvSpPr>
            <p:spPr bwMode="auto">
              <a:xfrm>
                <a:off x="2445933" y="2577673"/>
                <a:ext cx="7300134" cy="92468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lIns="0" tIns="0" rIns="0" bIns="0" rtlCol="0">
                <a:noAutofit/>
              </a:bodyPr>
              <a:lstStyle/>
              <a:p>
                <a:pPr>
                  <a:spcBef>
                    <a:spcPts val="600"/>
                  </a:spcBef>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Arial" panose="020B0604020202020204" pitchFamily="34" charset="0"/>
                        </a:rPr>
                        <m:t>𝑀𝐴</m:t>
                      </m:r>
                      <m:d>
                        <m:dPr>
                          <m:ctrlPr>
                            <a:rPr lang="en-US" sz="2400" b="0" i="1" smtClean="0">
                              <a:latin typeface="Cambria Math" panose="02040503050406030204" pitchFamily="18" charset="0"/>
                              <a:cs typeface="Arial" panose="020B0604020202020204" pitchFamily="34" charset="0"/>
                            </a:rPr>
                          </m:ctrlPr>
                        </m:dPr>
                        <m:e>
                          <m:r>
                            <a:rPr lang="en-US" sz="2400" b="0" i="1" smtClean="0">
                              <a:latin typeface="Cambria Math" panose="02040503050406030204" pitchFamily="18" charset="0"/>
                              <a:cs typeface="Arial" panose="020B0604020202020204" pitchFamily="34" charset="0"/>
                            </a:rPr>
                            <m:t>2</m:t>
                          </m:r>
                        </m:e>
                      </m:d>
                      <m:r>
                        <a:rPr lang="en-US" sz="2400" b="0" i="1" smtClean="0">
                          <a:latin typeface="Cambria Math" panose="02040503050406030204" pitchFamily="18" charset="0"/>
                          <a:cs typeface="Arial" panose="020B0604020202020204" pitchFamily="34" charset="0"/>
                        </a:rPr>
                        <m:t>: </m:t>
                      </m:r>
                      <m:sSub>
                        <m:sSubPr>
                          <m:ctrlPr>
                            <a:rPr lang="en-US" sz="2400" b="0" i="1" smtClean="0">
                              <a:latin typeface="Cambria Math" panose="02040503050406030204" pitchFamily="18" charset="0"/>
                              <a:cs typeface="Arial" panose="020B0604020202020204" pitchFamily="34" charset="0"/>
                            </a:rPr>
                          </m:ctrlPr>
                        </m:sSubPr>
                        <m:e>
                          <m:r>
                            <a:rPr lang="en-US" sz="2400" b="0" i="1" smtClean="0">
                              <a:latin typeface="Cambria Math" panose="02040503050406030204" pitchFamily="18" charset="0"/>
                              <a:cs typeface="Arial" panose="020B0604020202020204" pitchFamily="34" charset="0"/>
                            </a:rPr>
                            <m:t>𝑋</m:t>
                          </m:r>
                        </m:e>
                        <m:sub>
                          <m:r>
                            <a:rPr lang="en-US" sz="2400" b="0" i="1" smtClean="0">
                              <a:latin typeface="Cambria Math" panose="02040503050406030204" pitchFamily="18" charset="0"/>
                              <a:cs typeface="Arial" panose="020B0604020202020204" pitchFamily="34" charset="0"/>
                            </a:rPr>
                            <m:t>𝑡</m:t>
                          </m:r>
                        </m:sub>
                      </m:sSub>
                      <m:r>
                        <a:rPr lang="en-US" sz="2400" b="0" i="1" smtClean="0">
                          <a:latin typeface="Cambria Math" panose="02040503050406030204" pitchFamily="18" charset="0"/>
                          <a:cs typeface="Arial" panose="020B0604020202020204" pitchFamily="34" charset="0"/>
                        </a:rPr>
                        <m:t>=</m:t>
                      </m:r>
                      <m:sSub>
                        <m:sSubPr>
                          <m:ctrlPr>
                            <a:rPr lang="en-US" sz="2400" b="0" i="1" smtClean="0">
                              <a:latin typeface="Cambria Math" panose="02040503050406030204" pitchFamily="18" charset="0"/>
                              <a:cs typeface="Arial" panose="020B0604020202020204" pitchFamily="34" charset="0"/>
                            </a:rPr>
                          </m:ctrlPr>
                        </m:sSubPr>
                        <m:e>
                          <m:r>
                            <a:rPr lang="en-US" sz="2400" b="0" i="1" smtClean="0">
                              <a:latin typeface="Cambria Math" panose="02040503050406030204" pitchFamily="18" charset="0"/>
                              <a:cs typeface="Arial" panose="020B0604020202020204" pitchFamily="34" charset="0"/>
                            </a:rPr>
                            <m:t>𝑎</m:t>
                          </m:r>
                        </m:e>
                        <m:sub>
                          <m:r>
                            <a:rPr lang="en-US" sz="2400" b="0" i="1" smtClean="0">
                              <a:latin typeface="Cambria Math" panose="02040503050406030204" pitchFamily="18" charset="0"/>
                              <a:cs typeface="Arial" panose="020B0604020202020204" pitchFamily="34" charset="0"/>
                            </a:rPr>
                            <m:t>𝑡</m:t>
                          </m:r>
                        </m:sub>
                      </m:sSub>
                      <m:r>
                        <a:rPr lang="en-US" sz="2400" b="0" i="1" smtClean="0">
                          <a:latin typeface="Cambria Math" panose="02040503050406030204" pitchFamily="18" charset="0"/>
                          <a:cs typeface="Arial" panose="020B0604020202020204" pitchFamily="34" charset="0"/>
                        </a:rPr>
                        <m:t>+.8</m:t>
                      </m:r>
                      <m:sSub>
                        <m:sSubPr>
                          <m:ctrlPr>
                            <a:rPr lang="en-US" sz="2400" b="0" i="1" smtClean="0">
                              <a:latin typeface="Cambria Math" panose="02040503050406030204" pitchFamily="18" charset="0"/>
                              <a:cs typeface="Arial" panose="020B0604020202020204" pitchFamily="34" charset="0"/>
                            </a:rPr>
                          </m:ctrlPr>
                        </m:sSubPr>
                        <m:e>
                          <m:r>
                            <a:rPr lang="en-US" sz="2400" b="0" i="1" smtClean="0">
                              <a:latin typeface="Cambria Math" panose="02040503050406030204" pitchFamily="18" charset="0"/>
                              <a:cs typeface="Arial" panose="020B0604020202020204" pitchFamily="34" charset="0"/>
                            </a:rPr>
                            <m:t>𝑎</m:t>
                          </m:r>
                        </m:e>
                        <m:sub>
                          <m:r>
                            <a:rPr lang="en-US" sz="2400" b="0" i="1" smtClean="0">
                              <a:latin typeface="Cambria Math" panose="02040503050406030204" pitchFamily="18" charset="0"/>
                              <a:cs typeface="Arial" panose="020B0604020202020204" pitchFamily="34" charset="0"/>
                            </a:rPr>
                            <m:t>𝑡</m:t>
                          </m:r>
                          <m:r>
                            <a:rPr lang="en-US" sz="2400" b="0" i="1" smtClean="0">
                              <a:latin typeface="Cambria Math" panose="02040503050406030204" pitchFamily="18" charset="0"/>
                              <a:cs typeface="Arial" panose="020B0604020202020204" pitchFamily="34" charset="0"/>
                            </a:rPr>
                            <m:t>−1</m:t>
                          </m:r>
                        </m:sub>
                      </m:sSub>
                      <m:r>
                        <a:rPr lang="en-US" sz="2400" b="0" i="1" smtClean="0">
                          <a:latin typeface="Cambria Math" panose="02040503050406030204" pitchFamily="18" charset="0"/>
                          <a:cs typeface="Arial" panose="020B0604020202020204" pitchFamily="34" charset="0"/>
                        </a:rPr>
                        <m:t>+−.5</m:t>
                      </m:r>
                      <m:sSub>
                        <m:sSubPr>
                          <m:ctrlPr>
                            <a:rPr lang="en-US" sz="2400" i="1" smtClean="0">
                              <a:latin typeface="Cambria Math" panose="02040503050406030204" pitchFamily="18" charset="0"/>
                              <a:cs typeface="Arial" panose="020B0604020202020204" pitchFamily="34" charset="0"/>
                            </a:rPr>
                          </m:ctrlPr>
                        </m:sSubPr>
                        <m:e>
                          <m:r>
                            <a:rPr lang="en-US" sz="2400" i="1">
                              <a:latin typeface="Cambria Math" panose="02040503050406030204" pitchFamily="18" charset="0"/>
                              <a:cs typeface="Arial" panose="020B0604020202020204" pitchFamily="34" charset="0"/>
                            </a:rPr>
                            <m:t>𝑎</m:t>
                          </m:r>
                        </m:e>
                        <m:sub>
                          <m:r>
                            <a:rPr lang="en-US" sz="2400" i="1">
                              <a:latin typeface="Cambria Math" panose="02040503050406030204" pitchFamily="18" charset="0"/>
                              <a:cs typeface="Arial" panose="020B0604020202020204" pitchFamily="34" charset="0"/>
                            </a:rPr>
                            <m:t>𝑡</m:t>
                          </m:r>
                          <m:r>
                            <a:rPr lang="en-US" sz="2400" i="1">
                              <a:latin typeface="Cambria Math" panose="02040503050406030204" pitchFamily="18" charset="0"/>
                              <a:cs typeface="Arial" panose="020B0604020202020204" pitchFamily="34" charset="0"/>
                            </a:rPr>
                            <m:t>−2 </m:t>
                          </m:r>
                        </m:sub>
                      </m:sSub>
                    </m:oMath>
                  </m:oMathPara>
                </a14:m>
                <a:endParaRPr lang="en-US" sz="2400" dirty="0">
                  <a:latin typeface="Arial" panose="020B0604020202020204" pitchFamily="34" charset="0"/>
                  <a:cs typeface="Arial" panose="020B0604020202020204" pitchFamily="34" charset="0"/>
                </a:endParaRPr>
              </a:p>
            </p:txBody>
          </p:sp>
        </mc:Choice>
        <mc:Fallback>
          <p:sp>
            <p:nvSpPr>
              <p:cNvPr id="6" name="TextBox 5">
                <a:extLst>
                  <a:ext uri="{FF2B5EF4-FFF2-40B4-BE49-F238E27FC236}">
                    <a16:creationId xmlns:a16="http://schemas.microsoft.com/office/drawing/2014/main" id="{BF148D42-7744-431D-A766-D190005D9329}"/>
                  </a:ext>
                </a:extLst>
              </p:cNvPr>
              <p:cNvSpPr txBox="1">
                <a:spLocks noRot="1" noChangeAspect="1" noMove="1" noResize="1" noEditPoints="1" noAdjustHandles="1" noChangeArrowheads="1" noChangeShapeType="1" noTextEdit="1"/>
              </p:cNvSpPr>
              <p:nvPr/>
            </p:nvSpPr>
            <p:spPr bwMode="auto">
              <a:xfrm>
                <a:off x="2445933" y="2577673"/>
                <a:ext cx="7300134" cy="924684"/>
              </a:xfrm>
              <a:prstGeom prst="rect">
                <a:avLst/>
              </a:prstGeom>
              <a:blipFill>
                <a:blip r:embed="rId3"/>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Tree>
    <p:extLst>
      <p:ext uri="{BB962C8B-B14F-4D97-AF65-F5344CB8AC3E}">
        <p14:creationId xmlns:p14="http://schemas.microsoft.com/office/powerpoint/2010/main" val="3345500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spcBef>
                <a:spcPct val="50000"/>
              </a:spcBef>
            </a:pPr>
            <a:r>
              <a:rPr lang="en-US" sz="3200" dirty="0"/>
              <a:t>For Live Session – Activity 1</a:t>
            </a:r>
          </a:p>
        </p:txBody>
      </p:sp>
      <p:sp>
        <p:nvSpPr>
          <p:cNvPr id="5" name="TextBox 4">
            <a:extLst>
              <a:ext uri="{FF2B5EF4-FFF2-40B4-BE49-F238E27FC236}">
                <a16:creationId xmlns:a16="http://schemas.microsoft.com/office/drawing/2014/main" id="{7873E5AF-FC81-4B38-A18D-8F7BEA2C4984}"/>
              </a:ext>
            </a:extLst>
          </p:cNvPr>
          <p:cNvSpPr txBox="1"/>
          <p:nvPr/>
        </p:nvSpPr>
        <p:spPr>
          <a:xfrm>
            <a:off x="2514203" y="1725106"/>
            <a:ext cx="7163591" cy="2554545"/>
          </a:xfrm>
          <a:prstGeom prst="rect">
            <a:avLst/>
          </a:prstGeom>
          <a:noFill/>
        </p:spPr>
        <p:txBody>
          <a:bodyPr wrap="square">
            <a:spAutoFit/>
          </a:bodyPr>
          <a:lstStyle/>
          <a:p>
            <a:r>
              <a:rPr lang="en-US" sz="1600" dirty="0"/>
              <a:t>Operator Notation: (1 + .5B + .6B</a:t>
            </a:r>
            <a:r>
              <a:rPr lang="en-US" sz="1600" baseline="30000" dirty="0"/>
              <a:t>2</a:t>
            </a:r>
            <a:r>
              <a:rPr lang="en-US" sz="1600" dirty="0"/>
              <a:t>)</a:t>
            </a:r>
            <a:r>
              <a:rPr lang="en-US" sz="1600" dirty="0" err="1"/>
              <a:t>X</a:t>
            </a:r>
            <a:r>
              <a:rPr lang="en-US" sz="1600" baseline="-25000" dirty="0" err="1"/>
              <a:t>t</a:t>
            </a:r>
            <a:r>
              <a:rPr lang="en-US" sz="1600" dirty="0"/>
              <a:t> = 0</a:t>
            </a:r>
          </a:p>
          <a:p>
            <a:r>
              <a:rPr lang="en-US" sz="1600" dirty="0"/>
              <a:t>Characteristic Equation: </a:t>
            </a:r>
            <a:r>
              <a:rPr lang="en-US" sz="1600" b="1" dirty="0"/>
              <a:t>1 + .5z + .6z</a:t>
            </a:r>
            <a:r>
              <a:rPr lang="en-US" sz="1600" b="1" baseline="30000" dirty="0"/>
              <a:t>2</a:t>
            </a:r>
            <a:r>
              <a:rPr lang="en-US" sz="1600" b="1" dirty="0"/>
              <a:t> = 0</a:t>
            </a:r>
          </a:p>
          <a:p>
            <a:r>
              <a:rPr lang="en-US" sz="1600" dirty="0"/>
              <a:t>Roots: (1+.2z)(1+.3z)=0</a:t>
            </a:r>
          </a:p>
          <a:p>
            <a:r>
              <a:rPr lang="en-US" sz="1600" dirty="0"/>
              <a:t>r</a:t>
            </a:r>
            <a:r>
              <a:rPr lang="en-US" sz="1600" baseline="-25000" dirty="0"/>
              <a:t>1 </a:t>
            </a:r>
            <a:r>
              <a:rPr lang="en-US" sz="1600" dirty="0"/>
              <a:t>= 1/-.2 = </a:t>
            </a:r>
            <a:r>
              <a:rPr lang="en-US" sz="1600" b="1" dirty="0"/>
              <a:t>-5      </a:t>
            </a:r>
            <a:r>
              <a:rPr lang="en-US" sz="1600" dirty="0"/>
              <a:t>r</a:t>
            </a:r>
            <a:r>
              <a:rPr lang="en-US" sz="1600" baseline="-25000" dirty="0"/>
              <a:t>2 </a:t>
            </a:r>
            <a:r>
              <a:rPr lang="en-US" sz="1600" dirty="0"/>
              <a:t>= 1/-.3 = </a:t>
            </a:r>
            <a:r>
              <a:rPr lang="en-US" sz="1600" b="1" dirty="0"/>
              <a:t>-3.333</a:t>
            </a:r>
          </a:p>
          <a:p>
            <a:endParaRPr lang="en-US" sz="1600" dirty="0"/>
          </a:p>
          <a:p>
            <a:r>
              <a:rPr lang="en-US" sz="1600" dirty="0"/>
              <a:t>Coefficients of Original polynomial:  </a:t>
            </a:r>
          </a:p>
          <a:p>
            <a:r>
              <a:rPr lang="en-US" sz="1600" dirty="0"/>
              <a:t>-0.5000 -0.6000 </a:t>
            </a:r>
          </a:p>
          <a:p>
            <a:endParaRPr lang="en-US" sz="1600" b="1" dirty="0"/>
          </a:p>
          <a:p>
            <a:r>
              <a:rPr lang="en-US" sz="1600" b="1" dirty="0"/>
              <a:t>Factor                 	                 Roots                         Abs Recip       System Freq </a:t>
            </a:r>
          </a:p>
          <a:p>
            <a:r>
              <a:rPr lang="en-US" sz="1600" dirty="0"/>
              <a:t>1+0.5000B+0.6000B^2               -0.4167+-1.2219i      0.7746            0.3023</a:t>
            </a:r>
          </a:p>
        </p:txBody>
      </p:sp>
      <p:pic>
        <p:nvPicPr>
          <p:cNvPr id="6" name="Picture 5">
            <a:extLst>
              <a:ext uri="{FF2B5EF4-FFF2-40B4-BE49-F238E27FC236}">
                <a16:creationId xmlns:a16="http://schemas.microsoft.com/office/drawing/2014/main" id="{F2759D78-2A3F-4F5C-A382-B07A0AE9BAC2}"/>
              </a:ext>
            </a:extLst>
          </p:cNvPr>
          <p:cNvPicPr>
            <a:picLocks noChangeAspect="1"/>
          </p:cNvPicPr>
          <p:nvPr/>
        </p:nvPicPr>
        <p:blipFill>
          <a:blip r:embed="rId3"/>
          <a:stretch>
            <a:fillRect/>
          </a:stretch>
        </p:blipFill>
        <p:spPr>
          <a:xfrm>
            <a:off x="4166918" y="963832"/>
            <a:ext cx="3858163" cy="790685"/>
          </a:xfrm>
          <a:prstGeom prst="rect">
            <a:avLst/>
          </a:prstGeom>
        </p:spPr>
      </p:pic>
      <p:pic>
        <p:nvPicPr>
          <p:cNvPr id="8" name="Picture 7">
            <a:extLst>
              <a:ext uri="{FF2B5EF4-FFF2-40B4-BE49-F238E27FC236}">
                <a16:creationId xmlns:a16="http://schemas.microsoft.com/office/drawing/2014/main" id="{7893ABDB-936E-4DE0-8495-66F22F05011E}"/>
              </a:ext>
            </a:extLst>
          </p:cNvPr>
          <p:cNvPicPr>
            <a:picLocks noChangeAspect="1"/>
          </p:cNvPicPr>
          <p:nvPr/>
        </p:nvPicPr>
        <p:blipFill>
          <a:blip r:embed="rId4"/>
          <a:stretch>
            <a:fillRect/>
          </a:stretch>
        </p:blipFill>
        <p:spPr>
          <a:xfrm>
            <a:off x="3340202" y="4278421"/>
            <a:ext cx="3858163" cy="2499028"/>
          </a:xfrm>
          <a:prstGeom prst="rect">
            <a:avLst/>
          </a:prstGeom>
        </p:spPr>
      </p:pic>
      <p:sp>
        <p:nvSpPr>
          <p:cNvPr id="9" name="Rectangle 8">
            <a:extLst>
              <a:ext uri="{FF2B5EF4-FFF2-40B4-BE49-F238E27FC236}">
                <a16:creationId xmlns:a16="http://schemas.microsoft.com/office/drawing/2014/main" id="{BB332C8A-6512-4C41-99DB-E199F739F25D}"/>
              </a:ext>
            </a:extLst>
          </p:cNvPr>
          <p:cNvSpPr/>
          <p:nvPr/>
        </p:nvSpPr>
        <p:spPr>
          <a:xfrm>
            <a:off x="6753294" y="3939747"/>
            <a:ext cx="674640" cy="33867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3C4F1C5B-31DD-47F9-B55D-C6439180CB52}"/>
              </a:ext>
            </a:extLst>
          </p:cNvPr>
          <p:cNvCxnSpPr>
            <a:cxnSpLocks/>
          </p:cNvCxnSpPr>
          <p:nvPr/>
        </p:nvCxnSpPr>
        <p:spPr>
          <a:xfrm>
            <a:off x="7198365" y="4278421"/>
            <a:ext cx="970154" cy="87270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DF4C4C21-65C6-4A6C-9186-A95F5E5ED028}"/>
              </a:ext>
            </a:extLst>
          </p:cNvPr>
          <p:cNvSpPr txBox="1"/>
          <p:nvPr/>
        </p:nvSpPr>
        <p:spPr>
          <a:xfrm>
            <a:off x="7858785" y="5110069"/>
            <a:ext cx="2342367" cy="646331"/>
          </a:xfrm>
          <a:prstGeom prst="rect">
            <a:avLst/>
          </a:prstGeom>
          <a:noFill/>
        </p:spPr>
        <p:txBody>
          <a:bodyPr wrap="square" rtlCol="0">
            <a:spAutoFit/>
          </a:bodyPr>
          <a:lstStyle/>
          <a:p>
            <a:r>
              <a:rPr lang="en-US" sz="1200" dirty="0"/>
              <a:t>Because the Absolute Reciprocal of the root is less than 1, the model is stationary</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EE26FDC-75A9-4284-B057-DBCA8895D0F3}"/>
                  </a:ext>
                </a:extLst>
              </p:cNvPr>
              <p:cNvSpPr txBox="1"/>
              <p:nvPr/>
            </p:nvSpPr>
            <p:spPr>
              <a:xfrm>
                <a:off x="9261521" y="1889126"/>
                <a:ext cx="2663257" cy="1560107"/>
              </a:xfrm>
              <a:prstGeom prst="rect">
                <a:avLst/>
              </a:prstGeom>
              <a:noFill/>
            </p:spPr>
            <p:txBody>
              <a:bodyPr wrap="square">
                <a:spAutoFit/>
              </a:bodyPr>
              <a:lstStyle/>
              <a:p>
                <a:r>
                  <a:rPr lang="en-US" dirty="0"/>
                  <a:t>System Frequency:</a:t>
                </a:r>
              </a:p>
              <a:p>
                <a:r>
                  <a:rPr lang="en-US" dirty="0"/>
                  <a:t>f</a:t>
                </a:r>
                <a:r>
                  <a:rPr lang="en-US" baseline="-25000" dirty="0"/>
                  <a:t>0 </a:t>
                </a:r>
                <a:r>
                  <a:rPr lang="en-US" dirty="0"/>
                  <a:t> = </a:t>
                </a:r>
                <a14:m>
                  <m:oMath xmlns:m="http://schemas.openxmlformats.org/officeDocument/2006/math">
                    <m:f>
                      <m:fPr>
                        <m:ctrlPr>
                          <a:rPr lang="el-GR"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𝜋</m:t>
                        </m:r>
                      </m:den>
                    </m:f>
                    <m:sSup>
                      <m:sSupPr>
                        <m:ctrlPr>
                          <a:rPr lang="el-GR"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𝑐𝑜𝑠</m:t>
                        </m:r>
                      </m:e>
                      <m:sup>
                        <m:r>
                          <a:rPr lang="en-US" b="0" i="1" smtClean="0">
                            <a:latin typeface="Cambria Math" panose="02040503050406030204" pitchFamily="18" charset="0"/>
                            <a:ea typeface="Cambria Math" panose="02040503050406030204" pitchFamily="18" charset="0"/>
                          </a:rPr>
                          <m:t>−1</m:t>
                        </m:r>
                      </m:sup>
                    </m:sSup>
                    <m:d>
                      <m:dPr>
                        <m:ctrlPr>
                          <a:rPr lang="el-GR" b="0" i="1" smtClean="0">
                            <a:latin typeface="Cambria Math" panose="02040503050406030204" pitchFamily="18" charset="0"/>
                            <a:ea typeface="Cambria Math" panose="02040503050406030204" pitchFamily="18" charset="0"/>
                          </a:rPr>
                        </m:ctrlPr>
                      </m:dPr>
                      <m:e>
                        <m:f>
                          <m:fPr>
                            <m:ctrlPr>
                              <a:rPr lang="el-GR" b="0" i="1" smtClean="0">
                                <a:latin typeface="Cambria Math" panose="02040503050406030204" pitchFamily="18" charset="0"/>
                                <a:ea typeface="Cambria Math" panose="02040503050406030204" pitchFamily="18" charset="0"/>
                              </a:rPr>
                            </m:ctrlPr>
                          </m:fPr>
                          <m:num>
                            <m:sSub>
                              <m:sSubPr>
                                <m:ctrlPr>
                                  <a:rPr lang="el-GR" b="0" i="1" smtClean="0">
                                    <a:latin typeface="Cambria Math" panose="02040503050406030204" pitchFamily="18" charset="0"/>
                                    <a:ea typeface="Cambria Math" panose="02040503050406030204" pitchFamily="18" charset="0"/>
                                  </a:rPr>
                                </m:ctrlPr>
                              </m:sSubPr>
                              <m:e>
                                <m:r>
                                  <a:rPr lang="el-GR" i="1">
                                    <a:latin typeface="Cambria Math" panose="02040503050406030204" pitchFamily="18" charset="0"/>
                                    <a:ea typeface="Cambria Math" panose="02040503050406030204" pitchFamily="18" charset="0"/>
                                  </a:rPr>
                                  <m:t>𝜑</m:t>
                                </m:r>
                              </m:e>
                              <m:sub>
                                <m:r>
                                  <a:rPr lang="en-US" b="0" i="1" smtClean="0">
                                    <a:latin typeface="Cambria Math" panose="02040503050406030204" pitchFamily="18" charset="0"/>
                                    <a:ea typeface="Cambria Math" panose="02040503050406030204" pitchFamily="18" charset="0"/>
                                  </a:rPr>
                                  <m:t>1</m:t>
                                </m:r>
                              </m:sub>
                            </m:sSub>
                          </m:num>
                          <m:den>
                            <m:r>
                              <a:rPr lang="en-US" b="0" i="1" smtClean="0">
                                <a:latin typeface="Cambria Math" panose="02040503050406030204" pitchFamily="18" charset="0"/>
                                <a:ea typeface="Cambria Math" panose="02040503050406030204" pitchFamily="18" charset="0"/>
                              </a:rPr>
                              <m:t>2</m:t>
                            </m:r>
                            <m:rad>
                              <m:radPr>
                                <m:degHide m:val="on"/>
                                <m:ctrlPr>
                                  <a:rPr lang="en-US" b="0" i="1" smtClean="0">
                                    <a:latin typeface="Cambria Math" panose="02040503050406030204" pitchFamily="18" charset="0"/>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m:t>
                                </m:r>
                                <m:sSub>
                                  <m:sSubPr>
                                    <m:ctrlPr>
                                      <a:rPr lang="el-GR" i="1">
                                        <a:latin typeface="Cambria Math" panose="02040503050406030204" pitchFamily="18" charset="0"/>
                                        <a:ea typeface="Cambria Math" panose="02040503050406030204" pitchFamily="18" charset="0"/>
                                      </a:rPr>
                                    </m:ctrlPr>
                                  </m:sSubPr>
                                  <m:e>
                                    <m:r>
                                      <a:rPr lang="el-GR" i="1">
                                        <a:latin typeface="Cambria Math" panose="02040503050406030204" pitchFamily="18" charset="0"/>
                                        <a:ea typeface="Cambria Math" panose="02040503050406030204" pitchFamily="18" charset="0"/>
                                      </a:rPr>
                                      <m:t>𝜑</m:t>
                                    </m:r>
                                  </m:e>
                                  <m:sub>
                                    <m:r>
                                      <a:rPr lang="en-US" b="0" i="1" smtClean="0">
                                        <a:latin typeface="Cambria Math" panose="02040503050406030204" pitchFamily="18" charset="0"/>
                                        <a:ea typeface="Cambria Math" panose="02040503050406030204" pitchFamily="18" charset="0"/>
                                      </a:rPr>
                                      <m:t>2</m:t>
                                    </m:r>
                                  </m:sub>
                                </m:sSub>
                              </m:e>
                            </m:rad>
                          </m:den>
                        </m:f>
                      </m:e>
                    </m:d>
                  </m:oMath>
                </a14:m>
                <a:endParaRPr lang="en-US" dirty="0"/>
              </a:p>
              <a:p>
                <a:r>
                  <a:rPr lang="en-US" dirty="0"/>
                  <a:t>f</a:t>
                </a:r>
                <a:r>
                  <a:rPr lang="en-US" baseline="-25000" dirty="0"/>
                  <a:t>0 </a:t>
                </a:r>
                <a:r>
                  <a:rPr lang="en-US" dirty="0"/>
                  <a:t> = </a:t>
                </a:r>
                <a14:m>
                  <m:oMath xmlns:m="http://schemas.openxmlformats.org/officeDocument/2006/math">
                    <m:f>
                      <m:fPr>
                        <m:ctrlPr>
                          <a:rPr lang="el-GR"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𝜋</m:t>
                        </m:r>
                      </m:den>
                    </m:f>
                    <m:sSup>
                      <m:sSupPr>
                        <m:ctrlPr>
                          <a:rPr lang="el-GR"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𝑐𝑜𝑠</m:t>
                        </m:r>
                      </m:e>
                      <m:sup>
                        <m:r>
                          <a:rPr lang="en-US" b="0" i="1" smtClean="0">
                            <a:latin typeface="Cambria Math" panose="02040503050406030204" pitchFamily="18" charset="0"/>
                            <a:ea typeface="Cambria Math" panose="02040503050406030204" pitchFamily="18" charset="0"/>
                          </a:rPr>
                          <m:t>−1</m:t>
                        </m:r>
                      </m:sup>
                    </m:sSup>
                    <m:d>
                      <m:dPr>
                        <m:ctrlPr>
                          <a:rPr lang="el-GR" b="0" i="1" smtClean="0">
                            <a:latin typeface="Cambria Math" panose="02040503050406030204" pitchFamily="18" charset="0"/>
                            <a:ea typeface="Cambria Math" panose="02040503050406030204" pitchFamily="18" charset="0"/>
                          </a:rPr>
                        </m:ctrlPr>
                      </m:dPr>
                      <m:e>
                        <m:f>
                          <m:fPr>
                            <m:ctrlPr>
                              <a:rPr lang="el-GR"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−.5</m:t>
                            </m:r>
                          </m:num>
                          <m:den>
                            <m:r>
                              <a:rPr lang="en-US" b="0" i="1" smtClean="0">
                                <a:latin typeface="Cambria Math" panose="02040503050406030204" pitchFamily="18" charset="0"/>
                                <a:ea typeface="Cambria Math" panose="02040503050406030204" pitchFamily="18" charset="0"/>
                              </a:rPr>
                              <m:t>2</m:t>
                            </m:r>
                            <m:rad>
                              <m:radPr>
                                <m:degHide m:val="on"/>
                                <m:ctrlPr>
                                  <a:rPr lang="en-US" b="0" i="1" smtClean="0">
                                    <a:latin typeface="Cambria Math" panose="02040503050406030204" pitchFamily="18" charset="0"/>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.6</m:t>
                                </m:r>
                              </m:e>
                            </m:rad>
                          </m:den>
                        </m:f>
                      </m:e>
                    </m:d>
                  </m:oMath>
                </a14:m>
                <a:endParaRPr lang="en-US" dirty="0"/>
              </a:p>
              <a:p>
                <a:r>
                  <a:rPr lang="en-US" b="1" dirty="0"/>
                  <a:t>f</a:t>
                </a:r>
                <a:r>
                  <a:rPr lang="en-US" b="1" baseline="-25000" dirty="0"/>
                  <a:t>0 </a:t>
                </a:r>
                <a:r>
                  <a:rPr lang="en-US" b="1" dirty="0"/>
                  <a:t> = .302303</a:t>
                </a:r>
              </a:p>
            </p:txBody>
          </p:sp>
        </mc:Choice>
        <mc:Fallback xmlns="">
          <p:sp>
            <p:nvSpPr>
              <p:cNvPr id="10" name="TextBox 9">
                <a:extLst>
                  <a:ext uri="{FF2B5EF4-FFF2-40B4-BE49-F238E27FC236}">
                    <a16:creationId xmlns:a16="http://schemas.microsoft.com/office/drawing/2014/main" id="{1EE26FDC-75A9-4284-B057-DBCA8895D0F3}"/>
                  </a:ext>
                </a:extLst>
              </p:cNvPr>
              <p:cNvSpPr txBox="1">
                <a:spLocks noRot="1" noChangeAspect="1" noMove="1" noResize="1" noEditPoints="1" noAdjustHandles="1" noChangeArrowheads="1" noChangeShapeType="1" noTextEdit="1"/>
              </p:cNvSpPr>
              <p:nvPr/>
            </p:nvSpPr>
            <p:spPr>
              <a:xfrm>
                <a:off x="9261521" y="1889126"/>
                <a:ext cx="2663257" cy="1560107"/>
              </a:xfrm>
              <a:prstGeom prst="rect">
                <a:avLst/>
              </a:prstGeom>
              <a:blipFill>
                <a:blip r:embed="rId5"/>
                <a:stretch>
                  <a:fillRect l="-1831" t="-2344" b="-5469"/>
                </a:stretch>
              </a:blipFill>
            </p:spPr>
            <p:txBody>
              <a:bodyPr/>
              <a:lstStyle/>
              <a:p>
                <a:r>
                  <a:rPr lang="en-US">
                    <a:noFill/>
                  </a:rPr>
                  <a:t> </a:t>
                </a:r>
              </a:p>
            </p:txBody>
          </p:sp>
        </mc:Fallback>
      </mc:AlternateContent>
    </p:spTree>
    <p:extLst>
      <p:ext uri="{BB962C8B-B14F-4D97-AF65-F5344CB8AC3E}">
        <p14:creationId xmlns:p14="http://schemas.microsoft.com/office/powerpoint/2010/main" val="24444657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spcBef>
                <a:spcPct val="50000"/>
              </a:spcBef>
            </a:pPr>
            <a:r>
              <a:rPr lang="en-US" sz="3200" dirty="0"/>
              <a:t>For Live Session – Slide 4</a:t>
            </a:r>
          </a:p>
        </p:txBody>
      </p:sp>
      <p:sp>
        <p:nvSpPr>
          <p:cNvPr id="5" name="TextBox 4">
            <a:extLst>
              <a:ext uri="{FF2B5EF4-FFF2-40B4-BE49-F238E27FC236}">
                <a16:creationId xmlns:a16="http://schemas.microsoft.com/office/drawing/2014/main" id="{7873E5AF-FC81-4B38-A18D-8F7BEA2C4984}"/>
              </a:ext>
            </a:extLst>
          </p:cNvPr>
          <p:cNvSpPr txBox="1"/>
          <p:nvPr/>
        </p:nvSpPr>
        <p:spPr>
          <a:xfrm>
            <a:off x="3368233" y="1371600"/>
            <a:ext cx="5455533" cy="1015663"/>
          </a:xfrm>
          <a:prstGeom prst="rect">
            <a:avLst/>
          </a:prstGeom>
          <a:noFill/>
        </p:spPr>
        <p:txBody>
          <a:bodyPr wrap="square">
            <a:spAutoFit/>
          </a:bodyPr>
          <a:lstStyle/>
          <a:p>
            <a:pPr algn="ctr"/>
            <a:r>
              <a:rPr lang="en-US" sz="2000" dirty="0"/>
              <a:t>Generate a realization from an ARMA model. Pick p and q and include ACF and spectral density:</a:t>
            </a:r>
          </a:p>
          <a:p>
            <a:pPr algn="ctr"/>
            <a:endParaRPr lang="en-US" sz="2000" b="1" dirty="0"/>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BF148D42-7744-431D-A766-D190005D9329}"/>
                  </a:ext>
                </a:extLst>
              </p:cNvPr>
              <p:cNvSpPr txBox="1"/>
              <p:nvPr/>
            </p:nvSpPr>
            <p:spPr bwMode="auto">
              <a:xfrm>
                <a:off x="1090175" y="2652828"/>
                <a:ext cx="5005825" cy="198180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lIns="0" tIns="0" rIns="0" bIns="0" rtlCol="0">
                <a:noAutofit/>
              </a:bodyPr>
              <a:lstStyle/>
              <a:p>
                <a:pPr>
                  <a:spcBef>
                    <a:spcPts val="600"/>
                  </a:spcBef>
                </a:pPr>
                <a:r>
                  <a:rPr lang="fr-FR" sz="2000" dirty="0">
                    <a:cs typeface="Arial" panose="020B0604020202020204" pitchFamily="34" charset="0"/>
                  </a:rPr>
                  <a:t># ARMA(2,3)</a:t>
                </a:r>
              </a:p>
              <a:p>
                <a:pPr>
                  <a:spcBef>
                    <a:spcPts val="600"/>
                  </a:spcBef>
                </a:pPr>
                <a:endParaRPr lang="en-US" sz="2000" dirty="0">
                  <a:cs typeface="Arial" panose="020B0604020202020204" pitchFamily="34" charset="0"/>
                </a:endParaRPr>
              </a:p>
              <a:p>
                <a:pPr>
                  <a:spcBef>
                    <a:spcPts val="600"/>
                  </a:spcBef>
                </a:pPr>
                <a14:m>
                  <m:oMathPara xmlns:m="http://schemas.openxmlformats.org/officeDocument/2006/math">
                    <m:oMathParaPr>
                      <m:jc m:val="left"/>
                    </m:oMathParaPr>
                    <m:oMath xmlns:m="http://schemas.openxmlformats.org/officeDocument/2006/math">
                      <m:r>
                        <m:rPr>
                          <m:sty m:val="p"/>
                        </m:rPr>
                        <a:rPr lang="en-US" sz="1600">
                          <a:latin typeface="Cambria Math" panose="02040503050406030204" pitchFamily="18" charset="0"/>
                          <a:cs typeface="Arial" panose="020B0604020202020204" pitchFamily="34" charset="0"/>
                        </a:rPr>
                        <m:t>phi</m:t>
                      </m:r>
                      <m:r>
                        <a:rPr lang="en-US" sz="1600">
                          <a:latin typeface="Cambria Math" panose="02040503050406030204" pitchFamily="18" charset="0"/>
                          <a:cs typeface="Arial" panose="020B0604020202020204" pitchFamily="34" charset="0"/>
                        </a:rPr>
                        <m:t> = </m:t>
                      </m:r>
                      <m:r>
                        <m:rPr>
                          <m:sty m:val="p"/>
                        </m:rPr>
                        <a:rPr lang="en-US" sz="1600">
                          <a:latin typeface="Cambria Math" panose="02040503050406030204" pitchFamily="18" charset="0"/>
                          <a:cs typeface="Arial" panose="020B0604020202020204" pitchFamily="34" charset="0"/>
                        </a:rPr>
                        <m:t>c</m:t>
                      </m:r>
                      <m:d>
                        <m:dPr>
                          <m:ctrlPr>
                            <a:rPr lang="en-US" sz="1600" i="1">
                              <a:latin typeface="Cambria Math" panose="02040503050406030204" pitchFamily="18" charset="0"/>
                              <a:cs typeface="Arial" panose="020B0604020202020204" pitchFamily="34" charset="0"/>
                            </a:rPr>
                          </m:ctrlPr>
                        </m:dPr>
                        <m:e>
                          <m:r>
                            <a:rPr lang="en-US" sz="1600">
                              <a:latin typeface="Cambria Math" panose="02040503050406030204" pitchFamily="18" charset="0"/>
                              <a:cs typeface="Arial" panose="020B0604020202020204" pitchFamily="34" charset="0"/>
                            </a:rPr>
                            <m:t>−.6,.09</m:t>
                          </m:r>
                        </m:e>
                      </m:d>
                    </m:oMath>
                  </m:oMathPara>
                </a14:m>
                <a:endParaRPr lang="en-US" sz="1600" dirty="0">
                  <a:cs typeface="Arial" panose="020B0604020202020204" pitchFamily="34" charset="0"/>
                </a:endParaRPr>
              </a:p>
              <a:p>
                <a:pPr>
                  <a:spcBef>
                    <a:spcPts val="600"/>
                  </a:spcBef>
                </a:pPr>
                <a:r>
                  <a:rPr lang="sv-SE" sz="1600" dirty="0">
                    <a:cs typeface="Arial" panose="020B0604020202020204" pitchFamily="34" charset="0"/>
                  </a:rPr>
                  <a:t>theta = c(-.9,-.8,-.72)</a:t>
                </a:r>
                <a:endParaRPr lang="en-US" sz="1600" dirty="0">
                  <a:cs typeface="Arial" panose="020B0604020202020204" pitchFamily="34" charset="0"/>
                </a:endParaRPr>
              </a:p>
              <a:p>
                <a:pPr>
                  <a:spcBef>
                    <a:spcPts val="600"/>
                  </a:spcBef>
                </a:pPr>
                <a14:m>
                  <m:oMathPara xmlns:m="http://schemas.openxmlformats.org/officeDocument/2006/math">
                    <m:oMathParaPr>
                      <m:jc m:val="left"/>
                    </m:oMathParaPr>
                    <m:oMath xmlns:m="http://schemas.openxmlformats.org/officeDocument/2006/math">
                      <m:r>
                        <m:rPr>
                          <m:sty m:val="p"/>
                        </m:rPr>
                        <a:rPr lang="en-US" sz="1600" i="1">
                          <a:latin typeface="Cambria Math" panose="02040503050406030204" pitchFamily="18" charset="0"/>
                          <a:cs typeface="Arial" panose="020B0604020202020204" pitchFamily="34" charset="0"/>
                        </a:rPr>
                        <m:t>x</m:t>
                      </m:r>
                      <m:r>
                        <a:rPr lang="en-US" sz="1600" i="1">
                          <a:latin typeface="Cambria Math" panose="02040503050406030204" pitchFamily="18" charset="0"/>
                          <a:cs typeface="Arial" panose="020B0604020202020204" pitchFamily="34" charset="0"/>
                        </a:rPr>
                        <m:t> = </m:t>
                      </m:r>
                      <m:r>
                        <m:rPr>
                          <m:sty m:val="p"/>
                        </m:rPr>
                        <a:rPr lang="en-US" sz="1600" i="1">
                          <a:latin typeface="Cambria Math" panose="02040503050406030204" pitchFamily="18" charset="0"/>
                          <a:cs typeface="Arial" panose="020B0604020202020204" pitchFamily="34" charset="0"/>
                        </a:rPr>
                        <m:t>gen</m:t>
                      </m:r>
                      <m:r>
                        <a:rPr lang="en-US" sz="1600" i="1">
                          <a:latin typeface="Cambria Math" panose="02040503050406030204" pitchFamily="18" charset="0"/>
                          <a:cs typeface="Arial" panose="020B0604020202020204" pitchFamily="34" charset="0"/>
                        </a:rPr>
                        <m:t>.</m:t>
                      </m:r>
                      <m:r>
                        <m:rPr>
                          <m:sty m:val="p"/>
                        </m:rPr>
                        <a:rPr lang="en-US" sz="1600" i="1">
                          <a:latin typeface="Cambria Math" panose="02040503050406030204" pitchFamily="18" charset="0"/>
                          <a:cs typeface="Arial" panose="020B0604020202020204" pitchFamily="34" charset="0"/>
                        </a:rPr>
                        <m:t>arma</m:t>
                      </m:r>
                      <m:r>
                        <a:rPr lang="en-US" sz="1600" i="1">
                          <a:latin typeface="Cambria Math" panose="02040503050406030204" pitchFamily="18" charset="0"/>
                          <a:cs typeface="Arial" panose="020B0604020202020204" pitchFamily="34" charset="0"/>
                        </a:rPr>
                        <m:t>.</m:t>
                      </m:r>
                      <m:r>
                        <m:rPr>
                          <m:sty m:val="p"/>
                        </m:rPr>
                        <a:rPr lang="en-US" sz="1600" i="1">
                          <a:latin typeface="Cambria Math" panose="02040503050406030204" pitchFamily="18" charset="0"/>
                          <a:cs typeface="Arial" panose="020B0604020202020204" pitchFamily="34" charset="0"/>
                        </a:rPr>
                        <m:t>wge</m:t>
                      </m:r>
                      <m:d>
                        <m:dPr>
                          <m:ctrlPr>
                            <a:rPr lang="en-US" sz="1600" i="1">
                              <a:latin typeface="Cambria Math" panose="02040503050406030204" pitchFamily="18" charset="0"/>
                              <a:cs typeface="Arial" panose="020B0604020202020204" pitchFamily="34" charset="0"/>
                            </a:rPr>
                          </m:ctrlPr>
                        </m:dPr>
                        <m:e>
                          <m:r>
                            <m:rPr>
                              <m:sty m:val="p"/>
                            </m:rPr>
                            <a:rPr lang="en-US" sz="1600" i="1">
                              <a:latin typeface="Cambria Math" panose="02040503050406030204" pitchFamily="18" charset="0"/>
                              <a:cs typeface="Arial" panose="020B0604020202020204" pitchFamily="34" charset="0"/>
                            </a:rPr>
                            <m:t>n</m:t>
                          </m:r>
                          <m:r>
                            <a:rPr lang="en-US" sz="1600" i="1">
                              <a:latin typeface="Cambria Math" panose="02040503050406030204" pitchFamily="18" charset="0"/>
                              <a:cs typeface="Arial" panose="020B0604020202020204" pitchFamily="34" charset="0"/>
                            </a:rPr>
                            <m:t>=200, </m:t>
                          </m:r>
                          <m:r>
                            <m:rPr>
                              <m:sty m:val="p"/>
                            </m:rPr>
                            <a:rPr lang="en-US" sz="1600" i="1">
                              <a:latin typeface="Cambria Math" panose="02040503050406030204" pitchFamily="18" charset="0"/>
                              <a:cs typeface="Arial" panose="020B0604020202020204" pitchFamily="34" charset="0"/>
                            </a:rPr>
                            <m:t>phi</m:t>
                          </m:r>
                          <m:r>
                            <a:rPr lang="en-US" sz="1600" i="1">
                              <a:latin typeface="Cambria Math" panose="02040503050406030204" pitchFamily="18" charset="0"/>
                              <a:cs typeface="Arial" panose="020B0604020202020204" pitchFamily="34" charset="0"/>
                            </a:rPr>
                            <m:t> = </m:t>
                          </m:r>
                          <m:r>
                            <m:rPr>
                              <m:sty m:val="p"/>
                            </m:rPr>
                            <a:rPr lang="en-US" sz="1600" i="1">
                              <a:latin typeface="Cambria Math" panose="02040503050406030204" pitchFamily="18" charset="0"/>
                              <a:cs typeface="Arial" panose="020B0604020202020204" pitchFamily="34" charset="0"/>
                            </a:rPr>
                            <m:t>phi</m:t>
                          </m:r>
                          <m:r>
                            <a:rPr lang="en-US" sz="1600" i="1">
                              <a:latin typeface="Cambria Math" panose="02040503050406030204" pitchFamily="18" charset="0"/>
                              <a:cs typeface="Arial" panose="020B0604020202020204" pitchFamily="34" charset="0"/>
                            </a:rPr>
                            <m:t>, </m:t>
                          </m:r>
                          <m:r>
                            <m:rPr>
                              <m:sty m:val="p"/>
                            </m:rPr>
                            <a:rPr lang="en-US" sz="1600" i="1">
                              <a:latin typeface="Cambria Math" panose="02040503050406030204" pitchFamily="18" charset="0"/>
                              <a:cs typeface="Arial" panose="020B0604020202020204" pitchFamily="34" charset="0"/>
                            </a:rPr>
                            <m:t>theta</m:t>
                          </m:r>
                          <m:r>
                            <a:rPr lang="en-US" sz="1600" i="1">
                              <a:latin typeface="Cambria Math" panose="02040503050406030204" pitchFamily="18" charset="0"/>
                              <a:cs typeface="Arial" panose="020B0604020202020204" pitchFamily="34" charset="0"/>
                            </a:rPr>
                            <m:t> = </m:t>
                          </m:r>
                          <m:r>
                            <m:rPr>
                              <m:sty m:val="p"/>
                            </m:rPr>
                            <a:rPr lang="en-US" sz="1600" i="1">
                              <a:latin typeface="Cambria Math" panose="02040503050406030204" pitchFamily="18" charset="0"/>
                              <a:cs typeface="Arial" panose="020B0604020202020204" pitchFamily="34" charset="0"/>
                            </a:rPr>
                            <m:t>theta</m:t>
                          </m:r>
                        </m:e>
                      </m:d>
                    </m:oMath>
                  </m:oMathPara>
                </a14:m>
                <a:endParaRPr lang="en-US" sz="1600" i="1" dirty="0">
                  <a:cs typeface="Arial" panose="020B0604020202020204" pitchFamily="34" charset="0"/>
                </a:endParaRPr>
              </a:p>
              <a:p>
                <a:pPr>
                  <a:spcBef>
                    <a:spcPts val="600"/>
                  </a:spcBef>
                </a:pPr>
                <a:r>
                  <a:rPr lang="en-US" sz="1600" dirty="0" err="1">
                    <a:cs typeface="Arial" panose="020B0604020202020204" pitchFamily="34" charset="0"/>
                  </a:rPr>
                  <a:t>plotts.sample.wge</a:t>
                </a:r>
                <a:r>
                  <a:rPr lang="en-US" sz="1600" dirty="0">
                    <a:cs typeface="Arial" panose="020B0604020202020204" pitchFamily="34" charset="0"/>
                  </a:rPr>
                  <a:t>(x)</a:t>
                </a:r>
              </a:p>
            </p:txBody>
          </p:sp>
        </mc:Choice>
        <mc:Fallback>
          <p:sp>
            <p:nvSpPr>
              <p:cNvPr id="6" name="TextBox 5">
                <a:extLst>
                  <a:ext uri="{FF2B5EF4-FFF2-40B4-BE49-F238E27FC236}">
                    <a16:creationId xmlns:a16="http://schemas.microsoft.com/office/drawing/2014/main" id="{BF148D42-7744-431D-A766-D190005D9329}"/>
                  </a:ext>
                </a:extLst>
              </p:cNvPr>
              <p:cNvSpPr txBox="1">
                <a:spLocks noRot="1" noChangeAspect="1" noMove="1" noResize="1" noEditPoints="1" noAdjustHandles="1" noChangeArrowheads="1" noChangeShapeType="1" noTextEdit="1"/>
              </p:cNvSpPr>
              <p:nvPr/>
            </p:nvSpPr>
            <p:spPr bwMode="auto">
              <a:xfrm>
                <a:off x="1090175" y="2652828"/>
                <a:ext cx="5005825" cy="1981801"/>
              </a:xfrm>
              <a:prstGeom prst="rect">
                <a:avLst/>
              </a:prstGeom>
              <a:blipFill>
                <a:blip r:embed="rId3"/>
                <a:stretch>
                  <a:fillRect l="-3167" t="-400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pic>
        <p:nvPicPr>
          <p:cNvPr id="11" name="Picture 10">
            <a:extLst>
              <a:ext uri="{FF2B5EF4-FFF2-40B4-BE49-F238E27FC236}">
                <a16:creationId xmlns:a16="http://schemas.microsoft.com/office/drawing/2014/main" id="{87500BA0-E949-417A-865B-15D09D295158}"/>
              </a:ext>
            </a:extLst>
          </p:cNvPr>
          <p:cNvPicPr>
            <a:picLocks noChangeAspect="1"/>
          </p:cNvPicPr>
          <p:nvPr/>
        </p:nvPicPr>
        <p:blipFill>
          <a:blip r:embed="rId4"/>
          <a:stretch>
            <a:fillRect/>
          </a:stretch>
        </p:blipFill>
        <p:spPr>
          <a:xfrm>
            <a:off x="6653265" y="2170372"/>
            <a:ext cx="5017951" cy="2517256"/>
          </a:xfrm>
          <a:prstGeom prst="rect">
            <a:avLst/>
          </a:prstGeom>
        </p:spPr>
      </p:pic>
    </p:spTree>
    <p:extLst>
      <p:ext uri="{BB962C8B-B14F-4D97-AF65-F5344CB8AC3E}">
        <p14:creationId xmlns:p14="http://schemas.microsoft.com/office/powerpoint/2010/main" val="4249717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spcBef>
                <a:spcPct val="50000"/>
              </a:spcBef>
            </a:pPr>
            <a:r>
              <a:rPr lang="en-US" sz="3200" dirty="0"/>
              <a:t>For Live Session – Slide 5</a:t>
            </a:r>
          </a:p>
        </p:txBody>
      </p:sp>
      <p:sp>
        <p:nvSpPr>
          <p:cNvPr id="5" name="TextBox 4">
            <a:extLst>
              <a:ext uri="{FF2B5EF4-FFF2-40B4-BE49-F238E27FC236}">
                <a16:creationId xmlns:a16="http://schemas.microsoft.com/office/drawing/2014/main" id="{7873E5AF-FC81-4B38-A18D-8F7BEA2C4984}"/>
              </a:ext>
            </a:extLst>
          </p:cNvPr>
          <p:cNvSpPr txBox="1"/>
          <p:nvPr/>
        </p:nvSpPr>
        <p:spPr>
          <a:xfrm>
            <a:off x="2418977" y="1377863"/>
            <a:ext cx="7354046" cy="1323439"/>
          </a:xfrm>
          <a:prstGeom prst="rect">
            <a:avLst/>
          </a:prstGeom>
          <a:noFill/>
        </p:spPr>
        <p:txBody>
          <a:bodyPr wrap="square">
            <a:spAutoFit/>
          </a:bodyPr>
          <a:lstStyle/>
          <a:p>
            <a:r>
              <a:rPr lang="en-US" sz="2000" dirty="0"/>
              <a:t>Use Aic5 to identify the top 5 quality models with respect to AIC for the cancelled flight data from the SWADelay.csv. Comment on which are AR, MA, and ARMA:</a:t>
            </a:r>
          </a:p>
          <a:p>
            <a:endParaRPr lang="en-US" sz="2000" b="1" dirty="0"/>
          </a:p>
        </p:txBody>
      </p:sp>
      <p:sp>
        <p:nvSpPr>
          <p:cNvPr id="6" name="TextBox 5">
            <a:extLst>
              <a:ext uri="{FF2B5EF4-FFF2-40B4-BE49-F238E27FC236}">
                <a16:creationId xmlns:a16="http://schemas.microsoft.com/office/drawing/2014/main" id="{BF148D42-7744-431D-A766-D190005D9329}"/>
              </a:ext>
            </a:extLst>
          </p:cNvPr>
          <p:cNvSpPr txBox="1"/>
          <p:nvPr/>
        </p:nvSpPr>
        <p:spPr bwMode="auto">
          <a:xfrm>
            <a:off x="1341738" y="3429000"/>
            <a:ext cx="4107083" cy="2332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rtlCol="0">
            <a:noAutofit/>
          </a:bodyPr>
          <a:lstStyle/>
          <a:p>
            <a:pPr>
              <a:spcBef>
                <a:spcPts val="600"/>
              </a:spcBef>
            </a:pPr>
            <a:r>
              <a:rPr lang="fr-FR" sz="2000" dirty="0" err="1">
                <a:cs typeface="Arial" panose="020B0604020202020204" pitchFamily="34" charset="0"/>
              </a:rPr>
              <a:t>plotts.sample.wge</a:t>
            </a:r>
            <a:r>
              <a:rPr lang="fr-FR" sz="2000" dirty="0">
                <a:cs typeface="Arial" panose="020B0604020202020204" pitchFamily="34" charset="0"/>
              </a:rPr>
              <a:t>(</a:t>
            </a:r>
            <a:r>
              <a:rPr lang="fr-FR" sz="2000" dirty="0" err="1">
                <a:cs typeface="Arial" panose="020B0604020202020204" pitchFamily="34" charset="0"/>
              </a:rPr>
              <a:t>SWA$arr_cancelled</a:t>
            </a:r>
            <a:r>
              <a:rPr lang="fr-FR" sz="2000" dirty="0">
                <a:cs typeface="Arial" panose="020B0604020202020204" pitchFamily="34" charset="0"/>
              </a:rPr>
              <a:t>)</a:t>
            </a:r>
          </a:p>
          <a:p>
            <a:pPr>
              <a:spcBef>
                <a:spcPts val="600"/>
              </a:spcBef>
            </a:pPr>
            <a:endParaRPr lang="fr-FR" sz="2000" dirty="0">
              <a:cs typeface="Arial" panose="020B0604020202020204" pitchFamily="34" charset="0"/>
            </a:endParaRPr>
          </a:p>
          <a:p>
            <a:pPr>
              <a:spcBef>
                <a:spcPts val="600"/>
              </a:spcBef>
            </a:pPr>
            <a:endParaRPr lang="fr-FR" sz="2000" dirty="0">
              <a:cs typeface="Arial" panose="020B0604020202020204" pitchFamily="34" charset="0"/>
            </a:endParaRPr>
          </a:p>
          <a:p>
            <a:pPr>
              <a:spcBef>
                <a:spcPts val="600"/>
              </a:spcBef>
            </a:pPr>
            <a:endParaRPr lang="fr-FR" sz="2000" dirty="0">
              <a:cs typeface="Arial" panose="020B0604020202020204" pitchFamily="34" charset="0"/>
            </a:endParaRPr>
          </a:p>
          <a:p>
            <a:pPr>
              <a:spcBef>
                <a:spcPts val="600"/>
              </a:spcBef>
            </a:pPr>
            <a:endParaRPr lang="fr-FR" sz="2000" dirty="0">
              <a:cs typeface="Arial" panose="020B0604020202020204" pitchFamily="34" charset="0"/>
            </a:endParaRPr>
          </a:p>
          <a:p>
            <a:pPr>
              <a:spcBef>
                <a:spcPts val="600"/>
              </a:spcBef>
            </a:pPr>
            <a:r>
              <a:rPr lang="en-US" sz="2000" dirty="0">
                <a:cs typeface="Arial" panose="020B0604020202020204" pitchFamily="34" charset="0"/>
              </a:rPr>
              <a:t>aic5.wge(</a:t>
            </a:r>
            <a:r>
              <a:rPr lang="fr-FR" sz="2000" dirty="0" err="1">
                <a:cs typeface="Arial" panose="020B0604020202020204" pitchFamily="34" charset="0"/>
              </a:rPr>
              <a:t>SWA$arr_cancelled</a:t>
            </a:r>
            <a:r>
              <a:rPr lang="en-US" sz="2000" dirty="0">
                <a:cs typeface="Arial" panose="020B0604020202020204" pitchFamily="34" charset="0"/>
              </a:rPr>
              <a:t>)</a:t>
            </a:r>
          </a:p>
        </p:txBody>
      </p:sp>
      <p:pic>
        <p:nvPicPr>
          <p:cNvPr id="4" name="Picture 3">
            <a:extLst>
              <a:ext uri="{FF2B5EF4-FFF2-40B4-BE49-F238E27FC236}">
                <a16:creationId xmlns:a16="http://schemas.microsoft.com/office/drawing/2014/main" id="{EA1D5D4F-4C55-48CD-AF1E-C466D0183346}"/>
              </a:ext>
            </a:extLst>
          </p:cNvPr>
          <p:cNvPicPr>
            <a:picLocks noChangeAspect="1"/>
          </p:cNvPicPr>
          <p:nvPr/>
        </p:nvPicPr>
        <p:blipFill>
          <a:blip r:embed="rId3"/>
          <a:stretch>
            <a:fillRect/>
          </a:stretch>
        </p:blipFill>
        <p:spPr>
          <a:xfrm>
            <a:off x="6953889" y="2307850"/>
            <a:ext cx="4469848" cy="2242300"/>
          </a:xfrm>
          <a:prstGeom prst="rect">
            <a:avLst/>
          </a:prstGeom>
        </p:spPr>
      </p:pic>
      <p:pic>
        <p:nvPicPr>
          <p:cNvPr id="8" name="Picture 7">
            <a:extLst>
              <a:ext uri="{FF2B5EF4-FFF2-40B4-BE49-F238E27FC236}">
                <a16:creationId xmlns:a16="http://schemas.microsoft.com/office/drawing/2014/main" id="{70340832-A8A3-4957-8FF2-D10FC3104F51}"/>
              </a:ext>
            </a:extLst>
          </p:cNvPr>
          <p:cNvPicPr>
            <a:picLocks noChangeAspect="1"/>
          </p:cNvPicPr>
          <p:nvPr/>
        </p:nvPicPr>
        <p:blipFill>
          <a:blip r:embed="rId4"/>
          <a:stretch>
            <a:fillRect/>
          </a:stretch>
        </p:blipFill>
        <p:spPr>
          <a:xfrm>
            <a:off x="6953889" y="4900581"/>
            <a:ext cx="2657846" cy="1390844"/>
          </a:xfrm>
          <a:prstGeom prst="rect">
            <a:avLst/>
          </a:prstGeom>
        </p:spPr>
      </p:pic>
      <p:cxnSp>
        <p:nvCxnSpPr>
          <p:cNvPr id="10" name="Straight Arrow Connector 9">
            <a:extLst>
              <a:ext uri="{FF2B5EF4-FFF2-40B4-BE49-F238E27FC236}">
                <a16:creationId xmlns:a16="http://schemas.microsoft.com/office/drawing/2014/main" id="{CCA010E5-C0D4-464A-8DCC-9A86D4A5ED05}"/>
              </a:ext>
            </a:extLst>
          </p:cNvPr>
          <p:cNvCxnSpPr/>
          <p:nvPr/>
        </p:nvCxnSpPr>
        <p:spPr>
          <a:xfrm>
            <a:off x="6200384" y="5273458"/>
            <a:ext cx="753505" cy="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12" name="TextBox 11">
            <a:extLst>
              <a:ext uri="{FF2B5EF4-FFF2-40B4-BE49-F238E27FC236}">
                <a16:creationId xmlns:a16="http://schemas.microsoft.com/office/drawing/2014/main" id="{A7A7ED7E-BF10-409B-B3CD-78A386DD3CC9}"/>
              </a:ext>
            </a:extLst>
          </p:cNvPr>
          <p:cNvSpPr txBox="1"/>
          <p:nvPr/>
        </p:nvSpPr>
        <p:spPr bwMode="auto">
          <a:xfrm>
            <a:off x="5766148" y="5163666"/>
            <a:ext cx="434236" cy="219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rtlCol="0">
            <a:noAutofit/>
          </a:bodyPr>
          <a:lstStyle/>
          <a:p>
            <a:pPr>
              <a:spcBef>
                <a:spcPts val="600"/>
              </a:spcBef>
            </a:pPr>
            <a:r>
              <a:rPr lang="fr-FR" sz="1400" dirty="0">
                <a:cs typeface="Arial" panose="020B0604020202020204" pitchFamily="34" charset="0"/>
              </a:rPr>
              <a:t>AR(1)</a:t>
            </a:r>
          </a:p>
        </p:txBody>
      </p:sp>
      <p:cxnSp>
        <p:nvCxnSpPr>
          <p:cNvPr id="13" name="Straight Arrow Connector 12">
            <a:extLst>
              <a:ext uri="{FF2B5EF4-FFF2-40B4-BE49-F238E27FC236}">
                <a16:creationId xmlns:a16="http://schemas.microsoft.com/office/drawing/2014/main" id="{E1EE63A4-81FB-4B92-B046-4FACA0A5C5BD}"/>
              </a:ext>
            </a:extLst>
          </p:cNvPr>
          <p:cNvCxnSpPr/>
          <p:nvPr/>
        </p:nvCxnSpPr>
        <p:spPr>
          <a:xfrm>
            <a:off x="6201355" y="5493041"/>
            <a:ext cx="753505" cy="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14" name="TextBox 13">
            <a:extLst>
              <a:ext uri="{FF2B5EF4-FFF2-40B4-BE49-F238E27FC236}">
                <a16:creationId xmlns:a16="http://schemas.microsoft.com/office/drawing/2014/main" id="{ACCDD231-6B10-4AAD-871E-6CE88A945AC4}"/>
              </a:ext>
            </a:extLst>
          </p:cNvPr>
          <p:cNvSpPr txBox="1"/>
          <p:nvPr/>
        </p:nvSpPr>
        <p:spPr bwMode="auto">
          <a:xfrm>
            <a:off x="5767119" y="5383249"/>
            <a:ext cx="434236" cy="219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rtlCol="0">
            <a:noAutofit/>
          </a:bodyPr>
          <a:lstStyle/>
          <a:p>
            <a:pPr>
              <a:spcBef>
                <a:spcPts val="600"/>
              </a:spcBef>
            </a:pPr>
            <a:r>
              <a:rPr lang="fr-FR" sz="1400" dirty="0">
                <a:cs typeface="Arial" panose="020B0604020202020204" pitchFamily="34" charset="0"/>
              </a:rPr>
              <a:t>MA(2)</a:t>
            </a:r>
          </a:p>
        </p:txBody>
      </p:sp>
      <p:cxnSp>
        <p:nvCxnSpPr>
          <p:cNvPr id="15" name="Straight Arrow Connector 14">
            <a:extLst>
              <a:ext uri="{FF2B5EF4-FFF2-40B4-BE49-F238E27FC236}">
                <a16:creationId xmlns:a16="http://schemas.microsoft.com/office/drawing/2014/main" id="{48365D09-292F-48A1-AB66-A3BE5F673193}"/>
              </a:ext>
            </a:extLst>
          </p:cNvPr>
          <p:cNvCxnSpPr/>
          <p:nvPr/>
        </p:nvCxnSpPr>
        <p:spPr>
          <a:xfrm>
            <a:off x="6208734" y="5728133"/>
            <a:ext cx="753505" cy="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16" name="TextBox 15">
            <a:extLst>
              <a:ext uri="{FF2B5EF4-FFF2-40B4-BE49-F238E27FC236}">
                <a16:creationId xmlns:a16="http://schemas.microsoft.com/office/drawing/2014/main" id="{9A247532-F4FF-44A7-BD8F-4B31EDFE13FC}"/>
              </a:ext>
            </a:extLst>
          </p:cNvPr>
          <p:cNvSpPr txBox="1"/>
          <p:nvPr/>
        </p:nvSpPr>
        <p:spPr bwMode="auto">
          <a:xfrm>
            <a:off x="5774498" y="5618341"/>
            <a:ext cx="434236" cy="219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rtlCol="0">
            <a:noAutofit/>
          </a:bodyPr>
          <a:lstStyle/>
          <a:p>
            <a:pPr>
              <a:spcBef>
                <a:spcPts val="600"/>
              </a:spcBef>
            </a:pPr>
            <a:r>
              <a:rPr lang="fr-FR" sz="1400" dirty="0">
                <a:cs typeface="Arial" panose="020B0604020202020204" pitchFamily="34" charset="0"/>
              </a:rPr>
              <a:t>AR(2)</a:t>
            </a:r>
          </a:p>
        </p:txBody>
      </p:sp>
      <p:cxnSp>
        <p:nvCxnSpPr>
          <p:cNvPr id="17" name="Straight Arrow Connector 16">
            <a:extLst>
              <a:ext uri="{FF2B5EF4-FFF2-40B4-BE49-F238E27FC236}">
                <a16:creationId xmlns:a16="http://schemas.microsoft.com/office/drawing/2014/main" id="{7B95B855-A88A-400A-9AAB-54E4771B4C75}"/>
              </a:ext>
            </a:extLst>
          </p:cNvPr>
          <p:cNvCxnSpPr/>
          <p:nvPr/>
        </p:nvCxnSpPr>
        <p:spPr>
          <a:xfrm>
            <a:off x="6208734" y="5963225"/>
            <a:ext cx="753505" cy="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18" name="TextBox 17">
            <a:extLst>
              <a:ext uri="{FF2B5EF4-FFF2-40B4-BE49-F238E27FC236}">
                <a16:creationId xmlns:a16="http://schemas.microsoft.com/office/drawing/2014/main" id="{F890CFA7-F994-47D1-94FA-23142CC878C4}"/>
              </a:ext>
            </a:extLst>
          </p:cNvPr>
          <p:cNvSpPr txBox="1"/>
          <p:nvPr/>
        </p:nvSpPr>
        <p:spPr bwMode="auto">
          <a:xfrm>
            <a:off x="5397746" y="5853433"/>
            <a:ext cx="434236" cy="219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rtlCol="0">
            <a:noAutofit/>
          </a:bodyPr>
          <a:lstStyle/>
          <a:p>
            <a:pPr>
              <a:spcBef>
                <a:spcPts val="600"/>
              </a:spcBef>
            </a:pPr>
            <a:r>
              <a:rPr lang="fr-FR" sz="1400" dirty="0">
                <a:cs typeface="Arial" panose="020B0604020202020204" pitchFamily="34" charset="0"/>
              </a:rPr>
              <a:t>ARMA(1,1)</a:t>
            </a:r>
          </a:p>
        </p:txBody>
      </p:sp>
      <p:cxnSp>
        <p:nvCxnSpPr>
          <p:cNvPr id="19" name="Straight Arrow Connector 18">
            <a:extLst>
              <a:ext uri="{FF2B5EF4-FFF2-40B4-BE49-F238E27FC236}">
                <a16:creationId xmlns:a16="http://schemas.microsoft.com/office/drawing/2014/main" id="{C6302F80-43D7-457F-97D0-FFD62BF82053}"/>
              </a:ext>
            </a:extLst>
          </p:cNvPr>
          <p:cNvCxnSpPr/>
          <p:nvPr/>
        </p:nvCxnSpPr>
        <p:spPr>
          <a:xfrm>
            <a:off x="6217084" y="6198356"/>
            <a:ext cx="753505" cy="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20" name="TextBox 19">
            <a:extLst>
              <a:ext uri="{FF2B5EF4-FFF2-40B4-BE49-F238E27FC236}">
                <a16:creationId xmlns:a16="http://schemas.microsoft.com/office/drawing/2014/main" id="{167DD577-8F02-42FD-9E3D-DB36F888E569}"/>
              </a:ext>
            </a:extLst>
          </p:cNvPr>
          <p:cNvSpPr txBox="1"/>
          <p:nvPr/>
        </p:nvSpPr>
        <p:spPr bwMode="auto">
          <a:xfrm>
            <a:off x="5782848" y="6088564"/>
            <a:ext cx="434236" cy="219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rtlCol="0">
            <a:noAutofit/>
          </a:bodyPr>
          <a:lstStyle/>
          <a:p>
            <a:pPr>
              <a:spcBef>
                <a:spcPts val="600"/>
              </a:spcBef>
            </a:pPr>
            <a:r>
              <a:rPr lang="fr-FR" sz="1400" dirty="0">
                <a:cs typeface="Arial" panose="020B0604020202020204" pitchFamily="34" charset="0"/>
              </a:rPr>
              <a:t>MA(1)</a:t>
            </a:r>
          </a:p>
        </p:txBody>
      </p:sp>
    </p:spTree>
    <p:extLst>
      <p:ext uri="{BB962C8B-B14F-4D97-AF65-F5344CB8AC3E}">
        <p14:creationId xmlns:p14="http://schemas.microsoft.com/office/powerpoint/2010/main" val="228609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P spid="14" grpId="0"/>
      <p:bldP spid="16" grpId="0"/>
      <p:bldP spid="18" grpId="0"/>
      <p:bldP spid="2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0"/>
            <a:ext cx="10972800" cy="1143000"/>
          </a:xfrm>
        </p:spPr>
        <p:txBody>
          <a:bodyPr/>
          <a:lstStyle/>
          <a:p>
            <a:pPr algn="ctr">
              <a:spcBef>
                <a:spcPct val="50000"/>
              </a:spcBef>
            </a:pPr>
            <a:r>
              <a:rPr lang="en-US" sz="3200" dirty="0"/>
              <a:t>Takeaways from Unit 5</a:t>
            </a:r>
          </a:p>
        </p:txBody>
      </p:sp>
      <p:sp>
        <p:nvSpPr>
          <p:cNvPr id="10" name="Content Placeholder 4"/>
          <p:cNvSpPr txBox="1">
            <a:spLocks/>
          </p:cNvSpPr>
          <p:nvPr/>
        </p:nvSpPr>
        <p:spPr>
          <a:xfrm>
            <a:off x="1981200" y="784483"/>
            <a:ext cx="8229600" cy="5152854"/>
          </a:xfrm>
          <a:prstGeom prst="rect">
            <a:avLst/>
          </a:prstGeom>
        </p:spPr>
        <p:txBody>
          <a:bodyPr/>
          <a:lst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marR="0" lvl="0" indent="-4572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lang="en-US" sz="1600" dirty="0">
                <a:solidFill>
                  <a:prstClr val="black"/>
                </a:solidFill>
                <a:latin typeface="Arial" panose="020B0604020202020204" pitchFamily="34" charset="0"/>
                <a:cs typeface="Arial" panose="020B0604020202020204" pitchFamily="34" charset="0"/>
              </a:rPr>
              <a:t>A</a:t>
            </a: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n MA(</a:t>
            </a:r>
            <a:r>
              <a:rPr kumimoji="0" lang="en-US" sz="16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q</a:t>
            </a: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 ARMA</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a:t>
            </a:r>
            <a:r>
              <a:rPr kumimoji="0" lang="en-US" sz="16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q</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p>
          <a:p>
            <a:pPr marL="457200" marR="0" lvl="0" indent="-4572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lang="en-US" sz="1600" dirty="0">
                <a:solidFill>
                  <a:prstClr val="black"/>
                </a:solidFill>
                <a:latin typeface="Arial" panose="020B0604020202020204" pitchFamily="34" charset="0"/>
                <a:cs typeface="Arial" panose="020B0604020202020204" pitchFamily="34" charset="0"/>
              </a:rPr>
              <a:t>A</a:t>
            </a: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n AR(</a:t>
            </a:r>
            <a:r>
              <a:rPr kumimoji="0" lang="en-US" sz="16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a:t>
            </a: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=ARMA</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r>
              <a:rPr kumimoji="0" lang="en-US" sz="16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a:t>
            </a:r>
            <a:endParaRPr lang="en-US" sz="1600" dirty="0"/>
          </a:p>
          <a:p>
            <a:r>
              <a:rPr lang="en-US" sz="1600" dirty="0"/>
              <a:t>ARMA models that are both stationary and invertible can be written in </a:t>
            </a:r>
          </a:p>
          <a:p>
            <a:pPr lvl="1"/>
            <a:r>
              <a:rPr lang="en-US" sz="1400" dirty="0"/>
              <a:t>GLP form </a:t>
            </a:r>
          </a:p>
          <a:p>
            <a:pPr lvl="1"/>
            <a:r>
              <a:rPr lang="en-US" sz="1400" dirty="0"/>
              <a:t>Infinite order AR model </a:t>
            </a:r>
          </a:p>
          <a:p>
            <a:r>
              <a:rPr lang="en-US" sz="1600" dirty="0"/>
              <a:t>MA(q) models are not as useful as AR(p) models however when combined with MA(p) models to create ARMA models they are helpful.</a:t>
            </a:r>
          </a:p>
          <a:p>
            <a:r>
              <a:rPr lang="en-US" sz="1600" dirty="0"/>
              <a:t>To calculate psi weights of an MA(q) model: </a:t>
            </a:r>
          </a:p>
          <a:p>
            <a:r>
              <a:rPr lang="en-US" sz="1600" dirty="0"/>
              <a:t>MA(1) models the spectral densities have dips instead of peaks with a max of 0.5.</a:t>
            </a:r>
          </a:p>
          <a:p>
            <a:r>
              <a:rPr lang="en-US" sz="1600" dirty="0"/>
              <a:t>2 different MA models could have the same autocorrelations which is unwanted. However only one of those MA models can be invertible, meaning the roots of the MA characteristic equation are greater than 1 in absolute value.</a:t>
            </a:r>
          </a:p>
          <a:p>
            <a:r>
              <a:rPr lang="en-US" sz="1600" dirty="0"/>
              <a:t>ARMA models can have like terms on each side of the equal sign, in which case like terms would cancel out and leave some variation of an AR or MA model only.</a:t>
            </a:r>
          </a:p>
          <a:p>
            <a:r>
              <a:rPr lang="en-US" sz="1600" dirty="0"/>
              <a:t>Given a set of data, the AIC is used to evaluate and compare the quality of models. The model with the lowest AIC is thought to have the most quality</a:t>
            </a:r>
          </a:p>
          <a:p>
            <a:endParaRPr lang="en-US" sz="1600" dirty="0"/>
          </a:p>
        </p:txBody>
      </p:sp>
      <p:pic>
        <p:nvPicPr>
          <p:cNvPr id="4" name="Picture 3">
            <a:extLst>
              <a:ext uri="{FF2B5EF4-FFF2-40B4-BE49-F238E27FC236}">
                <a16:creationId xmlns:a16="http://schemas.microsoft.com/office/drawing/2014/main" id="{76827964-6CCE-4F0E-8D66-E18466CB0F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4645" y="1679653"/>
            <a:ext cx="763068" cy="381534"/>
          </a:xfrm>
          <a:prstGeom prst="rect">
            <a:avLst/>
          </a:prstGeom>
        </p:spPr>
      </p:pic>
      <p:graphicFrame>
        <p:nvGraphicFramePr>
          <p:cNvPr id="5" name="Object 4">
            <a:extLst>
              <a:ext uri="{FF2B5EF4-FFF2-40B4-BE49-F238E27FC236}">
                <a16:creationId xmlns:a16="http://schemas.microsoft.com/office/drawing/2014/main" id="{D22D47E7-7CBB-42A8-8CB5-807BE8EEF5C1}"/>
              </a:ext>
            </a:extLst>
          </p:cNvPr>
          <p:cNvGraphicFramePr>
            <a:graphicFrameLocks noChangeAspect="1"/>
          </p:cNvGraphicFramePr>
          <p:nvPr/>
        </p:nvGraphicFramePr>
        <p:xfrm>
          <a:off x="4696147" y="1993302"/>
          <a:ext cx="1535011" cy="381535"/>
        </p:xfrm>
        <a:graphic>
          <a:graphicData uri="http://schemas.openxmlformats.org/presentationml/2006/ole">
            <mc:AlternateContent xmlns:mc="http://schemas.openxmlformats.org/markup-compatibility/2006">
              <mc:Choice xmlns:v="urn:schemas-microsoft-com:vml" Requires="v">
                <p:oleObj name="Equation" r:id="rId4" imgW="4394160" imgH="1091880" progId="Equation.DSMT4">
                  <p:embed/>
                </p:oleObj>
              </mc:Choice>
              <mc:Fallback>
                <p:oleObj name="Equation" r:id="rId4" imgW="4394160" imgH="1091880" progId="Equation.DSMT4">
                  <p:embed/>
                  <p:pic>
                    <p:nvPicPr>
                      <p:cNvPr id="5" name="Object 4">
                        <a:extLst>
                          <a:ext uri="{FF2B5EF4-FFF2-40B4-BE49-F238E27FC236}">
                            <a16:creationId xmlns:a16="http://schemas.microsoft.com/office/drawing/2014/main" id="{D22D47E7-7CBB-42A8-8CB5-807BE8EEF5C1}"/>
                          </a:ext>
                        </a:extLst>
                      </p:cNvPr>
                      <p:cNvPicPr/>
                      <p:nvPr/>
                    </p:nvPicPr>
                    <p:blipFill>
                      <a:blip r:embed="rId5"/>
                      <a:stretch>
                        <a:fillRect/>
                      </a:stretch>
                    </p:blipFill>
                    <p:spPr>
                      <a:xfrm>
                        <a:off x="4696147" y="1993302"/>
                        <a:ext cx="1535011" cy="381535"/>
                      </a:xfrm>
                      <a:prstGeom prst="rect">
                        <a:avLst/>
                      </a:prstGeom>
                    </p:spPr>
                  </p:pic>
                </p:oleObj>
              </mc:Fallback>
            </mc:AlternateContent>
          </a:graphicData>
        </a:graphic>
      </p:graphicFrame>
      <p:pic>
        <p:nvPicPr>
          <p:cNvPr id="6" name="Picture 5">
            <a:extLst>
              <a:ext uri="{FF2B5EF4-FFF2-40B4-BE49-F238E27FC236}">
                <a16:creationId xmlns:a16="http://schemas.microsoft.com/office/drawing/2014/main" id="{C75AD4A1-B719-4967-BEB0-AB49B2105E1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96000" y="2957846"/>
            <a:ext cx="2877895" cy="230118"/>
          </a:xfrm>
          <a:prstGeom prst="rect">
            <a:avLst/>
          </a:prstGeom>
        </p:spPr>
      </p:pic>
    </p:spTree>
    <p:extLst>
      <p:ext uri="{BB962C8B-B14F-4D97-AF65-F5344CB8AC3E}">
        <p14:creationId xmlns:p14="http://schemas.microsoft.com/office/powerpoint/2010/main" val="2912229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spcBef>
                <a:spcPct val="50000"/>
              </a:spcBef>
            </a:pPr>
            <a:r>
              <a:rPr lang="en-US" sz="3200" dirty="0"/>
              <a:t>Questions from Unit 5</a:t>
            </a:r>
          </a:p>
        </p:txBody>
      </p:sp>
      <p:sp>
        <p:nvSpPr>
          <p:cNvPr id="10" name="Content Placeholder 4"/>
          <p:cNvSpPr txBox="1">
            <a:spLocks/>
          </p:cNvSpPr>
          <p:nvPr/>
        </p:nvSpPr>
        <p:spPr>
          <a:xfrm>
            <a:off x="1981200" y="1371600"/>
            <a:ext cx="8229600" cy="4525963"/>
          </a:xfrm>
          <a:prstGeom prst="rect">
            <a:avLst/>
          </a:prstGeom>
        </p:spPr>
        <p:txBody>
          <a:bodyPr/>
          <a:lst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1600" dirty="0">
                <a:latin typeface="Arial" panose="020B0604020202020204" pitchFamily="34" charset="0"/>
                <a:cs typeface="Arial" panose="020B0604020202020204" pitchFamily="34" charset="0"/>
              </a:rPr>
              <a:t>I am very interested in Stock analysis (specifically crypto if that matters) and have used moving averages in the past to judge short term movement. But I don’t understand how this unit applies to stuff like that. I’m not making the connection. Could you explain how it would work in the stock world in class?</a:t>
            </a:r>
            <a:endParaRPr lang="en-US" sz="1600" dirty="0"/>
          </a:p>
        </p:txBody>
      </p:sp>
    </p:spTree>
    <p:extLst>
      <p:ext uri="{BB962C8B-B14F-4D97-AF65-F5344CB8AC3E}">
        <p14:creationId xmlns:p14="http://schemas.microsoft.com/office/powerpoint/2010/main" val="36654017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E356E-B0E1-44D3-9483-368B1B1AC906}"/>
              </a:ext>
            </a:extLst>
          </p:cNvPr>
          <p:cNvSpPr>
            <a:spLocks noGrp="1"/>
          </p:cNvSpPr>
          <p:nvPr>
            <p:ph type="title"/>
          </p:nvPr>
        </p:nvSpPr>
        <p:spPr/>
        <p:txBody>
          <a:bodyPr/>
          <a:lstStyle/>
          <a:p>
            <a:r>
              <a:rPr lang="en-US" dirty="0"/>
              <a:t>UNIT 6</a:t>
            </a:r>
          </a:p>
        </p:txBody>
      </p:sp>
    </p:spTree>
    <p:extLst>
      <p:ext uri="{BB962C8B-B14F-4D97-AF65-F5344CB8AC3E}">
        <p14:creationId xmlns:p14="http://schemas.microsoft.com/office/powerpoint/2010/main" val="13841253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spcBef>
                <a:spcPct val="50000"/>
              </a:spcBef>
            </a:pPr>
            <a:r>
              <a:rPr lang="en-US" sz="3200" dirty="0"/>
              <a:t>For Live Session – Slide 1</a:t>
            </a:r>
          </a:p>
        </p:txBody>
      </p:sp>
      <p:sp>
        <p:nvSpPr>
          <p:cNvPr id="5" name="TextBox 4">
            <a:extLst>
              <a:ext uri="{FF2B5EF4-FFF2-40B4-BE49-F238E27FC236}">
                <a16:creationId xmlns:a16="http://schemas.microsoft.com/office/drawing/2014/main" id="{7873E5AF-FC81-4B38-A18D-8F7BEA2C4984}"/>
              </a:ext>
            </a:extLst>
          </p:cNvPr>
          <p:cNvSpPr txBox="1"/>
          <p:nvPr/>
        </p:nvSpPr>
        <p:spPr>
          <a:xfrm>
            <a:off x="1238957" y="2152795"/>
            <a:ext cx="2492476" cy="584775"/>
          </a:xfrm>
          <a:prstGeom prst="rect">
            <a:avLst/>
          </a:prstGeom>
          <a:noFill/>
        </p:spPr>
        <p:txBody>
          <a:bodyPr wrap="square">
            <a:spAutoFit/>
          </a:bodyPr>
          <a:lstStyle/>
          <a:p>
            <a:r>
              <a:rPr lang="en-US" sz="1600" dirty="0"/>
              <a:t>Look at data from week 1</a:t>
            </a:r>
            <a:endParaRPr lang="en-US" sz="1600" b="1" dirty="0"/>
          </a:p>
          <a:p>
            <a:r>
              <a:rPr lang="en-US" sz="1600" b="1" dirty="0"/>
              <a:t>Original realization:</a:t>
            </a:r>
          </a:p>
        </p:txBody>
      </p:sp>
      <p:pic>
        <p:nvPicPr>
          <p:cNvPr id="6" name="Picture 5">
            <a:extLst>
              <a:ext uri="{FF2B5EF4-FFF2-40B4-BE49-F238E27FC236}">
                <a16:creationId xmlns:a16="http://schemas.microsoft.com/office/drawing/2014/main" id="{BE463E0F-12AB-4065-BDCA-67458699F5E5}"/>
              </a:ext>
            </a:extLst>
          </p:cNvPr>
          <p:cNvPicPr>
            <a:picLocks noChangeAspect="1"/>
          </p:cNvPicPr>
          <p:nvPr/>
        </p:nvPicPr>
        <p:blipFill>
          <a:blip r:embed="rId3"/>
          <a:stretch>
            <a:fillRect/>
          </a:stretch>
        </p:blipFill>
        <p:spPr>
          <a:xfrm>
            <a:off x="609600" y="2739604"/>
            <a:ext cx="3751191" cy="2262702"/>
          </a:xfrm>
          <a:prstGeom prst="rect">
            <a:avLst/>
          </a:prstGeom>
        </p:spPr>
      </p:pic>
      <p:pic>
        <p:nvPicPr>
          <p:cNvPr id="8" name="Picture 7">
            <a:extLst>
              <a:ext uri="{FF2B5EF4-FFF2-40B4-BE49-F238E27FC236}">
                <a16:creationId xmlns:a16="http://schemas.microsoft.com/office/drawing/2014/main" id="{1DF7CAEB-DED0-411E-AED0-16B0B5CFF522}"/>
              </a:ext>
            </a:extLst>
          </p:cNvPr>
          <p:cNvPicPr>
            <a:picLocks noChangeAspect="1"/>
          </p:cNvPicPr>
          <p:nvPr/>
        </p:nvPicPr>
        <p:blipFill>
          <a:blip r:embed="rId4"/>
          <a:stretch>
            <a:fillRect/>
          </a:stretch>
        </p:blipFill>
        <p:spPr>
          <a:xfrm>
            <a:off x="4491775" y="2757201"/>
            <a:ext cx="3751191" cy="2262702"/>
          </a:xfrm>
          <a:prstGeom prst="rect">
            <a:avLst/>
          </a:prstGeom>
        </p:spPr>
      </p:pic>
      <p:sp>
        <p:nvSpPr>
          <p:cNvPr id="13" name="TextBox 12">
            <a:extLst>
              <a:ext uri="{FF2B5EF4-FFF2-40B4-BE49-F238E27FC236}">
                <a16:creationId xmlns:a16="http://schemas.microsoft.com/office/drawing/2014/main" id="{09AE2C6F-18C1-4E06-9947-3388FD85D985}"/>
              </a:ext>
            </a:extLst>
          </p:cNvPr>
          <p:cNvSpPr txBox="1"/>
          <p:nvPr/>
        </p:nvSpPr>
        <p:spPr>
          <a:xfrm>
            <a:off x="4763759" y="2093273"/>
            <a:ext cx="3207222" cy="584775"/>
          </a:xfrm>
          <a:prstGeom prst="rect">
            <a:avLst/>
          </a:prstGeom>
          <a:noFill/>
        </p:spPr>
        <p:txBody>
          <a:bodyPr wrap="square">
            <a:spAutoFit/>
          </a:bodyPr>
          <a:lstStyle/>
          <a:p>
            <a:r>
              <a:rPr lang="en-US" sz="1600" dirty="0"/>
              <a:t>dif1 = </a:t>
            </a:r>
            <a:r>
              <a:rPr lang="en-US" sz="1600" dirty="0" err="1"/>
              <a:t>artrans.wge</a:t>
            </a:r>
            <a:r>
              <a:rPr lang="en-US" sz="1600" dirty="0"/>
              <a:t>(</a:t>
            </a:r>
            <a:r>
              <a:rPr lang="en-US" sz="1600" dirty="0" err="1"/>
              <a:t>milan</a:t>
            </a:r>
            <a:r>
              <a:rPr lang="en-US" sz="1600" dirty="0"/>
              <a:t>, phi.tr = 1)</a:t>
            </a:r>
          </a:p>
          <a:p>
            <a:r>
              <a:rPr lang="en-US" sz="1600" dirty="0"/>
              <a:t>Differenced Data</a:t>
            </a:r>
            <a:r>
              <a:rPr lang="en-US" sz="1600" b="1" dirty="0"/>
              <a:t>:</a:t>
            </a:r>
          </a:p>
        </p:txBody>
      </p:sp>
      <p:pic>
        <p:nvPicPr>
          <p:cNvPr id="11" name="Picture 10">
            <a:extLst>
              <a:ext uri="{FF2B5EF4-FFF2-40B4-BE49-F238E27FC236}">
                <a16:creationId xmlns:a16="http://schemas.microsoft.com/office/drawing/2014/main" id="{21592DCA-1297-4FB0-9377-A2A6A034D614}"/>
              </a:ext>
            </a:extLst>
          </p:cNvPr>
          <p:cNvPicPr>
            <a:picLocks noChangeAspect="1"/>
          </p:cNvPicPr>
          <p:nvPr/>
        </p:nvPicPr>
        <p:blipFill>
          <a:blip r:embed="rId5"/>
          <a:stretch>
            <a:fillRect/>
          </a:stretch>
        </p:blipFill>
        <p:spPr>
          <a:xfrm>
            <a:off x="8373950" y="2757201"/>
            <a:ext cx="3751191" cy="2262702"/>
          </a:xfrm>
          <a:prstGeom prst="rect">
            <a:avLst/>
          </a:prstGeom>
        </p:spPr>
      </p:pic>
      <p:sp>
        <p:nvSpPr>
          <p:cNvPr id="15" name="TextBox 14">
            <a:extLst>
              <a:ext uri="{FF2B5EF4-FFF2-40B4-BE49-F238E27FC236}">
                <a16:creationId xmlns:a16="http://schemas.microsoft.com/office/drawing/2014/main" id="{8ECA551D-CA89-467A-B8B7-7EF803B64484}"/>
              </a:ext>
            </a:extLst>
          </p:cNvPr>
          <p:cNvSpPr txBox="1"/>
          <p:nvPr/>
        </p:nvSpPr>
        <p:spPr>
          <a:xfrm>
            <a:off x="8645934" y="2114183"/>
            <a:ext cx="3207222" cy="584775"/>
          </a:xfrm>
          <a:prstGeom prst="rect">
            <a:avLst/>
          </a:prstGeom>
          <a:noFill/>
        </p:spPr>
        <p:txBody>
          <a:bodyPr wrap="square">
            <a:spAutoFit/>
          </a:bodyPr>
          <a:lstStyle/>
          <a:p>
            <a:r>
              <a:rPr lang="en-US" sz="1600" dirty="0" err="1"/>
              <a:t>plotts.sample.wge</a:t>
            </a:r>
            <a:r>
              <a:rPr lang="en-US" sz="1600" dirty="0"/>
              <a:t>(dif1)</a:t>
            </a:r>
          </a:p>
          <a:p>
            <a:r>
              <a:rPr lang="en-US" sz="1600" dirty="0"/>
              <a:t>Differenced Data plotted</a:t>
            </a:r>
            <a:r>
              <a:rPr lang="en-US" sz="1600" b="1" dirty="0"/>
              <a:t>:</a:t>
            </a:r>
          </a:p>
        </p:txBody>
      </p:sp>
      <p:sp>
        <p:nvSpPr>
          <p:cNvPr id="16" name="TextBox 15">
            <a:extLst>
              <a:ext uri="{FF2B5EF4-FFF2-40B4-BE49-F238E27FC236}">
                <a16:creationId xmlns:a16="http://schemas.microsoft.com/office/drawing/2014/main" id="{48B7D98C-9218-4D9E-A068-69D46167359E}"/>
              </a:ext>
            </a:extLst>
          </p:cNvPr>
          <p:cNvSpPr txBox="1"/>
          <p:nvPr/>
        </p:nvSpPr>
        <p:spPr>
          <a:xfrm>
            <a:off x="2186195" y="5508267"/>
            <a:ext cx="3207222" cy="584775"/>
          </a:xfrm>
          <a:prstGeom prst="rect">
            <a:avLst/>
          </a:prstGeom>
          <a:noFill/>
        </p:spPr>
        <p:txBody>
          <a:bodyPr wrap="square">
            <a:spAutoFit/>
          </a:bodyPr>
          <a:lstStyle/>
          <a:p>
            <a:r>
              <a:rPr lang="en-US" sz="1600" dirty="0"/>
              <a:t>aic5.wge(dif1)</a:t>
            </a:r>
          </a:p>
          <a:p>
            <a:r>
              <a:rPr lang="en-US" sz="1600" dirty="0"/>
              <a:t>Differenced Data</a:t>
            </a:r>
            <a:r>
              <a:rPr lang="en-US" sz="1600" b="1" dirty="0"/>
              <a:t>:</a:t>
            </a:r>
          </a:p>
        </p:txBody>
      </p:sp>
      <p:pic>
        <p:nvPicPr>
          <p:cNvPr id="18" name="Picture 17">
            <a:extLst>
              <a:ext uri="{FF2B5EF4-FFF2-40B4-BE49-F238E27FC236}">
                <a16:creationId xmlns:a16="http://schemas.microsoft.com/office/drawing/2014/main" id="{036594B1-F014-411F-870A-18060D1A0776}"/>
              </a:ext>
            </a:extLst>
          </p:cNvPr>
          <p:cNvPicPr>
            <a:picLocks noChangeAspect="1"/>
          </p:cNvPicPr>
          <p:nvPr/>
        </p:nvPicPr>
        <p:blipFill>
          <a:blip r:embed="rId6"/>
          <a:stretch>
            <a:fillRect/>
          </a:stretch>
        </p:blipFill>
        <p:spPr>
          <a:xfrm>
            <a:off x="3953293" y="5099056"/>
            <a:ext cx="2880249" cy="1403198"/>
          </a:xfrm>
          <a:prstGeom prst="rect">
            <a:avLst/>
          </a:prstGeom>
        </p:spPr>
      </p:pic>
      <p:sp>
        <p:nvSpPr>
          <p:cNvPr id="19" name="TextBox 18">
            <a:extLst>
              <a:ext uri="{FF2B5EF4-FFF2-40B4-BE49-F238E27FC236}">
                <a16:creationId xmlns:a16="http://schemas.microsoft.com/office/drawing/2014/main" id="{B57CBDCA-B8D3-41A0-9DB3-9E1178348264}"/>
              </a:ext>
            </a:extLst>
          </p:cNvPr>
          <p:cNvSpPr txBox="1"/>
          <p:nvPr/>
        </p:nvSpPr>
        <p:spPr>
          <a:xfrm>
            <a:off x="7446622" y="5215879"/>
            <a:ext cx="4745378" cy="1569660"/>
          </a:xfrm>
          <a:prstGeom prst="rect">
            <a:avLst/>
          </a:prstGeom>
          <a:noFill/>
        </p:spPr>
        <p:txBody>
          <a:bodyPr wrap="square">
            <a:spAutoFit/>
          </a:bodyPr>
          <a:lstStyle/>
          <a:p>
            <a:r>
              <a:rPr lang="en-US" sz="1600" b="1" dirty="0"/>
              <a:t>The differenced data seems like it’s white noise, so an ARIMA(0,1,0) might be best for it. There are peaks present within the spectral density so it could be AR and MA elements present. If we look at the AIC it could be that the best model would be ARIMA(1,1,1) as well.</a:t>
            </a:r>
          </a:p>
        </p:txBody>
      </p:sp>
    </p:spTree>
    <p:extLst>
      <p:ext uri="{BB962C8B-B14F-4D97-AF65-F5344CB8AC3E}">
        <p14:creationId xmlns:p14="http://schemas.microsoft.com/office/powerpoint/2010/main" val="25712101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spcBef>
                <a:spcPct val="50000"/>
              </a:spcBef>
            </a:pPr>
            <a:r>
              <a:rPr lang="en-US" sz="3200" dirty="0"/>
              <a:t>For Live Session – Slide 2</a:t>
            </a:r>
          </a:p>
        </p:txBody>
      </p:sp>
      <p:sp>
        <p:nvSpPr>
          <p:cNvPr id="5" name="TextBox 4">
            <a:extLst>
              <a:ext uri="{FF2B5EF4-FFF2-40B4-BE49-F238E27FC236}">
                <a16:creationId xmlns:a16="http://schemas.microsoft.com/office/drawing/2014/main" id="{7873E5AF-FC81-4B38-A18D-8F7BEA2C4984}"/>
              </a:ext>
            </a:extLst>
          </p:cNvPr>
          <p:cNvSpPr txBox="1"/>
          <p:nvPr/>
        </p:nvSpPr>
        <p:spPr>
          <a:xfrm>
            <a:off x="3675941" y="1233814"/>
            <a:ext cx="4840117" cy="400110"/>
          </a:xfrm>
          <a:prstGeom prst="rect">
            <a:avLst/>
          </a:prstGeom>
          <a:noFill/>
        </p:spPr>
        <p:txBody>
          <a:bodyPr wrap="square">
            <a:spAutoFit/>
          </a:bodyPr>
          <a:lstStyle/>
          <a:p>
            <a:pPr algn="ctr"/>
            <a:r>
              <a:rPr lang="en-US" sz="2000" dirty="0"/>
              <a:t>Factor Table for seasonal model with </a:t>
            </a:r>
            <a:r>
              <a:rPr lang="en-US" sz="2000" b="1" dirty="0"/>
              <a:t>s=7</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48355624-3413-430C-97FD-7083B349CEAD}"/>
                  </a:ext>
                </a:extLst>
              </p:cNvPr>
              <p:cNvSpPr txBox="1"/>
              <p:nvPr/>
            </p:nvSpPr>
            <p:spPr bwMode="auto">
              <a:xfrm>
                <a:off x="497458" y="3117395"/>
                <a:ext cx="4840117" cy="31160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lIns="0" tIns="0" rIns="0" bIns="0" rtlCol="0">
                <a:noAutofit/>
              </a:bodyPr>
              <a:lstStyle/>
              <a:p>
                <a:pPr>
                  <a:spcBef>
                    <a:spcPts val="600"/>
                  </a:spcBef>
                </a:pPr>
                <a14:m>
                  <m:oMathPara xmlns:m="http://schemas.openxmlformats.org/officeDocument/2006/math">
                    <m:oMathParaPr>
                      <m:jc m:val="centerGroup"/>
                    </m:oMathParaPr>
                    <m:oMath xmlns:m="http://schemas.openxmlformats.org/officeDocument/2006/math">
                      <m:r>
                        <m:rPr>
                          <m:sty m:val="p"/>
                        </m:rPr>
                        <a:rPr lang="en-US" sz="2000" i="0">
                          <a:latin typeface="Cambria Math" panose="02040503050406030204" pitchFamily="18" charset="0"/>
                          <a:cs typeface="Arial" panose="020B0604020202020204" pitchFamily="34" charset="0"/>
                        </a:rPr>
                        <m:t>s</m:t>
                      </m:r>
                      <m:r>
                        <a:rPr lang="en-US" sz="2000" i="0">
                          <a:latin typeface="Cambria Math" panose="02040503050406030204" pitchFamily="18" charset="0"/>
                          <a:cs typeface="Arial" panose="020B0604020202020204" pitchFamily="34" charset="0"/>
                        </a:rPr>
                        <m:t> = 7; </m:t>
                      </m:r>
                      <m:r>
                        <m:rPr>
                          <m:sty m:val="p"/>
                        </m:rPr>
                        <a:rPr lang="en-US" sz="2000" i="0">
                          <a:latin typeface="Cambria Math" panose="02040503050406030204" pitchFamily="18" charset="0"/>
                          <a:cs typeface="Arial" panose="020B0604020202020204" pitchFamily="34" charset="0"/>
                        </a:rPr>
                        <m:t>factor</m:t>
                      </m:r>
                      <m:r>
                        <a:rPr lang="en-US" sz="2000" i="0">
                          <a:latin typeface="Cambria Math" panose="02040503050406030204" pitchFamily="18" charset="0"/>
                          <a:cs typeface="Arial" panose="020B0604020202020204" pitchFamily="34" charset="0"/>
                        </a:rPr>
                        <m:t>.</m:t>
                      </m:r>
                      <m:r>
                        <m:rPr>
                          <m:sty m:val="p"/>
                        </m:rPr>
                        <a:rPr lang="en-US" sz="2000" i="0">
                          <a:latin typeface="Cambria Math" panose="02040503050406030204" pitchFamily="18" charset="0"/>
                          <a:cs typeface="Arial" panose="020B0604020202020204" pitchFamily="34" charset="0"/>
                        </a:rPr>
                        <m:t>wge</m:t>
                      </m:r>
                      <m:r>
                        <a:rPr lang="en-US" sz="2000" i="0">
                          <a:latin typeface="Cambria Math" panose="02040503050406030204" pitchFamily="18" charset="0"/>
                          <a:cs typeface="Arial" panose="020B0604020202020204" pitchFamily="34" charset="0"/>
                        </a:rPr>
                        <m:t>(</m:t>
                      </m:r>
                      <m:r>
                        <m:rPr>
                          <m:sty m:val="p"/>
                        </m:rPr>
                        <a:rPr lang="en-US" sz="2000" i="0">
                          <a:latin typeface="Cambria Math" panose="02040503050406030204" pitchFamily="18" charset="0"/>
                          <a:cs typeface="Arial" panose="020B0604020202020204" pitchFamily="34" charset="0"/>
                        </a:rPr>
                        <m:t>c</m:t>
                      </m:r>
                      <m:r>
                        <a:rPr lang="en-US" sz="2000" i="0">
                          <a:latin typeface="Cambria Math" panose="02040503050406030204" pitchFamily="18" charset="0"/>
                          <a:cs typeface="Arial" panose="020B0604020202020204" pitchFamily="34" charset="0"/>
                        </a:rPr>
                        <m:t>(</m:t>
                      </m:r>
                      <m:r>
                        <m:rPr>
                          <m:sty m:val="p"/>
                        </m:rPr>
                        <a:rPr lang="en-US" sz="2000" i="0">
                          <a:latin typeface="Cambria Math" panose="02040503050406030204" pitchFamily="18" charset="0"/>
                          <a:cs typeface="Arial" panose="020B0604020202020204" pitchFamily="34" charset="0"/>
                        </a:rPr>
                        <m:t>rep</m:t>
                      </m:r>
                      <m:r>
                        <a:rPr lang="en-US" sz="2000" i="0">
                          <a:latin typeface="Cambria Math" panose="02040503050406030204" pitchFamily="18" charset="0"/>
                          <a:cs typeface="Arial" panose="020B0604020202020204" pitchFamily="34" charset="0"/>
                        </a:rPr>
                        <m:t>(0,</m:t>
                      </m:r>
                      <m:r>
                        <m:rPr>
                          <m:sty m:val="p"/>
                        </m:rPr>
                        <a:rPr lang="en-US" sz="2000" i="0">
                          <a:latin typeface="Cambria Math" panose="02040503050406030204" pitchFamily="18" charset="0"/>
                          <a:cs typeface="Arial" panose="020B0604020202020204" pitchFamily="34" charset="0"/>
                        </a:rPr>
                        <m:t>s</m:t>
                      </m:r>
                      <m:r>
                        <a:rPr lang="en-US" sz="2000" i="0">
                          <a:latin typeface="Cambria Math" panose="02040503050406030204" pitchFamily="18" charset="0"/>
                          <a:cs typeface="Arial" panose="020B0604020202020204" pitchFamily="34" charset="0"/>
                        </a:rPr>
                        <m:t>−1), 1))</m:t>
                      </m:r>
                    </m:oMath>
                  </m:oMathPara>
                </a14:m>
                <a:endParaRPr lang="en-US" sz="2000" dirty="0">
                  <a:cs typeface="Arial" panose="020B0604020202020204" pitchFamily="34" charset="0"/>
                </a:endParaRPr>
              </a:p>
            </p:txBody>
          </p:sp>
        </mc:Choice>
        <mc:Fallback>
          <p:sp>
            <p:nvSpPr>
              <p:cNvPr id="8" name="TextBox 7">
                <a:extLst>
                  <a:ext uri="{FF2B5EF4-FFF2-40B4-BE49-F238E27FC236}">
                    <a16:creationId xmlns:a16="http://schemas.microsoft.com/office/drawing/2014/main" id="{48355624-3413-430C-97FD-7083B349CEAD}"/>
                  </a:ext>
                </a:extLst>
              </p:cNvPr>
              <p:cNvSpPr txBox="1">
                <a:spLocks noRot="1" noChangeAspect="1" noMove="1" noResize="1" noEditPoints="1" noAdjustHandles="1" noChangeArrowheads="1" noChangeShapeType="1" noTextEdit="1"/>
              </p:cNvSpPr>
              <p:nvPr/>
            </p:nvSpPr>
            <p:spPr bwMode="auto">
              <a:xfrm>
                <a:off x="497458" y="3117395"/>
                <a:ext cx="4840117" cy="311605"/>
              </a:xfrm>
              <a:prstGeom prst="rect">
                <a:avLst/>
              </a:prstGeom>
              <a:blipFill>
                <a:blip r:embed="rId3"/>
                <a:stretch>
                  <a:fillRect t="-1923" b="-3076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6" name="TextBox 5">
            <a:extLst>
              <a:ext uri="{FF2B5EF4-FFF2-40B4-BE49-F238E27FC236}">
                <a16:creationId xmlns:a16="http://schemas.microsoft.com/office/drawing/2014/main" id="{36E863E1-22AB-49BB-926B-92F27ADC82F8}"/>
              </a:ext>
            </a:extLst>
          </p:cNvPr>
          <p:cNvSpPr txBox="1"/>
          <p:nvPr/>
        </p:nvSpPr>
        <p:spPr>
          <a:xfrm>
            <a:off x="5163854" y="2136338"/>
            <a:ext cx="6898710" cy="2585323"/>
          </a:xfrm>
          <a:prstGeom prst="rect">
            <a:avLst/>
          </a:prstGeom>
          <a:noFill/>
        </p:spPr>
        <p:txBody>
          <a:bodyPr wrap="square">
            <a:spAutoFit/>
          </a:bodyPr>
          <a:lstStyle/>
          <a:p>
            <a:r>
              <a:rPr lang="en-US" dirty="0"/>
              <a:t>Coefficients of Original polynomial:  </a:t>
            </a:r>
          </a:p>
          <a:p>
            <a:r>
              <a:rPr lang="en-US" dirty="0"/>
              <a:t>0.0000 0.0000 0.0000 0.0000 0.0000 0.0000 1.0000 </a:t>
            </a:r>
          </a:p>
          <a:p>
            <a:endParaRPr lang="en-US" dirty="0"/>
          </a:p>
          <a:p>
            <a:r>
              <a:rPr lang="en-US" dirty="0"/>
              <a:t>Factor                                Roots                        Abs </a:t>
            </a:r>
            <a:r>
              <a:rPr lang="en-US" dirty="0" err="1"/>
              <a:t>Recip</a:t>
            </a:r>
            <a:r>
              <a:rPr lang="en-US" dirty="0"/>
              <a:t>     System Freq </a:t>
            </a:r>
          </a:p>
          <a:p>
            <a:r>
              <a:rPr lang="en-US" dirty="0"/>
              <a:t>1-1.0000B                         1.0000                       1.0000         0.0000</a:t>
            </a:r>
          </a:p>
          <a:p>
            <a:r>
              <a:rPr lang="en-US" dirty="0"/>
              <a:t>1+0.4450B+1.0000B^2   -0.2225+-0.9749i     1.0000         0.2857</a:t>
            </a:r>
          </a:p>
          <a:p>
            <a:r>
              <a:rPr lang="en-US" dirty="0"/>
              <a:t>1-1.2470B+1.0000B^2    0.6235+-0.7818i      1.0000         0.1429</a:t>
            </a:r>
          </a:p>
          <a:p>
            <a:r>
              <a:rPr lang="en-US" dirty="0"/>
              <a:t>1+1.8019B+1.0000B^2   -0.9010+-0.4339i     1.0000         0.4286</a:t>
            </a:r>
          </a:p>
          <a:p>
            <a:r>
              <a:rPr lang="en-US" dirty="0"/>
              <a:t>  </a:t>
            </a:r>
          </a:p>
        </p:txBody>
      </p:sp>
    </p:spTree>
    <p:extLst>
      <p:ext uri="{BB962C8B-B14F-4D97-AF65-F5344CB8AC3E}">
        <p14:creationId xmlns:p14="http://schemas.microsoft.com/office/powerpoint/2010/main" val="187347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spcBef>
                <a:spcPct val="50000"/>
              </a:spcBef>
            </a:pPr>
            <a:r>
              <a:rPr lang="en-US" sz="3200" dirty="0"/>
              <a:t>For Live Session – Slide 3</a:t>
            </a:r>
          </a:p>
        </p:txBody>
      </p:sp>
      <p:sp>
        <p:nvSpPr>
          <p:cNvPr id="5" name="TextBox 4">
            <a:extLst>
              <a:ext uri="{FF2B5EF4-FFF2-40B4-BE49-F238E27FC236}">
                <a16:creationId xmlns:a16="http://schemas.microsoft.com/office/drawing/2014/main" id="{7873E5AF-FC81-4B38-A18D-8F7BEA2C4984}"/>
              </a:ext>
            </a:extLst>
          </p:cNvPr>
          <p:cNvSpPr txBox="1"/>
          <p:nvPr/>
        </p:nvSpPr>
        <p:spPr>
          <a:xfrm>
            <a:off x="2316044" y="1690062"/>
            <a:ext cx="9266356" cy="2862322"/>
          </a:xfrm>
          <a:prstGeom prst="rect">
            <a:avLst/>
          </a:prstGeom>
          <a:noFill/>
        </p:spPr>
        <p:txBody>
          <a:bodyPr wrap="square">
            <a:spAutoFit/>
          </a:bodyPr>
          <a:lstStyle/>
          <a:p>
            <a:pPr algn="ctr"/>
            <a:r>
              <a:rPr lang="en-US" sz="2000" dirty="0"/>
              <a:t>Part A</a:t>
            </a:r>
          </a:p>
          <a:p>
            <a:r>
              <a:rPr lang="en-US" sz="2000" dirty="0"/>
              <a:t>(1 - B^4)</a:t>
            </a:r>
            <a:r>
              <a:rPr lang="en-US" sz="2000" dirty="0" err="1"/>
              <a:t>Xt</a:t>
            </a:r>
            <a:r>
              <a:rPr lang="en-US" sz="2000" dirty="0"/>
              <a:t> = (1 + 0.3B)(1 - 0.6B + 0.8B^2)at</a:t>
            </a:r>
          </a:p>
          <a:p>
            <a:r>
              <a:rPr lang="en-US" sz="2000" dirty="0"/>
              <a:t>(1 - B^4) -&gt; s = 4</a:t>
            </a:r>
          </a:p>
          <a:p>
            <a:r>
              <a:rPr lang="en-US" sz="2000" dirty="0"/>
              <a:t>There are no (1-B)^d term -&gt; d = 0</a:t>
            </a:r>
          </a:p>
          <a:p>
            <a:r>
              <a:rPr lang="en-US" sz="2000" dirty="0"/>
              <a:t>There is no dependence on X with lag, hence there are no AR components -&gt; p = 0</a:t>
            </a:r>
          </a:p>
          <a:p>
            <a:r>
              <a:rPr lang="en-US" sz="2000" dirty="0"/>
              <a:t>There are 3 roots in the characteristic equation for the MA side -&gt; q = 3</a:t>
            </a:r>
          </a:p>
          <a:p>
            <a:endParaRPr lang="en-US" sz="2000" dirty="0"/>
          </a:p>
          <a:p>
            <a:r>
              <a:rPr lang="en-US" sz="2000" b="1" dirty="0"/>
              <a:t>Therefore, this is a seasonal ARUMA model with d = 0, s = 4, p = 0  and q = 3</a:t>
            </a:r>
          </a:p>
          <a:p>
            <a:endParaRPr lang="en-US" sz="2000" b="1" dirty="0"/>
          </a:p>
        </p:txBody>
      </p:sp>
    </p:spTree>
    <p:extLst>
      <p:ext uri="{BB962C8B-B14F-4D97-AF65-F5344CB8AC3E}">
        <p14:creationId xmlns:p14="http://schemas.microsoft.com/office/powerpoint/2010/main" val="42178338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spcBef>
                <a:spcPct val="50000"/>
              </a:spcBef>
            </a:pPr>
            <a:r>
              <a:rPr lang="en-US" sz="3200" dirty="0"/>
              <a:t>For Live Session – Slide 3</a:t>
            </a:r>
          </a:p>
        </p:txBody>
      </p:sp>
      <p:sp>
        <p:nvSpPr>
          <p:cNvPr id="5" name="TextBox 4">
            <a:extLst>
              <a:ext uri="{FF2B5EF4-FFF2-40B4-BE49-F238E27FC236}">
                <a16:creationId xmlns:a16="http://schemas.microsoft.com/office/drawing/2014/main" id="{7873E5AF-FC81-4B38-A18D-8F7BEA2C4984}"/>
              </a:ext>
            </a:extLst>
          </p:cNvPr>
          <p:cNvSpPr txBox="1"/>
          <p:nvPr/>
        </p:nvSpPr>
        <p:spPr>
          <a:xfrm>
            <a:off x="1462822" y="1371600"/>
            <a:ext cx="9266356" cy="3477875"/>
          </a:xfrm>
          <a:prstGeom prst="rect">
            <a:avLst/>
          </a:prstGeom>
          <a:noFill/>
        </p:spPr>
        <p:txBody>
          <a:bodyPr wrap="square">
            <a:spAutoFit/>
          </a:bodyPr>
          <a:lstStyle/>
          <a:p>
            <a:pPr algn="ctr"/>
            <a:r>
              <a:rPr lang="en-US" sz="2000" dirty="0"/>
              <a:t>Part B</a:t>
            </a:r>
          </a:p>
          <a:p>
            <a:r>
              <a:rPr lang="da-DK" sz="2000" dirty="0"/>
              <a:t>(1 + 0.3B)Xt = (1 - 0.6B + 0.8B^2)at</a:t>
            </a:r>
          </a:p>
          <a:p>
            <a:r>
              <a:rPr lang="en-US" sz="2000" dirty="0"/>
              <a:t>theta = c(0.6, -0.8)</a:t>
            </a:r>
          </a:p>
          <a:p>
            <a:r>
              <a:rPr lang="en-US" sz="2000" dirty="0" err="1"/>
              <a:t>factor.wge</a:t>
            </a:r>
            <a:r>
              <a:rPr lang="en-US" sz="2000" dirty="0"/>
              <a:t>(phi = theta)</a:t>
            </a:r>
          </a:p>
          <a:p>
            <a:endParaRPr lang="en-US" sz="2000" dirty="0"/>
          </a:p>
          <a:p>
            <a:r>
              <a:rPr lang="en-US" sz="2000" dirty="0"/>
              <a:t>There are no seasonal (1-B^s) terms -&gt; s = 0</a:t>
            </a:r>
          </a:p>
          <a:p>
            <a:r>
              <a:rPr lang="en-US" sz="2000" dirty="0"/>
              <a:t>There are no (1-B)^d term -&gt; d = 0</a:t>
            </a:r>
          </a:p>
          <a:p>
            <a:r>
              <a:rPr lang="en-US" sz="2000" dirty="0"/>
              <a:t>There is 1 root of the characteristic equation of the AR side. </a:t>
            </a:r>
          </a:p>
          <a:p>
            <a:r>
              <a:rPr lang="en-US" sz="2000" dirty="0"/>
              <a:t>There are 2 roots of the characteristic equation of the MA side (No factors cancel on either side) -&gt; -&gt; p = 1, q = 2</a:t>
            </a:r>
          </a:p>
          <a:p>
            <a:r>
              <a:rPr lang="en-US" sz="2000" b="1" dirty="0"/>
              <a:t>This is a ARMA(1,2) model</a:t>
            </a:r>
          </a:p>
        </p:txBody>
      </p:sp>
      <p:pic>
        <p:nvPicPr>
          <p:cNvPr id="4" name="Picture 3">
            <a:extLst>
              <a:ext uri="{FF2B5EF4-FFF2-40B4-BE49-F238E27FC236}">
                <a16:creationId xmlns:a16="http://schemas.microsoft.com/office/drawing/2014/main" id="{8B54DA76-4F83-419F-9520-56BA56E0D1BC}"/>
              </a:ext>
            </a:extLst>
          </p:cNvPr>
          <p:cNvPicPr>
            <a:picLocks noChangeAspect="1"/>
          </p:cNvPicPr>
          <p:nvPr/>
        </p:nvPicPr>
        <p:blipFill>
          <a:blip r:embed="rId3"/>
          <a:stretch>
            <a:fillRect/>
          </a:stretch>
        </p:blipFill>
        <p:spPr>
          <a:xfrm>
            <a:off x="2161626" y="5014250"/>
            <a:ext cx="7868748" cy="1257475"/>
          </a:xfrm>
          <a:prstGeom prst="rect">
            <a:avLst/>
          </a:prstGeom>
        </p:spPr>
      </p:pic>
    </p:spTree>
    <p:extLst>
      <p:ext uri="{BB962C8B-B14F-4D97-AF65-F5344CB8AC3E}">
        <p14:creationId xmlns:p14="http://schemas.microsoft.com/office/powerpoint/2010/main" val="36895168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spcBef>
                <a:spcPct val="50000"/>
              </a:spcBef>
            </a:pPr>
            <a:r>
              <a:rPr lang="en-US" sz="3200" dirty="0"/>
              <a:t>For Live Session – Slide 3</a:t>
            </a:r>
          </a:p>
        </p:txBody>
      </p:sp>
      <p:sp>
        <p:nvSpPr>
          <p:cNvPr id="5" name="TextBox 4">
            <a:extLst>
              <a:ext uri="{FF2B5EF4-FFF2-40B4-BE49-F238E27FC236}">
                <a16:creationId xmlns:a16="http://schemas.microsoft.com/office/drawing/2014/main" id="{7873E5AF-FC81-4B38-A18D-8F7BEA2C4984}"/>
              </a:ext>
            </a:extLst>
          </p:cNvPr>
          <p:cNvSpPr txBox="1"/>
          <p:nvPr/>
        </p:nvSpPr>
        <p:spPr>
          <a:xfrm>
            <a:off x="901874" y="1074509"/>
            <a:ext cx="10388252" cy="3293209"/>
          </a:xfrm>
          <a:prstGeom prst="rect">
            <a:avLst/>
          </a:prstGeom>
          <a:noFill/>
        </p:spPr>
        <p:txBody>
          <a:bodyPr wrap="square">
            <a:spAutoFit/>
          </a:bodyPr>
          <a:lstStyle/>
          <a:p>
            <a:pPr algn="ctr"/>
            <a:r>
              <a:rPr lang="en-US" sz="1600" dirty="0"/>
              <a:t>Part B</a:t>
            </a:r>
          </a:p>
          <a:p>
            <a:r>
              <a:rPr lang="da-DK" sz="1600" dirty="0"/>
              <a:t>(1 - 0.1B - 0.99B^2 + 0.013B^3 + 0.2078B^4 + 0.0888B^5 + 0.00864B^6) * (1-B)^2 * (1-B^12) * Xt = (1 - 0.6B + 0.8B^2)at</a:t>
            </a:r>
          </a:p>
          <a:p>
            <a:endParaRPr lang="en-US" sz="1600" dirty="0"/>
          </a:p>
          <a:p>
            <a:r>
              <a:rPr lang="en-US" sz="1600" dirty="0"/>
              <a:t>phi = c(0.1, 0.99, -0.13, -0.2078, -0.0888, -0.00864)</a:t>
            </a:r>
          </a:p>
          <a:p>
            <a:r>
              <a:rPr lang="en-US" sz="1600" dirty="0" err="1"/>
              <a:t>factor.wge</a:t>
            </a:r>
            <a:r>
              <a:rPr lang="en-US" sz="1600" dirty="0"/>
              <a:t>(phi = phi)</a:t>
            </a:r>
          </a:p>
          <a:p>
            <a:r>
              <a:rPr lang="en-US" sz="1600" dirty="0"/>
              <a:t>theta = c(0.6, -0.8)</a:t>
            </a:r>
          </a:p>
          <a:p>
            <a:r>
              <a:rPr lang="en-US" sz="1600" dirty="0" err="1"/>
              <a:t>factor.wge</a:t>
            </a:r>
            <a:r>
              <a:rPr lang="en-US" sz="1600" dirty="0"/>
              <a:t>(phi = theta)</a:t>
            </a:r>
          </a:p>
          <a:p>
            <a:endParaRPr lang="en-US" sz="1600" dirty="0"/>
          </a:p>
          <a:p>
            <a:r>
              <a:rPr lang="en-US" sz="1600" dirty="0"/>
              <a:t>There is a seasonal component (1-B^s) -&gt; s = 12</a:t>
            </a:r>
          </a:p>
          <a:p>
            <a:r>
              <a:rPr lang="en-US" sz="1600" dirty="0"/>
              <a:t>There is a (1-B)^d term -&gt; d = 2</a:t>
            </a:r>
          </a:p>
          <a:p>
            <a:r>
              <a:rPr lang="en-US" sz="1600" dirty="0"/>
              <a:t>There are 6 roots of the characteristic equation of the AR side. There are 2 roots of the characteristic equation of the MA side (and none of the factors on the AR and MA side cancel) -&gt; p = 6, q = 2</a:t>
            </a:r>
          </a:p>
          <a:p>
            <a:r>
              <a:rPr lang="en-US" sz="1600" b="1" dirty="0"/>
              <a:t>This is a Seasonal ARUMA model with p = 6, d = 2, q = 2 and s = 12</a:t>
            </a:r>
          </a:p>
        </p:txBody>
      </p:sp>
      <p:pic>
        <p:nvPicPr>
          <p:cNvPr id="6" name="Picture 5">
            <a:extLst>
              <a:ext uri="{FF2B5EF4-FFF2-40B4-BE49-F238E27FC236}">
                <a16:creationId xmlns:a16="http://schemas.microsoft.com/office/drawing/2014/main" id="{CEA284B7-AAF0-42EF-8C71-C575A2A38DDA}"/>
              </a:ext>
            </a:extLst>
          </p:cNvPr>
          <p:cNvPicPr>
            <a:picLocks noChangeAspect="1"/>
          </p:cNvPicPr>
          <p:nvPr/>
        </p:nvPicPr>
        <p:blipFill>
          <a:blip r:embed="rId3"/>
          <a:stretch>
            <a:fillRect/>
          </a:stretch>
        </p:blipFill>
        <p:spPr>
          <a:xfrm>
            <a:off x="609600" y="4696079"/>
            <a:ext cx="5745245" cy="1398056"/>
          </a:xfrm>
          <a:prstGeom prst="rect">
            <a:avLst/>
          </a:prstGeom>
        </p:spPr>
      </p:pic>
      <p:pic>
        <p:nvPicPr>
          <p:cNvPr id="8" name="Picture 7">
            <a:extLst>
              <a:ext uri="{FF2B5EF4-FFF2-40B4-BE49-F238E27FC236}">
                <a16:creationId xmlns:a16="http://schemas.microsoft.com/office/drawing/2014/main" id="{DC34D6BC-F490-484C-B84B-F2B5640034A0}"/>
              </a:ext>
            </a:extLst>
          </p:cNvPr>
          <p:cNvPicPr>
            <a:picLocks noChangeAspect="1"/>
          </p:cNvPicPr>
          <p:nvPr/>
        </p:nvPicPr>
        <p:blipFill>
          <a:blip r:embed="rId4"/>
          <a:stretch>
            <a:fillRect/>
          </a:stretch>
        </p:blipFill>
        <p:spPr>
          <a:xfrm>
            <a:off x="6636312" y="4696079"/>
            <a:ext cx="4653814" cy="696948"/>
          </a:xfrm>
          <a:prstGeom prst="rect">
            <a:avLst/>
          </a:prstGeom>
        </p:spPr>
      </p:pic>
    </p:spTree>
    <p:extLst>
      <p:ext uri="{BB962C8B-B14F-4D97-AF65-F5344CB8AC3E}">
        <p14:creationId xmlns:p14="http://schemas.microsoft.com/office/powerpoint/2010/main" val="3477106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spcBef>
                <a:spcPct val="50000"/>
              </a:spcBef>
            </a:pPr>
            <a:r>
              <a:rPr lang="en-US" sz="3200"/>
              <a:t>For Live Session – Activity 2</a:t>
            </a:r>
            <a:endParaRPr lang="en-US" sz="3200" dirty="0"/>
          </a:p>
        </p:txBody>
      </p:sp>
      <p:pic>
        <p:nvPicPr>
          <p:cNvPr id="4" name="Picture 3">
            <a:extLst>
              <a:ext uri="{FF2B5EF4-FFF2-40B4-BE49-F238E27FC236}">
                <a16:creationId xmlns:a16="http://schemas.microsoft.com/office/drawing/2014/main" id="{A807A136-9301-4BA3-AB2C-B4EBBC12E23A}"/>
              </a:ext>
            </a:extLst>
          </p:cNvPr>
          <p:cNvPicPr>
            <a:picLocks noChangeAspect="1"/>
          </p:cNvPicPr>
          <p:nvPr/>
        </p:nvPicPr>
        <p:blipFill>
          <a:blip r:embed="rId3"/>
          <a:stretch>
            <a:fillRect/>
          </a:stretch>
        </p:blipFill>
        <p:spPr>
          <a:xfrm>
            <a:off x="2223547" y="1029874"/>
            <a:ext cx="7744906" cy="1867161"/>
          </a:xfrm>
          <a:prstGeom prst="rect">
            <a:avLst/>
          </a:prstGeom>
        </p:spPr>
      </p:pic>
      <p:pic>
        <p:nvPicPr>
          <p:cNvPr id="10" name="Picture 9">
            <a:extLst>
              <a:ext uri="{FF2B5EF4-FFF2-40B4-BE49-F238E27FC236}">
                <a16:creationId xmlns:a16="http://schemas.microsoft.com/office/drawing/2014/main" id="{5807ACB7-CEF5-46A1-95BC-8382CBE5E179}"/>
              </a:ext>
            </a:extLst>
          </p:cNvPr>
          <p:cNvPicPr>
            <a:picLocks noChangeAspect="1"/>
          </p:cNvPicPr>
          <p:nvPr/>
        </p:nvPicPr>
        <p:blipFill>
          <a:blip r:embed="rId4"/>
          <a:stretch>
            <a:fillRect/>
          </a:stretch>
        </p:blipFill>
        <p:spPr>
          <a:xfrm>
            <a:off x="3699760" y="2897035"/>
            <a:ext cx="4792479" cy="3313570"/>
          </a:xfrm>
          <a:prstGeom prst="rect">
            <a:avLst/>
          </a:prstGeom>
        </p:spPr>
      </p:pic>
    </p:spTree>
    <p:extLst>
      <p:ext uri="{BB962C8B-B14F-4D97-AF65-F5344CB8AC3E}">
        <p14:creationId xmlns:p14="http://schemas.microsoft.com/office/powerpoint/2010/main" val="10973169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spcBef>
                <a:spcPct val="50000"/>
              </a:spcBef>
            </a:pPr>
            <a:r>
              <a:rPr lang="en-US" sz="3200" dirty="0"/>
              <a:t>For Live Session – Slide 4 (TSLA)</a:t>
            </a:r>
          </a:p>
        </p:txBody>
      </p:sp>
      <p:sp>
        <p:nvSpPr>
          <p:cNvPr id="5" name="TextBox 4">
            <a:extLst>
              <a:ext uri="{FF2B5EF4-FFF2-40B4-BE49-F238E27FC236}">
                <a16:creationId xmlns:a16="http://schemas.microsoft.com/office/drawing/2014/main" id="{7873E5AF-FC81-4B38-A18D-8F7BEA2C4984}"/>
              </a:ext>
            </a:extLst>
          </p:cNvPr>
          <p:cNvSpPr txBox="1"/>
          <p:nvPr/>
        </p:nvSpPr>
        <p:spPr>
          <a:xfrm>
            <a:off x="1247793" y="1177447"/>
            <a:ext cx="9696414" cy="1569660"/>
          </a:xfrm>
          <a:prstGeom prst="rect">
            <a:avLst/>
          </a:prstGeom>
          <a:noFill/>
        </p:spPr>
        <p:txBody>
          <a:bodyPr wrap="square">
            <a:spAutoFit/>
          </a:bodyPr>
          <a:lstStyle/>
          <a:p>
            <a:pPr algn="ctr"/>
            <a:r>
              <a:rPr lang="en-US" sz="1600" dirty="0"/>
              <a:t>Pick a stock and download the last year’s worth of daily stock price data.</a:t>
            </a:r>
          </a:p>
          <a:p>
            <a:pPr marL="342900" indent="-342900">
              <a:buFont typeface="Arial" panose="020B0604020202020204" pitchFamily="34" charset="0"/>
              <a:buChar char="•"/>
            </a:pPr>
            <a:endParaRPr lang="en-US" sz="1600" dirty="0"/>
          </a:p>
          <a:p>
            <a:pPr marL="342900" indent="-342900">
              <a:buFont typeface="Arial" panose="020B0604020202020204" pitchFamily="34" charset="0"/>
              <a:buChar char="•"/>
            </a:pPr>
            <a:r>
              <a:rPr lang="en-US" sz="1600" dirty="0"/>
              <a:t>Plot the data</a:t>
            </a:r>
          </a:p>
          <a:p>
            <a:pPr marL="342900" indent="-342900">
              <a:buFont typeface="Arial" panose="020B0604020202020204" pitchFamily="34" charset="0"/>
              <a:buChar char="•"/>
            </a:pPr>
            <a:r>
              <a:rPr lang="en-US" sz="1600" dirty="0"/>
              <a:t>Take the first difference, and the estimate the structure of the differenced data.</a:t>
            </a:r>
          </a:p>
          <a:p>
            <a:pPr marL="342900" indent="-342900">
              <a:buFont typeface="Arial" panose="020B0604020202020204" pitchFamily="34" charset="0"/>
              <a:buChar char="•"/>
            </a:pPr>
            <a:r>
              <a:rPr lang="en-US" sz="1600" dirty="0"/>
              <a:t>From this information, suggest a model for the data.</a:t>
            </a:r>
          </a:p>
          <a:p>
            <a:pPr algn="ctr"/>
            <a:endParaRPr lang="en-US" sz="1600" b="1" dirty="0"/>
          </a:p>
        </p:txBody>
      </p:sp>
      <p:pic>
        <p:nvPicPr>
          <p:cNvPr id="4" name="Picture 3">
            <a:extLst>
              <a:ext uri="{FF2B5EF4-FFF2-40B4-BE49-F238E27FC236}">
                <a16:creationId xmlns:a16="http://schemas.microsoft.com/office/drawing/2014/main" id="{FD6FEF61-B9F4-4D69-9A7A-CC6CC4C9BAAE}"/>
              </a:ext>
            </a:extLst>
          </p:cNvPr>
          <p:cNvPicPr>
            <a:picLocks noChangeAspect="1"/>
          </p:cNvPicPr>
          <p:nvPr/>
        </p:nvPicPr>
        <p:blipFill>
          <a:blip r:embed="rId3"/>
          <a:stretch>
            <a:fillRect/>
          </a:stretch>
        </p:blipFill>
        <p:spPr>
          <a:xfrm>
            <a:off x="3428769" y="2747107"/>
            <a:ext cx="5334462" cy="3292125"/>
          </a:xfrm>
          <a:prstGeom prst="rect">
            <a:avLst/>
          </a:prstGeom>
        </p:spPr>
      </p:pic>
    </p:spTree>
    <p:extLst>
      <p:ext uri="{BB962C8B-B14F-4D97-AF65-F5344CB8AC3E}">
        <p14:creationId xmlns:p14="http://schemas.microsoft.com/office/powerpoint/2010/main" val="39896778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spcBef>
                <a:spcPct val="50000"/>
              </a:spcBef>
            </a:pPr>
            <a:r>
              <a:rPr lang="en-US" sz="3200" dirty="0"/>
              <a:t>For Live Session – Slide 4 (TSLA)</a:t>
            </a:r>
          </a:p>
        </p:txBody>
      </p:sp>
      <p:sp>
        <p:nvSpPr>
          <p:cNvPr id="5" name="TextBox 4">
            <a:extLst>
              <a:ext uri="{FF2B5EF4-FFF2-40B4-BE49-F238E27FC236}">
                <a16:creationId xmlns:a16="http://schemas.microsoft.com/office/drawing/2014/main" id="{7873E5AF-FC81-4B38-A18D-8F7BEA2C4984}"/>
              </a:ext>
            </a:extLst>
          </p:cNvPr>
          <p:cNvSpPr txBox="1"/>
          <p:nvPr/>
        </p:nvSpPr>
        <p:spPr>
          <a:xfrm>
            <a:off x="1247793" y="1177447"/>
            <a:ext cx="9696414" cy="1077218"/>
          </a:xfrm>
          <a:prstGeom prst="rect">
            <a:avLst/>
          </a:prstGeom>
          <a:noFill/>
        </p:spPr>
        <p:txBody>
          <a:bodyPr wrap="square">
            <a:spAutoFit/>
          </a:bodyPr>
          <a:lstStyle/>
          <a:p>
            <a:pPr algn="ctr"/>
            <a:r>
              <a:rPr lang="en-US" sz="1600" dirty="0"/>
              <a:t>Pick a stock and download the last year’s worth of daily stock price data.</a:t>
            </a:r>
          </a:p>
          <a:p>
            <a:pPr marL="342900" indent="-342900">
              <a:buFont typeface="Arial" panose="020B0604020202020204" pitchFamily="34" charset="0"/>
              <a:buChar char="•"/>
            </a:pPr>
            <a:endParaRPr lang="en-US" sz="1600" dirty="0"/>
          </a:p>
          <a:p>
            <a:pPr marL="342900" indent="-342900">
              <a:buFont typeface="Arial" panose="020B0604020202020204" pitchFamily="34" charset="0"/>
              <a:buChar char="•"/>
            </a:pPr>
            <a:r>
              <a:rPr lang="en-US" sz="1600" dirty="0"/>
              <a:t>Take the first difference, and the estimate the structure of the differenced data.</a:t>
            </a:r>
          </a:p>
          <a:p>
            <a:pPr marL="342900" indent="-342900">
              <a:buFont typeface="Arial" panose="020B0604020202020204" pitchFamily="34" charset="0"/>
              <a:buChar char="•"/>
            </a:pPr>
            <a:r>
              <a:rPr lang="en-US" sz="1600" dirty="0"/>
              <a:t>From this information, suggest a model for the data.</a:t>
            </a:r>
          </a:p>
        </p:txBody>
      </p:sp>
      <p:pic>
        <p:nvPicPr>
          <p:cNvPr id="6" name="Picture 5">
            <a:extLst>
              <a:ext uri="{FF2B5EF4-FFF2-40B4-BE49-F238E27FC236}">
                <a16:creationId xmlns:a16="http://schemas.microsoft.com/office/drawing/2014/main" id="{DB87A215-268F-4687-A019-24BBC76B8D88}"/>
              </a:ext>
            </a:extLst>
          </p:cNvPr>
          <p:cNvPicPr>
            <a:picLocks noChangeAspect="1"/>
          </p:cNvPicPr>
          <p:nvPr/>
        </p:nvPicPr>
        <p:blipFill>
          <a:blip r:embed="rId3"/>
          <a:stretch>
            <a:fillRect/>
          </a:stretch>
        </p:blipFill>
        <p:spPr>
          <a:xfrm>
            <a:off x="1247793" y="2957291"/>
            <a:ext cx="3711262" cy="2286198"/>
          </a:xfrm>
          <a:prstGeom prst="rect">
            <a:avLst/>
          </a:prstGeom>
        </p:spPr>
      </p:pic>
      <p:sp>
        <p:nvSpPr>
          <p:cNvPr id="7" name="TextBox 6">
            <a:extLst>
              <a:ext uri="{FF2B5EF4-FFF2-40B4-BE49-F238E27FC236}">
                <a16:creationId xmlns:a16="http://schemas.microsoft.com/office/drawing/2014/main" id="{C6E3446E-A975-423B-9A12-709A0D9D811B}"/>
              </a:ext>
            </a:extLst>
          </p:cNvPr>
          <p:cNvSpPr txBox="1"/>
          <p:nvPr/>
        </p:nvSpPr>
        <p:spPr>
          <a:xfrm>
            <a:off x="1577788" y="2492188"/>
            <a:ext cx="3119718" cy="369332"/>
          </a:xfrm>
          <a:prstGeom prst="rect">
            <a:avLst/>
          </a:prstGeom>
          <a:noFill/>
        </p:spPr>
        <p:txBody>
          <a:bodyPr wrap="square" rtlCol="0">
            <a:spAutoFit/>
          </a:bodyPr>
          <a:lstStyle/>
          <a:p>
            <a:pPr algn="ctr"/>
            <a:r>
              <a:rPr lang="en-US" dirty="0"/>
              <a:t>Differenced Data</a:t>
            </a:r>
          </a:p>
        </p:txBody>
      </p:sp>
      <p:pic>
        <p:nvPicPr>
          <p:cNvPr id="9" name="Picture 8">
            <a:extLst>
              <a:ext uri="{FF2B5EF4-FFF2-40B4-BE49-F238E27FC236}">
                <a16:creationId xmlns:a16="http://schemas.microsoft.com/office/drawing/2014/main" id="{5B07F17F-DF54-4AFE-91E7-D59D731204C1}"/>
              </a:ext>
            </a:extLst>
          </p:cNvPr>
          <p:cNvPicPr>
            <a:picLocks noChangeAspect="1"/>
          </p:cNvPicPr>
          <p:nvPr/>
        </p:nvPicPr>
        <p:blipFill>
          <a:blip r:embed="rId4"/>
          <a:stretch>
            <a:fillRect/>
          </a:stretch>
        </p:blipFill>
        <p:spPr>
          <a:xfrm>
            <a:off x="4959055" y="3029450"/>
            <a:ext cx="3711262" cy="2286198"/>
          </a:xfrm>
          <a:prstGeom prst="rect">
            <a:avLst/>
          </a:prstGeom>
        </p:spPr>
      </p:pic>
      <p:sp>
        <p:nvSpPr>
          <p:cNvPr id="10" name="TextBox 9">
            <a:extLst>
              <a:ext uri="{FF2B5EF4-FFF2-40B4-BE49-F238E27FC236}">
                <a16:creationId xmlns:a16="http://schemas.microsoft.com/office/drawing/2014/main" id="{21269587-4C2F-4BEF-9197-D0258B16ACF6}"/>
              </a:ext>
            </a:extLst>
          </p:cNvPr>
          <p:cNvSpPr txBox="1"/>
          <p:nvPr/>
        </p:nvSpPr>
        <p:spPr>
          <a:xfrm>
            <a:off x="5254827" y="2383119"/>
            <a:ext cx="3119718" cy="646331"/>
          </a:xfrm>
          <a:prstGeom prst="rect">
            <a:avLst/>
          </a:prstGeom>
          <a:noFill/>
        </p:spPr>
        <p:txBody>
          <a:bodyPr wrap="square" rtlCol="0">
            <a:spAutoFit/>
          </a:bodyPr>
          <a:lstStyle/>
          <a:p>
            <a:pPr algn="ctr"/>
            <a:r>
              <a:rPr lang="en-US" dirty="0" err="1"/>
              <a:t>Plotts.sample.wge</a:t>
            </a:r>
            <a:r>
              <a:rPr lang="en-US" dirty="0"/>
              <a:t> of differenced data</a:t>
            </a:r>
          </a:p>
        </p:txBody>
      </p:sp>
      <p:pic>
        <p:nvPicPr>
          <p:cNvPr id="12" name="Picture 11">
            <a:extLst>
              <a:ext uri="{FF2B5EF4-FFF2-40B4-BE49-F238E27FC236}">
                <a16:creationId xmlns:a16="http://schemas.microsoft.com/office/drawing/2014/main" id="{AEEE7CF3-FCF6-4DA5-B522-40ECB3722D48}"/>
              </a:ext>
            </a:extLst>
          </p:cNvPr>
          <p:cNvPicPr>
            <a:picLocks noChangeAspect="1"/>
          </p:cNvPicPr>
          <p:nvPr/>
        </p:nvPicPr>
        <p:blipFill>
          <a:blip r:embed="rId5"/>
          <a:stretch>
            <a:fillRect/>
          </a:stretch>
        </p:blipFill>
        <p:spPr>
          <a:xfrm>
            <a:off x="2367420" y="5387807"/>
            <a:ext cx="6739002" cy="1035965"/>
          </a:xfrm>
          <a:prstGeom prst="rect">
            <a:avLst/>
          </a:prstGeom>
        </p:spPr>
      </p:pic>
      <p:sp>
        <p:nvSpPr>
          <p:cNvPr id="11" name="TextBox 10">
            <a:extLst>
              <a:ext uri="{FF2B5EF4-FFF2-40B4-BE49-F238E27FC236}">
                <a16:creationId xmlns:a16="http://schemas.microsoft.com/office/drawing/2014/main" id="{C275979A-22FF-4F16-8066-70889A854615}"/>
              </a:ext>
            </a:extLst>
          </p:cNvPr>
          <p:cNvSpPr txBox="1"/>
          <p:nvPr/>
        </p:nvSpPr>
        <p:spPr>
          <a:xfrm>
            <a:off x="8670317" y="3069338"/>
            <a:ext cx="3297313" cy="2062103"/>
          </a:xfrm>
          <a:prstGeom prst="rect">
            <a:avLst/>
          </a:prstGeom>
          <a:noFill/>
        </p:spPr>
        <p:txBody>
          <a:bodyPr wrap="square">
            <a:spAutoFit/>
          </a:bodyPr>
          <a:lstStyle/>
          <a:p>
            <a:pPr algn="ctr"/>
            <a:r>
              <a:rPr lang="en-US" sz="1600" b="1" dirty="0"/>
              <a:t>This is hard to say, the differenced data looks like it is white noise I believe. ARIMA(0,1,0) might fit it, however the AIC shows ARMA(5,2) with the lowest AIC but ARMA(0,0) as not too much further behind. It could be ARIMA(0,1,0) or ARIMA(5,1,2) perhaps?</a:t>
            </a:r>
          </a:p>
        </p:txBody>
      </p:sp>
    </p:spTree>
    <p:extLst>
      <p:ext uri="{BB962C8B-B14F-4D97-AF65-F5344CB8AC3E}">
        <p14:creationId xmlns:p14="http://schemas.microsoft.com/office/powerpoint/2010/main" val="27429620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0"/>
            <a:ext cx="10972800" cy="1143000"/>
          </a:xfrm>
        </p:spPr>
        <p:txBody>
          <a:bodyPr/>
          <a:lstStyle/>
          <a:p>
            <a:pPr algn="ctr">
              <a:spcBef>
                <a:spcPct val="50000"/>
              </a:spcBef>
            </a:pPr>
            <a:r>
              <a:rPr lang="en-US" sz="3200" dirty="0"/>
              <a:t>Takeaways from Unit 6</a:t>
            </a:r>
          </a:p>
        </p:txBody>
      </p:sp>
      <p:sp>
        <p:nvSpPr>
          <p:cNvPr id="10" name="Content Placeholder 4"/>
          <p:cNvSpPr txBox="1">
            <a:spLocks/>
          </p:cNvSpPr>
          <p:nvPr/>
        </p:nvSpPr>
        <p:spPr>
          <a:xfrm>
            <a:off x="1981200" y="784482"/>
            <a:ext cx="8229600" cy="5591265"/>
          </a:xfrm>
          <a:prstGeom prst="rect">
            <a:avLst/>
          </a:prstGeom>
        </p:spPr>
        <p:txBody>
          <a:bodyPr/>
          <a:lst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defRPr/>
            </a:pPr>
            <a:r>
              <a:rPr lang="en-US" sz="1600" dirty="0"/>
              <a:t>An ARIMA model is a process where the differences of the coefficients can satisfy the requirements for a stationary ARMA model.</a:t>
            </a:r>
          </a:p>
          <a:p>
            <a:pPr lvl="1">
              <a:defRPr/>
            </a:pPr>
            <a:r>
              <a:rPr lang="el-GR" sz="1400" dirty="0"/>
              <a:t>ϕ(</a:t>
            </a:r>
            <a:r>
              <a:rPr lang="en-US" sz="1400" dirty="0"/>
              <a:t>B)(1−B)</a:t>
            </a:r>
            <a:r>
              <a:rPr lang="en-US" sz="1400" i="1" baseline="30000" dirty="0">
                <a:latin typeface="Times New Roman" panose="02020603050405020304" pitchFamily="18" charset="0"/>
                <a:cs typeface="Times New Roman" panose="02020603050405020304" pitchFamily="18" charset="0"/>
              </a:rPr>
              <a:t> d </a:t>
            </a:r>
            <a:r>
              <a:rPr lang="en-US" sz="1400" dirty="0" err="1"/>
              <a:t>Xt</a:t>
            </a:r>
            <a:r>
              <a:rPr lang="en-US" sz="1400" dirty="0"/>
              <a:t> = </a:t>
            </a:r>
            <a:r>
              <a:rPr lang="el-GR" sz="1400" dirty="0"/>
              <a:t>θ(</a:t>
            </a:r>
            <a:r>
              <a:rPr lang="en-US" sz="1400" dirty="0"/>
              <a:t>B)at</a:t>
            </a:r>
          </a:p>
          <a:p>
            <a:pPr lvl="1">
              <a:defRPr/>
            </a:pPr>
            <a:r>
              <a:rPr lang="en-US" sz="1400" dirty="0"/>
              <a:t>All the roots of  ϕ(B)  and  θ(B)  are outside the unit circle</a:t>
            </a:r>
          </a:p>
          <a:p>
            <a:pPr lvl="1">
              <a:defRPr/>
            </a:pPr>
            <a:r>
              <a:rPr lang="en-US" sz="1400" dirty="0"/>
              <a:t>d  is a non-negative integer</a:t>
            </a:r>
          </a:p>
          <a:p>
            <a:pPr lvl="1">
              <a:defRPr/>
            </a:pPr>
            <a:r>
              <a:rPr lang="en-US" sz="1400" dirty="0"/>
              <a:t>Differences of  (1−B)</a:t>
            </a:r>
            <a:r>
              <a:rPr lang="en-US" sz="1400" baseline="30000" dirty="0">
                <a:solidFill>
                  <a:srgbClr val="000000"/>
                </a:solidFill>
                <a:latin typeface="MathJax_Math-italic"/>
              </a:rPr>
              <a:t> </a:t>
            </a:r>
            <a:r>
              <a:rPr lang="en-US" sz="1400" baseline="30000" dirty="0" err="1">
                <a:solidFill>
                  <a:srgbClr val="000000"/>
                </a:solidFill>
                <a:latin typeface="MathJax_Math-italic"/>
              </a:rPr>
              <a:t>d</a:t>
            </a:r>
            <a:r>
              <a:rPr lang="en-US" sz="1400" dirty="0" err="1"/>
              <a:t>Xt</a:t>
            </a:r>
            <a:r>
              <a:rPr lang="en-US" sz="1400" dirty="0"/>
              <a:t>  satisfy a stationary model (ARMA)</a:t>
            </a:r>
          </a:p>
          <a:p>
            <a:r>
              <a:rPr lang="en-US" sz="1600" dirty="0"/>
              <a:t>ARIMA Models are non-stationary because the variance is not finite.</a:t>
            </a:r>
            <a:endParaRPr lang="en-US" sz="1400" dirty="0"/>
          </a:p>
          <a:p>
            <a:pPr marL="285750" indent="-285750">
              <a:spcBef>
                <a:spcPts val="600"/>
              </a:spcBef>
              <a:buFont typeface="Arial" panose="020B0604020202020204" pitchFamily="34" charset="0"/>
              <a:buChar char="•"/>
            </a:pPr>
            <a:r>
              <a:rPr lang="en-US" sz="1600" dirty="0"/>
              <a:t>The </a:t>
            </a:r>
            <a:r>
              <a:rPr lang="en-US" sz="1600" dirty="0">
                <a:latin typeface="Times New Roman" panose="02020603050405020304" pitchFamily="18" charset="0"/>
                <a:cs typeface="Times New Roman" panose="02020603050405020304" pitchFamily="18" charset="0"/>
              </a:rPr>
              <a:t>(1 </a:t>
            </a:r>
            <a:r>
              <a:rPr lang="en-US" sz="1600" dirty="0">
                <a:latin typeface="Symbol" panose="05050102010706020507" pitchFamily="18" charset="2"/>
                <a:cs typeface="Times New Roman" panose="02020603050405020304" pitchFamily="18" charset="0"/>
              </a:rPr>
              <a:t>- </a:t>
            </a:r>
            <a:r>
              <a:rPr lang="en-US" sz="1600" i="1" dirty="0">
                <a:latin typeface="Times New Roman" panose="02020603050405020304" pitchFamily="18" charset="0"/>
                <a:cs typeface="Times New Roman" panose="02020603050405020304" pitchFamily="18" charset="0"/>
              </a:rPr>
              <a:t>B</a:t>
            </a:r>
            <a:r>
              <a:rPr lang="en-US" sz="1600" dirty="0">
                <a:latin typeface="Times New Roman" panose="02020603050405020304" pitchFamily="18" charset="0"/>
                <a:cs typeface="Times New Roman" panose="02020603050405020304" pitchFamily="18" charset="0"/>
              </a:rPr>
              <a:t>)</a:t>
            </a:r>
            <a:r>
              <a:rPr lang="en-US" sz="1600" i="1" baseline="30000" dirty="0">
                <a:latin typeface="Times New Roman" panose="02020603050405020304" pitchFamily="18" charset="0"/>
                <a:cs typeface="Times New Roman" panose="02020603050405020304" pitchFamily="18" charset="0"/>
              </a:rPr>
              <a:t>d</a:t>
            </a:r>
            <a:r>
              <a:rPr lang="en-US" sz="1600" dirty="0">
                <a:latin typeface="Times New Roman" panose="02020603050405020304" pitchFamily="18" charset="0"/>
                <a:cs typeface="Times New Roman" panose="02020603050405020304" pitchFamily="18" charset="0"/>
              </a:rPr>
              <a:t> </a:t>
            </a:r>
            <a:r>
              <a:rPr lang="en-US" sz="1600" dirty="0"/>
              <a:t>factor dominates the stationary components.</a:t>
            </a:r>
          </a:p>
          <a:p>
            <a:pPr marL="742950" lvl="1" indent="-285750">
              <a:spcBef>
                <a:spcPts val="600"/>
              </a:spcBef>
              <a:buFont typeface="Arial" panose="020B0604020202020204" pitchFamily="34" charset="0"/>
              <a:buChar char="•"/>
            </a:pPr>
            <a:r>
              <a:rPr lang="en-US" sz="1600" dirty="0"/>
              <a:t>In the realizations</a:t>
            </a:r>
          </a:p>
          <a:p>
            <a:pPr marL="742950" lvl="1" indent="-285750">
              <a:spcBef>
                <a:spcPts val="600"/>
              </a:spcBef>
              <a:buFont typeface="Arial" panose="020B0604020202020204" pitchFamily="34" charset="0"/>
              <a:buChar char="•"/>
            </a:pPr>
            <a:r>
              <a:rPr lang="en-US" sz="1600" dirty="0"/>
              <a:t>Autocorrelations</a:t>
            </a:r>
          </a:p>
          <a:p>
            <a:pPr marL="742950" lvl="1" indent="-285750">
              <a:spcBef>
                <a:spcPts val="600"/>
              </a:spcBef>
              <a:buFont typeface="Arial" panose="020B0604020202020204" pitchFamily="34" charset="0"/>
              <a:buChar char="•"/>
            </a:pPr>
            <a:r>
              <a:rPr lang="en-US" sz="1600" dirty="0"/>
              <a:t>Spectral densities all have peaks at </a:t>
            </a:r>
            <a:r>
              <a:rPr lang="en-US" sz="1600" i="1" dirty="0">
                <a:latin typeface="Times New Roman" panose="02020603050405020304" pitchFamily="18" charset="0"/>
                <a:cs typeface="Times New Roman" panose="02020603050405020304" pitchFamily="18" charset="0"/>
              </a:rPr>
              <a:t>f </a:t>
            </a:r>
            <a:r>
              <a:rPr lang="en-US" sz="1600" dirty="0">
                <a:latin typeface="Times New Roman" panose="02020603050405020304" pitchFamily="18" charset="0"/>
                <a:cs typeface="Times New Roman" panose="02020603050405020304" pitchFamily="18" charset="0"/>
              </a:rPr>
              <a:t>= 0</a:t>
            </a:r>
            <a:endParaRPr lang="en-US" sz="1600" dirty="0"/>
          </a:p>
          <a:p>
            <a:pPr marL="285750" indent="-285750">
              <a:spcBef>
                <a:spcPts val="600"/>
              </a:spcBef>
              <a:buFont typeface="Arial" panose="020B0604020202020204" pitchFamily="34" charset="0"/>
              <a:buChar char="•"/>
            </a:pPr>
            <a:r>
              <a:rPr lang="en-US" sz="1600" dirty="0">
                <a:cs typeface="Times New Roman" panose="02020603050405020304" pitchFamily="18" charset="0"/>
              </a:rPr>
              <a:t>AN ARUMA Model is a generalization of an ARIMA model better for Seasonal Data</a:t>
            </a:r>
          </a:p>
          <a:p>
            <a:pPr marL="685800" lvl="1">
              <a:buFont typeface="Arial" panose="020B0604020202020204" pitchFamily="34" charset="0"/>
              <a:buChar char="•"/>
            </a:pPr>
            <a:r>
              <a:rPr lang="el-GR" sz="1400" b="0" i="0" u="none" strike="noStrike" dirty="0">
                <a:solidFill>
                  <a:srgbClr val="000000"/>
                </a:solidFill>
                <a:effectLst/>
                <a:latin typeface="MathJax_Math-italic"/>
              </a:rPr>
              <a:t>ϕ</a:t>
            </a:r>
            <a:r>
              <a:rPr lang="el-GR" sz="1400" b="0" i="0" u="none" strike="noStrike" dirty="0">
                <a:solidFill>
                  <a:srgbClr val="000000"/>
                </a:solidFill>
                <a:effectLst/>
                <a:latin typeface="MathJax_Main"/>
              </a:rPr>
              <a:t>(</a:t>
            </a:r>
            <a:r>
              <a:rPr lang="en-US" sz="1400" b="0" i="0" u="none" strike="noStrike" dirty="0">
                <a:solidFill>
                  <a:srgbClr val="000000"/>
                </a:solidFill>
                <a:effectLst/>
                <a:latin typeface="MathJax_Math-italic"/>
              </a:rPr>
              <a:t>B</a:t>
            </a:r>
            <a:r>
              <a:rPr lang="en-US" sz="1400" b="0" i="0" u="none" strike="noStrike" dirty="0">
                <a:solidFill>
                  <a:srgbClr val="000000"/>
                </a:solidFill>
                <a:effectLst/>
                <a:latin typeface="MathJax_Main"/>
              </a:rPr>
              <a:t>)(1−</a:t>
            </a:r>
            <a:r>
              <a:rPr lang="en-US" sz="1400" b="0" i="0" u="none" strike="noStrike" dirty="0">
                <a:solidFill>
                  <a:srgbClr val="000000"/>
                </a:solidFill>
                <a:effectLst/>
                <a:latin typeface="MathJax_Math-italic"/>
              </a:rPr>
              <a:t>B</a:t>
            </a:r>
            <a:r>
              <a:rPr lang="en-US" sz="1400" b="0" i="0" u="none" strike="noStrike" dirty="0">
                <a:solidFill>
                  <a:srgbClr val="000000"/>
                </a:solidFill>
                <a:effectLst/>
                <a:latin typeface="MathJax_Main"/>
              </a:rPr>
              <a:t>)</a:t>
            </a:r>
            <a:r>
              <a:rPr lang="en-US" sz="1400" i="1" baseline="30000" dirty="0">
                <a:latin typeface="Times New Roman" panose="02020603050405020304" pitchFamily="18" charset="0"/>
                <a:cs typeface="Times New Roman" panose="02020603050405020304" pitchFamily="18" charset="0"/>
              </a:rPr>
              <a:t>d</a:t>
            </a:r>
            <a:r>
              <a:rPr lang="en-US" sz="1400" b="0" i="0" u="none" strike="noStrike" dirty="0">
                <a:solidFill>
                  <a:srgbClr val="000000"/>
                </a:solidFill>
                <a:effectLst/>
                <a:latin typeface="MathJax_Main"/>
              </a:rPr>
              <a:t>(1−</a:t>
            </a:r>
            <a:r>
              <a:rPr lang="en-US" sz="1400" b="0" i="0" u="none" strike="noStrike" dirty="0">
                <a:solidFill>
                  <a:srgbClr val="000000"/>
                </a:solidFill>
                <a:effectLst/>
                <a:latin typeface="MathJax_Math-italic"/>
              </a:rPr>
              <a:t>B</a:t>
            </a:r>
            <a:r>
              <a:rPr lang="en-US" sz="1400" i="1" baseline="30000" dirty="0">
                <a:latin typeface="Times New Roman" panose="02020603050405020304" pitchFamily="18" charset="0"/>
                <a:cs typeface="Times New Roman" panose="02020603050405020304" pitchFamily="18" charset="0"/>
              </a:rPr>
              <a:t>s</a:t>
            </a:r>
            <a:r>
              <a:rPr lang="en-US" sz="1400" b="0" i="0" u="none" strike="noStrike" dirty="0">
                <a:solidFill>
                  <a:srgbClr val="000000"/>
                </a:solidFill>
                <a:effectLst/>
                <a:latin typeface="MathJax_Main"/>
              </a:rPr>
              <a:t>)</a:t>
            </a:r>
            <a:r>
              <a:rPr lang="en-US" sz="1400" b="0" i="0" u="none" strike="noStrike" dirty="0" err="1">
                <a:solidFill>
                  <a:srgbClr val="000000"/>
                </a:solidFill>
                <a:effectLst/>
                <a:latin typeface="MathJax_Math-italic"/>
              </a:rPr>
              <a:t>Xt</a:t>
            </a:r>
            <a:r>
              <a:rPr lang="en-US" sz="1400" b="0" i="0" u="none" strike="noStrike" dirty="0">
                <a:solidFill>
                  <a:srgbClr val="000000"/>
                </a:solidFill>
                <a:effectLst/>
                <a:latin typeface="MathJax_Main"/>
              </a:rPr>
              <a:t>=</a:t>
            </a:r>
            <a:r>
              <a:rPr lang="el-GR" sz="1400" b="0" i="0" u="none" strike="noStrike" dirty="0">
                <a:solidFill>
                  <a:srgbClr val="000000"/>
                </a:solidFill>
                <a:effectLst/>
                <a:latin typeface="MathJax_Math-italic"/>
              </a:rPr>
              <a:t>θ</a:t>
            </a:r>
            <a:r>
              <a:rPr lang="el-GR" sz="1400" b="0" i="0" u="none" strike="noStrike" dirty="0">
                <a:solidFill>
                  <a:srgbClr val="000000"/>
                </a:solidFill>
                <a:effectLst/>
                <a:latin typeface="MathJax_Main"/>
              </a:rPr>
              <a:t>(</a:t>
            </a:r>
            <a:r>
              <a:rPr lang="en-US" sz="1400" b="0" i="0" u="none" strike="noStrike" dirty="0">
                <a:solidFill>
                  <a:srgbClr val="000000"/>
                </a:solidFill>
                <a:effectLst/>
                <a:latin typeface="MathJax_Math-italic"/>
              </a:rPr>
              <a:t>B</a:t>
            </a:r>
            <a:r>
              <a:rPr lang="en-US" sz="1400" b="0" i="0" u="none" strike="noStrike" dirty="0">
                <a:solidFill>
                  <a:srgbClr val="000000"/>
                </a:solidFill>
                <a:effectLst/>
                <a:latin typeface="MathJax_Main"/>
              </a:rPr>
              <a:t>)</a:t>
            </a:r>
            <a:r>
              <a:rPr lang="en-US" sz="1400" b="0" i="0" u="none" strike="noStrike" dirty="0">
                <a:solidFill>
                  <a:srgbClr val="000000"/>
                </a:solidFill>
                <a:effectLst/>
                <a:latin typeface="MathJax_Math-italic"/>
              </a:rPr>
              <a:t>at</a:t>
            </a:r>
          </a:p>
          <a:p>
            <a:pPr marL="685800" lvl="1">
              <a:buFont typeface="Arial" panose="020B0604020202020204" pitchFamily="34" charset="0"/>
              <a:buChar char="•"/>
            </a:pPr>
            <a:r>
              <a:rPr lang="en-US" sz="1200" b="0" i="0" dirty="0">
                <a:solidFill>
                  <a:srgbClr val="000000"/>
                </a:solidFill>
                <a:effectLst/>
                <a:latin typeface="Helvetica Neue"/>
              </a:rPr>
              <a:t>All the conditions from ARIMA are met</a:t>
            </a:r>
          </a:p>
          <a:p>
            <a:pPr marL="685800" lvl="1">
              <a:buFont typeface="Arial" panose="020B0604020202020204" pitchFamily="34" charset="0"/>
              <a:buChar char="•"/>
            </a:pPr>
            <a:r>
              <a:rPr lang="en-US" sz="1200" dirty="0"/>
              <a:t>s  is a non-negative integer</a:t>
            </a:r>
            <a:br>
              <a:rPr lang="en-US" sz="1000" dirty="0"/>
            </a:br>
            <a:endParaRPr lang="en-US" sz="1200" dirty="0">
              <a:cs typeface="Times New Roman" panose="02020603050405020304" pitchFamily="18" charset="0"/>
            </a:endParaRPr>
          </a:p>
          <a:p>
            <a:r>
              <a:rPr lang="en-US" sz="1600" b="0" i="0" dirty="0">
                <a:solidFill>
                  <a:srgbClr val="000000"/>
                </a:solidFill>
                <a:effectLst/>
                <a:latin typeface="Helvetica Neue"/>
              </a:rPr>
              <a:t>ARUMA really is a more general model than the combination of ARIMA with seasonality. It includes any model with additional non-stationary factors that do not form seasonal or integrated forms.</a:t>
            </a:r>
            <a:endParaRPr lang="en-US" sz="1600" dirty="0"/>
          </a:p>
        </p:txBody>
      </p:sp>
    </p:spTree>
    <p:extLst>
      <p:ext uri="{BB962C8B-B14F-4D97-AF65-F5344CB8AC3E}">
        <p14:creationId xmlns:p14="http://schemas.microsoft.com/office/powerpoint/2010/main" val="36975720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spcBef>
                <a:spcPct val="50000"/>
              </a:spcBef>
            </a:pPr>
            <a:r>
              <a:rPr lang="en-US" sz="3200" dirty="0"/>
              <a:t>Questions from Unit 6</a:t>
            </a:r>
          </a:p>
        </p:txBody>
      </p:sp>
      <p:sp>
        <p:nvSpPr>
          <p:cNvPr id="10" name="Content Placeholder 4"/>
          <p:cNvSpPr txBox="1">
            <a:spLocks/>
          </p:cNvSpPr>
          <p:nvPr/>
        </p:nvSpPr>
        <p:spPr>
          <a:xfrm>
            <a:off x="1981200" y="1371600"/>
            <a:ext cx="8229600" cy="4525963"/>
          </a:xfrm>
          <a:prstGeom prst="rect">
            <a:avLst/>
          </a:prstGeom>
        </p:spPr>
        <p:txBody>
          <a:bodyPr/>
          <a:lst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1600" dirty="0">
                <a:latin typeface="Arial" panose="020B0604020202020204" pitchFamily="34" charset="0"/>
                <a:cs typeface="Arial" panose="020B0604020202020204" pitchFamily="34" charset="0"/>
              </a:rPr>
              <a:t>Do we expect to see seasonality in stock data? Perhaps if it is a stock that pays dividends quarterly? Or is that generally not how stock analysis uses modeling?</a:t>
            </a:r>
            <a:endParaRPr lang="en-US" sz="1600" dirty="0"/>
          </a:p>
        </p:txBody>
      </p:sp>
    </p:spTree>
    <p:extLst>
      <p:ext uri="{BB962C8B-B14F-4D97-AF65-F5344CB8AC3E}">
        <p14:creationId xmlns:p14="http://schemas.microsoft.com/office/powerpoint/2010/main" val="17046923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7D686-91F8-4F70-86A9-5047FD897F3A}"/>
              </a:ext>
            </a:extLst>
          </p:cNvPr>
          <p:cNvSpPr>
            <a:spLocks noGrp="1"/>
          </p:cNvSpPr>
          <p:nvPr>
            <p:ph type="title"/>
          </p:nvPr>
        </p:nvSpPr>
        <p:spPr/>
        <p:txBody>
          <a:bodyPr/>
          <a:lstStyle/>
          <a:p>
            <a:r>
              <a:rPr lang="en-US" dirty="0"/>
              <a:t>UNIT 7</a:t>
            </a:r>
          </a:p>
        </p:txBody>
      </p:sp>
    </p:spTree>
    <p:extLst>
      <p:ext uri="{BB962C8B-B14F-4D97-AF65-F5344CB8AC3E}">
        <p14:creationId xmlns:p14="http://schemas.microsoft.com/office/powerpoint/2010/main" val="33533293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spcBef>
                <a:spcPct val="50000"/>
              </a:spcBef>
            </a:pPr>
            <a:r>
              <a:rPr lang="en-US" sz="3200" dirty="0"/>
              <a:t>For Live Session – Slide 1</a:t>
            </a:r>
          </a:p>
        </p:txBody>
      </p:sp>
      <p:sp>
        <p:nvSpPr>
          <p:cNvPr id="5" name="TextBox 4">
            <a:extLst>
              <a:ext uri="{FF2B5EF4-FFF2-40B4-BE49-F238E27FC236}">
                <a16:creationId xmlns:a16="http://schemas.microsoft.com/office/drawing/2014/main" id="{7873E5AF-FC81-4B38-A18D-8F7BEA2C4984}"/>
              </a:ext>
            </a:extLst>
          </p:cNvPr>
          <p:cNvSpPr txBox="1"/>
          <p:nvPr/>
        </p:nvSpPr>
        <p:spPr>
          <a:xfrm>
            <a:off x="3327894" y="1185198"/>
            <a:ext cx="5536212" cy="584775"/>
          </a:xfrm>
          <a:prstGeom prst="rect">
            <a:avLst/>
          </a:prstGeom>
          <a:noFill/>
        </p:spPr>
        <p:txBody>
          <a:bodyPr wrap="square">
            <a:spAutoFit/>
          </a:bodyPr>
          <a:lstStyle/>
          <a:p>
            <a:r>
              <a:rPr lang="en-US" sz="1600" b="0" i="0" dirty="0">
                <a:solidFill>
                  <a:srgbClr val="282828"/>
                </a:solidFill>
                <a:effectLst/>
                <a:latin typeface="Proxima Nova"/>
              </a:rPr>
              <a:t>Which model do you think is appropriate to use to forecast your time series? Why?</a:t>
            </a:r>
            <a:endParaRPr lang="en-US" sz="1600" b="1" dirty="0"/>
          </a:p>
        </p:txBody>
      </p:sp>
      <p:sp>
        <p:nvSpPr>
          <p:cNvPr id="16" name="TextBox 15">
            <a:extLst>
              <a:ext uri="{FF2B5EF4-FFF2-40B4-BE49-F238E27FC236}">
                <a16:creationId xmlns:a16="http://schemas.microsoft.com/office/drawing/2014/main" id="{48B7D98C-9218-4D9E-A068-69D46167359E}"/>
              </a:ext>
            </a:extLst>
          </p:cNvPr>
          <p:cNvSpPr txBox="1"/>
          <p:nvPr/>
        </p:nvSpPr>
        <p:spPr>
          <a:xfrm>
            <a:off x="3586221" y="4510717"/>
            <a:ext cx="1634243" cy="338554"/>
          </a:xfrm>
          <a:prstGeom prst="rect">
            <a:avLst/>
          </a:prstGeom>
          <a:noFill/>
        </p:spPr>
        <p:txBody>
          <a:bodyPr wrap="square">
            <a:spAutoFit/>
          </a:bodyPr>
          <a:lstStyle/>
          <a:p>
            <a:r>
              <a:rPr lang="en-US" sz="1600" dirty="0"/>
              <a:t>aic5.wge(</a:t>
            </a:r>
            <a:r>
              <a:rPr lang="en-US" sz="1600" dirty="0" err="1"/>
              <a:t>milan</a:t>
            </a:r>
            <a:r>
              <a:rPr lang="en-US" sz="1600" dirty="0"/>
              <a:t>) </a:t>
            </a:r>
            <a:r>
              <a:rPr lang="en-US" sz="1600" b="1" dirty="0"/>
              <a:t>:</a:t>
            </a:r>
          </a:p>
        </p:txBody>
      </p:sp>
      <p:sp>
        <p:nvSpPr>
          <p:cNvPr id="19" name="TextBox 18">
            <a:extLst>
              <a:ext uri="{FF2B5EF4-FFF2-40B4-BE49-F238E27FC236}">
                <a16:creationId xmlns:a16="http://schemas.microsoft.com/office/drawing/2014/main" id="{B57CBDCA-B8D3-41A0-9DB3-9E1178348264}"/>
              </a:ext>
            </a:extLst>
          </p:cNvPr>
          <p:cNvSpPr txBox="1"/>
          <p:nvPr/>
        </p:nvSpPr>
        <p:spPr>
          <a:xfrm>
            <a:off x="2521359" y="2054939"/>
            <a:ext cx="7149281" cy="2769989"/>
          </a:xfrm>
          <a:prstGeom prst="rect">
            <a:avLst/>
          </a:prstGeom>
          <a:noFill/>
        </p:spPr>
        <p:txBody>
          <a:bodyPr wrap="square">
            <a:spAutoFit/>
          </a:bodyPr>
          <a:lstStyle/>
          <a:p>
            <a:pPr marL="457200" rtl="0">
              <a:spcBef>
                <a:spcPts val="0"/>
              </a:spcBef>
              <a:spcAft>
                <a:spcPts val="0"/>
              </a:spcAft>
            </a:pPr>
            <a:r>
              <a:rPr lang="en-US" sz="1800" b="1" i="0" u="none" strike="noStrike" dirty="0">
                <a:solidFill>
                  <a:srgbClr val="000000"/>
                </a:solidFill>
                <a:effectLst/>
                <a:latin typeface="Arial" panose="020B0604020202020204" pitchFamily="34" charset="0"/>
              </a:rPr>
              <a:t>Aic5:</a:t>
            </a:r>
            <a:r>
              <a:rPr lang="en-US" sz="1800" b="0" i="0" u="none" strike="noStrike" dirty="0">
                <a:solidFill>
                  <a:srgbClr val="000000"/>
                </a:solidFill>
                <a:effectLst/>
                <a:latin typeface="Arial" panose="020B0604020202020204" pitchFamily="34" charset="0"/>
              </a:rPr>
              <a:t> According to Aic5, the best suited model for the </a:t>
            </a:r>
            <a:r>
              <a:rPr lang="en-US" sz="1800" b="0" i="0" u="none" strike="noStrike" dirty="0" err="1">
                <a:solidFill>
                  <a:srgbClr val="000000"/>
                </a:solidFill>
                <a:effectLst/>
                <a:latin typeface="Arial" panose="020B0604020202020204" pitchFamily="34" charset="0"/>
              </a:rPr>
              <a:t>milan</a:t>
            </a:r>
            <a:r>
              <a:rPr lang="en-US" sz="1800" b="0" i="0" u="none" strike="noStrike" dirty="0">
                <a:solidFill>
                  <a:srgbClr val="000000"/>
                </a:solidFill>
                <a:effectLst/>
                <a:latin typeface="Arial" panose="020B0604020202020204" pitchFamily="34" charset="0"/>
              </a:rPr>
              <a:t> data would be ARMA(2,1) with an AIC of 2.688385</a:t>
            </a:r>
            <a:endParaRPr lang="en-US" sz="1600" b="0" dirty="0">
              <a:effectLst/>
            </a:endParaRPr>
          </a:p>
          <a:p>
            <a:pPr marL="457200" rtl="0">
              <a:spcBef>
                <a:spcPts val="0"/>
              </a:spcBef>
              <a:spcAft>
                <a:spcPts val="0"/>
              </a:spcAft>
            </a:pPr>
            <a:br>
              <a:rPr lang="en-US" sz="1600" b="0" dirty="0">
                <a:effectLst/>
              </a:rPr>
            </a:br>
            <a:r>
              <a:rPr lang="en-US" sz="1800" b="1" i="0" u="sng" dirty="0">
                <a:solidFill>
                  <a:srgbClr val="000000"/>
                </a:solidFill>
                <a:effectLst/>
                <a:latin typeface="Arial" panose="020B0604020202020204" pitchFamily="34" charset="0"/>
              </a:rPr>
              <a:t>Appropriate model to forecast:</a:t>
            </a:r>
            <a:endParaRPr lang="en-US" sz="1600" b="0" dirty="0">
              <a:effectLst/>
            </a:endParaRPr>
          </a:p>
          <a:p>
            <a:pPr marL="457200" rtl="0">
              <a:spcBef>
                <a:spcPts val="0"/>
              </a:spcBef>
              <a:spcAft>
                <a:spcPts val="0"/>
              </a:spcAft>
            </a:pPr>
            <a:r>
              <a:rPr lang="en-US" sz="1800" b="0" i="0" u="none" strike="noStrike" dirty="0">
                <a:solidFill>
                  <a:srgbClr val="000000"/>
                </a:solidFill>
                <a:effectLst/>
                <a:latin typeface="Arial" panose="020B0604020202020204" pitchFamily="34" charset="0"/>
              </a:rPr>
              <a:t>Well Aic5 seems to believe ARMA(2,1) is best, and I tend to lean that way as well however there is some noise present within the realization. It could be that an ARUMA(2,1,1) would forecast the data better with s=20 (spectral density peak at .05)</a:t>
            </a:r>
            <a:endParaRPr lang="en-US" sz="1600" b="0" dirty="0">
              <a:effectLst/>
            </a:endParaRPr>
          </a:p>
          <a:p>
            <a:r>
              <a:rPr lang="en-US" sz="1600" dirty="0"/>
              <a:t>	</a:t>
            </a:r>
            <a:br>
              <a:rPr lang="en-US" sz="1600" dirty="0"/>
            </a:br>
            <a:endParaRPr lang="en-US" sz="1600" b="1" dirty="0"/>
          </a:p>
        </p:txBody>
      </p:sp>
      <p:pic>
        <p:nvPicPr>
          <p:cNvPr id="1026" name="Picture 2">
            <a:extLst>
              <a:ext uri="{FF2B5EF4-FFF2-40B4-BE49-F238E27FC236}">
                <a16:creationId xmlns:a16="http://schemas.microsoft.com/office/drawing/2014/main" id="{6FD38E36-FC38-433C-BFC3-1E73FBE133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1359" y="4857189"/>
            <a:ext cx="3763968" cy="194471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D3785704-F1E3-4C2D-94CA-8C0B38A009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01646" y="4824928"/>
            <a:ext cx="3763967" cy="2033072"/>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28A82248-7F64-441A-B5A7-41312FBB2870}"/>
              </a:ext>
            </a:extLst>
          </p:cNvPr>
          <p:cNvSpPr txBox="1"/>
          <p:nvPr/>
        </p:nvSpPr>
        <p:spPr>
          <a:xfrm>
            <a:off x="8166508" y="4510717"/>
            <a:ext cx="1634242" cy="338554"/>
          </a:xfrm>
          <a:prstGeom prst="rect">
            <a:avLst/>
          </a:prstGeom>
          <a:noFill/>
        </p:spPr>
        <p:txBody>
          <a:bodyPr wrap="square">
            <a:spAutoFit/>
          </a:bodyPr>
          <a:lstStyle/>
          <a:p>
            <a:r>
              <a:rPr lang="en-US" sz="1600" dirty="0"/>
              <a:t>Spectral density</a:t>
            </a:r>
            <a:r>
              <a:rPr lang="en-US" sz="1600" b="1" dirty="0"/>
              <a:t>:</a:t>
            </a:r>
          </a:p>
        </p:txBody>
      </p:sp>
    </p:spTree>
    <p:extLst>
      <p:ext uri="{BB962C8B-B14F-4D97-AF65-F5344CB8AC3E}">
        <p14:creationId xmlns:p14="http://schemas.microsoft.com/office/powerpoint/2010/main" val="11972353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spcBef>
                <a:spcPct val="50000"/>
              </a:spcBef>
            </a:pPr>
            <a:r>
              <a:rPr lang="en-US" sz="3200" dirty="0"/>
              <a:t>For Live Session – Slide 2</a:t>
            </a:r>
          </a:p>
        </p:txBody>
      </p:sp>
      <p:sp>
        <p:nvSpPr>
          <p:cNvPr id="5" name="TextBox 4">
            <a:extLst>
              <a:ext uri="{FF2B5EF4-FFF2-40B4-BE49-F238E27FC236}">
                <a16:creationId xmlns:a16="http://schemas.microsoft.com/office/drawing/2014/main" id="{7873E5AF-FC81-4B38-A18D-8F7BEA2C4984}"/>
              </a:ext>
            </a:extLst>
          </p:cNvPr>
          <p:cNvSpPr txBox="1"/>
          <p:nvPr/>
        </p:nvSpPr>
        <p:spPr>
          <a:xfrm>
            <a:off x="1902688" y="1136501"/>
            <a:ext cx="8386623" cy="738664"/>
          </a:xfrm>
          <a:prstGeom prst="rect">
            <a:avLst/>
          </a:prstGeom>
          <a:noFill/>
        </p:spPr>
        <p:txBody>
          <a:bodyPr wrap="square">
            <a:spAutoFit/>
          </a:bodyPr>
          <a:lstStyle/>
          <a:p>
            <a:pPr algn="ctr"/>
            <a:r>
              <a:rPr lang="en-US" sz="1400" b="0" i="0" dirty="0">
                <a:solidFill>
                  <a:srgbClr val="282828"/>
                </a:solidFill>
                <a:effectLst/>
                <a:latin typeface="Proxima Nova"/>
              </a:rPr>
              <a:t>Find the first 5 psi weights for the model below and use them to find the half-width of the 95-percentile probability interval for the third forecast (</a:t>
            </a:r>
            <a:r>
              <a:rPr lang="en-US" sz="1400" b="0" i="0" dirty="0" err="1">
                <a:solidFill>
                  <a:srgbClr val="282828"/>
                </a:solidFill>
                <a:effectLst/>
                <a:latin typeface="Proxima Nova"/>
              </a:rPr>
              <a:t>Xhat</a:t>
            </a:r>
            <a:r>
              <a:rPr lang="en-US" sz="1400" b="0" i="0" dirty="0">
                <a:solidFill>
                  <a:srgbClr val="282828"/>
                </a:solidFill>
                <a:effectLst/>
                <a:latin typeface="Proxima Nova"/>
              </a:rPr>
              <a:t>(3)). Please show your work as well as a plot of the series and the first eight forecasts with probability intervals.</a:t>
            </a:r>
            <a:endParaRPr lang="en-US" sz="1400" b="1" dirty="0"/>
          </a:p>
        </p:txBody>
      </p:sp>
      <p:pic>
        <p:nvPicPr>
          <p:cNvPr id="2" name="Picture 1">
            <a:extLst>
              <a:ext uri="{FF2B5EF4-FFF2-40B4-BE49-F238E27FC236}">
                <a16:creationId xmlns:a16="http://schemas.microsoft.com/office/drawing/2014/main" id="{1C0A908D-9E39-458F-955B-23C97682D4A0}"/>
              </a:ext>
            </a:extLst>
          </p:cNvPr>
          <p:cNvPicPr>
            <a:picLocks noChangeAspect="1"/>
          </p:cNvPicPr>
          <p:nvPr/>
        </p:nvPicPr>
        <p:blipFill>
          <a:blip r:embed="rId3"/>
          <a:stretch>
            <a:fillRect/>
          </a:stretch>
        </p:blipFill>
        <p:spPr>
          <a:xfrm>
            <a:off x="3814442" y="1939425"/>
            <a:ext cx="4563112" cy="821841"/>
          </a:xfrm>
          <a:prstGeom prst="rect">
            <a:avLst/>
          </a:prstGeom>
        </p:spPr>
      </p:pic>
      <p:sp>
        <p:nvSpPr>
          <p:cNvPr id="9" name="TextBox 8">
            <a:extLst>
              <a:ext uri="{FF2B5EF4-FFF2-40B4-BE49-F238E27FC236}">
                <a16:creationId xmlns:a16="http://schemas.microsoft.com/office/drawing/2014/main" id="{603E1CE2-A4C8-490F-8ADF-2F1951B8A45D}"/>
              </a:ext>
            </a:extLst>
          </p:cNvPr>
          <p:cNvSpPr txBox="1"/>
          <p:nvPr/>
        </p:nvSpPr>
        <p:spPr>
          <a:xfrm>
            <a:off x="535741" y="2960895"/>
            <a:ext cx="3491630" cy="830997"/>
          </a:xfrm>
          <a:prstGeom prst="rect">
            <a:avLst/>
          </a:prstGeom>
          <a:noFill/>
        </p:spPr>
        <p:txBody>
          <a:bodyPr wrap="square">
            <a:spAutoFit/>
          </a:bodyPr>
          <a:lstStyle/>
          <a:p>
            <a:r>
              <a:rPr lang="en-US" sz="1200" dirty="0" err="1"/>
              <a:t>multfac</a:t>
            </a:r>
            <a:r>
              <a:rPr lang="en-US" sz="1200" dirty="0"/>
              <a:t> = </a:t>
            </a:r>
            <a:r>
              <a:rPr lang="en-US" sz="1200" dirty="0" err="1"/>
              <a:t>mult.wge</a:t>
            </a:r>
            <a:r>
              <a:rPr lang="en-US" sz="1200" dirty="0"/>
              <a:t>(fac1 = 0.9, fac2 = 0.8)</a:t>
            </a:r>
          </a:p>
          <a:p>
            <a:r>
              <a:rPr lang="en-US" sz="1200" dirty="0"/>
              <a:t>phi = </a:t>
            </a:r>
            <a:r>
              <a:rPr lang="en-US" sz="1200" dirty="0" err="1"/>
              <a:t>multfac$model.coef</a:t>
            </a:r>
            <a:endParaRPr lang="en-US" sz="1200" dirty="0"/>
          </a:p>
          <a:p>
            <a:r>
              <a:rPr lang="en-US" sz="1200" dirty="0" err="1"/>
              <a:t>weightsPSI</a:t>
            </a:r>
            <a:r>
              <a:rPr lang="en-US" sz="1200" dirty="0"/>
              <a:t> = </a:t>
            </a:r>
            <a:r>
              <a:rPr lang="en-US" sz="1200" dirty="0" err="1"/>
              <a:t>psi.weights.wge</a:t>
            </a:r>
            <a:r>
              <a:rPr lang="en-US" sz="1200" dirty="0"/>
              <a:t>(phi = phi, </a:t>
            </a:r>
            <a:r>
              <a:rPr lang="en-US" sz="1200" dirty="0" err="1"/>
              <a:t>lag.max</a:t>
            </a:r>
            <a:r>
              <a:rPr lang="en-US" sz="1200" dirty="0"/>
              <a:t> = 5)</a:t>
            </a:r>
          </a:p>
          <a:p>
            <a:r>
              <a:rPr lang="en-US" sz="1200" dirty="0"/>
              <a:t>print(</a:t>
            </a:r>
            <a:r>
              <a:rPr lang="en-US" sz="1200" dirty="0" err="1"/>
              <a:t>weightsPSI</a:t>
            </a:r>
            <a:r>
              <a:rPr lang="en-US" sz="1200" dirty="0"/>
              <a:t>)</a:t>
            </a:r>
          </a:p>
        </p:txBody>
      </p:sp>
      <p:pic>
        <p:nvPicPr>
          <p:cNvPr id="10" name="Picture 9">
            <a:extLst>
              <a:ext uri="{FF2B5EF4-FFF2-40B4-BE49-F238E27FC236}">
                <a16:creationId xmlns:a16="http://schemas.microsoft.com/office/drawing/2014/main" id="{F7452994-F102-4EA7-A8EB-3CA4003EEE6B}"/>
              </a:ext>
            </a:extLst>
          </p:cNvPr>
          <p:cNvPicPr>
            <a:picLocks noChangeAspect="1"/>
          </p:cNvPicPr>
          <p:nvPr/>
        </p:nvPicPr>
        <p:blipFill>
          <a:blip r:embed="rId4"/>
          <a:stretch>
            <a:fillRect/>
          </a:stretch>
        </p:blipFill>
        <p:spPr>
          <a:xfrm>
            <a:off x="0" y="3791892"/>
            <a:ext cx="4563112" cy="304843"/>
          </a:xfrm>
          <a:prstGeom prst="rect">
            <a:avLst/>
          </a:prstGeom>
        </p:spPr>
      </p:pic>
      <p:sp>
        <p:nvSpPr>
          <p:cNvPr id="12" name="TextBox 11">
            <a:extLst>
              <a:ext uri="{FF2B5EF4-FFF2-40B4-BE49-F238E27FC236}">
                <a16:creationId xmlns:a16="http://schemas.microsoft.com/office/drawing/2014/main" id="{50DE4961-2FF8-4095-B861-8D2CA76322D6}"/>
              </a:ext>
            </a:extLst>
          </p:cNvPr>
          <p:cNvSpPr txBox="1"/>
          <p:nvPr/>
        </p:nvSpPr>
        <p:spPr>
          <a:xfrm>
            <a:off x="4916719" y="2960895"/>
            <a:ext cx="4137260" cy="830997"/>
          </a:xfrm>
          <a:prstGeom prst="rect">
            <a:avLst/>
          </a:prstGeom>
          <a:noFill/>
        </p:spPr>
        <p:txBody>
          <a:bodyPr wrap="square">
            <a:spAutoFit/>
          </a:bodyPr>
          <a:lstStyle>
            <a:defPPr>
              <a:defRPr lang="en-US"/>
            </a:defPPr>
            <a:lvl1pPr>
              <a:defRPr sz="1200"/>
            </a:lvl1pPr>
          </a:lstStyle>
          <a:p>
            <a:r>
              <a:rPr lang="en-US" dirty="0"/>
              <a:t>l = 3</a:t>
            </a:r>
          </a:p>
          <a:p>
            <a:r>
              <a:rPr lang="en-US" dirty="0"/>
              <a:t># 95% interval of X_t0(3) needs lags l-1</a:t>
            </a:r>
          </a:p>
          <a:p>
            <a:r>
              <a:rPr lang="en-US" dirty="0"/>
              <a:t>multiplier = 1.96 * sqrt(1 + sum(</a:t>
            </a:r>
            <a:r>
              <a:rPr lang="en-US" dirty="0" err="1"/>
              <a:t>weightsPSI</a:t>
            </a:r>
            <a:r>
              <a:rPr lang="en-US" dirty="0"/>
              <a:t>[1:l-1]^2))</a:t>
            </a:r>
          </a:p>
          <a:p>
            <a:r>
              <a:rPr lang="en-US" dirty="0"/>
              <a:t>cat(multiplier)</a:t>
            </a:r>
          </a:p>
        </p:txBody>
      </p:sp>
      <p:pic>
        <p:nvPicPr>
          <p:cNvPr id="14" name="Picture 13">
            <a:extLst>
              <a:ext uri="{FF2B5EF4-FFF2-40B4-BE49-F238E27FC236}">
                <a16:creationId xmlns:a16="http://schemas.microsoft.com/office/drawing/2014/main" id="{4C57EF39-0DFB-4799-B17A-A8FBD4588C66}"/>
              </a:ext>
            </a:extLst>
          </p:cNvPr>
          <p:cNvPicPr>
            <a:picLocks noChangeAspect="1"/>
          </p:cNvPicPr>
          <p:nvPr/>
        </p:nvPicPr>
        <p:blipFill>
          <a:blip r:embed="rId5"/>
          <a:stretch>
            <a:fillRect/>
          </a:stretch>
        </p:blipFill>
        <p:spPr>
          <a:xfrm>
            <a:off x="5624444" y="3800136"/>
            <a:ext cx="943107" cy="247685"/>
          </a:xfrm>
          <a:prstGeom prst="rect">
            <a:avLst/>
          </a:prstGeom>
        </p:spPr>
      </p:pic>
      <p:sp>
        <p:nvSpPr>
          <p:cNvPr id="16" name="TextBox 15">
            <a:extLst>
              <a:ext uri="{FF2B5EF4-FFF2-40B4-BE49-F238E27FC236}">
                <a16:creationId xmlns:a16="http://schemas.microsoft.com/office/drawing/2014/main" id="{5B792562-B2E7-47FC-95BA-0C816BE0F521}"/>
              </a:ext>
            </a:extLst>
          </p:cNvPr>
          <p:cNvSpPr txBox="1"/>
          <p:nvPr/>
        </p:nvSpPr>
        <p:spPr>
          <a:xfrm>
            <a:off x="8533357" y="3013501"/>
            <a:ext cx="4005197" cy="830997"/>
          </a:xfrm>
          <a:prstGeom prst="rect">
            <a:avLst/>
          </a:prstGeom>
          <a:noFill/>
        </p:spPr>
        <p:txBody>
          <a:bodyPr wrap="square">
            <a:spAutoFit/>
          </a:bodyPr>
          <a:lstStyle>
            <a:defPPr>
              <a:defRPr lang="en-US"/>
            </a:defPPr>
            <a:lvl1pPr>
              <a:defRPr sz="1200"/>
            </a:lvl1pPr>
          </a:lstStyle>
          <a:p>
            <a:r>
              <a:rPr lang="en-US" dirty="0"/>
              <a:t>x = c(5, 8, 9, 8, 7, 6, 4, 3)</a:t>
            </a:r>
          </a:p>
          <a:p>
            <a:r>
              <a:rPr lang="en-US" dirty="0"/>
              <a:t>f = </a:t>
            </a:r>
            <a:r>
              <a:rPr lang="en-US" dirty="0" err="1"/>
              <a:t>fore.arma.wge</a:t>
            </a:r>
            <a:r>
              <a:rPr lang="en-US" dirty="0"/>
              <a:t>(x, phi = phi, </a:t>
            </a:r>
            <a:r>
              <a:rPr lang="en-US" dirty="0" err="1"/>
              <a:t>n.ahead</a:t>
            </a:r>
            <a:r>
              <a:rPr lang="en-US" dirty="0"/>
              <a:t> = 3, limits = TRUE)</a:t>
            </a:r>
          </a:p>
          <a:p>
            <a:r>
              <a:rPr lang="en-US" dirty="0" err="1"/>
              <a:t>whitenoisevar</a:t>
            </a:r>
            <a:r>
              <a:rPr lang="en-US" dirty="0"/>
              <a:t> = </a:t>
            </a:r>
            <a:r>
              <a:rPr lang="en-US" dirty="0" err="1"/>
              <a:t>f$wnv</a:t>
            </a:r>
            <a:endParaRPr lang="en-US" dirty="0"/>
          </a:p>
          <a:p>
            <a:r>
              <a:rPr lang="en-US" dirty="0"/>
              <a:t>cat(</a:t>
            </a:r>
            <a:r>
              <a:rPr lang="en-US" dirty="0" err="1"/>
              <a:t>whitenoisevar</a:t>
            </a:r>
            <a:r>
              <a:rPr lang="en-US" dirty="0"/>
              <a:t>)</a:t>
            </a:r>
          </a:p>
        </p:txBody>
      </p:sp>
      <p:pic>
        <p:nvPicPr>
          <p:cNvPr id="18" name="Picture 17">
            <a:extLst>
              <a:ext uri="{FF2B5EF4-FFF2-40B4-BE49-F238E27FC236}">
                <a16:creationId xmlns:a16="http://schemas.microsoft.com/office/drawing/2014/main" id="{8391E83D-20EC-4AED-B35C-7A9CECB493D3}"/>
              </a:ext>
            </a:extLst>
          </p:cNvPr>
          <p:cNvPicPr>
            <a:picLocks noChangeAspect="1"/>
          </p:cNvPicPr>
          <p:nvPr/>
        </p:nvPicPr>
        <p:blipFill>
          <a:blip r:embed="rId6"/>
          <a:stretch>
            <a:fillRect/>
          </a:stretch>
        </p:blipFill>
        <p:spPr>
          <a:xfrm>
            <a:off x="9459480" y="3814425"/>
            <a:ext cx="1076475" cy="219106"/>
          </a:xfrm>
          <a:prstGeom prst="rect">
            <a:avLst/>
          </a:prstGeom>
        </p:spPr>
      </p:pic>
      <p:sp>
        <p:nvSpPr>
          <p:cNvPr id="20" name="TextBox 19">
            <a:extLst>
              <a:ext uri="{FF2B5EF4-FFF2-40B4-BE49-F238E27FC236}">
                <a16:creationId xmlns:a16="http://schemas.microsoft.com/office/drawing/2014/main" id="{7A25774A-F437-48C7-AA5C-9A39F0ACAA49}"/>
              </a:ext>
            </a:extLst>
          </p:cNvPr>
          <p:cNvSpPr txBox="1"/>
          <p:nvPr/>
        </p:nvSpPr>
        <p:spPr>
          <a:xfrm>
            <a:off x="0" y="4481030"/>
            <a:ext cx="4341311" cy="646331"/>
          </a:xfrm>
          <a:prstGeom prst="rect">
            <a:avLst/>
          </a:prstGeom>
          <a:noFill/>
        </p:spPr>
        <p:txBody>
          <a:bodyPr wrap="square">
            <a:spAutoFit/>
          </a:bodyPr>
          <a:lstStyle/>
          <a:p>
            <a:r>
              <a:rPr lang="en-US" b="1" dirty="0"/>
              <a:t>halfwidth = sqrt(</a:t>
            </a:r>
            <a:r>
              <a:rPr lang="en-US" b="1" dirty="0" err="1"/>
              <a:t>whitenoisevar</a:t>
            </a:r>
            <a:r>
              <a:rPr lang="en-US" b="1" dirty="0"/>
              <a:t>) * multiplier</a:t>
            </a:r>
          </a:p>
          <a:p>
            <a:r>
              <a:rPr lang="en-US" b="1" dirty="0"/>
              <a:t>cat(halfwidth)</a:t>
            </a:r>
          </a:p>
        </p:txBody>
      </p:sp>
      <p:pic>
        <p:nvPicPr>
          <p:cNvPr id="22" name="Picture 21">
            <a:extLst>
              <a:ext uri="{FF2B5EF4-FFF2-40B4-BE49-F238E27FC236}">
                <a16:creationId xmlns:a16="http://schemas.microsoft.com/office/drawing/2014/main" id="{0E909D2E-8F6D-4612-965D-51D6AEDD168A}"/>
              </a:ext>
            </a:extLst>
          </p:cNvPr>
          <p:cNvPicPr>
            <a:picLocks noChangeAspect="1"/>
          </p:cNvPicPr>
          <p:nvPr/>
        </p:nvPicPr>
        <p:blipFill>
          <a:blip r:embed="rId7"/>
          <a:stretch>
            <a:fillRect/>
          </a:stretch>
        </p:blipFill>
        <p:spPr>
          <a:xfrm>
            <a:off x="950055" y="5181134"/>
            <a:ext cx="1573914" cy="330522"/>
          </a:xfrm>
          <a:prstGeom prst="rect">
            <a:avLst/>
          </a:prstGeom>
        </p:spPr>
      </p:pic>
      <p:sp>
        <p:nvSpPr>
          <p:cNvPr id="24" name="TextBox 23">
            <a:extLst>
              <a:ext uri="{FF2B5EF4-FFF2-40B4-BE49-F238E27FC236}">
                <a16:creationId xmlns:a16="http://schemas.microsoft.com/office/drawing/2014/main" id="{5B52E6D0-66E4-4B91-9945-610CD298246D}"/>
              </a:ext>
            </a:extLst>
          </p:cNvPr>
          <p:cNvSpPr txBox="1"/>
          <p:nvPr/>
        </p:nvSpPr>
        <p:spPr>
          <a:xfrm>
            <a:off x="5142442" y="4889339"/>
            <a:ext cx="3390915" cy="923330"/>
          </a:xfrm>
          <a:prstGeom prst="rect">
            <a:avLst/>
          </a:prstGeom>
          <a:noFill/>
        </p:spPr>
        <p:txBody>
          <a:bodyPr wrap="square">
            <a:spAutoFit/>
          </a:bodyPr>
          <a:lstStyle/>
          <a:p>
            <a:r>
              <a:rPr lang="en-US" b="1" dirty="0" err="1"/>
              <a:t>n.ahead</a:t>
            </a:r>
            <a:r>
              <a:rPr lang="en-US" b="1" dirty="0"/>
              <a:t> = 8</a:t>
            </a:r>
          </a:p>
          <a:p>
            <a:r>
              <a:rPr lang="en-US" b="1" dirty="0"/>
              <a:t>f = </a:t>
            </a:r>
            <a:r>
              <a:rPr lang="en-US" b="1" dirty="0" err="1"/>
              <a:t>fore.arma.wge</a:t>
            </a:r>
            <a:r>
              <a:rPr lang="en-US" b="1" dirty="0"/>
              <a:t>(x, phi = phi, </a:t>
            </a:r>
            <a:r>
              <a:rPr lang="en-US" b="1" dirty="0" err="1"/>
              <a:t>n.ahead</a:t>
            </a:r>
            <a:r>
              <a:rPr lang="en-US" b="1" dirty="0"/>
              <a:t> = 8, limits = TRUE)</a:t>
            </a:r>
          </a:p>
        </p:txBody>
      </p:sp>
      <p:pic>
        <p:nvPicPr>
          <p:cNvPr id="31" name="Picture 30">
            <a:extLst>
              <a:ext uri="{FF2B5EF4-FFF2-40B4-BE49-F238E27FC236}">
                <a16:creationId xmlns:a16="http://schemas.microsoft.com/office/drawing/2014/main" id="{00F38C95-517C-4774-A03C-E81E80384063}"/>
              </a:ext>
            </a:extLst>
          </p:cNvPr>
          <p:cNvPicPr>
            <a:picLocks noChangeAspect="1"/>
          </p:cNvPicPr>
          <p:nvPr/>
        </p:nvPicPr>
        <p:blipFill>
          <a:blip r:embed="rId8"/>
          <a:stretch>
            <a:fillRect/>
          </a:stretch>
        </p:blipFill>
        <p:spPr>
          <a:xfrm>
            <a:off x="8081184" y="4368273"/>
            <a:ext cx="3873793" cy="2395781"/>
          </a:xfrm>
          <a:prstGeom prst="rect">
            <a:avLst/>
          </a:prstGeom>
        </p:spPr>
      </p:pic>
    </p:spTree>
    <p:extLst>
      <p:ext uri="{BB962C8B-B14F-4D97-AF65-F5344CB8AC3E}">
        <p14:creationId xmlns:p14="http://schemas.microsoft.com/office/powerpoint/2010/main" val="29109084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spcBef>
                <a:spcPct val="50000"/>
              </a:spcBef>
            </a:pPr>
            <a:r>
              <a:rPr lang="en-US" sz="3200" dirty="0"/>
              <a:t>For Live Session – Slide 3 (part 1)</a:t>
            </a:r>
          </a:p>
        </p:txBody>
      </p:sp>
      <p:sp>
        <p:nvSpPr>
          <p:cNvPr id="5" name="TextBox 4">
            <a:extLst>
              <a:ext uri="{FF2B5EF4-FFF2-40B4-BE49-F238E27FC236}">
                <a16:creationId xmlns:a16="http://schemas.microsoft.com/office/drawing/2014/main" id="{7873E5AF-FC81-4B38-A18D-8F7BEA2C4984}"/>
              </a:ext>
            </a:extLst>
          </p:cNvPr>
          <p:cNvSpPr txBox="1"/>
          <p:nvPr/>
        </p:nvSpPr>
        <p:spPr>
          <a:xfrm>
            <a:off x="2224096" y="1113864"/>
            <a:ext cx="7743808" cy="738664"/>
          </a:xfrm>
          <a:prstGeom prst="rect">
            <a:avLst/>
          </a:prstGeom>
          <a:noFill/>
        </p:spPr>
        <p:txBody>
          <a:bodyPr wrap="square">
            <a:spAutoFit/>
          </a:bodyPr>
          <a:lstStyle>
            <a:defPPr>
              <a:defRPr lang="en-US"/>
            </a:defPPr>
            <a:lvl1pPr algn="ctr">
              <a:defRPr sz="1400" b="0" i="0">
                <a:solidFill>
                  <a:srgbClr val="282828"/>
                </a:solidFill>
                <a:effectLst/>
                <a:latin typeface="Proxima Nova"/>
              </a:defRPr>
            </a:lvl1pPr>
          </a:lstStyle>
          <a:p>
            <a:r>
              <a:rPr lang="en-US" dirty="0"/>
              <a:t>Using the three models attached in the </a:t>
            </a:r>
            <a:r>
              <a:rPr lang="en-US" dirty="0" err="1"/>
              <a:t>powerpoint</a:t>
            </a:r>
            <a:r>
              <a:rPr lang="en-US" dirty="0"/>
              <a:t> at the bottom and the Amtrak ridership data, which model has the smallest ASE in forecasting the next year (12 months)? Show your code in forecasting the 12 observations as well as in calculating the ASE.</a:t>
            </a:r>
          </a:p>
        </p:txBody>
      </p:sp>
      <p:sp>
        <p:nvSpPr>
          <p:cNvPr id="6" name="TextBox 5">
            <a:extLst>
              <a:ext uri="{FF2B5EF4-FFF2-40B4-BE49-F238E27FC236}">
                <a16:creationId xmlns:a16="http://schemas.microsoft.com/office/drawing/2014/main" id="{23186880-7F1A-41C3-8DA3-EEEEED6B016C}"/>
              </a:ext>
            </a:extLst>
          </p:cNvPr>
          <p:cNvSpPr txBox="1"/>
          <p:nvPr/>
        </p:nvSpPr>
        <p:spPr>
          <a:xfrm>
            <a:off x="3622109" y="2644170"/>
            <a:ext cx="4947781" cy="1569660"/>
          </a:xfrm>
          <a:prstGeom prst="rect">
            <a:avLst/>
          </a:prstGeom>
          <a:noFill/>
        </p:spPr>
        <p:txBody>
          <a:bodyPr wrap="square">
            <a:spAutoFit/>
          </a:bodyPr>
          <a:lstStyle/>
          <a:p>
            <a:r>
              <a:rPr lang="en-US" sz="1600" dirty="0"/>
              <a:t>n = </a:t>
            </a:r>
            <a:r>
              <a:rPr lang="en-US" sz="1600" dirty="0" err="1"/>
              <a:t>nrow</a:t>
            </a:r>
            <a:r>
              <a:rPr lang="en-US" sz="1600" dirty="0"/>
              <a:t>(</a:t>
            </a:r>
            <a:r>
              <a:rPr lang="en-US" sz="1600" dirty="0" err="1"/>
              <a:t>amtrak</a:t>
            </a:r>
            <a:r>
              <a:rPr lang="en-US" sz="1600" dirty="0"/>
              <a:t>)</a:t>
            </a:r>
          </a:p>
          <a:p>
            <a:r>
              <a:rPr lang="en-US" sz="1600" dirty="0" err="1"/>
              <a:t>n.ahead</a:t>
            </a:r>
            <a:r>
              <a:rPr lang="en-US" sz="1600" dirty="0"/>
              <a:t> = 12</a:t>
            </a:r>
          </a:p>
          <a:p>
            <a:r>
              <a:rPr lang="en-US" sz="1600" dirty="0" err="1"/>
              <a:t>amtrak</a:t>
            </a:r>
            <a:r>
              <a:rPr lang="en-US" sz="1600" dirty="0"/>
              <a:t> = </a:t>
            </a:r>
            <a:r>
              <a:rPr lang="en-US" sz="1600" dirty="0" err="1"/>
              <a:t>amtrak$Ridership</a:t>
            </a:r>
            <a:endParaRPr lang="en-US" sz="1600" dirty="0"/>
          </a:p>
          <a:p>
            <a:endParaRPr lang="en-US" sz="1600" dirty="0"/>
          </a:p>
          <a:p>
            <a:r>
              <a:rPr lang="en-US" sz="1600" dirty="0"/>
              <a:t>#keep track of results across all models</a:t>
            </a:r>
          </a:p>
          <a:p>
            <a:r>
              <a:rPr lang="en-US" sz="1600" dirty="0"/>
              <a:t>results = tribble(~model, ~ASE)</a:t>
            </a:r>
          </a:p>
        </p:txBody>
      </p:sp>
    </p:spTree>
    <p:extLst>
      <p:ext uri="{BB962C8B-B14F-4D97-AF65-F5344CB8AC3E}">
        <p14:creationId xmlns:p14="http://schemas.microsoft.com/office/powerpoint/2010/main" val="11133716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spcBef>
                <a:spcPct val="50000"/>
              </a:spcBef>
            </a:pPr>
            <a:r>
              <a:rPr lang="en-US" sz="3200" dirty="0"/>
              <a:t>For Live Session – Slide 3 (part 2)</a:t>
            </a:r>
          </a:p>
        </p:txBody>
      </p:sp>
      <p:sp>
        <p:nvSpPr>
          <p:cNvPr id="6" name="TextBox 5">
            <a:extLst>
              <a:ext uri="{FF2B5EF4-FFF2-40B4-BE49-F238E27FC236}">
                <a16:creationId xmlns:a16="http://schemas.microsoft.com/office/drawing/2014/main" id="{23186880-7F1A-41C3-8DA3-EEEEED6B016C}"/>
              </a:ext>
            </a:extLst>
          </p:cNvPr>
          <p:cNvSpPr txBox="1"/>
          <p:nvPr/>
        </p:nvSpPr>
        <p:spPr>
          <a:xfrm>
            <a:off x="715245" y="2931940"/>
            <a:ext cx="11452967" cy="1569660"/>
          </a:xfrm>
          <a:prstGeom prst="rect">
            <a:avLst/>
          </a:prstGeom>
          <a:noFill/>
        </p:spPr>
        <p:txBody>
          <a:bodyPr wrap="square">
            <a:spAutoFit/>
          </a:bodyPr>
          <a:lstStyle/>
          <a:p>
            <a:r>
              <a:rPr lang="en-US" sz="1600" dirty="0"/>
              <a:t>phi = c(0.5511, 0.1680, -0.0145, 0.0651, 0.1388, -0.2966, 0.1539, 0.1270, -0.1815, 0.0364, 0.1456, 0.6287, -0.3832, -0.0199, -0.1679) </a:t>
            </a:r>
          </a:p>
          <a:p>
            <a:r>
              <a:rPr lang="en-US" sz="1600" dirty="0"/>
              <a:t>theta = 0</a:t>
            </a:r>
          </a:p>
          <a:p>
            <a:r>
              <a:rPr lang="en-US" sz="1600" dirty="0"/>
              <a:t>f = </a:t>
            </a:r>
            <a:r>
              <a:rPr lang="en-US" sz="1600" dirty="0" err="1"/>
              <a:t>fore.arma.wge</a:t>
            </a:r>
            <a:r>
              <a:rPr lang="en-US" sz="1600" dirty="0"/>
              <a:t>(</a:t>
            </a:r>
            <a:r>
              <a:rPr lang="en-US" sz="1600" dirty="0" err="1"/>
              <a:t>amtrak</a:t>
            </a:r>
            <a:r>
              <a:rPr lang="en-US" sz="1600" dirty="0"/>
              <a:t>, phi=phi, theta = theta, </a:t>
            </a:r>
            <a:r>
              <a:rPr lang="en-US" sz="1600" dirty="0" err="1"/>
              <a:t>n.ahead</a:t>
            </a:r>
            <a:r>
              <a:rPr lang="en-US" sz="1600" dirty="0"/>
              <a:t>=</a:t>
            </a:r>
            <a:r>
              <a:rPr lang="en-US" sz="1600" dirty="0" err="1"/>
              <a:t>n.ahead</a:t>
            </a:r>
            <a:r>
              <a:rPr lang="en-US" sz="1600" dirty="0"/>
              <a:t>, limits=FALSE, </a:t>
            </a:r>
            <a:r>
              <a:rPr lang="en-US" sz="1600" dirty="0" err="1"/>
              <a:t>lastn</a:t>
            </a:r>
            <a:r>
              <a:rPr lang="en-US" sz="1600" dirty="0"/>
              <a:t> = TRUE)</a:t>
            </a:r>
          </a:p>
          <a:p>
            <a:r>
              <a:rPr lang="en-US" sz="1600" dirty="0" err="1"/>
              <a:t>ase</a:t>
            </a:r>
            <a:r>
              <a:rPr lang="en-US" sz="1600" dirty="0"/>
              <a:t> = mean((</a:t>
            </a:r>
            <a:r>
              <a:rPr lang="en-US" sz="1600" dirty="0" err="1"/>
              <a:t>amtrak</a:t>
            </a:r>
            <a:r>
              <a:rPr lang="en-US" sz="1600" dirty="0"/>
              <a:t>[(n-n.ahead+1):n] - </a:t>
            </a:r>
            <a:r>
              <a:rPr lang="en-US" sz="1600" dirty="0" err="1"/>
              <a:t>f$f</a:t>
            </a:r>
            <a:r>
              <a:rPr lang="en-US" sz="1600" dirty="0"/>
              <a:t>)^2)</a:t>
            </a:r>
          </a:p>
          <a:p>
            <a:r>
              <a:rPr lang="en-US" sz="1600" dirty="0" err="1"/>
              <a:t>ase</a:t>
            </a:r>
            <a:endParaRPr lang="en-US" sz="1600" dirty="0"/>
          </a:p>
          <a:p>
            <a:r>
              <a:rPr lang="en-US" sz="1600" dirty="0"/>
              <a:t>results = results %&gt;% </a:t>
            </a:r>
            <a:r>
              <a:rPr lang="en-US" sz="1600" dirty="0" err="1"/>
              <a:t>add_row</a:t>
            </a:r>
            <a:r>
              <a:rPr lang="en-US" sz="1600" dirty="0"/>
              <a:t>(model = "Model 1", ASE = </a:t>
            </a:r>
            <a:r>
              <a:rPr lang="en-US" sz="1600" dirty="0" err="1"/>
              <a:t>ase</a:t>
            </a:r>
            <a:r>
              <a:rPr lang="en-US" sz="1600" dirty="0"/>
              <a:t>)</a:t>
            </a:r>
          </a:p>
        </p:txBody>
      </p:sp>
      <p:sp>
        <p:nvSpPr>
          <p:cNvPr id="7" name="Title 2">
            <a:extLst>
              <a:ext uri="{FF2B5EF4-FFF2-40B4-BE49-F238E27FC236}">
                <a16:creationId xmlns:a16="http://schemas.microsoft.com/office/drawing/2014/main" id="{4C1265AB-964B-46EB-923A-7F382271AE5E}"/>
              </a:ext>
            </a:extLst>
          </p:cNvPr>
          <p:cNvSpPr txBox="1">
            <a:spLocks/>
          </p:cNvSpPr>
          <p:nvPr/>
        </p:nvSpPr>
        <p:spPr>
          <a:xfrm>
            <a:off x="4906631" y="1067697"/>
            <a:ext cx="2073061" cy="394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ct val="50000"/>
              </a:spcBef>
            </a:pPr>
            <a:r>
              <a:rPr lang="en-US" sz="2000" b="1" dirty="0"/>
              <a:t>Model 1</a:t>
            </a:r>
          </a:p>
        </p:txBody>
      </p:sp>
      <p:sp>
        <p:nvSpPr>
          <p:cNvPr id="8" name="Rectangle 7">
            <a:extLst>
              <a:ext uri="{FF2B5EF4-FFF2-40B4-BE49-F238E27FC236}">
                <a16:creationId xmlns:a16="http://schemas.microsoft.com/office/drawing/2014/main" id="{9AF732CC-A724-4330-9C24-0958856FF0C0}"/>
              </a:ext>
            </a:extLst>
          </p:cNvPr>
          <p:cNvSpPr/>
          <p:nvPr/>
        </p:nvSpPr>
        <p:spPr>
          <a:xfrm>
            <a:off x="3138485" y="2217169"/>
            <a:ext cx="5915025" cy="507831"/>
          </a:xfrm>
          <a:prstGeom prst="rect">
            <a:avLst/>
          </a:prstGeom>
        </p:spPr>
        <p:txBody>
          <a:bodyPr wrap="square">
            <a:spAutoFit/>
          </a:bodyPr>
          <a:lstStyle/>
          <a:p>
            <a:r>
              <a:rPr lang="en-US" sz="1350" dirty="0"/>
              <a:t>phis:  c(0.5511, 0.1680, -0.0145, 0.0651, 0.1388, -0.2966, 0.1539, 0.1270, -0.1815, 0.0364, 0.1456, 0.6287, -0.3832, -0.0199, -0.1679) </a:t>
            </a:r>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6D80C128-5F68-4722-9D8F-05FFE9295F42}"/>
                  </a:ext>
                </a:extLst>
              </p:cNvPr>
              <p:cNvSpPr txBox="1"/>
              <p:nvPr/>
            </p:nvSpPr>
            <p:spPr>
              <a:xfrm>
                <a:off x="3138485" y="1462267"/>
                <a:ext cx="6606489" cy="628121"/>
              </a:xfrm>
              <a:prstGeom prst="rect">
                <a:avLst/>
              </a:prstGeom>
              <a:noFill/>
            </p:spPr>
            <p:txBody>
              <a:bodyPr wrap="none" lIns="0" tIns="0" rIns="0" bIns="0" rtlCol="0">
                <a:spAutoFit/>
              </a:bodyPr>
              <a:lstStyle/>
              <a:p>
                <a:r>
                  <a:rPr lang="en-US" sz="1350" i="1" dirty="0">
                    <a:latin typeface="Cambria Math" panose="02040503050406030204" pitchFamily="18" charset="0"/>
                  </a:rPr>
                  <a:t>MODEL 1:</a:t>
                </a:r>
              </a:p>
              <a:p>
                <a:pPr/>
                <a14:m>
                  <m:oMathPara xmlns:m="http://schemas.openxmlformats.org/officeDocument/2006/math">
                    <m:oMathParaPr>
                      <m:jc m:val="centerGroup"/>
                    </m:oMathParaPr>
                    <m:oMath xmlns:m="http://schemas.openxmlformats.org/officeDocument/2006/math">
                      <m:r>
                        <a:rPr lang="en-US" sz="1350" i="1">
                          <a:latin typeface="Cambria Math" panose="02040503050406030204" pitchFamily="18" charset="0"/>
                        </a:rPr>
                        <m:t>(1</m:t>
                      </m:r>
                      <m:r>
                        <m:rPr>
                          <m:nor/>
                        </m:rPr>
                        <a:rPr lang="en-US" sz="1350">
                          <a:latin typeface="Cambria Math" panose="02040503050406030204" pitchFamily="18" charset="0"/>
                        </a:rPr>
                        <m:t>+ </m:t>
                      </m:r>
                      <m:r>
                        <m:rPr>
                          <m:nor/>
                        </m:rPr>
                        <a:rPr lang="en-US" sz="1350" dirty="0"/>
                        <m:t>0.5511</m:t>
                      </m:r>
                      <m:r>
                        <a:rPr lang="en-US" sz="1350" i="1">
                          <a:latin typeface="Cambria Math" panose="02040503050406030204" pitchFamily="18" charset="0"/>
                        </a:rPr>
                        <m:t>𝐵</m:t>
                      </m:r>
                      <m:r>
                        <m:rPr>
                          <m:nor/>
                        </m:rPr>
                        <a:rPr lang="en-US" sz="1350" dirty="0"/>
                        <m:t>− 0.1680</m:t>
                      </m:r>
                      <m:sSup>
                        <m:sSupPr>
                          <m:ctrlPr>
                            <a:rPr lang="en-US" sz="1350" i="1" dirty="0">
                              <a:latin typeface="Cambria Math" panose="02040503050406030204" pitchFamily="18" charset="0"/>
                            </a:rPr>
                          </m:ctrlPr>
                        </m:sSupPr>
                        <m:e>
                          <m:r>
                            <a:rPr lang="en-US" sz="1350" i="1">
                              <a:latin typeface="Cambria Math" panose="02040503050406030204" pitchFamily="18" charset="0"/>
                            </a:rPr>
                            <m:t>𝐵</m:t>
                          </m:r>
                        </m:e>
                        <m:sup>
                          <m:r>
                            <a:rPr lang="en-US" sz="1350" i="1" dirty="0">
                              <a:latin typeface="Cambria Math" panose="02040503050406030204" pitchFamily="18" charset="0"/>
                            </a:rPr>
                            <m:t>2</m:t>
                          </m:r>
                        </m:sup>
                      </m:sSup>
                      <m:r>
                        <m:rPr>
                          <m:nor/>
                        </m:rPr>
                        <a:rPr lang="en-US" sz="1350" dirty="0"/>
                        <m:t>+0.0145</m:t>
                      </m:r>
                      <m:sSup>
                        <m:sSupPr>
                          <m:ctrlPr>
                            <a:rPr lang="en-US" sz="1350" i="1" dirty="0">
                              <a:latin typeface="Cambria Math" panose="02040503050406030204" pitchFamily="18" charset="0"/>
                            </a:rPr>
                          </m:ctrlPr>
                        </m:sSupPr>
                        <m:e>
                          <m:r>
                            <a:rPr lang="en-US" sz="1350" i="1">
                              <a:latin typeface="Cambria Math" panose="02040503050406030204" pitchFamily="18" charset="0"/>
                            </a:rPr>
                            <m:t>𝐵</m:t>
                          </m:r>
                        </m:e>
                        <m:sup>
                          <m:r>
                            <a:rPr lang="en-US" sz="1350" i="1">
                              <a:latin typeface="Cambria Math" panose="02040503050406030204" pitchFamily="18" charset="0"/>
                            </a:rPr>
                            <m:t>3</m:t>
                          </m:r>
                        </m:sup>
                      </m:sSup>
                      <m:r>
                        <m:rPr>
                          <m:nor/>
                        </m:rPr>
                        <a:rPr lang="en-US" sz="1350" dirty="0"/>
                        <m:t>− 0.0651</m:t>
                      </m:r>
                      <m:sSup>
                        <m:sSupPr>
                          <m:ctrlPr>
                            <a:rPr lang="en-US" sz="1350" i="1" dirty="0">
                              <a:latin typeface="Cambria Math" panose="02040503050406030204" pitchFamily="18" charset="0"/>
                            </a:rPr>
                          </m:ctrlPr>
                        </m:sSupPr>
                        <m:e>
                          <m:r>
                            <a:rPr lang="en-US" sz="1350" i="1">
                              <a:latin typeface="Cambria Math" panose="02040503050406030204" pitchFamily="18" charset="0"/>
                            </a:rPr>
                            <m:t>𝐵</m:t>
                          </m:r>
                        </m:e>
                        <m:sup>
                          <m:r>
                            <a:rPr lang="en-US" sz="1350" i="1">
                              <a:latin typeface="Cambria Math" panose="02040503050406030204" pitchFamily="18" charset="0"/>
                            </a:rPr>
                            <m:t>4</m:t>
                          </m:r>
                        </m:sup>
                      </m:sSup>
                      <m:r>
                        <m:rPr>
                          <m:nor/>
                        </m:rPr>
                        <a:rPr lang="en-US" sz="1350" dirty="0"/>
                        <m:t>− 0.1388</m:t>
                      </m:r>
                      <m:sSup>
                        <m:sSupPr>
                          <m:ctrlPr>
                            <a:rPr lang="en-US" sz="1350" i="1" dirty="0">
                              <a:latin typeface="Cambria Math" panose="02040503050406030204" pitchFamily="18" charset="0"/>
                            </a:rPr>
                          </m:ctrlPr>
                        </m:sSupPr>
                        <m:e>
                          <m:r>
                            <a:rPr lang="en-US" sz="1350" i="1">
                              <a:latin typeface="Cambria Math" panose="02040503050406030204" pitchFamily="18" charset="0"/>
                            </a:rPr>
                            <m:t>𝐵</m:t>
                          </m:r>
                        </m:e>
                        <m:sup>
                          <m:r>
                            <a:rPr lang="en-US" sz="1350" i="1">
                              <a:latin typeface="Cambria Math" panose="02040503050406030204" pitchFamily="18" charset="0"/>
                            </a:rPr>
                            <m:t>5</m:t>
                          </m:r>
                        </m:sup>
                      </m:sSup>
                      <m:r>
                        <m:rPr>
                          <m:nor/>
                        </m:rPr>
                        <a:rPr lang="en-US" sz="1350" dirty="0"/>
                        <m:t>+ 0.2966</m:t>
                      </m:r>
                      <m:sSup>
                        <m:sSupPr>
                          <m:ctrlPr>
                            <a:rPr lang="en-US" sz="1350" i="1" dirty="0">
                              <a:latin typeface="Cambria Math" panose="02040503050406030204" pitchFamily="18" charset="0"/>
                            </a:rPr>
                          </m:ctrlPr>
                        </m:sSupPr>
                        <m:e>
                          <m:r>
                            <a:rPr lang="en-US" sz="1350" i="1">
                              <a:latin typeface="Cambria Math" panose="02040503050406030204" pitchFamily="18" charset="0"/>
                            </a:rPr>
                            <m:t>𝐵</m:t>
                          </m:r>
                        </m:e>
                        <m:sup>
                          <m:r>
                            <a:rPr lang="en-US" sz="1350" i="1">
                              <a:latin typeface="Cambria Math" panose="02040503050406030204" pitchFamily="18" charset="0"/>
                            </a:rPr>
                            <m:t>6</m:t>
                          </m:r>
                        </m:sup>
                      </m:sSup>
                      <m:r>
                        <m:rPr>
                          <m:nor/>
                        </m:rPr>
                        <a:rPr lang="en-US" sz="1350" dirty="0"/>
                        <m:t>− 0.1539</m:t>
                      </m:r>
                      <m:sSup>
                        <m:sSupPr>
                          <m:ctrlPr>
                            <a:rPr lang="en-US" sz="1350" i="1" dirty="0">
                              <a:latin typeface="Cambria Math" panose="02040503050406030204" pitchFamily="18" charset="0"/>
                            </a:rPr>
                          </m:ctrlPr>
                        </m:sSupPr>
                        <m:e>
                          <m:r>
                            <a:rPr lang="en-US" sz="1350" i="1">
                              <a:latin typeface="Cambria Math" panose="02040503050406030204" pitchFamily="18" charset="0"/>
                            </a:rPr>
                            <m:t>𝐵</m:t>
                          </m:r>
                        </m:e>
                        <m:sup>
                          <m:r>
                            <a:rPr lang="en-US" sz="1350" i="1">
                              <a:latin typeface="Cambria Math" panose="02040503050406030204" pitchFamily="18" charset="0"/>
                            </a:rPr>
                            <m:t>7</m:t>
                          </m:r>
                        </m:sup>
                      </m:sSup>
                      <m:r>
                        <m:rPr>
                          <m:nor/>
                        </m:rPr>
                        <a:rPr lang="en-US" sz="1350" dirty="0"/>
                        <m:t>− 0.1270</m:t>
                      </m:r>
                      <m:sSup>
                        <m:sSupPr>
                          <m:ctrlPr>
                            <a:rPr lang="en-US" sz="1350" i="1" dirty="0">
                              <a:latin typeface="Cambria Math" panose="02040503050406030204" pitchFamily="18" charset="0"/>
                            </a:rPr>
                          </m:ctrlPr>
                        </m:sSupPr>
                        <m:e>
                          <m:r>
                            <a:rPr lang="en-US" sz="1350" i="1">
                              <a:latin typeface="Cambria Math" panose="02040503050406030204" pitchFamily="18" charset="0"/>
                            </a:rPr>
                            <m:t>𝐵</m:t>
                          </m:r>
                        </m:e>
                        <m:sup>
                          <m:r>
                            <a:rPr lang="en-US" sz="1350" i="1">
                              <a:latin typeface="Cambria Math" panose="02040503050406030204" pitchFamily="18" charset="0"/>
                            </a:rPr>
                            <m:t>8</m:t>
                          </m:r>
                        </m:sup>
                      </m:sSup>
                    </m:oMath>
                  </m:oMathPara>
                </a14:m>
                <a:endParaRPr lang="en-US" sz="1350" dirty="0"/>
              </a:p>
              <a:p>
                <a:pPr/>
                <a14:m>
                  <m:oMathPara xmlns:m="http://schemas.openxmlformats.org/officeDocument/2006/math">
                    <m:oMathParaPr>
                      <m:jc m:val="centerGroup"/>
                    </m:oMathParaPr>
                    <m:oMath xmlns:m="http://schemas.openxmlformats.org/officeDocument/2006/math">
                      <m:r>
                        <m:rPr>
                          <m:nor/>
                        </m:rPr>
                        <a:rPr lang="en-US" sz="1350" dirty="0"/>
                        <m:t>+0.1815</m:t>
                      </m:r>
                      <m:sSup>
                        <m:sSupPr>
                          <m:ctrlPr>
                            <a:rPr lang="en-US" sz="1350" i="1" dirty="0">
                              <a:latin typeface="Cambria Math" panose="02040503050406030204" pitchFamily="18" charset="0"/>
                            </a:rPr>
                          </m:ctrlPr>
                        </m:sSupPr>
                        <m:e>
                          <m:r>
                            <a:rPr lang="en-US" sz="1350" i="1">
                              <a:latin typeface="Cambria Math" panose="02040503050406030204" pitchFamily="18" charset="0"/>
                            </a:rPr>
                            <m:t>𝐵</m:t>
                          </m:r>
                        </m:e>
                        <m:sup>
                          <m:r>
                            <a:rPr lang="en-US" sz="1350" i="1">
                              <a:latin typeface="Cambria Math" panose="02040503050406030204" pitchFamily="18" charset="0"/>
                            </a:rPr>
                            <m:t>9</m:t>
                          </m:r>
                        </m:sup>
                      </m:sSup>
                      <m:r>
                        <m:rPr>
                          <m:nor/>
                        </m:rPr>
                        <a:rPr lang="en-US" sz="1350" dirty="0"/>
                        <m:t>− 0.0364</m:t>
                      </m:r>
                      <m:sSup>
                        <m:sSupPr>
                          <m:ctrlPr>
                            <a:rPr lang="en-US" sz="1350" i="1" dirty="0">
                              <a:latin typeface="Cambria Math" panose="02040503050406030204" pitchFamily="18" charset="0"/>
                            </a:rPr>
                          </m:ctrlPr>
                        </m:sSupPr>
                        <m:e>
                          <m:r>
                            <a:rPr lang="en-US" sz="1350" i="1">
                              <a:latin typeface="Cambria Math" panose="02040503050406030204" pitchFamily="18" charset="0"/>
                            </a:rPr>
                            <m:t>𝐵</m:t>
                          </m:r>
                        </m:e>
                        <m:sup>
                          <m:r>
                            <a:rPr lang="en-US" sz="1350" i="1">
                              <a:latin typeface="Cambria Math" panose="02040503050406030204" pitchFamily="18" charset="0"/>
                            </a:rPr>
                            <m:t>10</m:t>
                          </m:r>
                        </m:sup>
                      </m:sSup>
                      <m:r>
                        <m:rPr>
                          <m:nor/>
                        </m:rPr>
                        <a:rPr lang="en-US" sz="1350" dirty="0"/>
                        <m:t>− 0.1456</m:t>
                      </m:r>
                      <m:sSup>
                        <m:sSupPr>
                          <m:ctrlPr>
                            <a:rPr lang="en-US" sz="1350" i="1" dirty="0">
                              <a:latin typeface="Cambria Math" panose="02040503050406030204" pitchFamily="18" charset="0"/>
                            </a:rPr>
                          </m:ctrlPr>
                        </m:sSupPr>
                        <m:e>
                          <m:r>
                            <a:rPr lang="en-US" sz="1350" i="1">
                              <a:latin typeface="Cambria Math" panose="02040503050406030204" pitchFamily="18" charset="0"/>
                            </a:rPr>
                            <m:t>𝐵</m:t>
                          </m:r>
                        </m:e>
                        <m:sup>
                          <m:r>
                            <a:rPr lang="en-US" sz="1350" i="1">
                              <a:latin typeface="Cambria Math" panose="02040503050406030204" pitchFamily="18" charset="0"/>
                            </a:rPr>
                            <m:t>11</m:t>
                          </m:r>
                        </m:sup>
                      </m:sSup>
                      <m:r>
                        <m:rPr>
                          <m:nor/>
                        </m:rPr>
                        <a:rPr lang="en-US" sz="1350" dirty="0"/>
                        <m:t>− 0.6287</m:t>
                      </m:r>
                      <m:sSup>
                        <m:sSupPr>
                          <m:ctrlPr>
                            <a:rPr lang="en-US" sz="1350" i="1" dirty="0">
                              <a:latin typeface="Cambria Math" panose="02040503050406030204" pitchFamily="18" charset="0"/>
                            </a:rPr>
                          </m:ctrlPr>
                        </m:sSupPr>
                        <m:e>
                          <m:r>
                            <a:rPr lang="en-US" sz="1350" i="1">
                              <a:latin typeface="Cambria Math" panose="02040503050406030204" pitchFamily="18" charset="0"/>
                            </a:rPr>
                            <m:t>𝐵</m:t>
                          </m:r>
                        </m:e>
                        <m:sup>
                          <m:r>
                            <a:rPr lang="en-US" sz="1350" i="1">
                              <a:latin typeface="Cambria Math" panose="02040503050406030204" pitchFamily="18" charset="0"/>
                            </a:rPr>
                            <m:t>12</m:t>
                          </m:r>
                        </m:sup>
                      </m:sSup>
                      <m:r>
                        <m:rPr>
                          <m:nor/>
                        </m:rPr>
                        <a:rPr lang="en-US" sz="1350" dirty="0"/>
                        <m:t>+ 0.3832</m:t>
                      </m:r>
                      <m:sSup>
                        <m:sSupPr>
                          <m:ctrlPr>
                            <a:rPr lang="en-US" sz="1350" i="1" dirty="0">
                              <a:latin typeface="Cambria Math" panose="02040503050406030204" pitchFamily="18" charset="0"/>
                            </a:rPr>
                          </m:ctrlPr>
                        </m:sSupPr>
                        <m:e>
                          <m:r>
                            <a:rPr lang="en-US" sz="1350" i="1">
                              <a:latin typeface="Cambria Math" panose="02040503050406030204" pitchFamily="18" charset="0"/>
                            </a:rPr>
                            <m:t>𝐵</m:t>
                          </m:r>
                        </m:e>
                        <m:sup>
                          <m:r>
                            <a:rPr lang="en-US" sz="1350" i="1">
                              <a:latin typeface="Cambria Math" panose="02040503050406030204" pitchFamily="18" charset="0"/>
                            </a:rPr>
                            <m:t>13</m:t>
                          </m:r>
                        </m:sup>
                      </m:sSup>
                      <m:r>
                        <m:rPr>
                          <m:nor/>
                        </m:rPr>
                        <a:rPr lang="en-US" sz="1350" dirty="0"/>
                        <m:t>+ 0.0199</m:t>
                      </m:r>
                      <m:sSup>
                        <m:sSupPr>
                          <m:ctrlPr>
                            <a:rPr lang="en-US" sz="1350" i="1" dirty="0">
                              <a:latin typeface="Cambria Math" panose="02040503050406030204" pitchFamily="18" charset="0"/>
                            </a:rPr>
                          </m:ctrlPr>
                        </m:sSupPr>
                        <m:e>
                          <m:r>
                            <a:rPr lang="en-US" sz="1350" i="1">
                              <a:latin typeface="Cambria Math" panose="02040503050406030204" pitchFamily="18" charset="0"/>
                            </a:rPr>
                            <m:t>𝐵</m:t>
                          </m:r>
                        </m:e>
                        <m:sup>
                          <m:r>
                            <a:rPr lang="en-US" sz="1350" i="1">
                              <a:latin typeface="Cambria Math" panose="02040503050406030204" pitchFamily="18" charset="0"/>
                            </a:rPr>
                            <m:t>14</m:t>
                          </m:r>
                        </m:sup>
                      </m:sSup>
                      <m:r>
                        <m:rPr>
                          <m:nor/>
                        </m:rPr>
                        <a:rPr lang="en-US" sz="1350" dirty="0"/>
                        <m:t>+ 0.1679</m:t>
                      </m:r>
                      <m:sSup>
                        <m:sSupPr>
                          <m:ctrlPr>
                            <a:rPr lang="en-US" sz="1350" i="1" dirty="0">
                              <a:latin typeface="Cambria Math" panose="02040503050406030204" pitchFamily="18" charset="0"/>
                            </a:rPr>
                          </m:ctrlPr>
                        </m:sSupPr>
                        <m:e>
                          <m:r>
                            <a:rPr lang="en-US" sz="1350" i="1">
                              <a:latin typeface="Cambria Math" panose="02040503050406030204" pitchFamily="18" charset="0"/>
                            </a:rPr>
                            <m:t>𝐵</m:t>
                          </m:r>
                        </m:e>
                        <m:sup>
                          <m:r>
                            <a:rPr lang="en-US" sz="1350" i="1">
                              <a:latin typeface="Cambria Math" panose="02040503050406030204" pitchFamily="18" charset="0"/>
                            </a:rPr>
                            <m:t>15</m:t>
                          </m:r>
                        </m:sup>
                      </m:sSup>
                      <m:r>
                        <a:rPr lang="en-US" sz="1350" i="1">
                          <a:latin typeface="Cambria Math" panose="02040503050406030204" pitchFamily="18" charset="0"/>
                        </a:rPr>
                        <m:t>)</m:t>
                      </m:r>
                      <m:sSub>
                        <m:sSubPr>
                          <m:ctrlPr>
                            <a:rPr lang="en-US" sz="1350" i="1">
                              <a:latin typeface="Cambria Math" panose="02040503050406030204" pitchFamily="18" charset="0"/>
                            </a:rPr>
                          </m:ctrlPr>
                        </m:sSubPr>
                        <m:e>
                          <m:r>
                            <a:rPr lang="en-US" sz="1350" i="1">
                              <a:latin typeface="Cambria Math" panose="02040503050406030204" pitchFamily="18" charset="0"/>
                            </a:rPr>
                            <m:t>𝑋</m:t>
                          </m:r>
                        </m:e>
                        <m:sub>
                          <m:r>
                            <a:rPr lang="en-US" sz="1350" i="1">
                              <a:latin typeface="Cambria Math" panose="02040503050406030204" pitchFamily="18" charset="0"/>
                            </a:rPr>
                            <m:t>𝑡</m:t>
                          </m:r>
                        </m:sub>
                      </m:sSub>
                      <m:r>
                        <a:rPr lang="en-US" sz="1350" i="1">
                          <a:latin typeface="Cambria Math" panose="02040503050406030204" pitchFamily="18" charset="0"/>
                        </a:rPr>
                        <m:t>=</m:t>
                      </m:r>
                      <m:sSub>
                        <m:sSubPr>
                          <m:ctrlPr>
                            <a:rPr lang="en-US" sz="1350" i="1">
                              <a:latin typeface="Cambria Math" panose="02040503050406030204" pitchFamily="18" charset="0"/>
                            </a:rPr>
                          </m:ctrlPr>
                        </m:sSubPr>
                        <m:e>
                          <m:r>
                            <a:rPr lang="en-US" sz="1350" i="1">
                              <a:latin typeface="Cambria Math" panose="02040503050406030204" pitchFamily="18" charset="0"/>
                            </a:rPr>
                            <m:t>𝑎</m:t>
                          </m:r>
                        </m:e>
                        <m:sub>
                          <m:r>
                            <a:rPr lang="en-US" sz="1350" i="1">
                              <a:latin typeface="Cambria Math" panose="02040503050406030204" pitchFamily="18" charset="0"/>
                            </a:rPr>
                            <m:t>𝑡</m:t>
                          </m:r>
                        </m:sub>
                      </m:sSub>
                    </m:oMath>
                  </m:oMathPara>
                </a14:m>
                <a:endParaRPr lang="en-US" sz="1350" dirty="0"/>
              </a:p>
            </p:txBody>
          </p:sp>
        </mc:Choice>
        <mc:Fallback>
          <p:sp>
            <p:nvSpPr>
              <p:cNvPr id="9" name="TextBox 8">
                <a:extLst>
                  <a:ext uri="{FF2B5EF4-FFF2-40B4-BE49-F238E27FC236}">
                    <a16:creationId xmlns:a16="http://schemas.microsoft.com/office/drawing/2014/main" id="{6D80C128-5F68-4722-9D8F-05FFE9295F42}"/>
                  </a:ext>
                </a:extLst>
              </p:cNvPr>
              <p:cNvSpPr txBox="1">
                <a:spLocks noRot="1" noChangeAspect="1" noMove="1" noResize="1" noEditPoints="1" noAdjustHandles="1" noChangeArrowheads="1" noChangeShapeType="1" noTextEdit="1"/>
              </p:cNvSpPr>
              <p:nvPr/>
            </p:nvSpPr>
            <p:spPr>
              <a:xfrm>
                <a:off x="3138485" y="1462267"/>
                <a:ext cx="6606489" cy="628121"/>
              </a:xfrm>
              <a:prstGeom prst="rect">
                <a:avLst/>
              </a:prstGeom>
              <a:blipFill>
                <a:blip r:embed="rId3"/>
                <a:stretch>
                  <a:fillRect l="-1661" t="-9709" r="-369" b="-10680"/>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A5635EDD-4D45-43C9-A4FC-BE86DE5211A4}"/>
              </a:ext>
            </a:extLst>
          </p:cNvPr>
          <p:cNvPicPr>
            <a:picLocks noChangeAspect="1"/>
          </p:cNvPicPr>
          <p:nvPr/>
        </p:nvPicPr>
        <p:blipFill>
          <a:blip r:embed="rId4"/>
          <a:stretch>
            <a:fillRect/>
          </a:stretch>
        </p:blipFill>
        <p:spPr>
          <a:xfrm>
            <a:off x="897588" y="4903760"/>
            <a:ext cx="2240897" cy="439392"/>
          </a:xfrm>
          <a:prstGeom prst="rect">
            <a:avLst/>
          </a:prstGeom>
        </p:spPr>
      </p:pic>
      <p:pic>
        <p:nvPicPr>
          <p:cNvPr id="5" name="Picture 4">
            <a:extLst>
              <a:ext uri="{FF2B5EF4-FFF2-40B4-BE49-F238E27FC236}">
                <a16:creationId xmlns:a16="http://schemas.microsoft.com/office/drawing/2014/main" id="{441C3366-E0DD-4AC4-AF02-289739D845E6}"/>
              </a:ext>
            </a:extLst>
          </p:cNvPr>
          <p:cNvPicPr>
            <a:picLocks noChangeAspect="1"/>
          </p:cNvPicPr>
          <p:nvPr/>
        </p:nvPicPr>
        <p:blipFill>
          <a:blip r:embed="rId5"/>
          <a:stretch>
            <a:fillRect/>
          </a:stretch>
        </p:blipFill>
        <p:spPr>
          <a:xfrm>
            <a:off x="7167327" y="4285340"/>
            <a:ext cx="3772366" cy="2327630"/>
          </a:xfrm>
          <a:prstGeom prst="rect">
            <a:avLst/>
          </a:prstGeom>
        </p:spPr>
      </p:pic>
    </p:spTree>
    <p:extLst>
      <p:ext uri="{BB962C8B-B14F-4D97-AF65-F5344CB8AC3E}">
        <p14:creationId xmlns:p14="http://schemas.microsoft.com/office/powerpoint/2010/main" val="11196652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spcBef>
                <a:spcPct val="50000"/>
              </a:spcBef>
            </a:pPr>
            <a:r>
              <a:rPr lang="en-US" sz="3200" dirty="0"/>
              <a:t>For Live Session – Slide 3 (part 3)</a:t>
            </a:r>
          </a:p>
        </p:txBody>
      </p:sp>
      <p:sp>
        <p:nvSpPr>
          <p:cNvPr id="6" name="TextBox 5">
            <a:extLst>
              <a:ext uri="{FF2B5EF4-FFF2-40B4-BE49-F238E27FC236}">
                <a16:creationId xmlns:a16="http://schemas.microsoft.com/office/drawing/2014/main" id="{23186880-7F1A-41C3-8DA3-EEEEED6B016C}"/>
              </a:ext>
            </a:extLst>
          </p:cNvPr>
          <p:cNvSpPr txBox="1"/>
          <p:nvPr/>
        </p:nvSpPr>
        <p:spPr>
          <a:xfrm>
            <a:off x="715245" y="2931940"/>
            <a:ext cx="11452967" cy="1569660"/>
          </a:xfrm>
          <a:prstGeom prst="rect">
            <a:avLst/>
          </a:prstGeom>
          <a:noFill/>
        </p:spPr>
        <p:txBody>
          <a:bodyPr wrap="square">
            <a:spAutoFit/>
          </a:bodyPr>
          <a:lstStyle/>
          <a:p>
            <a:r>
              <a:rPr lang="en-US" sz="1600" dirty="0"/>
              <a:t>phi = c(-0.02709541,  0.74213105)</a:t>
            </a:r>
          </a:p>
          <a:p>
            <a:r>
              <a:rPr lang="en-US" sz="1600" dirty="0"/>
              <a:t>theta = c(-0.5844596,  0.3836931)</a:t>
            </a:r>
          </a:p>
          <a:p>
            <a:r>
              <a:rPr lang="en-US" sz="1600" dirty="0"/>
              <a:t>f = </a:t>
            </a:r>
            <a:r>
              <a:rPr lang="en-US" sz="1600" dirty="0" err="1"/>
              <a:t>fore.aruma.wge</a:t>
            </a:r>
            <a:r>
              <a:rPr lang="en-US" sz="1600" dirty="0"/>
              <a:t>(</a:t>
            </a:r>
            <a:r>
              <a:rPr lang="en-US" sz="1600" dirty="0" err="1"/>
              <a:t>amtrak</a:t>
            </a:r>
            <a:r>
              <a:rPr lang="en-US" sz="1600" dirty="0"/>
              <a:t>, phi=phi, theta = theta, s = 12, </a:t>
            </a:r>
            <a:r>
              <a:rPr lang="en-US" sz="1600" dirty="0" err="1"/>
              <a:t>n.ahead</a:t>
            </a:r>
            <a:r>
              <a:rPr lang="en-US" sz="1600" dirty="0"/>
              <a:t> = </a:t>
            </a:r>
            <a:r>
              <a:rPr lang="en-US" sz="1600" dirty="0" err="1"/>
              <a:t>n.ahead</a:t>
            </a:r>
            <a:r>
              <a:rPr lang="en-US" sz="1600" dirty="0"/>
              <a:t>, limits=FALSE, </a:t>
            </a:r>
            <a:r>
              <a:rPr lang="en-US" sz="1600" dirty="0" err="1"/>
              <a:t>lastn</a:t>
            </a:r>
            <a:r>
              <a:rPr lang="en-US" sz="1600" dirty="0"/>
              <a:t> = TRUE)</a:t>
            </a:r>
          </a:p>
          <a:p>
            <a:r>
              <a:rPr lang="en-US" sz="1600" dirty="0" err="1"/>
              <a:t>ase</a:t>
            </a:r>
            <a:r>
              <a:rPr lang="en-US" sz="1600" dirty="0"/>
              <a:t> = mean((</a:t>
            </a:r>
            <a:r>
              <a:rPr lang="en-US" sz="1600" dirty="0" err="1"/>
              <a:t>amtrak</a:t>
            </a:r>
            <a:r>
              <a:rPr lang="en-US" sz="1600" dirty="0"/>
              <a:t>[(n-n.ahead+1):n] - </a:t>
            </a:r>
            <a:r>
              <a:rPr lang="en-US" sz="1600" dirty="0" err="1"/>
              <a:t>f$f</a:t>
            </a:r>
            <a:r>
              <a:rPr lang="en-US" sz="1600" dirty="0"/>
              <a:t>)^2)</a:t>
            </a:r>
          </a:p>
          <a:p>
            <a:r>
              <a:rPr lang="en-US" sz="1600" dirty="0" err="1"/>
              <a:t>ase</a:t>
            </a:r>
            <a:endParaRPr lang="en-US" sz="1600" dirty="0"/>
          </a:p>
          <a:p>
            <a:r>
              <a:rPr lang="en-US" sz="1600" dirty="0"/>
              <a:t>results = results %&gt;% </a:t>
            </a:r>
            <a:r>
              <a:rPr lang="en-US" sz="1600" dirty="0" err="1"/>
              <a:t>add_row</a:t>
            </a:r>
            <a:r>
              <a:rPr lang="en-US" sz="1600" dirty="0"/>
              <a:t>(model = "Model 2", ASE = </a:t>
            </a:r>
            <a:r>
              <a:rPr lang="en-US" sz="1600" dirty="0" err="1"/>
              <a:t>ase</a:t>
            </a:r>
            <a:r>
              <a:rPr lang="en-US" sz="1600" dirty="0"/>
              <a:t>)</a:t>
            </a:r>
          </a:p>
        </p:txBody>
      </p:sp>
      <p:sp>
        <p:nvSpPr>
          <p:cNvPr id="7" name="Title 2">
            <a:extLst>
              <a:ext uri="{FF2B5EF4-FFF2-40B4-BE49-F238E27FC236}">
                <a16:creationId xmlns:a16="http://schemas.microsoft.com/office/drawing/2014/main" id="{4C1265AB-964B-46EB-923A-7F382271AE5E}"/>
              </a:ext>
            </a:extLst>
          </p:cNvPr>
          <p:cNvSpPr txBox="1">
            <a:spLocks/>
          </p:cNvSpPr>
          <p:nvPr/>
        </p:nvSpPr>
        <p:spPr>
          <a:xfrm>
            <a:off x="4906631" y="1067697"/>
            <a:ext cx="2073061" cy="394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ct val="50000"/>
              </a:spcBef>
            </a:pPr>
            <a:r>
              <a:rPr lang="en-US" sz="2000" b="1" dirty="0"/>
              <a:t>Model 2</a:t>
            </a:r>
          </a:p>
        </p:txBody>
      </p:sp>
      <p:pic>
        <p:nvPicPr>
          <p:cNvPr id="10" name="Picture 9">
            <a:extLst>
              <a:ext uri="{FF2B5EF4-FFF2-40B4-BE49-F238E27FC236}">
                <a16:creationId xmlns:a16="http://schemas.microsoft.com/office/drawing/2014/main" id="{662ECAB1-D76E-4B54-811B-56E91B121156}"/>
              </a:ext>
            </a:extLst>
          </p:cNvPr>
          <p:cNvPicPr>
            <a:picLocks noChangeAspect="1"/>
          </p:cNvPicPr>
          <p:nvPr/>
        </p:nvPicPr>
        <p:blipFill>
          <a:blip r:embed="rId3"/>
          <a:stretch>
            <a:fillRect/>
          </a:stretch>
        </p:blipFill>
        <p:spPr>
          <a:xfrm>
            <a:off x="7858791" y="4448511"/>
            <a:ext cx="3772366" cy="2324720"/>
          </a:xfrm>
          <a:prstGeom prst="rect">
            <a:avLst/>
          </a:prstGeom>
        </p:spPr>
      </p:pic>
      <p:pic>
        <p:nvPicPr>
          <p:cNvPr id="12" name="Picture 11">
            <a:extLst>
              <a:ext uri="{FF2B5EF4-FFF2-40B4-BE49-F238E27FC236}">
                <a16:creationId xmlns:a16="http://schemas.microsoft.com/office/drawing/2014/main" id="{EA8327BF-179F-4EAB-8E1A-73EF40ABCA92}"/>
              </a:ext>
            </a:extLst>
          </p:cNvPr>
          <p:cNvPicPr>
            <a:picLocks noChangeAspect="1"/>
          </p:cNvPicPr>
          <p:nvPr/>
        </p:nvPicPr>
        <p:blipFill>
          <a:blip r:embed="rId4"/>
          <a:stretch>
            <a:fillRect/>
          </a:stretch>
        </p:blipFill>
        <p:spPr>
          <a:xfrm>
            <a:off x="925673" y="4886270"/>
            <a:ext cx="2240897" cy="456882"/>
          </a:xfrm>
          <a:prstGeom prst="rect">
            <a:avLst/>
          </a:prstGeom>
        </p:spPr>
      </p:pic>
      <p:sp>
        <p:nvSpPr>
          <p:cNvPr id="13" name="Rectangle 12">
            <a:extLst>
              <a:ext uri="{FF2B5EF4-FFF2-40B4-BE49-F238E27FC236}">
                <a16:creationId xmlns:a16="http://schemas.microsoft.com/office/drawing/2014/main" id="{1B2ECB7A-8892-430B-9276-C9D014691B10}"/>
              </a:ext>
            </a:extLst>
          </p:cNvPr>
          <p:cNvSpPr/>
          <p:nvPr/>
        </p:nvSpPr>
        <p:spPr>
          <a:xfrm>
            <a:off x="3613649" y="2112885"/>
            <a:ext cx="2585964" cy="300082"/>
          </a:xfrm>
          <a:prstGeom prst="rect">
            <a:avLst/>
          </a:prstGeom>
        </p:spPr>
        <p:txBody>
          <a:bodyPr wrap="none">
            <a:spAutoFit/>
          </a:bodyPr>
          <a:lstStyle/>
          <a:p>
            <a:r>
              <a:rPr lang="en-US" sz="1350" dirty="0"/>
              <a:t>phis: c(-0.02709541,  0.74213105)</a:t>
            </a:r>
          </a:p>
        </p:txBody>
      </p:sp>
      <p:sp>
        <p:nvSpPr>
          <p:cNvPr id="14" name="Rectangle 13">
            <a:extLst>
              <a:ext uri="{FF2B5EF4-FFF2-40B4-BE49-F238E27FC236}">
                <a16:creationId xmlns:a16="http://schemas.microsoft.com/office/drawing/2014/main" id="{4624858D-0E58-4271-8BE1-3E24F38A4183}"/>
              </a:ext>
            </a:extLst>
          </p:cNvPr>
          <p:cNvSpPr/>
          <p:nvPr/>
        </p:nvSpPr>
        <p:spPr>
          <a:xfrm>
            <a:off x="3613649" y="2397229"/>
            <a:ext cx="2560445" cy="300082"/>
          </a:xfrm>
          <a:prstGeom prst="rect">
            <a:avLst/>
          </a:prstGeom>
        </p:spPr>
        <p:txBody>
          <a:bodyPr wrap="none">
            <a:spAutoFit/>
          </a:bodyPr>
          <a:lstStyle/>
          <a:p>
            <a:r>
              <a:rPr lang="en-US" sz="1350" dirty="0"/>
              <a:t>thetas: c(-0.5844596,  0.3836931)</a:t>
            </a:r>
          </a:p>
        </p:txBody>
      </p:sp>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88C63997-05F2-47AE-82A8-0769ECF8CD01}"/>
                  </a:ext>
                </a:extLst>
              </p:cNvPr>
              <p:cNvSpPr txBox="1"/>
              <p:nvPr/>
            </p:nvSpPr>
            <p:spPr>
              <a:xfrm>
                <a:off x="3627119" y="1655093"/>
                <a:ext cx="4937762" cy="415498"/>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sz="1350" i="1">
                          <a:latin typeface="Cambria Math" panose="02040503050406030204" pitchFamily="18" charset="0"/>
                        </a:rPr>
                        <m:t>𝑀𝑂𝐷𝐸𝐿</m:t>
                      </m:r>
                      <m:r>
                        <a:rPr lang="en-US" sz="1350" i="1">
                          <a:latin typeface="Cambria Math" panose="02040503050406030204" pitchFamily="18" charset="0"/>
                        </a:rPr>
                        <m:t> 2: </m:t>
                      </m:r>
                    </m:oMath>
                  </m:oMathPara>
                </a14:m>
                <a:endParaRPr lang="en-US" sz="135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350" i="1">
                          <a:latin typeface="Cambria Math" panose="02040503050406030204" pitchFamily="18" charset="0"/>
                        </a:rPr>
                        <m:t>(1</m:t>
                      </m:r>
                      <m:r>
                        <m:rPr>
                          <m:nor/>
                        </m:rPr>
                        <a:rPr lang="en-US" sz="1350">
                          <a:latin typeface="Cambria Math" panose="02040503050406030204" pitchFamily="18" charset="0"/>
                        </a:rPr>
                        <m:t>+ </m:t>
                      </m:r>
                      <m:r>
                        <m:rPr>
                          <m:nor/>
                        </m:rPr>
                        <a:rPr lang="en-US" sz="1350" dirty="0"/>
                        <m:t>0.027</m:t>
                      </m:r>
                      <m:r>
                        <a:rPr lang="en-US" sz="1350" i="1" dirty="0">
                          <a:latin typeface="Cambria Math" panose="02040503050406030204" pitchFamily="18" charset="0"/>
                        </a:rPr>
                        <m:t>1</m:t>
                      </m:r>
                      <m:r>
                        <a:rPr lang="en-US" sz="1350" i="1">
                          <a:latin typeface="Cambria Math" panose="02040503050406030204" pitchFamily="18" charset="0"/>
                        </a:rPr>
                        <m:t>𝐵</m:t>
                      </m:r>
                      <m:r>
                        <m:rPr>
                          <m:nor/>
                        </m:rPr>
                        <a:rPr lang="en-US" sz="1350" dirty="0"/>
                        <m:t>−0.7421</m:t>
                      </m:r>
                      <m:sSup>
                        <m:sSupPr>
                          <m:ctrlPr>
                            <a:rPr lang="en-US" sz="1350" i="1" dirty="0">
                              <a:latin typeface="Cambria Math" panose="02040503050406030204" pitchFamily="18" charset="0"/>
                            </a:rPr>
                          </m:ctrlPr>
                        </m:sSupPr>
                        <m:e>
                          <m:r>
                            <a:rPr lang="en-US" sz="1350" i="1">
                              <a:latin typeface="Cambria Math" panose="02040503050406030204" pitchFamily="18" charset="0"/>
                            </a:rPr>
                            <m:t>𝐵</m:t>
                          </m:r>
                        </m:e>
                        <m:sup>
                          <m:r>
                            <a:rPr lang="en-US" sz="1350" i="1" dirty="0">
                              <a:latin typeface="Cambria Math" panose="02040503050406030204" pitchFamily="18" charset="0"/>
                            </a:rPr>
                            <m:t>2</m:t>
                          </m:r>
                        </m:sup>
                      </m:sSup>
                      <m:r>
                        <a:rPr lang="en-US" sz="1350" i="1" dirty="0">
                          <a:latin typeface="Cambria Math" panose="02040503050406030204" pitchFamily="18" charset="0"/>
                        </a:rPr>
                        <m:t>)(1−</m:t>
                      </m:r>
                      <m:sSup>
                        <m:sSupPr>
                          <m:ctrlPr>
                            <a:rPr lang="en-US" sz="1350" i="1" dirty="0">
                              <a:latin typeface="Cambria Math" panose="02040503050406030204" pitchFamily="18" charset="0"/>
                            </a:rPr>
                          </m:ctrlPr>
                        </m:sSupPr>
                        <m:e>
                          <m:r>
                            <a:rPr lang="en-US" sz="1350" i="1">
                              <a:latin typeface="Cambria Math" panose="02040503050406030204" pitchFamily="18" charset="0"/>
                            </a:rPr>
                            <m:t>𝐵</m:t>
                          </m:r>
                        </m:e>
                        <m:sup>
                          <m:r>
                            <a:rPr lang="en-US" sz="1350" i="1">
                              <a:latin typeface="Cambria Math" panose="02040503050406030204" pitchFamily="18" charset="0"/>
                            </a:rPr>
                            <m:t>1</m:t>
                          </m:r>
                          <m:r>
                            <a:rPr lang="en-US" sz="1350" i="1" dirty="0">
                              <a:latin typeface="Cambria Math" panose="02040503050406030204" pitchFamily="18" charset="0"/>
                            </a:rPr>
                            <m:t>2</m:t>
                          </m:r>
                        </m:sup>
                      </m:sSup>
                      <m:r>
                        <a:rPr lang="en-US" sz="1350" i="1" dirty="0">
                          <a:latin typeface="Cambria Math" panose="02040503050406030204" pitchFamily="18" charset="0"/>
                        </a:rPr>
                        <m:t>)</m:t>
                      </m:r>
                      <m:sSub>
                        <m:sSubPr>
                          <m:ctrlPr>
                            <a:rPr lang="en-US" sz="1350" i="1">
                              <a:latin typeface="Cambria Math" panose="02040503050406030204" pitchFamily="18" charset="0"/>
                            </a:rPr>
                          </m:ctrlPr>
                        </m:sSubPr>
                        <m:e>
                          <m:r>
                            <a:rPr lang="en-US" sz="1350" i="1">
                              <a:latin typeface="Cambria Math" panose="02040503050406030204" pitchFamily="18" charset="0"/>
                            </a:rPr>
                            <m:t>𝑋</m:t>
                          </m:r>
                        </m:e>
                        <m:sub>
                          <m:r>
                            <a:rPr lang="en-US" sz="1350" i="1">
                              <a:latin typeface="Cambria Math" panose="02040503050406030204" pitchFamily="18" charset="0"/>
                            </a:rPr>
                            <m:t>𝑡</m:t>
                          </m:r>
                        </m:sub>
                      </m:sSub>
                      <m:r>
                        <a:rPr lang="en-US" sz="1350" i="1">
                          <a:latin typeface="Cambria Math" panose="02040503050406030204" pitchFamily="18" charset="0"/>
                        </a:rPr>
                        <m:t>=</m:t>
                      </m:r>
                      <m:sSub>
                        <m:sSubPr>
                          <m:ctrlPr>
                            <a:rPr lang="en-US" sz="1350" i="1">
                              <a:latin typeface="Cambria Math" panose="02040503050406030204" pitchFamily="18" charset="0"/>
                            </a:rPr>
                          </m:ctrlPr>
                        </m:sSubPr>
                        <m:e>
                          <m:r>
                            <a:rPr lang="en-US" sz="1350" i="1">
                              <a:latin typeface="Cambria Math" panose="02040503050406030204" pitchFamily="18" charset="0"/>
                            </a:rPr>
                            <m:t>(1</m:t>
                          </m:r>
                          <m:r>
                            <m:rPr>
                              <m:nor/>
                            </m:rPr>
                            <a:rPr lang="en-US" sz="1350">
                              <a:latin typeface="Cambria Math" panose="02040503050406030204" pitchFamily="18" charset="0"/>
                            </a:rPr>
                            <m:t>+ </m:t>
                          </m:r>
                          <m:r>
                            <m:rPr>
                              <m:nor/>
                            </m:rPr>
                            <a:rPr lang="en-US" sz="1350" dirty="0"/>
                            <m:t>0</m:t>
                          </m:r>
                          <m:r>
                            <a:rPr lang="en-US" sz="1350" i="1" dirty="0">
                              <a:latin typeface="Cambria Math" panose="02040503050406030204" pitchFamily="18" charset="0"/>
                            </a:rPr>
                            <m:t>.5845</m:t>
                          </m:r>
                          <m:r>
                            <a:rPr lang="en-US" sz="1350" i="1">
                              <a:latin typeface="Cambria Math" panose="02040503050406030204" pitchFamily="18" charset="0"/>
                            </a:rPr>
                            <m:t>𝐵</m:t>
                          </m:r>
                          <m:r>
                            <m:rPr>
                              <m:nor/>
                            </m:rPr>
                            <a:rPr lang="en-US" sz="1350" dirty="0"/>
                            <m:t>− </m:t>
                          </m:r>
                          <m:r>
                            <a:rPr lang="en-US" sz="1350" i="1" dirty="0">
                              <a:latin typeface="Cambria Math" panose="02040503050406030204" pitchFamily="18" charset="0"/>
                            </a:rPr>
                            <m:t>0.3837</m:t>
                          </m:r>
                          <m:sSup>
                            <m:sSupPr>
                              <m:ctrlPr>
                                <a:rPr lang="en-US" sz="1350" i="1" dirty="0">
                                  <a:latin typeface="Cambria Math" panose="02040503050406030204" pitchFamily="18" charset="0"/>
                                </a:rPr>
                              </m:ctrlPr>
                            </m:sSupPr>
                            <m:e>
                              <m:r>
                                <a:rPr lang="en-US" sz="1350" i="1">
                                  <a:latin typeface="Cambria Math" panose="02040503050406030204" pitchFamily="18" charset="0"/>
                                </a:rPr>
                                <m:t>𝐵</m:t>
                              </m:r>
                            </m:e>
                            <m:sup>
                              <m:r>
                                <a:rPr lang="en-US" sz="1350" i="1" dirty="0">
                                  <a:latin typeface="Cambria Math" panose="02040503050406030204" pitchFamily="18" charset="0"/>
                                </a:rPr>
                                <m:t>2</m:t>
                              </m:r>
                            </m:sup>
                          </m:sSup>
                          <m:r>
                            <a:rPr lang="en-US" sz="1350" i="1" dirty="0">
                              <a:latin typeface="Cambria Math" panose="02040503050406030204" pitchFamily="18" charset="0"/>
                            </a:rPr>
                            <m:t>)</m:t>
                          </m:r>
                          <m:r>
                            <a:rPr lang="en-US" sz="1350" i="1">
                              <a:latin typeface="Cambria Math" panose="02040503050406030204" pitchFamily="18" charset="0"/>
                            </a:rPr>
                            <m:t>𝑎</m:t>
                          </m:r>
                        </m:e>
                        <m:sub>
                          <m:r>
                            <a:rPr lang="en-US" sz="1350" i="1">
                              <a:latin typeface="Cambria Math" panose="02040503050406030204" pitchFamily="18" charset="0"/>
                            </a:rPr>
                            <m:t>𝑡</m:t>
                          </m:r>
                        </m:sub>
                      </m:sSub>
                    </m:oMath>
                  </m:oMathPara>
                </a14:m>
                <a:endParaRPr lang="en-US" sz="1350" dirty="0"/>
              </a:p>
            </p:txBody>
          </p:sp>
        </mc:Choice>
        <mc:Fallback>
          <p:sp>
            <p:nvSpPr>
              <p:cNvPr id="15" name="TextBox 14">
                <a:extLst>
                  <a:ext uri="{FF2B5EF4-FFF2-40B4-BE49-F238E27FC236}">
                    <a16:creationId xmlns:a16="http://schemas.microsoft.com/office/drawing/2014/main" id="{88C63997-05F2-47AE-82A8-0769ECF8CD01}"/>
                  </a:ext>
                </a:extLst>
              </p:cNvPr>
              <p:cNvSpPr txBox="1">
                <a:spLocks noRot="1" noChangeAspect="1" noMove="1" noResize="1" noEditPoints="1" noAdjustHandles="1" noChangeArrowheads="1" noChangeShapeType="1" noTextEdit="1"/>
              </p:cNvSpPr>
              <p:nvPr/>
            </p:nvSpPr>
            <p:spPr>
              <a:xfrm>
                <a:off x="3627119" y="1655093"/>
                <a:ext cx="4937762" cy="415498"/>
              </a:xfrm>
              <a:prstGeom prst="rect">
                <a:avLst/>
              </a:prstGeom>
              <a:blipFill>
                <a:blip r:embed="rId5"/>
                <a:stretch>
                  <a:fillRect l="-1235" r="-123" b="-16176"/>
                </a:stretch>
              </a:blipFill>
            </p:spPr>
            <p:txBody>
              <a:bodyPr/>
              <a:lstStyle/>
              <a:p>
                <a:r>
                  <a:rPr lang="en-US">
                    <a:noFill/>
                  </a:rPr>
                  <a:t> </a:t>
                </a:r>
              </a:p>
            </p:txBody>
          </p:sp>
        </mc:Fallback>
      </mc:AlternateContent>
    </p:spTree>
    <p:extLst>
      <p:ext uri="{BB962C8B-B14F-4D97-AF65-F5344CB8AC3E}">
        <p14:creationId xmlns:p14="http://schemas.microsoft.com/office/powerpoint/2010/main" val="2598714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spcBef>
                <a:spcPct val="50000"/>
              </a:spcBef>
            </a:pPr>
            <a:r>
              <a:rPr lang="en-US" sz="3200" dirty="0"/>
              <a:t>For Live Session – Activity 2</a:t>
            </a:r>
          </a:p>
        </p:txBody>
      </p:sp>
      <p:pic>
        <p:nvPicPr>
          <p:cNvPr id="4" name="Picture 3">
            <a:extLst>
              <a:ext uri="{FF2B5EF4-FFF2-40B4-BE49-F238E27FC236}">
                <a16:creationId xmlns:a16="http://schemas.microsoft.com/office/drawing/2014/main" id="{A807A136-9301-4BA3-AB2C-B4EBBC12E23A}"/>
              </a:ext>
            </a:extLst>
          </p:cNvPr>
          <p:cNvPicPr>
            <a:picLocks noChangeAspect="1"/>
          </p:cNvPicPr>
          <p:nvPr/>
        </p:nvPicPr>
        <p:blipFill rotWithShape="1">
          <a:blip r:embed="rId3"/>
          <a:srcRect l="39980" t="14901" r="39459" b="76387"/>
          <a:stretch/>
        </p:blipFill>
        <p:spPr>
          <a:xfrm>
            <a:off x="1469975" y="1506071"/>
            <a:ext cx="1667436" cy="170329"/>
          </a:xfrm>
          <a:prstGeom prst="rect">
            <a:avLst/>
          </a:prstGeom>
        </p:spPr>
      </p:pic>
      <p:pic>
        <p:nvPicPr>
          <p:cNvPr id="5" name="Picture 4">
            <a:extLst>
              <a:ext uri="{FF2B5EF4-FFF2-40B4-BE49-F238E27FC236}">
                <a16:creationId xmlns:a16="http://schemas.microsoft.com/office/drawing/2014/main" id="{E372695A-3D49-4D67-9301-3DA00B5FDD20}"/>
              </a:ext>
            </a:extLst>
          </p:cNvPr>
          <p:cNvPicPr>
            <a:picLocks noChangeAspect="1"/>
          </p:cNvPicPr>
          <p:nvPr/>
        </p:nvPicPr>
        <p:blipFill>
          <a:blip r:embed="rId4"/>
          <a:stretch>
            <a:fillRect/>
          </a:stretch>
        </p:blipFill>
        <p:spPr>
          <a:xfrm>
            <a:off x="178823" y="1810872"/>
            <a:ext cx="4249741" cy="2563905"/>
          </a:xfrm>
          <a:prstGeom prst="rect">
            <a:avLst/>
          </a:prstGeom>
        </p:spPr>
      </p:pic>
      <p:sp>
        <p:nvSpPr>
          <p:cNvPr id="8" name="TextBox 7">
            <a:extLst>
              <a:ext uri="{FF2B5EF4-FFF2-40B4-BE49-F238E27FC236}">
                <a16:creationId xmlns:a16="http://schemas.microsoft.com/office/drawing/2014/main" id="{80E70AF3-E5F4-4CB7-B635-567F4192AC00}"/>
              </a:ext>
            </a:extLst>
          </p:cNvPr>
          <p:cNvSpPr txBox="1"/>
          <p:nvPr/>
        </p:nvSpPr>
        <p:spPr>
          <a:xfrm>
            <a:off x="609600" y="4509249"/>
            <a:ext cx="3576792" cy="1015663"/>
          </a:xfrm>
          <a:prstGeom prst="rect">
            <a:avLst/>
          </a:prstGeom>
          <a:noFill/>
        </p:spPr>
        <p:txBody>
          <a:bodyPr wrap="square">
            <a:spAutoFit/>
          </a:bodyPr>
          <a:lstStyle/>
          <a:p>
            <a:r>
              <a:rPr lang="en-US" sz="1200" dirty="0"/>
              <a:t>Coefficients of Original polynomial:  </a:t>
            </a:r>
          </a:p>
          <a:p>
            <a:r>
              <a:rPr lang="en-US" sz="1200" dirty="0"/>
              <a:t>0.9670 </a:t>
            </a:r>
          </a:p>
          <a:p>
            <a:endParaRPr lang="en-US" sz="1200" dirty="0"/>
          </a:p>
          <a:p>
            <a:r>
              <a:rPr lang="en-US" sz="1200" dirty="0"/>
              <a:t>Factor                 Roots                Abs Recip    System Freq </a:t>
            </a:r>
          </a:p>
          <a:p>
            <a:r>
              <a:rPr lang="en-US" sz="1200" dirty="0"/>
              <a:t>1-0.9670B              1.0341               0.9670       0.0000</a:t>
            </a:r>
          </a:p>
        </p:txBody>
      </p:sp>
      <p:pic>
        <p:nvPicPr>
          <p:cNvPr id="9" name="Picture 8">
            <a:extLst>
              <a:ext uri="{FF2B5EF4-FFF2-40B4-BE49-F238E27FC236}">
                <a16:creationId xmlns:a16="http://schemas.microsoft.com/office/drawing/2014/main" id="{EEA88638-A4B8-4493-9AFD-B576BAEE2943}"/>
              </a:ext>
            </a:extLst>
          </p:cNvPr>
          <p:cNvPicPr>
            <a:picLocks noChangeAspect="1"/>
          </p:cNvPicPr>
          <p:nvPr/>
        </p:nvPicPr>
        <p:blipFill rotWithShape="1">
          <a:blip r:embed="rId3"/>
          <a:srcRect l="18538" t="30490" r="16684" b="53920"/>
          <a:stretch/>
        </p:blipFill>
        <p:spPr>
          <a:xfrm>
            <a:off x="5952564" y="1438836"/>
            <a:ext cx="5253318" cy="304800"/>
          </a:xfrm>
          <a:prstGeom prst="rect">
            <a:avLst/>
          </a:prstGeom>
        </p:spPr>
      </p:pic>
      <p:pic>
        <p:nvPicPr>
          <p:cNvPr id="11" name="Picture 10">
            <a:extLst>
              <a:ext uri="{FF2B5EF4-FFF2-40B4-BE49-F238E27FC236}">
                <a16:creationId xmlns:a16="http://schemas.microsoft.com/office/drawing/2014/main" id="{294E9225-A737-49A5-883E-4FF8012E53A7}"/>
              </a:ext>
            </a:extLst>
          </p:cNvPr>
          <p:cNvPicPr>
            <a:picLocks noChangeAspect="1"/>
          </p:cNvPicPr>
          <p:nvPr/>
        </p:nvPicPr>
        <p:blipFill>
          <a:blip r:embed="rId5"/>
          <a:stretch>
            <a:fillRect/>
          </a:stretch>
        </p:blipFill>
        <p:spPr>
          <a:xfrm>
            <a:off x="6725111" y="1945343"/>
            <a:ext cx="3708225" cy="2563905"/>
          </a:xfrm>
          <a:prstGeom prst="rect">
            <a:avLst/>
          </a:prstGeom>
        </p:spPr>
      </p:pic>
      <p:sp>
        <p:nvSpPr>
          <p:cNvPr id="13" name="TextBox 12">
            <a:extLst>
              <a:ext uri="{FF2B5EF4-FFF2-40B4-BE49-F238E27FC236}">
                <a16:creationId xmlns:a16="http://schemas.microsoft.com/office/drawing/2014/main" id="{2A9A6ABE-BE8D-46B2-81BC-7B8CD777974B}"/>
              </a:ext>
            </a:extLst>
          </p:cNvPr>
          <p:cNvSpPr txBox="1"/>
          <p:nvPr/>
        </p:nvSpPr>
        <p:spPr>
          <a:xfrm>
            <a:off x="6725111" y="4509248"/>
            <a:ext cx="5253318" cy="1569660"/>
          </a:xfrm>
          <a:prstGeom prst="rect">
            <a:avLst/>
          </a:prstGeom>
          <a:noFill/>
        </p:spPr>
        <p:txBody>
          <a:bodyPr wrap="square">
            <a:spAutoFit/>
          </a:bodyPr>
          <a:lstStyle/>
          <a:p>
            <a:r>
              <a:rPr lang="en-US" sz="1200" dirty="0"/>
              <a:t>Coefficients of Original polynomial:  </a:t>
            </a:r>
          </a:p>
          <a:p>
            <a:r>
              <a:rPr lang="en-US" sz="1200" dirty="0"/>
              <a:t>1.4520 -0.4530 -0.2940 0.1750 0.2370 -0.1540 </a:t>
            </a:r>
          </a:p>
          <a:p>
            <a:endParaRPr lang="en-US" sz="1200" dirty="0"/>
          </a:p>
          <a:p>
            <a:r>
              <a:rPr lang="en-US" sz="1200" dirty="0"/>
              <a:t>Factor                                Roots                          Abs Recip    System Freq </a:t>
            </a:r>
          </a:p>
          <a:p>
            <a:r>
              <a:rPr lang="en-US" sz="1200" dirty="0"/>
              <a:t>1-0.9428B                         1.0607                        0.9428       0.0000</a:t>
            </a:r>
          </a:p>
          <a:p>
            <a:r>
              <a:rPr lang="en-US" sz="1200" dirty="0"/>
              <a:t>1-0.9484B+0.6428B^2    0.7377+-1.0057i       0.8017       0.1493</a:t>
            </a:r>
          </a:p>
          <a:p>
            <a:r>
              <a:rPr lang="en-US" sz="1200" dirty="0"/>
              <a:t>1+1.0620B+0.4080B^2   -1.3014+-0.8702i      0.6388       0.4062</a:t>
            </a:r>
          </a:p>
          <a:p>
            <a:r>
              <a:rPr lang="en-US" sz="1200" dirty="0"/>
              <a:t>1-0.6228B                          1.6057                       0.6228       0.0000</a:t>
            </a:r>
          </a:p>
        </p:txBody>
      </p:sp>
      <p:sp>
        <p:nvSpPr>
          <p:cNvPr id="10" name="TextBox 9">
            <a:extLst>
              <a:ext uri="{FF2B5EF4-FFF2-40B4-BE49-F238E27FC236}">
                <a16:creationId xmlns:a16="http://schemas.microsoft.com/office/drawing/2014/main" id="{BDDDE9F5-4B84-4E67-A342-CB99F6672926}"/>
              </a:ext>
            </a:extLst>
          </p:cNvPr>
          <p:cNvSpPr txBox="1"/>
          <p:nvPr/>
        </p:nvSpPr>
        <p:spPr>
          <a:xfrm>
            <a:off x="7971711" y="1069504"/>
            <a:ext cx="1215024" cy="369332"/>
          </a:xfrm>
          <a:prstGeom prst="rect">
            <a:avLst/>
          </a:prstGeom>
          <a:noFill/>
        </p:spPr>
        <p:txBody>
          <a:bodyPr wrap="square" rtlCol="0">
            <a:spAutoFit/>
          </a:bodyPr>
          <a:lstStyle/>
          <a:p>
            <a:r>
              <a:rPr lang="en-US" dirty="0"/>
              <a:t>Model 2:</a:t>
            </a:r>
          </a:p>
        </p:txBody>
      </p:sp>
      <p:sp>
        <p:nvSpPr>
          <p:cNvPr id="12" name="TextBox 11">
            <a:extLst>
              <a:ext uri="{FF2B5EF4-FFF2-40B4-BE49-F238E27FC236}">
                <a16:creationId xmlns:a16="http://schemas.microsoft.com/office/drawing/2014/main" id="{944A45D5-D383-4913-B805-BB3F4139A311}"/>
              </a:ext>
            </a:extLst>
          </p:cNvPr>
          <p:cNvSpPr txBox="1"/>
          <p:nvPr/>
        </p:nvSpPr>
        <p:spPr>
          <a:xfrm>
            <a:off x="1790484" y="1069504"/>
            <a:ext cx="1215024" cy="369332"/>
          </a:xfrm>
          <a:prstGeom prst="rect">
            <a:avLst/>
          </a:prstGeom>
          <a:noFill/>
        </p:spPr>
        <p:txBody>
          <a:bodyPr wrap="square" rtlCol="0">
            <a:spAutoFit/>
          </a:bodyPr>
          <a:lstStyle/>
          <a:p>
            <a:r>
              <a:rPr lang="en-US" dirty="0"/>
              <a:t>Model 1:</a:t>
            </a:r>
          </a:p>
        </p:txBody>
      </p:sp>
    </p:spTree>
    <p:extLst>
      <p:ext uri="{BB962C8B-B14F-4D97-AF65-F5344CB8AC3E}">
        <p14:creationId xmlns:p14="http://schemas.microsoft.com/office/powerpoint/2010/main" val="41112375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spcBef>
                <a:spcPct val="50000"/>
              </a:spcBef>
            </a:pPr>
            <a:r>
              <a:rPr lang="en-US" sz="3200" dirty="0"/>
              <a:t>For Live Session – Slide 3 (part 4)</a:t>
            </a:r>
          </a:p>
        </p:txBody>
      </p:sp>
      <p:sp>
        <p:nvSpPr>
          <p:cNvPr id="6" name="TextBox 5">
            <a:extLst>
              <a:ext uri="{FF2B5EF4-FFF2-40B4-BE49-F238E27FC236}">
                <a16:creationId xmlns:a16="http://schemas.microsoft.com/office/drawing/2014/main" id="{23186880-7F1A-41C3-8DA3-EEEEED6B016C}"/>
              </a:ext>
            </a:extLst>
          </p:cNvPr>
          <p:cNvSpPr txBox="1"/>
          <p:nvPr/>
        </p:nvSpPr>
        <p:spPr>
          <a:xfrm>
            <a:off x="715245" y="2931940"/>
            <a:ext cx="11452967" cy="1569660"/>
          </a:xfrm>
          <a:prstGeom prst="rect">
            <a:avLst/>
          </a:prstGeom>
          <a:noFill/>
        </p:spPr>
        <p:txBody>
          <a:bodyPr wrap="square">
            <a:spAutoFit/>
          </a:bodyPr>
          <a:lstStyle/>
          <a:p>
            <a:r>
              <a:rPr lang="en-US" sz="1600" dirty="0"/>
              <a:t>phi = c(0.306943)</a:t>
            </a:r>
          </a:p>
          <a:p>
            <a:r>
              <a:rPr lang="en-US" sz="1600" dirty="0"/>
              <a:t>theta = c(0.7431719)</a:t>
            </a:r>
          </a:p>
          <a:p>
            <a:r>
              <a:rPr lang="en-US" sz="1600" dirty="0"/>
              <a:t>f = </a:t>
            </a:r>
            <a:r>
              <a:rPr lang="en-US" sz="1600" dirty="0" err="1"/>
              <a:t>fore.aruma.wge</a:t>
            </a:r>
            <a:r>
              <a:rPr lang="en-US" sz="1600" dirty="0"/>
              <a:t>(</a:t>
            </a:r>
            <a:r>
              <a:rPr lang="en-US" sz="1600" dirty="0" err="1"/>
              <a:t>amtrak</a:t>
            </a:r>
            <a:r>
              <a:rPr lang="en-US" sz="1600" dirty="0"/>
              <a:t>, phi=phi, theta = theta, d = 1, s = 12, </a:t>
            </a:r>
            <a:r>
              <a:rPr lang="en-US" sz="1600" dirty="0" err="1"/>
              <a:t>n.ahead</a:t>
            </a:r>
            <a:r>
              <a:rPr lang="en-US" sz="1600" dirty="0"/>
              <a:t> = </a:t>
            </a:r>
            <a:r>
              <a:rPr lang="en-US" sz="1600" dirty="0" err="1"/>
              <a:t>n.ahead</a:t>
            </a:r>
            <a:r>
              <a:rPr lang="en-US" sz="1600" dirty="0"/>
              <a:t>, limits=FALSE, </a:t>
            </a:r>
            <a:r>
              <a:rPr lang="en-US" sz="1600" dirty="0" err="1"/>
              <a:t>lastn</a:t>
            </a:r>
            <a:r>
              <a:rPr lang="en-US" sz="1600" dirty="0"/>
              <a:t> = TRUE)</a:t>
            </a:r>
          </a:p>
          <a:p>
            <a:r>
              <a:rPr lang="en-US" sz="1600" dirty="0" err="1"/>
              <a:t>ase</a:t>
            </a:r>
            <a:r>
              <a:rPr lang="en-US" sz="1600" dirty="0"/>
              <a:t> = mean((</a:t>
            </a:r>
            <a:r>
              <a:rPr lang="en-US" sz="1600" dirty="0" err="1"/>
              <a:t>amtrak</a:t>
            </a:r>
            <a:r>
              <a:rPr lang="en-US" sz="1600" dirty="0"/>
              <a:t>[(n-n.ahead+1):n] - </a:t>
            </a:r>
            <a:r>
              <a:rPr lang="en-US" sz="1600" dirty="0" err="1"/>
              <a:t>f$f</a:t>
            </a:r>
            <a:r>
              <a:rPr lang="en-US" sz="1600" dirty="0"/>
              <a:t>)^2)</a:t>
            </a:r>
          </a:p>
          <a:p>
            <a:r>
              <a:rPr lang="en-US" sz="1600" dirty="0" err="1"/>
              <a:t>ase</a:t>
            </a:r>
            <a:endParaRPr lang="en-US" sz="1600" dirty="0"/>
          </a:p>
          <a:p>
            <a:r>
              <a:rPr lang="en-US" sz="1600" dirty="0"/>
              <a:t>results = results %&gt;% </a:t>
            </a:r>
            <a:r>
              <a:rPr lang="en-US" sz="1600" dirty="0" err="1"/>
              <a:t>add_row</a:t>
            </a:r>
            <a:r>
              <a:rPr lang="en-US" sz="1600" dirty="0"/>
              <a:t>(model = "Model 3", ASE = </a:t>
            </a:r>
            <a:r>
              <a:rPr lang="en-US" sz="1600" dirty="0" err="1"/>
              <a:t>ase</a:t>
            </a:r>
            <a:r>
              <a:rPr lang="en-US" sz="1600" dirty="0"/>
              <a:t>)</a:t>
            </a:r>
          </a:p>
        </p:txBody>
      </p:sp>
      <p:sp>
        <p:nvSpPr>
          <p:cNvPr id="7" name="Title 2">
            <a:extLst>
              <a:ext uri="{FF2B5EF4-FFF2-40B4-BE49-F238E27FC236}">
                <a16:creationId xmlns:a16="http://schemas.microsoft.com/office/drawing/2014/main" id="{4C1265AB-964B-46EB-923A-7F382271AE5E}"/>
              </a:ext>
            </a:extLst>
          </p:cNvPr>
          <p:cNvSpPr txBox="1">
            <a:spLocks/>
          </p:cNvSpPr>
          <p:nvPr/>
        </p:nvSpPr>
        <p:spPr>
          <a:xfrm>
            <a:off x="4906631" y="1067697"/>
            <a:ext cx="2073061" cy="394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ct val="50000"/>
              </a:spcBef>
            </a:pPr>
            <a:r>
              <a:rPr lang="en-US" sz="2000" b="1" dirty="0"/>
              <a:t>Model 3</a:t>
            </a:r>
          </a:p>
        </p:txBody>
      </p:sp>
      <p:sp>
        <p:nvSpPr>
          <p:cNvPr id="11" name="Rectangle 10">
            <a:extLst>
              <a:ext uri="{FF2B5EF4-FFF2-40B4-BE49-F238E27FC236}">
                <a16:creationId xmlns:a16="http://schemas.microsoft.com/office/drawing/2014/main" id="{08774460-DC04-4F27-92D1-9D25884EF1F9}"/>
              </a:ext>
            </a:extLst>
          </p:cNvPr>
          <p:cNvSpPr/>
          <p:nvPr/>
        </p:nvSpPr>
        <p:spPr>
          <a:xfrm>
            <a:off x="3484210" y="2308992"/>
            <a:ext cx="1391856" cy="300082"/>
          </a:xfrm>
          <a:prstGeom prst="rect">
            <a:avLst/>
          </a:prstGeom>
        </p:spPr>
        <p:txBody>
          <a:bodyPr wrap="none">
            <a:spAutoFit/>
          </a:bodyPr>
          <a:lstStyle/>
          <a:p>
            <a:r>
              <a:rPr lang="en-US" sz="1350" dirty="0"/>
              <a:t>theta: 0.7431719</a:t>
            </a:r>
          </a:p>
        </p:txBody>
      </p:sp>
      <p:sp>
        <p:nvSpPr>
          <p:cNvPr id="16" name="Rectangle 15">
            <a:extLst>
              <a:ext uri="{FF2B5EF4-FFF2-40B4-BE49-F238E27FC236}">
                <a16:creationId xmlns:a16="http://schemas.microsoft.com/office/drawing/2014/main" id="{4C7D2361-2B6E-4F54-9093-55038AEFE2A3}"/>
              </a:ext>
            </a:extLst>
          </p:cNvPr>
          <p:cNvSpPr/>
          <p:nvPr/>
        </p:nvSpPr>
        <p:spPr>
          <a:xfrm>
            <a:off x="3484210" y="2051957"/>
            <a:ext cx="1152880" cy="300082"/>
          </a:xfrm>
          <a:prstGeom prst="rect">
            <a:avLst/>
          </a:prstGeom>
        </p:spPr>
        <p:txBody>
          <a:bodyPr wrap="none">
            <a:spAutoFit/>
          </a:bodyPr>
          <a:lstStyle/>
          <a:p>
            <a:r>
              <a:rPr lang="en-US" sz="1350" dirty="0"/>
              <a:t>phi: 0.306943</a:t>
            </a:r>
          </a:p>
        </p:txBody>
      </p:sp>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E865C43D-2EB2-439A-9DD5-17971C6C1796}"/>
                  </a:ext>
                </a:extLst>
              </p:cNvPr>
              <p:cNvSpPr txBox="1"/>
              <p:nvPr/>
            </p:nvSpPr>
            <p:spPr>
              <a:xfrm>
                <a:off x="3484210" y="1579050"/>
                <a:ext cx="3943837" cy="415498"/>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sz="1350" i="1">
                          <a:latin typeface="Cambria Math" panose="02040503050406030204" pitchFamily="18" charset="0"/>
                        </a:rPr>
                        <m:t>𝑀𝑂𝐷𝐸𝐿</m:t>
                      </m:r>
                      <m:r>
                        <a:rPr lang="en-US" sz="1350" i="1">
                          <a:latin typeface="Cambria Math" panose="02040503050406030204" pitchFamily="18" charset="0"/>
                        </a:rPr>
                        <m:t> 3:</m:t>
                      </m:r>
                    </m:oMath>
                  </m:oMathPara>
                </a14:m>
                <a:endParaRPr lang="en-US" sz="135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350" i="1">
                          <a:latin typeface="Cambria Math" panose="02040503050406030204" pitchFamily="18" charset="0"/>
                        </a:rPr>
                        <m:t>(1 − .3069</m:t>
                      </m:r>
                      <m:r>
                        <a:rPr lang="en-US" sz="1350" i="1">
                          <a:latin typeface="Cambria Math" panose="02040503050406030204" pitchFamily="18" charset="0"/>
                        </a:rPr>
                        <m:t>𝐵</m:t>
                      </m:r>
                      <m:r>
                        <a:rPr lang="en-US" sz="1350" i="1" dirty="0">
                          <a:latin typeface="Cambria Math" panose="02040503050406030204" pitchFamily="18" charset="0"/>
                        </a:rPr>
                        <m:t>)(1−</m:t>
                      </m:r>
                      <m:r>
                        <a:rPr lang="en-US" sz="1350" i="1" dirty="0">
                          <a:latin typeface="Cambria Math" panose="02040503050406030204" pitchFamily="18" charset="0"/>
                        </a:rPr>
                        <m:t>𝐵</m:t>
                      </m:r>
                      <m:r>
                        <a:rPr lang="en-US" sz="1350" i="1" dirty="0">
                          <a:latin typeface="Cambria Math" panose="02040503050406030204" pitchFamily="18" charset="0"/>
                        </a:rPr>
                        <m:t>)(1−</m:t>
                      </m:r>
                      <m:sSup>
                        <m:sSupPr>
                          <m:ctrlPr>
                            <a:rPr lang="en-US" sz="1350" i="1" dirty="0">
                              <a:latin typeface="Cambria Math" panose="02040503050406030204" pitchFamily="18" charset="0"/>
                            </a:rPr>
                          </m:ctrlPr>
                        </m:sSupPr>
                        <m:e>
                          <m:r>
                            <a:rPr lang="en-US" sz="1350" i="1">
                              <a:latin typeface="Cambria Math" panose="02040503050406030204" pitchFamily="18" charset="0"/>
                            </a:rPr>
                            <m:t>𝐵</m:t>
                          </m:r>
                        </m:e>
                        <m:sup>
                          <m:r>
                            <a:rPr lang="en-US" sz="1350" i="1">
                              <a:latin typeface="Cambria Math" panose="02040503050406030204" pitchFamily="18" charset="0"/>
                            </a:rPr>
                            <m:t>1</m:t>
                          </m:r>
                          <m:r>
                            <a:rPr lang="en-US" sz="1350" i="1" dirty="0">
                              <a:latin typeface="Cambria Math" panose="02040503050406030204" pitchFamily="18" charset="0"/>
                            </a:rPr>
                            <m:t>2</m:t>
                          </m:r>
                        </m:sup>
                      </m:sSup>
                      <m:r>
                        <a:rPr lang="en-US" sz="1350" i="1" dirty="0">
                          <a:latin typeface="Cambria Math" panose="02040503050406030204" pitchFamily="18" charset="0"/>
                        </a:rPr>
                        <m:t>)</m:t>
                      </m:r>
                      <m:sSub>
                        <m:sSubPr>
                          <m:ctrlPr>
                            <a:rPr lang="en-US" sz="1350" i="1">
                              <a:latin typeface="Cambria Math" panose="02040503050406030204" pitchFamily="18" charset="0"/>
                            </a:rPr>
                          </m:ctrlPr>
                        </m:sSubPr>
                        <m:e>
                          <m:r>
                            <a:rPr lang="en-US" sz="1350" i="1">
                              <a:latin typeface="Cambria Math" panose="02040503050406030204" pitchFamily="18" charset="0"/>
                            </a:rPr>
                            <m:t>𝑋</m:t>
                          </m:r>
                        </m:e>
                        <m:sub>
                          <m:r>
                            <a:rPr lang="en-US" sz="1350" i="1">
                              <a:latin typeface="Cambria Math" panose="02040503050406030204" pitchFamily="18" charset="0"/>
                            </a:rPr>
                            <m:t>𝑡</m:t>
                          </m:r>
                        </m:sub>
                      </m:sSub>
                      <m:r>
                        <a:rPr lang="en-US" sz="1350" i="1">
                          <a:latin typeface="Cambria Math" panose="02040503050406030204" pitchFamily="18" charset="0"/>
                        </a:rPr>
                        <m:t>=</m:t>
                      </m:r>
                      <m:sSub>
                        <m:sSubPr>
                          <m:ctrlPr>
                            <a:rPr lang="en-US" sz="1350" i="1">
                              <a:latin typeface="Cambria Math" panose="02040503050406030204" pitchFamily="18" charset="0"/>
                            </a:rPr>
                          </m:ctrlPr>
                        </m:sSubPr>
                        <m:e>
                          <m:r>
                            <a:rPr lang="en-US" sz="1350" i="1">
                              <a:latin typeface="Cambria Math" panose="02040503050406030204" pitchFamily="18" charset="0"/>
                            </a:rPr>
                            <m:t>(1</m:t>
                          </m:r>
                          <m:r>
                            <m:rPr>
                              <m:nor/>
                            </m:rPr>
                            <a:rPr lang="en-US" sz="1350" dirty="0"/>
                            <m:t>− </m:t>
                          </m:r>
                          <m:r>
                            <a:rPr lang="en-US" sz="1350" i="1" dirty="0">
                              <a:latin typeface="Cambria Math" panose="02040503050406030204" pitchFamily="18" charset="0"/>
                            </a:rPr>
                            <m:t>0.7432</m:t>
                          </m:r>
                          <m:r>
                            <a:rPr lang="en-US" sz="1350" i="1" dirty="0">
                              <a:latin typeface="Cambria Math" panose="02040503050406030204" pitchFamily="18" charset="0"/>
                            </a:rPr>
                            <m:t>𝐵</m:t>
                          </m:r>
                          <m:r>
                            <a:rPr lang="en-US" sz="1350" i="1" dirty="0">
                              <a:latin typeface="Cambria Math" panose="02040503050406030204" pitchFamily="18" charset="0"/>
                            </a:rPr>
                            <m:t>)</m:t>
                          </m:r>
                          <m:r>
                            <a:rPr lang="en-US" sz="1350" i="1">
                              <a:latin typeface="Cambria Math" panose="02040503050406030204" pitchFamily="18" charset="0"/>
                            </a:rPr>
                            <m:t>𝑎</m:t>
                          </m:r>
                        </m:e>
                        <m:sub>
                          <m:r>
                            <a:rPr lang="en-US" sz="1350" i="1">
                              <a:latin typeface="Cambria Math" panose="02040503050406030204" pitchFamily="18" charset="0"/>
                            </a:rPr>
                            <m:t>𝑡</m:t>
                          </m:r>
                        </m:sub>
                      </m:sSub>
                    </m:oMath>
                  </m:oMathPara>
                </a14:m>
                <a:endParaRPr lang="en-US" sz="1350" dirty="0"/>
              </a:p>
            </p:txBody>
          </p:sp>
        </mc:Choice>
        <mc:Fallback>
          <p:sp>
            <p:nvSpPr>
              <p:cNvPr id="17" name="TextBox 16">
                <a:extLst>
                  <a:ext uri="{FF2B5EF4-FFF2-40B4-BE49-F238E27FC236}">
                    <a16:creationId xmlns:a16="http://schemas.microsoft.com/office/drawing/2014/main" id="{E865C43D-2EB2-439A-9DD5-17971C6C1796}"/>
                  </a:ext>
                </a:extLst>
              </p:cNvPr>
              <p:cNvSpPr txBox="1">
                <a:spLocks noRot="1" noChangeAspect="1" noMove="1" noResize="1" noEditPoints="1" noAdjustHandles="1" noChangeArrowheads="1" noChangeShapeType="1" noTextEdit="1"/>
              </p:cNvSpPr>
              <p:nvPr/>
            </p:nvSpPr>
            <p:spPr>
              <a:xfrm>
                <a:off x="3484210" y="1579050"/>
                <a:ext cx="3943837" cy="415498"/>
              </a:xfrm>
              <a:prstGeom prst="rect">
                <a:avLst/>
              </a:prstGeom>
              <a:blipFill>
                <a:blip r:embed="rId3"/>
                <a:stretch>
                  <a:fillRect l="-1546" b="-17647"/>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81E392E1-1388-4413-9E83-8779BB533576}"/>
              </a:ext>
            </a:extLst>
          </p:cNvPr>
          <p:cNvPicPr>
            <a:picLocks noChangeAspect="1"/>
          </p:cNvPicPr>
          <p:nvPr/>
        </p:nvPicPr>
        <p:blipFill>
          <a:blip r:embed="rId4"/>
          <a:stretch>
            <a:fillRect/>
          </a:stretch>
        </p:blipFill>
        <p:spPr>
          <a:xfrm>
            <a:off x="7998439" y="4297048"/>
            <a:ext cx="3772366" cy="2332352"/>
          </a:xfrm>
          <a:prstGeom prst="rect">
            <a:avLst/>
          </a:prstGeom>
        </p:spPr>
      </p:pic>
      <p:pic>
        <p:nvPicPr>
          <p:cNvPr id="8" name="Picture 7">
            <a:extLst>
              <a:ext uri="{FF2B5EF4-FFF2-40B4-BE49-F238E27FC236}">
                <a16:creationId xmlns:a16="http://schemas.microsoft.com/office/drawing/2014/main" id="{5FA0254F-E236-4D2C-819A-4867E1148E9A}"/>
              </a:ext>
            </a:extLst>
          </p:cNvPr>
          <p:cNvPicPr>
            <a:picLocks noChangeAspect="1"/>
          </p:cNvPicPr>
          <p:nvPr/>
        </p:nvPicPr>
        <p:blipFill>
          <a:blip r:embed="rId5"/>
          <a:stretch>
            <a:fillRect/>
          </a:stretch>
        </p:blipFill>
        <p:spPr>
          <a:xfrm>
            <a:off x="1147892" y="4916840"/>
            <a:ext cx="1939876" cy="387976"/>
          </a:xfrm>
          <a:prstGeom prst="rect">
            <a:avLst/>
          </a:prstGeom>
        </p:spPr>
      </p:pic>
    </p:spTree>
    <p:extLst>
      <p:ext uri="{BB962C8B-B14F-4D97-AF65-F5344CB8AC3E}">
        <p14:creationId xmlns:p14="http://schemas.microsoft.com/office/powerpoint/2010/main" val="17453025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spcBef>
                <a:spcPct val="50000"/>
              </a:spcBef>
            </a:pPr>
            <a:r>
              <a:rPr lang="en-US" sz="3200" dirty="0"/>
              <a:t>For Live Session – Slide 3 (part 4)</a:t>
            </a:r>
          </a:p>
        </p:txBody>
      </p:sp>
      <p:sp>
        <p:nvSpPr>
          <p:cNvPr id="7" name="Title 2">
            <a:extLst>
              <a:ext uri="{FF2B5EF4-FFF2-40B4-BE49-F238E27FC236}">
                <a16:creationId xmlns:a16="http://schemas.microsoft.com/office/drawing/2014/main" id="{4C1265AB-964B-46EB-923A-7F382271AE5E}"/>
              </a:ext>
            </a:extLst>
          </p:cNvPr>
          <p:cNvSpPr txBox="1">
            <a:spLocks/>
          </p:cNvSpPr>
          <p:nvPr/>
        </p:nvSpPr>
        <p:spPr>
          <a:xfrm>
            <a:off x="4906631" y="1067697"/>
            <a:ext cx="2073061" cy="394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ct val="50000"/>
              </a:spcBef>
            </a:pPr>
            <a:r>
              <a:rPr lang="en-US" sz="2000" b="1" dirty="0"/>
              <a:t>Results</a:t>
            </a:r>
          </a:p>
        </p:txBody>
      </p:sp>
      <p:pic>
        <p:nvPicPr>
          <p:cNvPr id="5" name="Picture 4">
            <a:extLst>
              <a:ext uri="{FF2B5EF4-FFF2-40B4-BE49-F238E27FC236}">
                <a16:creationId xmlns:a16="http://schemas.microsoft.com/office/drawing/2014/main" id="{2A5FD03A-323C-439F-BA00-4D0192BB5D8F}"/>
              </a:ext>
            </a:extLst>
          </p:cNvPr>
          <p:cNvPicPr>
            <a:picLocks noChangeAspect="1"/>
          </p:cNvPicPr>
          <p:nvPr/>
        </p:nvPicPr>
        <p:blipFill>
          <a:blip r:embed="rId3"/>
          <a:stretch>
            <a:fillRect/>
          </a:stretch>
        </p:blipFill>
        <p:spPr>
          <a:xfrm>
            <a:off x="3890568" y="2420463"/>
            <a:ext cx="4105185" cy="1813333"/>
          </a:xfrm>
          <a:prstGeom prst="rect">
            <a:avLst/>
          </a:prstGeom>
        </p:spPr>
      </p:pic>
      <p:sp>
        <p:nvSpPr>
          <p:cNvPr id="12" name="TextBox 11">
            <a:extLst>
              <a:ext uri="{FF2B5EF4-FFF2-40B4-BE49-F238E27FC236}">
                <a16:creationId xmlns:a16="http://schemas.microsoft.com/office/drawing/2014/main" id="{BA75D56B-42ED-49C4-A405-3487E48F0F31}"/>
              </a:ext>
            </a:extLst>
          </p:cNvPr>
          <p:cNvSpPr txBox="1"/>
          <p:nvPr/>
        </p:nvSpPr>
        <p:spPr>
          <a:xfrm>
            <a:off x="4603506" y="4623089"/>
            <a:ext cx="2679308" cy="830997"/>
          </a:xfrm>
          <a:prstGeom prst="rect">
            <a:avLst/>
          </a:prstGeom>
          <a:noFill/>
        </p:spPr>
        <p:txBody>
          <a:bodyPr wrap="square">
            <a:spAutoFit/>
          </a:bodyPr>
          <a:lstStyle/>
          <a:p>
            <a:r>
              <a:rPr lang="en-US" sz="1600" b="1" dirty="0"/>
              <a:t>Model 2 </a:t>
            </a:r>
            <a:r>
              <a:rPr lang="en-US" sz="1600" dirty="0"/>
              <a:t>has the lowest AIC, followed by Model 3 and then Model 1</a:t>
            </a:r>
          </a:p>
        </p:txBody>
      </p:sp>
    </p:spTree>
    <p:extLst>
      <p:ext uri="{BB962C8B-B14F-4D97-AF65-F5344CB8AC3E}">
        <p14:creationId xmlns:p14="http://schemas.microsoft.com/office/powerpoint/2010/main" val="24923556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0"/>
            <a:ext cx="10972800" cy="1143000"/>
          </a:xfrm>
        </p:spPr>
        <p:txBody>
          <a:bodyPr/>
          <a:lstStyle/>
          <a:p>
            <a:pPr algn="ctr">
              <a:spcBef>
                <a:spcPct val="50000"/>
              </a:spcBef>
            </a:pPr>
            <a:r>
              <a:rPr lang="en-US" sz="3200" dirty="0"/>
              <a:t>Takeaways from Unit 7</a:t>
            </a:r>
          </a:p>
        </p:txBody>
      </p:sp>
      <mc:AlternateContent xmlns:mc="http://schemas.openxmlformats.org/markup-compatibility/2006">
        <mc:Choice xmlns:a14="http://schemas.microsoft.com/office/drawing/2010/main" Requires="a14">
          <p:sp>
            <p:nvSpPr>
              <p:cNvPr id="10" name="Content Placeholder 4"/>
              <p:cNvSpPr txBox="1">
                <a:spLocks/>
              </p:cNvSpPr>
              <p:nvPr/>
            </p:nvSpPr>
            <p:spPr>
              <a:xfrm>
                <a:off x="1981200" y="784482"/>
                <a:ext cx="8229600" cy="5591265"/>
              </a:xfrm>
              <a:prstGeom prst="rect">
                <a:avLst/>
              </a:prstGeom>
            </p:spPr>
            <p:txBody>
              <a:bodyPr/>
              <a:lst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defTabSz="844083" fontAlgn="base">
                  <a:spcBef>
                    <a:spcPts val="600"/>
                  </a:spcBef>
                  <a:defRPr/>
                </a:pPr>
                <a:r>
                  <a:rPr lang="en-US" sz="1600" dirty="0">
                    <a:solidFill>
                      <a:srgbClr val="000000"/>
                    </a:solidFill>
                    <a:latin typeface="Arial" charset="0"/>
                  </a:rPr>
                  <a:t>Forecasting is </a:t>
                </a:r>
                <a:r>
                  <a:rPr lang="en-US" sz="1600" b="1" i="1" dirty="0">
                    <a:solidFill>
                      <a:srgbClr val="000000"/>
                    </a:solidFill>
                    <a:latin typeface="Arial" charset="0"/>
                  </a:rPr>
                  <a:t>extrapolating</a:t>
                </a:r>
              </a:p>
              <a:p>
                <a:pPr lvl="1">
                  <a:defRPr/>
                </a:pPr>
                <a:r>
                  <a:rPr lang="en-US" sz="1600" dirty="0"/>
                  <a:t>Deterministic Signal-Plus-Noise</a:t>
                </a:r>
              </a:p>
              <a:p>
                <a:pPr marL="457200" lvl="1" indent="0">
                  <a:buNone/>
                  <a:defRPr/>
                </a:pPr>
                <a:endParaRPr lang="en-US" sz="1600" dirty="0"/>
              </a:p>
              <a:p>
                <a:pPr lvl="2">
                  <a:defRPr/>
                </a:pPr>
                <a:r>
                  <a:rPr lang="en-US" sz="1200" dirty="0"/>
                  <a:t>S</a:t>
                </a:r>
                <a:r>
                  <a:rPr lang="en-US" sz="1200" baseline="-25000" dirty="0"/>
                  <a:t>t </a:t>
                </a:r>
                <a:r>
                  <a:rPr lang="en-US" sz="1200" dirty="0"/>
                  <a:t>is a deterministic signal</a:t>
                </a:r>
              </a:p>
              <a:p>
                <a:pPr lvl="2">
                  <a:defRPr/>
                </a:pPr>
                <a:r>
                  <a:rPr lang="en-US" sz="1200" dirty="0" err="1"/>
                  <a:t>Z</a:t>
                </a:r>
                <a:r>
                  <a:rPr lang="en-US" sz="1200" baseline="-25000" dirty="0" err="1"/>
                  <a:t>t</a:t>
                </a:r>
                <a:r>
                  <a:rPr lang="en-US" sz="1200" baseline="-25000" dirty="0"/>
                  <a:t> </a:t>
                </a:r>
                <a:r>
                  <a:rPr lang="en-US" sz="1200" dirty="0"/>
                  <a:t>is a zero-mean, stationary process</a:t>
                </a:r>
              </a:p>
              <a:p>
                <a:pPr eaLnBrk="1" hangingPunct="1">
                  <a:spcBef>
                    <a:spcPts val="600"/>
                  </a:spcBef>
                </a:pPr>
                <a:r>
                  <a:rPr lang="en-US" sz="1600" dirty="0"/>
                  <a:t>Forecasting strategy</a:t>
                </a:r>
              </a:p>
              <a:p>
                <a:pPr lvl="1"/>
                <a14:m>
                  <m:oMath xmlns:m="http://schemas.openxmlformats.org/officeDocument/2006/math">
                    <m:sSub>
                      <m:sSubPr>
                        <m:ctrlPr>
                          <a:rPr lang="en-US" sz="1200" i="1">
                            <a:latin typeface="Cambria Math" panose="02040503050406030204" pitchFamily="18" charset="0"/>
                          </a:rPr>
                        </m:ctrlPr>
                      </m:sSubPr>
                      <m:e>
                        <m:acc>
                          <m:accPr>
                            <m:chr m:val="̂"/>
                            <m:ctrlPr>
                              <a:rPr lang="en-US" sz="1200" i="1">
                                <a:latin typeface="Cambria Math" panose="02040503050406030204" pitchFamily="18" charset="0"/>
                              </a:rPr>
                            </m:ctrlPr>
                          </m:accPr>
                          <m:e>
                            <m:r>
                              <a:rPr lang="en-US" sz="1200" i="1">
                                <a:latin typeface="Cambria Math" panose="02040503050406030204" pitchFamily="18" charset="0"/>
                              </a:rPr>
                              <m:t>𝑋</m:t>
                            </m:r>
                          </m:e>
                        </m:acc>
                      </m:e>
                      <m:sub>
                        <m:r>
                          <a:rPr lang="en-US" sz="1200" b="0" i="1" smtClean="0">
                            <a:latin typeface="Cambria Math" panose="02040503050406030204" pitchFamily="18" charset="0"/>
                          </a:rPr>
                          <m:t>𝑡</m:t>
                        </m:r>
                        <m:r>
                          <a:rPr lang="en-US" sz="1200" b="0" i="1" smtClean="0">
                            <a:latin typeface="Cambria Math" panose="02040503050406030204" pitchFamily="18" charset="0"/>
                          </a:rPr>
                          <m:t>0</m:t>
                        </m:r>
                      </m:sub>
                    </m:sSub>
                    <m:d>
                      <m:dPr>
                        <m:ctrlPr>
                          <a:rPr lang="en-US" sz="1200" i="1">
                            <a:latin typeface="Cambria Math" panose="02040503050406030204" pitchFamily="18" charset="0"/>
                          </a:rPr>
                        </m:ctrlPr>
                      </m:dPr>
                      <m:e>
                        <m:r>
                          <a:rPr lang="en-US" sz="1200" b="0" i="1" smtClean="0">
                            <a:latin typeface="Cambria Math" panose="02040503050406030204" pitchFamily="18" charset="0"/>
                          </a:rPr>
                          <m:t>𝑙</m:t>
                        </m:r>
                      </m:e>
                    </m:d>
                    <m:r>
                      <a:rPr lang="en-US" sz="1200">
                        <a:latin typeface="Cambria Math" panose="02040503050406030204" pitchFamily="18" charset="0"/>
                      </a:rPr>
                      <m:t> </m:t>
                    </m:r>
                    <m:r>
                      <m:rPr>
                        <m:sty m:val="p"/>
                      </m:rPr>
                      <a:rPr lang="en-US" sz="1200">
                        <a:latin typeface="Cambria Math" panose="02040503050406030204" pitchFamily="18" charset="0"/>
                      </a:rPr>
                      <m:t>is</m:t>
                    </m:r>
                    <m:r>
                      <a:rPr lang="en-US" sz="1200">
                        <a:latin typeface="Cambria Math" panose="02040503050406030204" pitchFamily="18" charset="0"/>
                      </a:rPr>
                      <m:t> </m:t>
                    </m:r>
                    <m:r>
                      <m:rPr>
                        <m:sty m:val="p"/>
                      </m:rPr>
                      <a:rPr lang="en-US" sz="1200">
                        <a:latin typeface="Cambria Math" panose="02040503050406030204" pitchFamily="18" charset="0"/>
                      </a:rPr>
                      <m:t>the</m:t>
                    </m:r>
                    <m:r>
                      <a:rPr lang="en-US" sz="1200">
                        <a:latin typeface="Cambria Math" panose="02040503050406030204" pitchFamily="18" charset="0"/>
                      </a:rPr>
                      <m:t> </m:t>
                    </m:r>
                    <m:r>
                      <m:rPr>
                        <m:sty m:val="p"/>
                      </m:rPr>
                      <a:rPr lang="en-US" sz="1200">
                        <a:latin typeface="Cambria Math" panose="02040503050406030204" pitchFamily="18" charset="0"/>
                      </a:rPr>
                      <m:t>forecast</m:t>
                    </m:r>
                    <m:r>
                      <a:rPr lang="en-US" sz="1200">
                        <a:latin typeface="Cambria Math" panose="02040503050406030204" pitchFamily="18" charset="0"/>
                      </a:rPr>
                      <m:t> </m:t>
                    </m:r>
                    <m:r>
                      <m:rPr>
                        <m:sty m:val="p"/>
                      </m:rPr>
                      <a:rPr lang="en-US" sz="1200">
                        <a:latin typeface="Cambria Math" panose="02040503050406030204" pitchFamily="18" charset="0"/>
                      </a:rPr>
                      <m:t>of</m:t>
                    </m:r>
                    <m:r>
                      <a:rPr lang="en-US" sz="1200">
                        <a:latin typeface="Cambria Math" panose="02040503050406030204" pitchFamily="18" charset="0"/>
                      </a:rPr>
                      <m:t> </m:t>
                    </m:r>
                    <m:sSub>
                      <m:sSubPr>
                        <m:ctrlPr>
                          <a:rPr lang="en-US" sz="1200" i="1">
                            <a:latin typeface="Cambria Math" panose="02040503050406030204" pitchFamily="18" charset="0"/>
                          </a:rPr>
                        </m:ctrlPr>
                      </m:sSubPr>
                      <m:e>
                        <m:r>
                          <a:rPr lang="en-US" sz="1200" i="1">
                            <a:latin typeface="Cambria Math" panose="02040503050406030204" pitchFamily="18" charset="0"/>
                          </a:rPr>
                          <m:t>𝑋</m:t>
                        </m:r>
                      </m:e>
                      <m:sub>
                        <m:r>
                          <a:rPr lang="en-US" sz="1200" i="1">
                            <a:latin typeface="Cambria Math" panose="02040503050406030204" pitchFamily="18" charset="0"/>
                          </a:rPr>
                          <m:t>𝑡</m:t>
                        </m:r>
                        <m:r>
                          <a:rPr lang="en-US" sz="1200" i="1">
                            <a:latin typeface="Cambria Math" panose="02040503050406030204" pitchFamily="18" charset="0"/>
                          </a:rPr>
                          <m:t>0+</m:t>
                        </m:r>
                        <m:r>
                          <a:rPr lang="en-US" sz="1200" b="0" i="1" smtClean="0">
                            <a:latin typeface="Cambria Math" panose="02040503050406030204" pitchFamily="18" charset="0"/>
                          </a:rPr>
                          <m:t>𝑙</m:t>
                        </m:r>
                      </m:sub>
                    </m:sSub>
                  </m:oMath>
                </a14:m>
                <a:r>
                  <a:rPr lang="en-US" sz="1200" dirty="0"/>
                  <a:t> </a:t>
                </a:r>
              </a:p>
              <a:p>
                <a:pPr lvl="1"/>
                <a14:m>
                  <m:oMath xmlns:m="http://schemas.openxmlformats.org/officeDocument/2006/math">
                    <m:r>
                      <m:rPr>
                        <m:sty m:val="p"/>
                      </m:rPr>
                      <a:rPr lang="en-US" sz="1200" b="0" i="0" smtClean="0">
                        <a:latin typeface="Cambria Math" panose="02040503050406030204" pitchFamily="18" charset="0"/>
                      </a:rPr>
                      <m:t>So</m:t>
                    </m:r>
                    <m:r>
                      <a:rPr lang="en-US" sz="1200">
                        <a:latin typeface="Cambria Math" panose="02040503050406030204" pitchFamily="18" charset="0"/>
                      </a:rPr>
                      <m:t> </m:t>
                    </m:r>
                    <m:sSub>
                      <m:sSubPr>
                        <m:ctrlPr>
                          <a:rPr lang="en-US" sz="1200" i="1">
                            <a:latin typeface="Cambria Math" panose="02040503050406030204" pitchFamily="18" charset="0"/>
                          </a:rPr>
                        </m:ctrlPr>
                      </m:sSubPr>
                      <m:e>
                        <m:acc>
                          <m:accPr>
                            <m:chr m:val="̂"/>
                            <m:ctrlPr>
                              <a:rPr lang="en-US" sz="1200" i="1">
                                <a:latin typeface="Cambria Math" panose="02040503050406030204" pitchFamily="18" charset="0"/>
                              </a:rPr>
                            </m:ctrlPr>
                          </m:accPr>
                          <m:e>
                            <m:r>
                              <a:rPr lang="en-US" sz="1200">
                                <a:latin typeface="Cambria Math" panose="02040503050406030204" pitchFamily="18" charset="0"/>
                              </a:rPr>
                              <m:t>𝑋</m:t>
                            </m:r>
                          </m:e>
                        </m:acc>
                      </m:e>
                      <m:sub>
                        <m:r>
                          <a:rPr lang="en-US" sz="1200">
                            <a:latin typeface="Cambria Math" panose="02040503050406030204" pitchFamily="18" charset="0"/>
                          </a:rPr>
                          <m:t>10</m:t>
                        </m:r>
                      </m:sub>
                    </m:sSub>
                    <m:d>
                      <m:dPr>
                        <m:ctrlPr>
                          <a:rPr lang="en-US" sz="1200" i="1">
                            <a:latin typeface="Cambria Math" panose="02040503050406030204" pitchFamily="18" charset="0"/>
                          </a:rPr>
                        </m:ctrlPr>
                      </m:dPr>
                      <m:e>
                        <m:r>
                          <a:rPr lang="en-US" sz="1200">
                            <a:latin typeface="Cambria Math" panose="02040503050406030204" pitchFamily="18" charset="0"/>
                          </a:rPr>
                          <m:t>2</m:t>
                        </m:r>
                      </m:e>
                    </m:d>
                    <m:r>
                      <a:rPr lang="en-US" sz="1200">
                        <a:latin typeface="Cambria Math" panose="02040503050406030204" pitchFamily="18" charset="0"/>
                      </a:rPr>
                      <m:t> </m:t>
                    </m:r>
                    <m:r>
                      <m:rPr>
                        <m:sty m:val="p"/>
                      </m:rPr>
                      <a:rPr lang="en-US" sz="1200">
                        <a:latin typeface="Cambria Math" panose="02040503050406030204" pitchFamily="18" charset="0"/>
                      </a:rPr>
                      <m:t>is</m:t>
                    </m:r>
                    <m:r>
                      <a:rPr lang="en-US" sz="1200">
                        <a:latin typeface="Cambria Math" panose="02040503050406030204" pitchFamily="18" charset="0"/>
                      </a:rPr>
                      <m:t> </m:t>
                    </m:r>
                    <m:r>
                      <m:rPr>
                        <m:sty m:val="p"/>
                      </m:rPr>
                      <a:rPr lang="en-US" sz="1200">
                        <a:latin typeface="Cambria Math" panose="02040503050406030204" pitchFamily="18" charset="0"/>
                      </a:rPr>
                      <m:t>the</m:t>
                    </m:r>
                    <m:r>
                      <a:rPr lang="en-US" sz="1200">
                        <a:latin typeface="Cambria Math" panose="02040503050406030204" pitchFamily="18" charset="0"/>
                      </a:rPr>
                      <m:t> </m:t>
                    </m:r>
                    <m:r>
                      <m:rPr>
                        <m:sty m:val="p"/>
                      </m:rPr>
                      <a:rPr lang="en-US" sz="1200">
                        <a:latin typeface="Cambria Math" panose="02040503050406030204" pitchFamily="18" charset="0"/>
                      </a:rPr>
                      <m:t>forecast</m:t>
                    </m:r>
                    <m:r>
                      <a:rPr lang="en-US" sz="1200">
                        <a:latin typeface="Cambria Math" panose="02040503050406030204" pitchFamily="18" charset="0"/>
                      </a:rPr>
                      <m:t> </m:t>
                    </m:r>
                    <m:r>
                      <m:rPr>
                        <m:sty m:val="p"/>
                      </m:rPr>
                      <a:rPr lang="en-US" sz="1200">
                        <a:latin typeface="Cambria Math" panose="02040503050406030204" pitchFamily="18" charset="0"/>
                      </a:rPr>
                      <m:t>of</m:t>
                    </m:r>
                    <m:r>
                      <a:rPr lang="en-US" sz="1200">
                        <a:latin typeface="Cambria Math" panose="02040503050406030204" pitchFamily="18" charset="0"/>
                      </a:rPr>
                      <m:t> </m:t>
                    </m:r>
                    <m:sSub>
                      <m:sSubPr>
                        <m:ctrlPr>
                          <a:rPr lang="en-US" sz="1200" i="1">
                            <a:latin typeface="Cambria Math" panose="02040503050406030204" pitchFamily="18" charset="0"/>
                          </a:rPr>
                        </m:ctrlPr>
                      </m:sSubPr>
                      <m:e>
                        <m:r>
                          <a:rPr lang="en-US" sz="1200">
                            <a:latin typeface="Cambria Math" panose="02040503050406030204" pitchFamily="18" charset="0"/>
                          </a:rPr>
                          <m:t>𝑋</m:t>
                        </m:r>
                      </m:e>
                      <m:sub>
                        <m:r>
                          <a:rPr lang="en-US" sz="1200">
                            <a:latin typeface="Cambria Math" panose="02040503050406030204" pitchFamily="18" charset="0"/>
                          </a:rPr>
                          <m:t>12</m:t>
                        </m:r>
                      </m:sub>
                    </m:sSub>
                  </m:oMath>
                </a14:m>
                <a:r>
                  <a:rPr lang="en-US" sz="1200" dirty="0">
                    <a:latin typeface="Cambria Math" panose="02040503050406030204" pitchFamily="18" charset="0"/>
                  </a:rPr>
                  <a:t> </a:t>
                </a:r>
              </a:p>
              <a:p>
                <a:pPr lvl="1"/>
                <a:r>
                  <a:rPr lang="en-US" sz="1200" dirty="0"/>
                  <a:t>t</a:t>
                </a:r>
                <a:r>
                  <a:rPr lang="en-US" sz="1200" baseline="-25000" dirty="0"/>
                  <a:t>0    </a:t>
                </a:r>
                <a:r>
                  <a:rPr lang="en-US" sz="1200" dirty="0"/>
                  <a:t>is the forecast </a:t>
                </a:r>
                <a:r>
                  <a:rPr lang="en-US" sz="1200" dirty="0" err="1"/>
                  <a:t>orgin</a:t>
                </a:r>
                <a:endParaRPr lang="en-US" sz="1200" dirty="0"/>
              </a:p>
              <a:p>
                <a:pPr lvl="1"/>
                <a:r>
                  <a:rPr lang="en-US" sz="1200" dirty="0"/>
                  <a:t> </a:t>
                </a:r>
                <a14:m>
                  <m:oMath xmlns:m="http://schemas.openxmlformats.org/officeDocument/2006/math">
                    <m:r>
                      <a:rPr lang="en-US" sz="1200">
                        <a:latin typeface="Cambria Math" panose="02040503050406030204" pitchFamily="18" charset="0"/>
                      </a:rPr>
                      <m:t>𝑙</m:t>
                    </m:r>
                    <m:r>
                      <a:rPr lang="en-US" sz="1200">
                        <a:latin typeface="Cambria Math" panose="02040503050406030204" pitchFamily="18" charset="0"/>
                      </a:rPr>
                      <m:t> </m:t>
                    </m:r>
                  </m:oMath>
                </a14:m>
                <a:r>
                  <a:rPr lang="en-US" sz="1200" dirty="0"/>
                  <a:t> is the lead time, the steps ahead we want to forecast</a:t>
                </a:r>
              </a:p>
              <a:p>
                <a:pPr lvl="1"/>
                <a:r>
                  <a:rPr lang="en-US" sz="1200" dirty="0"/>
                  <a:t>Forecasting formula for AR(1)</a:t>
                </a:r>
              </a:p>
              <a:p>
                <a:pPr lvl="1"/>
                <a:r>
                  <a:rPr lang="en-US" sz="1200" dirty="0"/>
                  <a:t>Forecasting formula for AR(p)</a:t>
                </a:r>
              </a:p>
              <a:p>
                <a:pPr lvl="1"/>
                <a:endParaRPr lang="en-US" sz="1200" dirty="0"/>
              </a:p>
              <a:p>
                <a:pPr lvl="1"/>
                <a:endParaRPr lang="en-US" sz="1200" dirty="0"/>
              </a:p>
              <a:p>
                <a:pPr lvl="1"/>
                <a:r>
                  <a:rPr lang="en-US" sz="1200" dirty="0"/>
                  <a:t>Forecasting for ARMA(</a:t>
                </a:r>
                <a:r>
                  <a:rPr lang="en-US" sz="1200" dirty="0" err="1"/>
                  <a:t>p,q</a:t>
                </a:r>
                <a:r>
                  <a:rPr lang="en-US" sz="1200" dirty="0"/>
                  <a:t>)  </a:t>
                </a:r>
              </a:p>
            </p:txBody>
          </p:sp>
        </mc:Choice>
        <mc:Fallback>
          <p:sp>
            <p:nvSpPr>
              <p:cNvPr id="10" name="Content Placeholder 4"/>
              <p:cNvSpPr txBox="1">
                <a:spLocks noRot="1" noChangeAspect="1" noMove="1" noResize="1" noEditPoints="1" noAdjustHandles="1" noChangeArrowheads="1" noChangeShapeType="1" noTextEdit="1"/>
              </p:cNvSpPr>
              <p:nvPr/>
            </p:nvSpPr>
            <p:spPr>
              <a:xfrm>
                <a:off x="1981200" y="784482"/>
                <a:ext cx="8229600" cy="5591265"/>
              </a:xfrm>
              <a:prstGeom prst="rect">
                <a:avLst/>
              </a:prstGeom>
              <a:blipFill>
                <a:blip r:embed="rId3"/>
                <a:stretch>
                  <a:fillRect l="-296" t="-327"/>
                </a:stretch>
              </a:blipFill>
            </p:spPr>
            <p:txBody>
              <a:bodyPr/>
              <a:lstStyle/>
              <a:p>
                <a:r>
                  <a:rPr lang="en-US">
                    <a:noFill/>
                  </a:rPr>
                  <a:t> </a:t>
                </a:r>
              </a:p>
            </p:txBody>
          </p:sp>
        </mc:Fallback>
      </mc:AlternateContent>
      <p:pic>
        <p:nvPicPr>
          <p:cNvPr id="4" name="Picture 3" descr="tmp.gif">
            <a:extLst>
              <a:ext uri="{FF2B5EF4-FFF2-40B4-BE49-F238E27FC236}">
                <a16:creationId xmlns:a16="http://schemas.microsoft.com/office/drawing/2014/main" id="{AF0988D4-8731-44E4-9E30-C1F5F7465F2F}"/>
              </a:ext>
            </a:extLst>
          </p:cNvPr>
          <p:cNvPicPr>
            <a:picLocks noChangeAspect="1"/>
          </p:cNvPicPr>
          <p:nvPr/>
        </p:nvPicPr>
        <p:blipFill>
          <a:blip r:embed="rId4"/>
          <a:stretch>
            <a:fillRect/>
          </a:stretch>
        </p:blipFill>
        <p:spPr>
          <a:xfrm>
            <a:off x="2534919" y="1399947"/>
            <a:ext cx="1111137" cy="339711"/>
          </a:xfrm>
          <a:prstGeom prst="rect">
            <a:avLst/>
          </a:prstGeom>
          <a:ln w="38100">
            <a:noFill/>
          </a:ln>
        </p:spPr>
      </p:pic>
      <p:pic>
        <p:nvPicPr>
          <p:cNvPr id="5" name="Picture 4">
            <a:extLst>
              <a:ext uri="{FF2B5EF4-FFF2-40B4-BE49-F238E27FC236}">
                <a16:creationId xmlns:a16="http://schemas.microsoft.com/office/drawing/2014/main" id="{8025FF25-33FD-4FC3-8C78-FB51919AB9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27439" y="3589517"/>
            <a:ext cx="2438645" cy="339712"/>
          </a:xfrm>
          <a:prstGeom prst="rect">
            <a:avLst/>
          </a:prstGeom>
          <a:ln>
            <a:noFill/>
          </a:ln>
        </p:spPr>
      </p:pic>
      <p:graphicFrame>
        <p:nvGraphicFramePr>
          <p:cNvPr id="6" name="Object 5">
            <a:extLst>
              <a:ext uri="{FF2B5EF4-FFF2-40B4-BE49-F238E27FC236}">
                <a16:creationId xmlns:a16="http://schemas.microsoft.com/office/drawing/2014/main" id="{1604B8C6-54EA-478F-A041-3EA64F6C9801}"/>
              </a:ext>
            </a:extLst>
          </p:cNvPr>
          <p:cNvGraphicFramePr>
            <a:graphicFrameLocks noChangeAspect="1"/>
          </p:cNvGraphicFramePr>
          <p:nvPr/>
        </p:nvGraphicFramePr>
        <p:xfrm>
          <a:off x="4727439" y="4016911"/>
          <a:ext cx="2830776" cy="444802"/>
        </p:xfrm>
        <a:graphic>
          <a:graphicData uri="http://schemas.openxmlformats.org/presentationml/2006/ole">
            <mc:AlternateContent xmlns:mc="http://schemas.openxmlformats.org/markup-compatibility/2006">
              <mc:Choice xmlns:v="urn:schemas-microsoft-com:vml" Requires="v">
                <p:oleObj name="Equation" r:id="rId6" imgW="6121080" imgH="1155600" progId="Equation.DSMT4">
                  <p:embed/>
                </p:oleObj>
              </mc:Choice>
              <mc:Fallback>
                <p:oleObj name="Equation" r:id="rId6" imgW="6121080" imgH="1155600" progId="Equation.DSMT4">
                  <p:embed/>
                  <p:pic>
                    <p:nvPicPr>
                      <p:cNvPr id="6" name="Object 5">
                        <a:extLst>
                          <a:ext uri="{FF2B5EF4-FFF2-40B4-BE49-F238E27FC236}">
                            <a16:creationId xmlns:a16="http://schemas.microsoft.com/office/drawing/2014/main" id="{1604B8C6-54EA-478F-A041-3EA64F6C9801}"/>
                          </a:ext>
                        </a:extLst>
                      </p:cNvPr>
                      <p:cNvPicPr/>
                      <p:nvPr/>
                    </p:nvPicPr>
                    <p:blipFill>
                      <a:blip r:embed="rId7"/>
                      <a:stretch>
                        <a:fillRect/>
                      </a:stretch>
                    </p:blipFill>
                    <p:spPr>
                      <a:xfrm>
                        <a:off x="4727439" y="4016911"/>
                        <a:ext cx="2830776" cy="444802"/>
                      </a:xfrm>
                      <a:prstGeom prst="rect">
                        <a:avLst/>
                      </a:prstGeom>
                      <a:ln w="38100">
                        <a:noFill/>
                      </a:ln>
                    </p:spPr>
                  </p:pic>
                </p:oleObj>
              </mc:Fallback>
            </mc:AlternateContent>
          </a:graphicData>
        </a:graphic>
      </p:graphicFrame>
      <p:pic>
        <p:nvPicPr>
          <p:cNvPr id="7" name="Picture 6">
            <a:extLst>
              <a:ext uri="{FF2B5EF4-FFF2-40B4-BE49-F238E27FC236}">
                <a16:creationId xmlns:a16="http://schemas.microsoft.com/office/drawing/2014/main" id="{EDEA3337-4762-4A3B-86CB-612342D7375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27439" y="4549395"/>
            <a:ext cx="2703849" cy="524564"/>
          </a:xfrm>
          <a:prstGeom prst="rect">
            <a:avLst/>
          </a:prstGeom>
        </p:spPr>
      </p:pic>
    </p:spTree>
    <p:extLst>
      <p:ext uri="{BB962C8B-B14F-4D97-AF65-F5344CB8AC3E}">
        <p14:creationId xmlns:p14="http://schemas.microsoft.com/office/powerpoint/2010/main" val="3731682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spcBef>
                <a:spcPct val="50000"/>
              </a:spcBef>
            </a:pPr>
            <a:r>
              <a:rPr lang="en-US" sz="3200" dirty="0"/>
              <a:t>Questions from Unit 7</a:t>
            </a:r>
          </a:p>
        </p:txBody>
      </p:sp>
      <p:sp>
        <p:nvSpPr>
          <p:cNvPr id="10" name="Content Placeholder 4"/>
          <p:cNvSpPr txBox="1">
            <a:spLocks/>
          </p:cNvSpPr>
          <p:nvPr/>
        </p:nvSpPr>
        <p:spPr>
          <a:xfrm>
            <a:off x="1981200" y="1371600"/>
            <a:ext cx="8229600" cy="4525963"/>
          </a:xfrm>
          <a:prstGeom prst="rect">
            <a:avLst/>
          </a:prstGeom>
        </p:spPr>
        <p:txBody>
          <a:bodyPr/>
          <a:lst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1600" dirty="0">
                <a:latin typeface="Arial" panose="020B0604020202020204" pitchFamily="34" charset="0"/>
                <a:cs typeface="Arial" panose="020B0604020202020204" pitchFamily="34" charset="0"/>
              </a:rPr>
              <a:t>Weights are giving me trouble as well as knowing from raw data given to you how to find out the best model to use in order to forecast? I’m not sure why I couldn’t understand this (along with confidence interval understanding)</a:t>
            </a:r>
            <a:endParaRPr lang="en-US" sz="1600" dirty="0"/>
          </a:p>
        </p:txBody>
      </p:sp>
    </p:spTree>
    <p:extLst>
      <p:ext uri="{BB962C8B-B14F-4D97-AF65-F5344CB8AC3E}">
        <p14:creationId xmlns:p14="http://schemas.microsoft.com/office/powerpoint/2010/main" val="217247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spcBef>
                <a:spcPct val="50000"/>
              </a:spcBef>
            </a:pPr>
            <a:r>
              <a:rPr lang="en-US" sz="3200" dirty="0"/>
              <a:t>For Live Session – Activity 2</a:t>
            </a:r>
          </a:p>
        </p:txBody>
      </p:sp>
      <p:pic>
        <p:nvPicPr>
          <p:cNvPr id="4" name="Picture 3">
            <a:extLst>
              <a:ext uri="{FF2B5EF4-FFF2-40B4-BE49-F238E27FC236}">
                <a16:creationId xmlns:a16="http://schemas.microsoft.com/office/drawing/2014/main" id="{A807A136-9301-4BA3-AB2C-B4EBBC12E23A}"/>
              </a:ext>
            </a:extLst>
          </p:cNvPr>
          <p:cNvPicPr>
            <a:picLocks noChangeAspect="1"/>
          </p:cNvPicPr>
          <p:nvPr/>
        </p:nvPicPr>
        <p:blipFill rotWithShape="1">
          <a:blip r:embed="rId3"/>
          <a:srcRect l="10214" t="56399" r="8454" b="32787"/>
          <a:stretch/>
        </p:blipFill>
        <p:spPr>
          <a:xfrm>
            <a:off x="120188" y="1438848"/>
            <a:ext cx="4724315" cy="151436"/>
          </a:xfrm>
          <a:prstGeom prst="rect">
            <a:avLst/>
          </a:prstGeom>
        </p:spPr>
      </p:pic>
      <p:pic>
        <p:nvPicPr>
          <p:cNvPr id="9" name="Picture 8">
            <a:extLst>
              <a:ext uri="{FF2B5EF4-FFF2-40B4-BE49-F238E27FC236}">
                <a16:creationId xmlns:a16="http://schemas.microsoft.com/office/drawing/2014/main" id="{EEA88638-A4B8-4493-9AFD-B576BAEE2943}"/>
              </a:ext>
            </a:extLst>
          </p:cNvPr>
          <p:cNvPicPr>
            <a:picLocks noChangeAspect="1"/>
          </p:cNvPicPr>
          <p:nvPr/>
        </p:nvPicPr>
        <p:blipFill rotWithShape="1">
          <a:blip r:embed="rId3"/>
          <a:srcRect l="4140" t="77682" r="4015" b="11504"/>
          <a:stretch/>
        </p:blipFill>
        <p:spPr>
          <a:xfrm>
            <a:off x="6316137" y="1438848"/>
            <a:ext cx="5334982" cy="151436"/>
          </a:xfrm>
          <a:prstGeom prst="rect">
            <a:avLst/>
          </a:prstGeom>
        </p:spPr>
      </p:pic>
      <p:sp>
        <p:nvSpPr>
          <p:cNvPr id="10" name="TextBox 9">
            <a:extLst>
              <a:ext uri="{FF2B5EF4-FFF2-40B4-BE49-F238E27FC236}">
                <a16:creationId xmlns:a16="http://schemas.microsoft.com/office/drawing/2014/main" id="{B098E3A2-622E-468D-833A-EC2324ED3AD2}"/>
              </a:ext>
            </a:extLst>
          </p:cNvPr>
          <p:cNvSpPr txBox="1"/>
          <p:nvPr/>
        </p:nvSpPr>
        <p:spPr>
          <a:xfrm>
            <a:off x="280599" y="4511211"/>
            <a:ext cx="5384141" cy="1938992"/>
          </a:xfrm>
          <a:prstGeom prst="rect">
            <a:avLst/>
          </a:prstGeom>
          <a:noFill/>
        </p:spPr>
        <p:txBody>
          <a:bodyPr wrap="square">
            <a:spAutoFit/>
          </a:bodyPr>
          <a:lstStyle/>
          <a:p>
            <a:r>
              <a:rPr lang="en-US" sz="1200" dirty="0"/>
              <a:t>Coefficients of Original polynomial:  </a:t>
            </a:r>
          </a:p>
          <a:p>
            <a:r>
              <a:rPr lang="en-US" sz="1200" dirty="0"/>
              <a:t>1.4450 -0.4110 -0.0380 0.1700 0.3620 -0.2450 -0.1770 0.2130 </a:t>
            </a:r>
          </a:p>
          <a:p>
            <a:endParaRPr lang="en-US" sz="1200" dirty="0"/>
          </a:p>
          <a:p>
            <a:r>
              <a:rPr lang="en-US" sz="1200" dirty="0"/>
              <a:t>Factor                                Roots                Abs Recip    System Freq </a:t>
            </a:r>
          </a:p>
          <a:p>
            <a:r>
              <a:rPr lang="en-US" sz="1200" dirty="0"/>
              <a:t>1-1.2456B                         0.8028                       1.2456       0.0000</a:t>
            </a:r>
          </a:p>
          <a:p>
            <a:r>
              <a:rPr lang="en-US" sz="1200" dirty="0"/>
              <a:t>1-0.6653B+0.8160B^2    0.4077+-1.0292i      0.9033       0.1900</a:t>
            </a:r>
          </a:p>
          <a:p>
            <a:r>
              <a:rPr lang="en-US" sz="1200" dirty="0"/>
              <a:t>1+1.0631B+0.6139B^2  -0.8658+-0.9376i      0.7835       0.3687</a:t>
            </a:r>
          </a:p>
          <a:p>
            <a:r>
              <a:rPr lang="en-US" sz="1200" dirty="0"/>
              <a:t>1-1.2609B+0.5144B^2    1.2257+-0.6647i      0.7172       0.0791</a:t>
            </a:r>
          </a:p>
          <a:p>
            <a:r>
              <a:rPr lang="en-US" sz="1200" dirty="0"/>
              <a:t>1+0.6636B                       -1.5069                       0.6636       0.5000</a:t>
            </a:r>
          </a:p>
          <a:p>
            <a:r>
              <a:rPr lang="en-US" sz="1200" dirty="0"/>
              <a:t> </a:t>
            </a:r>
          </a:p>
        </p:txBody>
      </p:sp>
      <p:sp>
        <p:nvSpPr>
          <p:cNvPr id="12" name="TextBox 11">
            <a:extLst>
              <a:ext uri="{FF2B5EF4-FFF2-40B4-BE49-F238E27FC236}">
                <a16:creationId xmlns:a16="http://schemas.microsoft.com/office/drawing/2014/main" id="{87BEAB75-392D-4B2C-818D-666F47702650}"/>
              </a:ext>
            </a:extLst>
          </p:cNvPr>
          <p:cNvSpPr txBox="1"/>
          <p:nvPr/>
        </p:nvSpPr>
        <p:spPr>
          <a:xfrm>
            <a:off x="1313629" y="2722993"/>
            <a:ext cx="1937213" cy="1015663"/>
          </a:xfrm>
          <a:prstGeom prst="rect">
            <a:avLst/>
          </a:prstGeom>
          <a:noFill/>
        </p:spPr>
        <p:txBody>
          <a:bodyPr wrap="square">
            <a:spAutoFit/>
          </a:bodyPr>
          <a:lstStyle/>
          <a:p>
            <a:r>
              <a:rPr lang="en-US" sz="1200" dirty="0"/>
              <a:t>This model is not stationary because it contains an Absolute Reciprocal of Root greater than 1 (by a large amount as well)</a:t>
            </a:r>
          </a:p>
        </p:txBody>
      </p:sp>
      <p:sp>
        <p:nvSpPr>
          <p:cNvPr id="14" name="Rectangle 13">
            <a:extLst>
              <a:ext uri="{FF2B5EF4-FFF2-40B4-BE49-F238E27FC236}">
                <a16:creationId xmlns:a16="http://schemas.microsoft.com/office/drawing/2014/main" id="{A79EE10B-B7BF-40EB-9060-C7FD3B9740E5}"/>
              </a:ext>
            </a:extLst>
          </p:cNvPr>
          <p:cNvSpPr/>
          <p:nvPr/>
        </p:nvSpPr>
        <p:spPr>
          <a:xfrm>
            <a:off x="3058395" y="5307807"/>
            <a:ext cx="556344" cy="17145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045A5257-689F-409E-8332-855F57E93242}"/>
              </a:ext>
            </a:extLst>
          </p:cNvPr>
          <p:cNvCxnSpPr>
            <a:cxnSpLocks/>
          </p:cNvCxnSpPr>
          <p:nvPr/>
        </p:nvCxnSpPr>
        <p:spPr>
          <a:xfrm flipH="1" flipV="1">
            <a:off x="2278856" y="3829050"/>
            <a:ext cx="779539" cy="151232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41EA48D3-6A04-4116-88A1-63F71293C0DB}"/>
              </a:ext>
            </a:extLst>
          </p:cNvPr>
          <p:cNvPicPr>
            <a:picLocks noChangeAspect="1"/>
          </p:cNvPicPr>
          <p:nvPr/>
        </p:nvPicPr>
        <p:blipFill>
          <a:blip r:embed="rId4"/>
          <a:stretch>
            <a:fillRect/>
          </a:stretch>
        </p:blipFill>
        <p:spPr>
          <a:xfrm>
            <a:off x="7347500" y="1657532"/>
            <a:ext cx="3871691" cy="2676927"/>
          </a:xfrm>
          <a:prstGeom prst="rect">
            <a:avLst/>
          </a:prstGeom>
        </p:spPr>
      </p:pic>
      <p:sp>
        <p:nvSpPr>
          <p:cNvPr id="22" name="TextBox 21">
            <a:extLst>
              <a:ext uri="{FF2B5EF4-FFF2-40B4-BE49-F238E27FC236}">
                <a16:creationId xmlns:a16="http://schemas.microsoft.com/office/drawing/2014/main" id="{FB44F058-F66F-4557-B067-DF037E7459D1}"/>
              </a:ext>
            </a:extLst>
          </p:cNvPr>
          <p:cNvSpPr txBox="1"/>
          <p:nvPr/>
        </p:nvSpPr>
        <p:spPr>
          <a:xfrm>
            <a:off x="7229517" y="4625177"/>
            <a:ext cx="4107656" cy="1708160"/>
          </a:xfrm>
          <a:prstGeom prst="rect">
            <a:avLst/>
          </a:prstGeom>
          <a:noFill/>
        </p:spPr>
        <p:txBody>
          <a:bodyPr wrap="square">
            <a:spAutoFit/>
          </a:bodyPr>
          <a:lstStyle/>
          <a:p>
            <a:r>
              <a:rPr lang="en-US" sz="1050" dirty="0"/>
              <a:t>Coefficients of Original polynomial:  </a:t>
            </a:r>
          </a:p>
          <a:p>
            <a:r>
              <a:rPr lang="en-US" sz="1050" dirty="0"/>
              <a:t>1.3840 -0.3590 -0.3090 0.0630 0.3170 -0.1400 -0.0587 -0.1990 0.2877 </a:t>
            </a:r>
          </a:p>
          <a:p>
            <a:endParaRPr lang="en-US" sz="1050" dirty="0"/>
          </a:p>
          <a:p>
            <a:r>
              <a:rPr lang="en-US" sz="1050" dirty="0"/>
              <a:t>Factor                                 Roots                        Abs Recip    System Freq </a:t>
            </a:r>
          </a:p>
          <a:p>
            <a:r>
              <a:rPr lang="en-US" sz="1050" dirty="0"/>
              <a:t>1-0.9898B                          1.0103                       0.9898       0.0000</a:t>
            </a:r>
          </a:p>
          <a:p>
            <a:r>
              <a:rPr lang="en-US" sz="1050" dirty="0"/>
              <a:t>1-0.8851B+0.8545B^2     0.5179+-0.9497i      0.9244       0.1705</a:t>
            </a:r>
          </a:p>
          <a:p>
            <a:r>
              <a:rPr lang="en-US" sz="1050" dirty="0"/>
              <a:t>1-1.6496B+0.8498B^2     0.9706+-0.4845i      0.9218       0.0737</a:t>
            </a:r>
          </a:p>
          <a:p>
            <a:r>
              <a:rPr lang="en-US" sz="1050" dirty="0"/>
              <a:t>1+1.4991B+0.6791B^2   -1.1037+-0.5044i      0.8241       0.4318</a:t>
            </a:r>
          </a:p>
          <a:p>
            <a:r>
              <a:rPr lang="en-US" sz="1050" dirty="0"/>
              <a:t>1+0.6415B+0.5894B^2   -0.5442+-1.1834i      0.7677       0.3186</a:t>
            </a:r>
          </a:p>
          <a:p>
            <a:r>
              <a:rPr lang="en-US" sz="1050" dirty="0"/>
              <a:t> </a:t>
            </a:r>
          </a:p>
        </p:txBody>
      </p:sp>
      <p:sp>
        <p:nvSpPr>
          <p:cNvPr id="11" name="TextBox 10">
            <a:extLst>
              <a:ext uri="{FF2B5EF4-FFF2-40B4-BE49-F238E27FC236}">
                <a16:creationId xmlns:a16="http://schemas.microsoft.com/office/drawing/2014/main" id="{39D2CF9C-6E5B-4BDC-98C9-44A39671A95D}"/>
              </a:ext>
            </a:extLst>
          </p:cNvPr>
          <p:cNvSpPr txBox="1"/>
          <p:nvPr/>
        </p:nvSpPr>
        <p:spPr>
          <a:xfrm>
            <a:off x="8675833" y="1059374"/>
            <a:ext cx="1215024" cy="369332"/>
          </a:xfrm>
          <a:prstGeom prst="rect">
            <a:avLst/>
          </a:prstGeom>
          <a:noFill/>
        </p:spPr>
        <p:txBody>
          <a:bodyPr wrap="square" rtlCol="0">
            <a:spAutoFit/>
          </a:bodyPr>
          <a:lstStyle/>
          <a:p>
            <a:r>
              <a:rPr lang="en-US" dirty="0"/>
              <a:t>Model 4:</a:t>
            </a:r>
          </a:p>
        </p:txBody>
      </p:sp>
      <p:sp>
        <p:nvSpPr>
          <p:cNvPr id="13" name="TextBox 12">
            <a:extLst>
              <a:ext uri="{FF2B5EF4-FFF2-40B4-BE49-F238E27FC236}">
                <a16:creationId xmlns:a16="http://schemas.microsoft.com/office/drawing/2014/main" id="{DB85C819-2E1F-4D71-A75F-E7DD49510229}"/>
              </a:ext>
            </a:extLst>
          </p:cNvPr>
          <p:cNvSpPr txBox="1"/>
          <p:nvPr/>
        </p:nvSpPr>
        <p:spPr>
          <a:xfrm>
            <a:off x="1671344" y="1071208"/>
            <a:ext cx="1215024" cy="369332"/>
          </a:xfrm>
          <a:prstGeom prst="rect">
            <a:avLst/>
          </a:prstGeom>
          <a:noFill/>
        </p:spPr>
        <p:txBody>
          <a:bodyPr wrap="square" rtlCol="0">
            <a:spAutoFit/>
          </a:bodyPr>
          <a:lstStyle/>
          <a:p>
            <a:r>
              <a:rPr lang="en-US" dirty="0"/>
              <a:t>Model 3:</a:t>
            </a:r>
          </a:p>
        </p:txBody>
      </p:sp>
    </p:spTree>
    <p:extLst>
      <p:ext uri="{BB962C8B-B14F-4D97-AF65-F5344CB8AC3E}">
        <p14:creationId xmlns:p14="http://schemas.microsoft.com/office/powerpoint/2010/main" val="4099986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spcBef>
                <a:spcPct val="50000"/>
              </a:spcBef>
            </a:pPr>
            <a:r>
              <a:rPr lang="en-US" sz="3200" dirty="0"/>
              <a:t>Takeaways from Unit 3</a:t>
            </a:r>
          </a:p>
        </p:txBody>
      </p:sp>
      <p:sp>
        <p:nvSpPr>
          <p:cNvPr id="10" name="Content Placeholder 4"/>
          <p:cNvSpPr txBox="1">
            <a:spLocks/>
          </p:cNvSpPr>
          <p:nvPr/>
        </p:nvSpPr>
        <p:spPr>
          <a:xfrm>
            <a:off x="1981200" y="1600201"/>
            <a:ext cx="8229600" cy="4525963"/>
          </a:xfrm>
          <a:prstGeom prst="rect">
            <a:avLst/>
          </a:prstGeom>
        </p:spPr>
        <p:txBody>
          <a:bodyPr/>
          <a:lst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600" dirty="0">
                <a:latin typeface="Arial" panose="020B0604020202020204" pitchFamily="34" charset="0"/>
                <a:cs typeface="Arial" panose="020B0604020202020204" pitchFamily="34" charset="0"/>
              </a:rPr>
              <a:t>Filters are sometimes used to “filter out” certain frequencies from a set of data. Two of these types of filters are:</a:t>
            </a:r>
          </a:p>
          <a:p>
            <a:pPr marL="800100" lvl="1" indent="-342900">
              <a:buFont typeface="+mj-lt"/>
              <a:buAutoNum type="arabicPeriod"/>
            </a:pPr>
            <a:r>
              <a:rPr lang="en-US" sz="1400" dirty="0">
                <a:latin typeface="Arial" panose="020B0604020202020204" pitchFamily="34" charset="0"/>
                <a:cs typeface="Arial" panose="020B0604020202020204" pitchFamily="34" charset="0"/>
              </a:rPr>
              <a:t>Low-Pass Filters – Allow low-frequency behavior through but filters out high-frequency.</a:t>
            </a:r>
          </a:p>
          <a:p>
            <a:pPr marL="800100" lvl="1" indent="-342900">
              <a:buFont typeface="+mj-lt"/>
              <a:buAutoNum type="arabicPeriod"/>
            </a:pPr>
            <a:r>
              <a:rPr lang="en-US" sz="1400" dirty="0">
                <a:latin typeface="Arial" panose="020B0604020202020204" pitchFamily="34" charset="0"/>
                <a:cs typeface="Arial" panose="020B0604020202020204" pitchFamily="34" charset="0"/>
              </a:rPr>
              <a:t>High-Pass Filters – Allow high-frequency behavior through but filters out low-frequency.</a:t>
            </a:r>
            <a:endParaRPr lang="en-US" sz="1400" dirty="0"/>
          </a:p>
          <a:p>
            <a:r>
              <a:rPr lang="en-US" sz="1600" dirty="0"/>
              <a:t>Difference filter – Helps to remove the trending behavior that is long-term and keeps only the periodic pattern.</a:t>
            </a:r>
          </a:p>
          <a:p>
            <a:r>
              <a:rPr lang="en-US" sz="1600" dirty="0"/>
              <a:t>Moving Average Filter – Where we take the raw values of the original time series and create a new series with the averages of these raw values. This a common technique for “smoothing” in a time series to help remove noise and expose the true signal of the series.</a:t>
            </a:r>
          </a:p>
          <a:p>
            <a:r>
              <a:rPr lang="en-US" sz="1600" dirty="0"/>
              <a:t>General linear process (GLP) – A linear filter that has a white noise input. It is a weighted linear combination of white noise from the past as well as the present white noise. The mean of the white noise when calculated should have a constant mean of 0.</a:t>
            </a:r>
          </a:p>
          <a:p>
            <a:r>
              <a:rPr lang="en-US" sz="1600" dirty="0"/>
              <a:t>PSI weights – Helps to keep track of the standard error</a:t>
            </a:r>
          </a:p>
          <a:p>
            <a:r>
              <a:rPr lang="en-US" sz="1600" dirty="0"/>
              <a:t>AR(1) model – The value of a time series is based on the preceding value that is immediately before it. This is the first order of the model, if it was AR(2) then the value would depend on the previous 2 values immediately before it, and so on.</a:t>
            </a:r>
          </a:p>
        </p:txBody>
      </p:sp>
    </p:spTree>
    <p:extLst>
      <p:ext uri="{BB962C8B-B14F-4D97-AF65-F5344CB8AC3E}">
        <p14:creationId xmlns:p14="http://schemas.microsoft.com/office/powerpoint/2010/main" val="1498502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spcBef>
                <a:spcPct val="50000"/>
              </a:spcBef>
            </a:pPr>
            <a:r>
              <a:rPr lang="en-US" sz="3200" dirty="0"/>
              <a:t>Questions from Unit 3</a:t>
            </a:r>
          </a:p>
        </p:txBody>
      </p:sp>
      <p:sp>
        <p:nvSpPr>
          <p:cNvPr id="10" name="Content Placeholder 4"/>
          <p:cNvSpPr txBox="1">
            <a:spLocks/>
          </p:cNvSpPr>
          <p:nvPr/>
        </p:nvSpPr>
        <p:spPr>
          <a:xfrm>
            <a:off x="1981200" y="1600201"/>
            <a:ext cx="8229600" cy="4525963"/>
          </a:xfrm>
          <a:prstGeom prst="rect">
            <a:avLst/>
          </a:prstGeom>
        </p:spPr>
        <p:txBody>
          <a:bodyPr/>
          <a:lst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1600" dirty="0">
                <a:latin typeface="Arial" panose="020B0604020202020204" pitchFamily="34" charset="0"/>
                <a:cs typeface="Arial" panose="020B0604020202020204" pitchFamily="34" charset="0"/>
              </a:rPr>
              <a:t>I am having issues with the AR(1) model and their conditions. I understand it depends on Variance and Autocorrelations, and the expected value all not depending on time, but how does that relate to the rules of stationarity? How is it different if its not a stationary AR(1) model? I feel like I just need to </a:t>
            </a:r>
            <a:r>
              <a:rPr lang="en-US" sz="1600" dirty="0" err="1">
                <a:latin typeface="Arial" panose="020B0604020202020204" pitchFamily="34" charset="0"/>
                <a:cs typeface="Arial" panose="020B0604020202020204" pitchFamily="34" charset="0"/>
              </a:rPr>
              <a:t>rewatch</a:t>
            </a:r>
            <a:r>
              <a:rPr lang="en-US" sz="1600" dirty="0">
                <a:latin typeface="Arial" panose="020B0604020202020204" pitchFamily="34" charset="0"/>
                <a:cs typeface="Arial" panose="020B0604020202020204" pitchFamily="34" charset="0"/>
              </a:rPr>
              <a:t> the videos so I will try that but just incase I don’t have it figured out before class I thought I’d ask</a:t>
            </a:r>
            <a:endParaRPr lang="en-US" sz="1600" dirty="0"/>
          </a:p>
        </p:txBody>
      </p:sp>
    </p:spTree>
    <p:extLst>
      <p:ext uri="{BB962C8B-B14F-4D97-AF65-F5344CB8AC3E}">
        <p14:creationId xmlns:p14="http://schemas.microsoft.com/office/powerpoint/2010/main" val="2957613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63FA8-6232-48CE-A62B-30D8B886126B}"/>
              </a:ext>
            </a:extLst>
          </p:cNvPr>
          <p:cNvSpPr>
            <a:spLocks noGrp="1"/>
          </p:cNvSpPr>
          <p:nvPr>
            <p:ph type="title"/>
          </p:nvPr>
        </p:nvSpPr>
        <p:spPr/>
        <p:txBody>
          <a:bodyPr/>
          <a:lstStyle/>
          <a:p>
            <a:r>
              <a:rPr lang="en-US" dirty="0"/>
              <a:t>UNIT 4</a:t>
            </a:r>
          </a:p>
        </p:txBody>
      </p:sp>
    </p:spTree>
    <p:extLst>
      <p:ext uri="{BB962C8B-B14F-4D97-AF65-F5344CB8AC3E}">
        <p14:creationId xmlns:p14="http://schemas.microsoft.com/office/powerpoint/2010/main" val="2706650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spcBef>
                <a:spcPct val="50000"/>
              </a:spcBef>
            </a:pPr>
            <a:r>
              <a:rPr lang="en-US" sz="3200" dirty="0"/>
              <a:t>For Live Session – Activity 1</a:t>
            </a:r>
          </a:p>
        </p:txBody>
      </p:sp>
      <p:sp>
        <p:nvSpPr>
          <p:cNvPr id="5" name="TextBox 4">
            <a:extLst>
              <a:ext uri="{FF2B5EF4-FFF2-40B4-BE49-F238E27FC236}">
                <a16:creationId xmlns:a16="http://schemas.microsoft.com/office/drawing/2014/main" id="{7873E5AF-FC81-4B38-A18D-8F7BEA2C4984}"/>
              </a:ext>
            </a:extLst>
          </p:cNvPr>
          <p:cNvSpPr txBox="1"/>
          <p:nvPr/>
        </p:nvSpPr>
        <p:spPr>
          <a:xfrm>
            <a:off x="2514203" y="1725106"/>
            <a:ext cx="7163591" cy="2554545"/>
          </a:xfrm>
          <a:prstGeom prst="rect">
            <a:avLst/>
          </a:prstGeom>
          <a:noFill/>
        </p:spPr>
        <p:txBody>
          <a:bodyPr wrap="square">
            <a:spAutoFit/>
          </a:bodyPr>
          <a:lstStyle/>
          <a:p>
            <a:r>
              <a:rPr lang="en-US" sz="1600" dirty="0"/>
              <a:t>Operator Notation: (1 + .5B + .6B</a:t>
            </a:r>
            <a:r>
              <a:rPr lang="en-US" sz="1600" baseline="30000" dirty="0"/>
              <a:t>2</a:t>
            </a:r>
            <a:r>
              <a:rPr lang="en-US" sz="1600" dirty="0"/>
              <a:t>)</a:t>
            </a:r>
            <a:r>
              <a:rPr lang="en-US" sz="1600" dirty="0" err="1"/>
              <a:t>X</a:t>
            </a:r>
            <a:r>
              <a:rPr lang="en-US" sz="1600" baseline="-25000" dirty="0" err="1"/>
              <a:t>t</a:t>
            </a:r>
            <a:r>
              <a:rPr lang="en-US" sz="1600" dirty="0"/>
              <a:t> = 0</a:t>
            </a:r>
          </a:p>
          <a:p>
            <a:r>
              <a:rPr lang="en-US" sz="1600" dirty="0"/>
              <a:t>Characteristic Equation: </a:t>
            </a:r>
            <a:r>
              <a:rPr lang="en-US" sz="1600" b="1" dirty="0"/>
              <a:t>1 + .5z + .6z</a:t>
            </a:r>
            <a:r>
              <a:rPr lang="en-US" sz="1600" b="1" baseline="30000" dirty="0"/>
              <a:t>2</a:t>
            </a:r>
            <a:r>
              <a:rPr lang="en-US" sz="1600" b="1" dirty="0"/>
              <a:t> = 0</a:t>
            </a:r>
          </a:p>
          <a:p>
            <a:r>
              <a:rPr lang="en-US" sz="1600" dirty="0"/>
              <a:t>Roots: (1+.2z)(1+.3z)=0</a:t>
            </a:r>
          </a:p>
          <a:p>
            <a:r>
              <a:rPr lang="en-US" sz="1600" dirty="0"/>
              <a:t>r</a:t>
            </a:r>
            <a:r>
              <a:rPr lang="en-US" sz="1600" baseline="-25000" dirty="0"/>
              <a:t>1 </a:t>
            </a:r>
            <a:r>
              <a:rPr lang="en-US" sz="1600" dirty="0"/>
              <a:t>= 1/-.2 = </a:t>
            </a:r>
            <a:r>
              <a:rPr lang="en-US" sz="1600" b="1" dirty="0"/>
              <a:t>-5      </a:t>
            </a:r>
            <a:r>
              <a:rPr lang="en-US" sz="1600" dirty="0"/>
              <a:t>r</a:t>
            </a:r>
            <a:r>
              <a:rPr lang="en-US" sz="1600" baseline="-25000" dirty="0"/>
              <a:t>2 </a:t>
            </a:r>
            <a:r>
              <a:rPr lang="en-US" sz="1600" dirty="0"/>
              <a:t>= 1/-.3 = </a:t>
            </a:r>
            <a:r>
              <a:rPr lang="en-US" sz="1600" b="1" dirty="0"/>
              <a:t>-3.333</a:t>
            </a:r>
          </a:p>
          <a:p>
            <a:endParaRPr lang="en-US" sz="1600" dirty="0"/>
          </a:p>
          <a:p>
            <a:r>
              <a:rPr lang="en-US" sz="1600" dirty="0"/>
              <a:t>Coefficients of Original polynomial:  </a:t>
            </a:r>
          </a:p>
          <a:p>
            <a:r>
              <a:rPr lang="en-US" sz="1600" dirty="0"/>
              <a:t>-0.5000 -0.6000 </a:t>
            </a:r>
          </a:p>
          <a:p>
            <a:endParaRPr lang="en-US" sz="1600" b="1" dirty="0"/>
          </a:p>
          <a:p>
            <a:r>
              <a:rPr lang="en-US" sz="1600" b="1" dirty="0"/>
              <a:t>Factor                 	                 Roots                         Abs Recip       System Freq </a:t>
            </a:r>
          </a:p>
          <a:p>
            <a:r>
              <a:rPr lang="en-US" sz="1600" dirty="0"/>
              <a:t>1+0.5000B+0.6000B^2               -0.4167+-1.2219i      0.7746            0.3023</a:t>
            </a:r>
          </a:p>
        </p:txBody>
      </p:sp>
      <p:pic>
        <p:nvPicPr>
          <p:cNvPr id="6" name="Picture 5">
            <a:extLst>
              <a:ext uri="{FF2B5EF4-FFF2-40B4-BE49-F238E27FC236}">
                <a16:creationId xmlns:a16="http://schemas.microsoft.com/office/drawing/2014/main" id="{F2759D78-2A3F-4F5C-A382-B07A0AE9BAC2}"/>
              </a:ext>
            </a:extLst>
          </p:cNvPr>
          <p:cNvPicPr>
            <a:picLocks noChangeAspect="1"/>
          </p:cNvPicPr>
          <p:nvPr/>
        </p:nvPicPr>
        <p:blipFill>
          <a:blip r:embed="rId3"/>
          <a:stretch>
            <a:fillRect/>
          </a:stretch>
        </p:blipFill>
        <p:spPr>
          <a:xfrm>
            <a:off x="4166918" y="963832"/>
            <a:ext cx="3858163" cy="790685"/>
          </a:xfrm>
          <a:prstGeom prst="rect">
            <a:avLst/>
          </a:prstGeom>
        </p:spPr>
      </p:pic>
      <p:pic>
        <p:nvPicPr>
          <p:cNvPr id="8" name="Picture 7">
            <a:extLst>
              <a:ext uri="{FF2B5EF4-FFF2-40B4-BE49-F238E27FC236}">
                <a16:creationId xmlns:a16="http://schemas.microsoft.com/office/drawing/2014/main" id="{7893ABDB-936E-4DE0-8495-66F22F05011E}"/>
              </a:ext>
            </a:extLst>
          </p:cNvPr>
          <p:cNvPicPr>
            <a:picLocks noChangeAspect="1"/>
          </p:cNvPicPr>
          <p:nvPr/>
        </p:nvPicPr>
        <p:blipFill>
          <a:blip r:embed="rId4"/>
          <a:stretch>
            <a:fillRect/>
          </a:stretch>
        </p:blipFill>
        <p:spPr>
          <a:xfrm>
            <a:off x="3340202" y="4278421"/>
            <a:ext cx="3858163" cy="2499028"/>
          </a:xfrm>
          <a:prstGeom prst="rect">
            <a:avLst/>
          </a:prstGeom>
        </p:spPr>
      </p:pic>
      <p:sp>
        <p:nvSpPr>
          <p:cNvPr id="9" name="Rectangle 8">
            <a:extLst>
              <a:ext uri="{FF2B5EF4-FFF2-40B4-BE49-F238E27FC236}">
                <a16:creationId xmlns:a16="http://schemas.microsoft.com/office/drawing/2014/main" id="{BB332C8A-6512-4C41-99DB-E199F739F25D}"/>
              </a:ext>
            </a:extLst>
          </p:cNvPr>
          <p:cNvSpPr/>
          <p:nvPr/>
        </p:nvSpPr>
        <p:spPr>
          <a:xfrm>
            <a:off x="6753294" y="3939747"/>
            <a:ext cx="674640" cy="33867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3C4F1C5B-31DD-47F9-B55D-C6439180CB52}"/>
              </a:ext>
            </a:extLst>
          </p:cNvPr>
          <p:cNvCxnSpPr>
            <a:cxnSpLocks/>
          </p:cNvCxnSpPr>
          <p:nvPr/>
        </p:nvCxnSpPr>
        <p:spPr>
          <a:xfrm>
            <a:off x="7198365" y="4278421"/>
            <a:ext cx="970154" cy="87270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DF4C4C21-65C6-4A6C-9186-A95F5E5ED028}"/>
              </a:ext>
            </a:extLst>
          </p:cNvPr>
          <p:cNvSpPr txBox="1"/>
          <p:nvPr/>
        </p:nvSpPr>
        <p:spPr>
          <a:xfrm>
            <a:off x="7858785" y="5110069"/>
            <a:ext cx="2342367" cy="646331"/>
          </a:xfrm>
          <a:prstGeom prst="rect">
            <a:avLst/>
          </a:prstGeom>
          <a:noFill/>
        </p:spPr>
        <p:txBody>
          <a:bodyPr wrap="square" rtlCol="0">
            <a:spAutoFit/>
          </a:bodyPr>
          <a:lstStyle/>
          <a:p>
            <a:r>
              <a:rPr lang="en-US" sz="1200" dirty="0"/>
              <a:t>Because the Absolute Reciprocal of the root is less than 1, the model is stationary</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EE26FDC-75A9-4284-B057-DBCA8895D0F3}"/>
                  </a:ext>
                </a:extLst>
              </p:cNvPr>
              <p:cNvSpPr txBox="1"/>
              <p:nvPr/>
            </p:nvSpPr>
            <p:spPr>
              <a:xfrm>
                <a:off x="9261521" y="1889126"/>
                <a:ext cx="2663257" cy="1560107"/>
              </a:xfrm>
              <a:prstGeom prst="rect">
                <a:avLst/>
              </a:prstGeom>
              <a:noFill/>
            </p:spPr>
            <p:txBody>
              <a:bodyPr wrap="square">
                <a:spAutoFit/>
              </a:bodyPr>
              <a:lstStyle/>
              <a:p>
                <a:r>
                  <a:rPr lang="en-US" dirty="0"/>
                  <a:t>System Frequency:</a:t>
                </a:r>
              </a:p>
              <a:p>
                <a:r>
                  <a:rPr lang="en-US" dirty="0"/>
                  <a:t>f</a:t>
                </a:r>
                <a:r>
                  <a:rPr lang="en-US" baseline="-25000" dirty="0"/>
                  <a:t>0 </a:t>
                </a:r>
                <a:r>
                  <a:rPr lang="en-US" dirty="0"/>
                  <a:t> = </a:t>
                </a:r>
                <a14:m>
                  <m:oMath xmlns:m="http://schemas.openxmlformats.org/officeDocument/2006/math">
                    <m:f>
                      <m:fPr>
                        <m:ctrlPr>
                          <a:rPr lang="el-GR"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𝜋</m:t>
                        </m:r>
                      </m:den>
                    </m:f>
                    <m:sSup>
                      <m:sSupPr>
                        <m:ctrlPr>
                          <a:rPr lang="el-GR"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𝑐𝑜𝑠</m:t>
                        </m:r>
                      </m:e>
                      <m:sup>
                        <m:r>
                          <a:rPr lang="en-US" b="0" i="1" smtClean="0">
                            <a:latin typeface="Cambria Math" panose="02040503050406030204" pitchFamily="18" charset="0"/>
                            <a:ea typeface="Cambria Math" panose="02040503050406030204" pitchFamily="18" charset="0"/>
                          </a:rPr>
                          <m:t>−1</m:t>
                        </m:r>
                      </m:sup>
                    </m:sSup>
                    <m:d>
                      <m:dPr>
                        <m:ctrlPr>
                          <a:rPr lang="el-GR" b="0" i="1" smtClean="0">
                            <a:latin typeface="Cambria Math" panose="02040503050406030204" pitchFamily="18" charset="0"/>
                            <a:ea typeface="Cambria Math" panose="02040503050406030204" pitchFamily="18" charset="0"/>
                          </a:rPr>
                        </m:ctrlPr>
                      </m:dPr>
                      <m:e>
                        <m:f>
                          <m:fPr>
                            <m:ctrlPr>
                              <a:rPr lang="el-GR" b="0" i="1" smtClean="0">
                                <a:latin typeface="Cambria Math" panose="02040503050406030204" pitchFamily="18" charset="0"/>
                                <a:ea typeface="Cambria Math" panose="02040503050406030204" pitchFamily="18" charset="0"/>
                              </a:rPr>
                            </m:ctrlPr>
                          </m:fPr>
                          <m:num>
                            <m:sSub>
                              <m:sSubPr>
                                <m:ctrlPr>
                                  <a:rPr lang="el-GR" b="0" i="1" smtClean="0">
                                    <a:latin typeface="Cambria Math" panose="02040503050406030204" pitchFamily="18" charset="0"/>
                                    <a:ea typeface="Cambria Math" panose="02040503050406030204" pitchFamily="18" charset="0"/>
                                  </a:rPr>
                                </m:ctrlPr>
                              </m:sSubPr>
                              <m:e>
                                <m:r>
                                  <a:rPr lang="el-GR" i="1">
                                    <a:latin typeface="Cambria Math" panose="02040503050406030204" pitchFamily="18" charset="0"/>
                                    <a:ea typeface="Cambria Math" panose="02040503050406030204" pitchFamily="18" charset="0"/>
                                  </a:rPr>
                                  <m:t>𝜑</m:t>
                                </m:r>
                              </m:e>
                              <m:sub>
                                <m:r>
                                  <a:rPr lang="en-US" b="0" i="1" smtClean="0">
                                    <a:latin typeface="Cambria Math" panose="02040503050406030204" pitchFamily="18" charset="0"/>
                                    <a:ea typeface="Cambria Math" panose="02040503050406030204" pitchFamily="18" charset="0"/>
                                  </a:rPr>
                                  <m:t>1</m:t>
                                </m:r>
                              </m:sub>
                            </m:sSub>
                          </m:num>
                          <m:den>
                            <m:r>
                              <a:rPr lang="en-US" b="0" i="1" smtClean="0">
                                <a:latin typeface="Cambria Math" panose="02040503050406030204" pitchFamily="18" charset="0"/>
                                <a:ea typeface="Cambria Math" panose="02040503050406030204" pitchFamily="18" charset="0"/>
                              </a:rPr>
                              <m:t>2</m:t>
                            </m:r>
                            <m:rad>
                              <m:radPr>
                                <m:degHide m:val="on"/>
                                <m:ctrlPr>
                                  <a:rPr lang="en-US" b="0" i="1" smtClean="0">
                                    <a:latin typeface="Cambria Math" panose="02040503050406030204" pitchFamily="18" charset="0"/>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m:t>
                                </m:r>
                                <m:sSub>
                                  <m:sSubPr>
                                    <m:ctrlPr>
                                      <a:rPr lang="el-GR" i="1">
                                        <a:latin typeface="Cambria Math" panose="02040503050406030204" pitchFamily="18" charset="0"/>
                                        <a:ea typeface="Cambria Math" panose="02040503050406030204" pitchFamily="18" charset="0"/>
                                      </a:rPr>
                                    </m:ctrlPr>
                                  </m:sSubPr>
                                  <m:e>
                                    <m:r>
                                      <a:rPr lang="el-GR" i="1">
                                        <a:latin typeface="Cambria Math" panose="02040503050406030204" pitchFamily="18" charset="0"/>
                                        <a:ea typeface="Cambria Math" panose="02040503050406030204" pitchFamily="18" charset="0"/>
                                      </a:rPr>
                                      <m:t>𝜑</m:t>
                                    </m:r>
                                  </m:e>
                                  <m:sub>
                                    <m:r>
                                      <a:rPr lang="en-US" b="0" i="1" smtClean="0">
                                        <a:latin typeface="Cambria Math" panose="02040503050406030204" pitchFamily="18" charset="0"/>
                                        <a:ea typeface="Cambria Math" panose="02040503050406030204" pitchFamily="18" charset="0"/>
                                      </a:rPr>
                                      <m:t>2</m:t>
                                    </m:r>
                                  </m:sub>
                                </m:sSub>
                              </m:e>
                            </m:rad>
                          </m:den>
                        </m:f>
                      </m:e>
                    </m:d>
                  </m:oMath>
                </a14:m>
                <a:endParaRPr lang="en-US" dirty="0"/>
              </a:p>
              <a:p>
                <a:r>
                  <a:rPr lang="en-US" dirty="0"/>
                  <a:t>f</a:t>
                </a:r>
                <a:r>
                  <a:rPr lang="en-US" baseline="-25000" dirty="0"/>
                  <a:t>0 </a:t>
                </a:r>
                <a:r>
                  <a:rPr lang="en-US" dirty="0"/>
                  <a:t> = </a:t>
                </a:r>
                <a14:m>
                  <m:oMath xmlns:m="http://schemas.openxmlformats.org/officeDocument/2006/math">
                    <m:f>
                      <m:fPr>
                        <m:ctrlPr>
                          <a:rPr lang="el-GR"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𝜋</m:t>
                        </m:r>
                      </m:den>
                    </m:f>
                    <m:sSup>
                      <m:sSupPr>
                        <m:ctrlPr>
                          <a:rPr lang="el-GR"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𝑐𝑜𝑠</m:t>
                        </m:r>
                      </m:e>
                      <m:sup>
                        <m:r>
                          <a:rPr lang="en-US" b="0" i="1" smtClean="0">
                            <a:latin typeface="Cambria Math" panose="02040503050406030204" pitchFamily="18" charset="0"/>
                            <a:ea typeface="Cambria Math" panose="02040503050406030204" pitchFamily="18" charset="0"/>
                          </a:rPr>
                          <m:t>−1</m:t>
                        </m:r>
                      </m:sup>
                    </m:sSup>
                    <m:d>
                      <m:dPr>
                        <m:ctrlPr>
                          <a:rPr lang="el-GR" b="0" i="1" smtClean="0">
                            <a:latin typeface="Cambria Math" panose="02040503050406030204" pitchFamily="18" charset="0"/>
                            <a:ea typeface="Cambria Math" panose="02040503050406030204" pitchFamily="18" charset="0"/>
                          </a:rPr>
                        </m:ctrlPr>
                      </m:dPr>
                      <m:e>
                        <m:f>
                          <m:fPr>
                            <m:ctrlPr>
                              <a:rPr lang="el-GR"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−.5</m:t>
                            </m:r>
                          </m:num>
                          <m:den>
                            <m:r>
                              <a:rPr lang="en-US" b="0" i="1" smtClean="0">
                                <a:latin typeface="Cambria Math" panose="02040503050406030204" pitchFamily="18" charset="0"/>
                                <a:ea typeface="Cambria Math" panose="02040503050406030204" pitchFamily="18" charset="0"/>
                              </a:rPr>
                              <m:t>2</m:t>
                            </m:r>
                            <m:rad>
                              <m:radPr>
                                <m:degHide m:val="on"/>
                                <m:ctrlPr>
                                  <a:rPr lang="en-US" b="0" i="1" smtClean="0">
                                    <a:latin typeface="Cambria Math" panose="02040503050406030204" pitchFamily="18" charset="0"/>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.6</m:t>
                                </m:r>
                              </m:e>
                            </m:rad>
                          </m:den>
                        </m:f>
                      </m:e>
                    </m:d>
                  </m:oMath>
                </a14:m>
                <a:endParaRPr lang="en-US" dirty="0"/>
              </a:p>
              <a:p>
                <a:r>
                  <a:rPr lang="en-US" b="1" dirty="0"/>
                  <a:t>f</a:t>
                </a:r>
                <a:r>
                  <a:rPr lang="en-US" b="1" baseline="-25000" dirty="0"/>
                  <a:t>0 </a:t>
                </a:r>
                <a:r>
                  <a:rPr lang="en-US" b="1" dirty="0"/>
                  <a:t> = .302303</a:t>
                </a:r>
              </a:p>
            </p:txBody>
          </p:sp>
        </mc:Choice>
        <mc:Fallback xmlns="">
          <p:sp>
            <p:nvSpPr>
              <p:cNvPr id="10" name="TextBox 9">
                <a:extLst>
                  <a:ext uri="{FF2B5EF4-FFF2-40B4-BE49-F238E27FC236}">
                    <a16:creationId xmlns:a16="http://schemas.microsoft.com/office/drawing/2014/main" id="{1EE26FDC-75A9-4284-B057-DBCA8895D0F3}"/>
                  </a:ext>
                </a:extLst>
              </p:cNvPr>
              <p:cNvSpPr txBox="1">
                <a:spLocks noRot="1" noChangeAspect="1" noMove="1" noResize="1" noEditPoints="1" noAdjustHandles="1" noChangeArrowheads="1" noChangeShapeType="1" noTextEdit="1"/>
              </p:cNvSpPr>
              <p:nvPr/>
            </p:nvSpPr>
            <p:spPr>
              <a:xfrm>
                <a:off x="9261521" y="1889126"/>
                <a:ext cx="2663257" cy="1560107"/>
              </a:xfrm>
              <a:prstGeom prst="rect">
                <a:avLst/>
              </a:prstGeom>
              <a:blipFill>
                <a:blip r:embed="rId5"/>
                <a:stretch>
                  <a:fillRect l="-1831" t="-2344" b="-5469"/>
                </a:stretch>
              </a:blipFill>
            </p:spPr>
            <p:txBody>
              <a:bodyPr/>
              <a:lstStyle/>
              <a:p>
                <a:r>
                  <a:rPr lang="en-US">
                    <a:noFill/>
                  </a:rPr>
                  <a:t> </a:t>
                </a:r>
              </a:p>
            </p:txBody>
          </p:sp>
        </mc:Fallback>
      </mc:AlternateContent>
    </p:spTree>
    <p:extLst>
      <p:ext uri="{BB962C8B-B14F-4D97-AF65-F5344CB8AC3E}">
        <p14:creationId xmlns:p14="http://schemas.microsoft.com/office/powerpoint/2010/main" val="23111087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349</TotalTime>
  <Words>4207</Words>
  <Application>Microsoft Office PowerPoint</Application>
  <PresentationFormat>Widescreen</PresentationFormat>
  <Paragraphs>380</Paragraphs>
  <Slides>43</Slides>
  <Notes>38</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55" baseType="lpstr">
      <vt:lpstr>Arial</vt:lpstr>
      <vt:lpstr>Calibri</vt:lpstr>
      <vt:lpstr>Calibri Light</vt:lpstr>
      <vt:lpstr>Cambria Math</vt:lpstr>
      <vt:lpstr>Helvetica Neue</vt:lpstr>
      <vt:lpstr>MathJax_Main</vt:lpstr>
      <vt:lpstr>MathJax_Math-italic</vt:lpstr>
      <vt:lpstr>Proxima Nova</vt:lpstr>
      <vt:lpstr>Symbol</vt:lpstr>
      <vt:lpstr>Times New Roman</vt:lpstr>
      <vt:lpstr>Office Theme</vt:lpstr>
      <vt:lpstr>Equation</vt:lpstr>
      <vt:lpstr>UNIT 3</vt:lpstr>
      <vt:lpstr>For Live Session – Activity 1</vt:lpstr>
      <vt:lpstr>For Live Session – Activity 2</vt:lpstr>
      <vt:lpstr>For Live Session – Activity 2</vt:lpstr>
      <vt:lpstr>For Live Session – Activity 2</vt:lpstr>
      <vt:lpstr>Takeaways from Unit 3</vt:lpstr>
      <vt:lpstr>Questions from Unit 3</vt:lpstr>
      <vt:lpstr>UNIT 4</vt:lpstr>
      <vt:lpstr>For Live Session – Activity 1</vt:lpstr>
      <vt:lpstr>For Live Session – Activity 2</vt:lpstr>
      <vt:lpstr>For Live Session – Activity 2</vt:lpstr>
      <vt:lpstr>For Live Session – Activity 2</vt:lpstr>
      <vt:lpstr>For Live Session – Activity 2</vt:lpstr>
      <vt:lpstr>Takeaways from Unit 4</vt:lpstr>
      <vt:lpstr>Questions from Unit 4</vt:lpstr>
      <vt:lpstr>UNIT 5</vt:lpstr>
      <vt:lpstr>For Live Session – Slide 1</vt:lpstr>
      <vt:lpstr>For Live Session – Slide 2</vt:lpstr>
      <vt:lpstr>For Live Session – Slide 3</vt:lpstr>
      <vt:lpstr>For Live Session – Slide 4</vt:lpstr>
      <vt:lpstr>For Live Session – Slide 5</vt:lpstr>
      <vt:lpstr>Takeaways from Unit 5</vt:lpstr>
      <vt:lpstr>Questions from Unit 5</vt:lpstr>
      <vt:lpstr>UNIT 6</vt:lpstr>
      <vt:lpstr>For Live Session – Slide 1</vt:lpstr>
      <vt:lpstr>For Live Session – Slide 2</vt:lpstr>
      <vt:lpstr>For Live Session – Slide 3</vt:lpstr>
      <vt:lpstr>For Live Session – Slide 3</vt:lpstr>
      <vt:lpstr>For Live Session – Slide 3</vt:lpstr>
      <vt:lpstr>For Live Session – Slide 4 (TSLA)</vt:lpstr>
      <vt:lpstr>For Live Session – Slide 4 (TSLA)</vt:lpstr>
      <vt:lpstr>Takeaways from Unit 6</vt:lpstr>
      <vt:lpstr>Questions from Unit 6</vt:lpstr>
      <vt:lpstr>UNIT 7</vt:lpstr>
      <vt:lpstr>For Live Session – Slide 1</vt:lpstr>
      <vt:lpstr>For Live Session – Slide 2</vt:lpstr>
      <vt:lpstr>For Live Session – Slide 3 (part 1)</vt:lpstr>
      <vt:lpstr>For Live Session – Slide 3 (part 2)</vt:lpstr>
      <vt:lpstr>For Live Session – Slide 3 (part 3)</vt:lpstr>
      <vt:lpstr>For Live Session – Slide 3 (part 4)</vt:lpstr>
      <vt:lpstr>For Live Session – Slide 3 (part 4)</vt:lpstr>
      <vt:lpstr>Takeaways from Unit 7</vt:lpstr>
      <vt:lpstr>Questions from Unit 7</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Daanesh Ibrahim</dc:creator>
  <cp:lastModifiedBy>Daanesh Ibrahim</cp:lastModifiedBy>
  <cp:revision>30</cp:revision>
  <dcterms:created xsi:type="dcterms:W3CDTF">2021-04-27T23:47:19Z</dcterms:created>
  <dcterms:modified xsi:type="dcterms:W3CDTF">2021-06-15T04:43:03Z</dcterms:modified>
</cp:coreProperties>
</file>