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5143500" type="screen16x9"/>
  <p:notesSz cx="6858000" cy="9144000"/>
  <p:embeddedFontLst>
    <p:embeddedFont>
      <p:font typeface="Readex Pro" panose="020B0604020202020204" charset="-78"/>
      <p:regular r:id="rId14"/>
      <p:bold r:id="rId15"/>
    </p:embeddedFont>
    <p:embeddedFont>
      <p:font typeface="Readex Pro SemiBold" panose="020B0604020202020204" charset="-78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4efab17e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4efab17e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7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4efab17e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4efab17e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5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fab17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fab17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fab17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fab17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3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2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fab17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fab17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5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26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efab17e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efab17e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380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efab17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efab17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25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4efab17e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4efab17e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75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6737750" y="-75600"/>
            <a:ext cx="2484900" cy="52947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847275"/>
            <a:ext cx="59448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182375"/>
            <a:ext cx="59448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3"/>
          </p:nvPr>
        </p:nvSpPr>
        <p:spPr>
          <a:xfrm>
            <a:off x="878950" y="630000"/>
            <a:ext cx="53775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4"/>
          </p:nvPr>
        </p:nvSpPr>
        <p:spPr>
          <a:xfrm>
            <a:off x="405150" y="806475"/>
            <a:ext cx="393600" cy="39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>
            <a:spLocks noGrp="1"/>
          </p:cNvSpPr>
          <p:nvPr>
            <p:ph type="pic" idx="2"/>
          </p:nvPr>
        </p:nvSpPr>
        <p:spPr>
          <a:xfrm>
            <a:off x="6737750" y="-75550"/>
            <a:ext cx="2450700" cy="52947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59448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847275"/>
            <a:ext cx="5944800" cy="23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59448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806050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59448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2808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2808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4915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2"/>
          </p:nvPr>
        </p:nvSpPr>
        <p:spPr>
          <a:xfrm>
            <a:off x="8472458" y="44915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3"/>
          </p:nvPr>
        </p:nvSpPr>
        <p:spPr>
          <a:xfrm>
            <a:off x="6737750" y="-75550"/>
            <a:ext cx="2450700" cy="52947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7"/>
          <p:cNvSpPr>
            <a:spLocks noGrp="1"/>
          </p:cNvSpPr>
          <p:nvPr>
            <p:ph type="pic" idx="4"/>
          </p:nvPr>
        </p:nvSpPr>
        <p:spPr>
          <a:xfrm>
            <a:off x="4287050" y="-75550"/>
            <a:ext cx="2450700" cy="529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 columna de texto 1">
  <p:cSld name="ONE_COLUMN_TEXT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2808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2808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4915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2"/>
          </p:nvPr>
        </p:nvSpPr>
        <p:spPr>
          <a:xfrm>
            <a:off x="8472458" y="44915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8"/>
          <p:cNvSpPr>
            <a:spLocks noGrp="1"/>
          </p:cNvSpPr>
          <p:nvPr>
            <p:ph type="pic" idx="3"/>
          </p:nvPr>
        </p:nvSpPr>
        <p:spPr>
          <a:xfrm>
            <a:off x="3969225" y="-75550"/>
            <a:ext cx="5219100" cy="529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847275"/>
            <a:ext cx="8520600" cy="2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800"/>
              <a:buFont typeface="Readex Pro"/>
              <a:buChar char="●"/>
              <a:defRPr sz="1800"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○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■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●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○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■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●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○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930"/>
              </a:buClr>
              <a:buSzPts val="1400"/>
              <a:buFont typeface="Readex Pro"/>
              <a:buChar char="■"/>
              <a:defRPr>
                <a:solidFill>
                  <a:srgbClr val="091930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-68700" y="5102300"/>
            <a:ext cx="9284400" cy="61800"/>
          </a:xfrm>
          <a:prstGeom prst="rect">
            <a:avLst/>
          </a:prstGeom>
          <a:solidFill>
            <a:srgbClr val="D85081"/>
          </a:solidFill>
          <a:ln w="9525" cap="flat" cmpd="sng">
            <a:solidFill>
              <a:srgbClr val="D85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68700" y="-28825"/>
            <a:ext cx="9284400" cy="61800"/>
          </a:xfrm>
          <a:prstGeom prst="rect">
            <a:avLst/>
          </a:prstGeom>
          <a:solidFill>
            <a:srgbClr val="2A60A9"/>
          </a:solidFill>
          <a:ln w="9525" cap="flat" cmpd="sng">
            <a:solidFill>
              <a:srgbClr val="2A60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">
          <p15:clr>
            <a:srgbClr val="EA4335"/>
          </p15:clr>
        </p15:guide>
        <p15:guide id="2" orient="horz" pos="850">
          <p15:clr>
            <a:srgbClr val="EA4335"/>
          </p15:clr>
        </p15:guide>
        <p15:guide id="3" orient="horz" pos="1164">
          <p15:clr>
            <a:srgbClr val="EA4335"/>
          </p15:clr>
        </p15:guide>
        <p15:guide id="4" pos="4244">
          <p15:clr>
            <a:srgbClr val="EA4335"/>
          </p15:clr>
        </p15:guide>
        <p15:guide id="5" pos="39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ummyapi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localhost:8080/producto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publicapis.org/entri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230" r="31233"/>
          <a:stretch/>
        </p:blipFill>
        <p:spPr>
          <a:xfrm>
            <a:off x="6737750" y="-75600"/>
            <a:ext cx="2484900" cy="5294700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847275"/>
            <a:ext cx="59448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</a:t>
            </a:r>
            <a:r>
              <a:rPr lang="es" dirty="0">
                <a:solidFill>
                  <a:srgbClr val="D85081"/>
                </a:solidFill>
              </a:rPr>
              <a:t>JavaScript Avanzado</a:t>
            </a:r>
            <a:r>
              <a:rPr lang="es" dirty="0"/>
              <a:t>!</a:t>
            </a:r>
            <a:endParaRPr dirty="0">
              <a:solidFill>
                <a:srgbClr val="D8508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182375"/>
            <a:ext cx="59448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Avanzado no significa nada mas que avanzar en el JavaScript basico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3"/>
          </p:nvPr>
        </p:nvSpPr>
        <p:spPr>
          <a:xfrm>
            <a:off x="878950" y="630000"/>
            <a:ext cx="53775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Lorem Gandalf</a:t>
            </a:r>
            <a:endParaRPr/>
          </a:p>
        </p:txBody>
      </p:sp>
      <p:pic>
        <p:nvPicPr>
          <p:cNvPr id="63" name="Google Shape;63;p1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t="16662" b="16662"/>
          <a:stretch/>
        </p:blipFill>
        <p:spPr>
          <a:xfrm>
            <a:off x="405150" y="806475"/>
            <a:ext cx="393600" cy="393600"/>
          </a:xfrm>
          <a:prstGeom prst="ellipse">
            <a:avLst/>
          </a:prstGeom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517712" y="625325"/>
            <a:ext cx="5997388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AJAX – Cabeceras o Headers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699" y="1847274"/>
            <a:ext cx="5497429" cy="3087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/>
              <a:t>Permiten al cliente y al servidor enviar información adicional junto a una petición o respuesta: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 err="1"/>
              <a:t>Authorization</a:t>
            </a:r>
            <a:r>
              <a:rPr lang="es-ES" dirty="0"/>
              <a:t>: para indicar el token de permisos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Content-</a:t>
            </a:r>
            <a:r>
              <a:rPr lang="es-ES" dirty="0" err="1"/>
              <a:t>Type</a:t>
            </a:r>
            <a:r>
              <a:rPr lang="es-ES" dirty="0"/>
              <a:t>: para indicar el tipo de contenido aceptado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9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2808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Pruebas con dummyapi</a:t>
            </a: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2808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hlinkClick r:id="rId3"/>
              </a:rPr>
              <a:t>https://dummyapi.io/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Registrar y </a:t>
            </a:r>
            <a:r>
              <a:rPr lang="en-GB" dirty="0" err="1"/>
              <a:t>programar</a:t>
            </a:r>
            <a:r>
              <a:rPr lang="en-GB" dirty="0"/>
              <a:t> en JavaScript y </a:t>
            </a:r>
            <a:r>
              <a:rPr lang="en-GB" dirty="0" err="1"/>
              <a:t>mostrar</a:t>
            </a:r>
            <a:r>
              <a:rPr lang="en-GB" dirty="0"/>
              <a:t> en HTML</a:t>
            </a:r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Listado</a:t>
            </a:r>
            <a:r>
              <a:rPr lang="en-GB" dirty="0"/>
              <a:t> de </a:t>
            </a:r>
            <a:r>
              <a:rPr lang="en-GB" dirty="0" err="1"/>
              <a:t>usuarios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Detalles</a:t>
            </a:r>
            <a:r>
              <a:rPr lang="en-GB" dirty="0"/>
              <a:t> de </a:t>
            </a:r>
            <a:r>
              <a:rPr lang="en-GB" dirty="0" err="1"/>
              <a:t>usuario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Listado</a:t>
            </a:r>
            <a:r>
              <a:rPr lang="en-GB" dirty="0"/>
              <a:t> de post</a:t>
            </a:r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Listado</a:t>
            </a:r>
            <a:r>
              <a:rPr lang="en-GB" dirty="0"/>
              <a:t> de post </a:t>
            </a:r>
            <a:r>
              <a:rPr lang="en-GB" dirty="0" err="1"/>
              <a:t>por</a:t>
            </a:r>
            <a:r>
              <a:rPr lang="en-GB" dirty="0"/>
              <a:t> tag</a:t>
            </a:r>
            <a:endParaRPr i="1" dirty="0"/>
          </a:p>
        </p:txBody>
      </p:sp>
      <p:pic>
        <p:nvPicPr>
          <p:cNvPr id="109" name="Google Shape;109;p2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26854" r="26859"/>
          <a:stretch/>
        </p:blipFill>
        <p:spPr>
          <a:xfrm>
            <a:off x="6737750" y="-75550"/>
            <a:ext cx="2450700" cy="5294700"/>
          </a:xfrm>
          <a:prstGeom prst="rect">
            <a:avLst/>
          </a:prstGeom>
        </p:spPr>
      </p:pic>
      <p:pic>
        <p:nvPicPr>
          <p:cNvPr id="110" name="Google Shape;110;p21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6980" r="36983"/>
          <a:stretch/>
        </p:blipFill>
        <p:spPr>
          <a:xfrm>
            <a:off x="4287050" y="-75550"/>
            <a:ext cx="2450701" cy="5294699"/>
          </a:xfrm>
          <a:prstGeom prst="rect">
            <a:avLst/>
          </a:prstGeom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40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806050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" dirty="0"/>
              <a:t> DOM o Document Object Model</a:t>
            </a:r>
          </a:p>
          <a:p>
            <a:pPr marL="0" indent="0">
              <a:spcAft>
                <a:spcPts val="1200"/>
              </a:spcAft>
              <a:buNone/>
            </a:pPr>
            <a:endParaRPr lang="es" dirty="0"/>
          </a:p>
          <a:p>
            <a:pPr marL="285750" indent="-285750">
              <a:spcAft>
                <a:spcPts val="1200"/>
              </a:spcAft>
            </a:pPr>
            <a:r>
              <a:rPr lang="es-ES" sz="1400" dirty="0"/>
              <a:t>La importancia de validar el HTML (DOCTYPE)</a:t>
            </a:r>
          </a:p>
          <a:p>
            <a:pPr marL="285750" indent="-285750">
              <a:spcAft>
                <a:spcPts val="1200"/>
              </a:spcAft>
            </a:pPr>
            <a:r>
              <a:rPr lang="es-ES" sz="1400" dirty="0"/>
              <a:t>Representación del árbol de etiquetas</a:t>
            </a:r>
          </a:p>
          <a:p>
            <a:pPr marL="285750" indent="-285750">
              <a:spcAft>
                <a:spcPts val="1200"/>
              </a:spcAft>
            </a:pPr>
            <a:r>
              <a:rPr lang="es-ES" sz="1400" dirty="0"/>
              <a:t>Podemos manipular el DOM desde JavaScript</a:t>
            </a:r>
          </a:p>
          <a:p>
            <a:pPr marL="285750" indent="-285750">
              <a:spcAft>
                <a:spcPts val="1200"/>
              </a:spcAft>
            </a:pPr>
            <a:endParaRPr lang="es-ES" dirty="0"/>
          </a:p>
          <a:p>
            <a:pPr marL="0" indent="0">
              <a:spcAft>
                <a:spcPts val="1200"/>
              </a:spcAft>
              <a:buNone/>
            </a:pPr>
            <a:r>
              <a:rPr lang="es-ES" sz="1400" dirty="0"/>
              <a:t>Sacar DOM del una URL que nos guste.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/>
              <a:t>&lt;!DOCTYPE 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 dirty="0"/>
              <a:t>&lt;html&gt;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 dirty="0"/>
              <a:t>    &lt;body&gt;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 dirty="0"/>
              <a:t>        &lt;p&gt;</a:t>
            </a:r>
            <a:r>
              <a:rPr lang="en-GB" sz="1400" i="1" dirty="0" err="1"/>
              <a:t>Esto</a:t>
            </a:r>
            <a:r>
              <a:rPr lang="en-GB" sz="1400" i="1" dirty="0"/>
              <a:t> es </a:t>
            </a:r>
            <a:r>
              <a:rPr lang="en-GB" sz="1400" i="1" dirty="0" err="1"/>
              <a:t>una</a:t>
            </a:r>
            <a:r>
              <a:rPr lang="en-GB" sz="1400" i="1" dirty="0"/>
              <a:t> </a:t>
            </a:r>
            <a:r>
              <a:rPr lang="en-GB" sz="1400" i="1" dirty="0" err="1"/>
              <a:t>p&amp;aacute;gina</a:t>
            </a:r>
            <a:r>
              <a:rPr lang="en-GB" sz="1400" i="1" dirty="0"/>
              <a:t> web&lt;/p&gt;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 dirty="0"/>
              <a:t>    &lt;/body&gt;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 dirty="0"/>
              <a:t>&lt;/html&gt;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7626D82-BD96-9F95-8B8E-2CF303EE0FE9}"/>
              </a:ext>
            </a:extLst>
          </p:cNvPr>
          <p:cNvSpPr txBox="1">
            <a:spLocks/>
          </p:cNvSpPr>
          <p:nvPr/>
        </p:nvSpPr>
        <p:spPr>
          <a:xfrm>
            <a:off x="410312" y="634483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 b="0" i="0" u="none" strike="noStrike" cap="none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Un DOM para </a:t>
            </a:r>
            <a:r>
              <a:rPr lang="en-GB" dirty="0" err="1"/>
              <a:t>dominarlos</a:t>
            </a:r>
            <a:r>
              <a:rPr lang="en-GB" dirty="0"/>
              <a:t> a </a:t>
            </a:r>
            <a:r>
              <a:rPr lang="en-GB" dirty="0" err="1"/>
              <a:t>todos</a:t>
            </a:r>
            <a:endParaRPr lang="en-GB" dirty="0"/>
          </a:p>
          <a:p>
            <a:pPr>
              <a:buClr>
                <a:schemeClr val="dk1"/>
              </a:buClr>
              <a:buSzPct val="39285"/>
              <a:buFont typeface="Arial"/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806050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 err="1"/>
              <a:t>Occuren</a:t>
            </a:r>
            <a:r>
              <a:rPr lang="es-ES" dirty="0"/>
              <a:t> muchos eventos en el DOM , por ejemplo </a:t>
            </a:r>
            <a:r>
              <a:rPr lang="es-ES" dirty="0" err="1"/>
              <a:t>onClick</a:t>
            </a:r>
            <a:r>
              <a:rPr lang="es-ES" dirty="0"/>
              <a:t> u </a:t>
            </a:r>
            <a:r>
              <a:rPr lang="es-ES" dirty="0" err="1"/>
              <a:t>onLoad</a:t>
            </a:r>
            <a:endParaRPr lang="es-ES" dirty="0"/>
          </a:p>
          <a:p>
            <a:pPr marL="742950" lvl="1" indent="-285750">
              <a:spcAft>
                <a:spcPts val="1200"/>
              </a:spcAft>
            </a:pPr>
            <a:r>
              <a:rPr lang="es-ES" dirty="0" err="1"/>
              <a:t>onClick</a:t>
            </a:r>
            <a:r>
              <a:rPr lang="es-ES" dirty="0"/>
              <a:t> sucede cuando el usuario hace “</a:t>
            </a:r>
            <a:r>
              <a:rPr lang="es-ES" dirty="0" err="1"/>
              <a:t>click</a:t>
            </a:r>
            <a:r>
              <a:rPr lang="es-ES" dirty="0"/>
              <a:t>” en un objeto del DOM</a:t>
            </a:r>
          </a:p>
          <a:p>
            <a:pPr marL="742950" lvl="1" indent="-285750">
              <a:spcAft>
                <a:spcPts val="1200"/>
              </a:spcAft>
            </a:pPr>
            <a:r>
              <a:rPr lang="es-ES" dirty="0" err="1"/>
              <a:t>onLoad</a:t>
            </a:r>
            <a:r>
              <a:rPr lang="es-ES" dirty="0"/>
              <a:t> sucede cuando se carga el DOM al completo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Se definen dentro del HTML del DOM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Cuando ocurre un evento puedo ejecutar código JavaScript</a:t>
            </a:r>
          </a:p>
          <a:p>
            <a:pPr marL="285750" indent="-285750">
              <a:spcAft>
                <a:spcPts val="1200"/>
              </a:spcAft>
            </a:pPr>
            <a:endParaRPr lang="es-ES" dirty="0"/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Incluir un evento </a:t>
            </a:r>
            <a:r>
              <a:rPr lang="es-ES" i="1" dirty="0" err="1"/>
              <a:t>onLoad</a:t>
            </a:r>
            <a:r>
              <a:rPr lang="es-ES" i="1" dirty="0"/>
              <a:t> en nuestro HTML</a:t>
            </a:r>
          </a:p>
          <a:p>
            <a:pPr marL="0" indent="0">
              <a:spcAft>
                <a:spcPts val="1200"/>
              </a:spcAft>
              <a:buNone/>
            </a:pPr>
            <a:endParaRPr lang="es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s-ES" i="1" dirty="0"/>
              <a:t>&lt;!DOCTYPE 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    &lt;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i="1" dirty="0" err="1"/>
              <a:t>onLoad</a:t>
            </a:r>
            <a:r>
              <a:rPr lang="es-ES" i="1" dirty="0"/>
              <a:t>=“</a:t>
            </a:r>
            <a:r>
              <a:rPr lang="es-ES" i="1" dirty="0" err="1"/>
              <a:t>miFuncion</a:t>
            </a:r>
            <a:r>
              <a:rPr lang="es-ES" i="1" dirty="0"/>
              <a:t>()”&gt;</a:t>
            </a:r>
          </a:p>
          <a:p>
            <a:pPr marL="0" indent="0">
              <a:buNone/>
            </a:pPr>
            <a:r>
              <a:rPr lang="es-ES" i="1" dirty="0"/>
              <a:t>        &lt;p&gt;Esto es una </a:t>
            </a:r>
            <a:r>
              <a:rPr lang="es-ES" i="1" dirty="0" err="1"/>
              <a:t>p&amp;aacute;gina</a:t>
            </a:r>
            <a:r>
              <a:rPr lang="es-ES" i="1" dirty="0"/>
              <a:t> web&lt;/p&gt;</a:t>
            </a:r>
          </a:p>
          <a:p>
            <a:pPr marL="0" indent="0">
              <a:buNone/>
            </a:pPr>
            <a:r>
              <a:rPr lang="es-ES" i="1" dirty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7626D82-BD96-9F95-8B8E-2CF303EE0FE9}"/>
              </a:ext>
            </a:extLst>
          </p:cNvPr>
          <p:cNvSpPr txBox="1">
            <a:spLocks/>
          </p:cNvSpPr>
          <p:nvPr/>
        </p:nvSpPr>
        <p:spPr>
          <a:xfrm>
            <a:off x="410312" y="634483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 b="0" i="0" u="none" strike="noStrike" cap="none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Document Object Model - </a:t>
            </a:r>
            <a:r>
              <a:rPr lang="en-GB" dirty="0" err="1"/>
              <a:t>Eventos</a:t>
            </a:r>
            <a:endParaRPr lang="en-GB" dirty="0"/>
          </a:p>
          <a:p>
            <a:pPr>
              <a:buClr>
                <a:schemeClr val="dk1"/>
              </a:buClr>
              <a:buSzPct val="39285"/>
              <a:buFont typeface="Arial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8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-64818" y="625325"/>
            <a:ext cx="6996776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Object Document Model - </a:t>
            </a:r>
            <a:r>
              <a:rPr lang="en-GB" dirty="0" err="1"/>
              <a:t>Identificadores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699" y="1847274"/>
            <a:ext cx="5497429" cy="3087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/>
              <a:t>Les da un nombre identificativo a cada objeto del DOM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&lt;!DOCTYPE 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&lt;html&gt;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    &lt;body </a:t>
            </a:r>
            <a:r>
              <a:rPr lang="en-GB" dirty="0" err="1"/>
              <a:t>onLoad</a:t>
            </a:r>
            <a:r>
              <a:rPr lang="en-GB" dirty="0"/>
              <a:t>=“</a:t>
            </a:r>
            <a:r>
              <a:rPr lang="en-GB" dirty="0" err="1"/>
              <a:t>miFuncion</a:t>
            </a:r>
            <a:r>
              <a:rPr lang="en-GB" dirty="0"/>
              <a:t>()”&gt;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        &lt;div id=“container”&gt;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            &lt;p id=“text”&gt;</a:t>
            </a:r>
            <a:r>
              <a:rPr lang="en-GB" dirty="0" err="1"/>
              <a:t>Esto</a:t>
            </a:r>
            <a:r>
              <a:rPr lang="en-GB" dirty="0"/>
              <a:t> es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p&amp;aacute;gina</a:t>
            </a:r>
            <a:r>
              <a:rPr lang="en-GB" dirty="0"/>
              <a:t> web&lt;/p&gt;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        &lt;/div&gt;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     &lt;/body&gt;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  &lt;/html&gt;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75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806050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Acceder a elementos del DOM y modificar su contenido 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En nuestro JavaScript: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 err="1"/>
              <a:t>var</a:t>
            </a:r>
            <a:r>
              <a:rPr lang="es-ES" i="1" dirty="0"/>
              <a:t> container = </a:t>
            </a:r>
            <a:r>
              <a:rPr lang="es-ES" i="1" dirty="0" err="1"/>
              <a:t>document.getElementById</a:t>
            </a:r>
            <a:r>
              <a:rPr lang="es-ES" i="1" dirty="0"/>
              <a:t>(“container”);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i="1" dirty="0" err="1"/>
              <a:t>container.innerHtml</a:t>
            </a:r>
            <a:r>
              <a:rPr lang="es-ES" i="1" dirty="0"/>
              <a:t> = “&lt;p&gt;otro texto”;</a:t>
            </a:r>
          </a:p>
          <a:p>
            <a:pPr marL="285750" indent="-285750">
              <a:spcAft>
                <a:spcPts val="1200"/>
              </a:spcAft>
            </a:pPr>
            <a:endParaRPr lang="es-ES" dirty="0"/>
          </a:p>
          <a:p>
            <a:pPr marL="0" indent="0">
              <a:spcAft>
                <a:spcPts val="1200"/>
              </a:spcAft>
              <a:buNone/>
            </a:pPr>
            <a:r>
              <a:rPr lang="es-ES" i="1" dirty="0"/>
              <a:t>Modificar desde JavaScript el texto en el elemento &lt;p&gt;</a:t>
            </a:r>
          </a:p>
          <a:p>
            <a:pPr marL="0" indent="0">
              <a:spcAft>
                <a:spcPts val="1200"/>
              </a:spcAft>
              <a:buNone/>
            </a:pPr>
            <a:endParaRPr lang="es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806175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&lt;!DOCTYPE 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&lt;html&gt;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&lt;body </a:t>
            </a:r>
            <a:r>
              <a:rPr lang="en-GB" i="1" dirty="0" err="1"/>
              <a:t>onLoad</a:t>
            </a:r>
            <a:r>
              <a:rPr lang="en-GB" i="1" dirty="0"/>
              <a:t>=“</a:t>
            </a:r>
            <a:r>
              <a:rPr lang="en-GB" i="1" dirty="0" err="1"/>
              <a:t>miFuncion</a:t>
            </a:r>
            <a:r>
              <a:rPr lang="en-GB" i="1" dirty="0"/>
              <a:t>()”&gt;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    &lt;div id=“container”&gt;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        &lt;p id=“text”&gt;</a:t>
            </a:r>
            <a:r>
              <a:rPr lang="en-GB" i="1" dirty="0" err="1"/>
              <a:t>Esto</a:t>
            </a:r>
            <a:r>
              <a:rPr lang="en-GB" i="1" dirty="0"/>
              <a:t> es </a:t>
            </a:r>
            <a:r>
              <a:rPr lang="en-GB" i="1" dirty="0" err="1"/>
              <a:t>una</a:t>
            </a:r>
            <a:r>
              <a:rPr lang="en-GB" i="1" dirty="0"/>
              <a:t> </a:t>
            </a:r>
            <a:r>
              <a:rPr lang="en-GB" i="1" dirty="0" err="1"/>
              <a:t>p&amp;aacute;gina</a:t>
            </a:r>
            <a:r>
              <a:rPr lang="en-GB" i="1" dirty="0"/>
              <a:t> web&lt;/p&gt;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    &lt;/div&gt;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&lt;/body&gt;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&lt;/html&gt;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7626D82-BD96-9F95-8B8E-2CF303EE0FE9}"/>
              </a:ext>
            </a:extLst>
          </p:cNvPr>
          <p:cNvSpPr txBox="1">
            <a:spLocks/>
          </p:cNvSpPr>
          <p:nvPr/>
        </p:nvSpPr>
        <p:spPr>
          <a:xfrm>
            <a:off x="410312" y="634483"/>
            <a:ext cx="5944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A9"/>
              </a:buClr>
              <a:buSzPts val="2800"/>
              <a:buFont typeface="Readex Pro SemiBold"/>
              <a:buNone/>
              <a:defRPr sz="2800" b="0" i="0" u="none" strike="noStrike" cap="none">
                <a:solidFill>
                  <a:srgbClr val="2A60A9"/>
                </a:solidFill>
                <a:latin typeface="Readex Pro SemiBold"/>
                <a:ea typeface="Readex Pro SemiBold"/>
                <a:cs typeface="Readex Pro SemiBold"/>
                <a:sym typeface="Readex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Document Object Model – </a:t>
            </a:r>
            <a:r>
              <a:rPr lang="en-GB" dirty="0" err="1"/>
              <a:t>Incluir</a:t>
            </a:r>
            <a:r>
              <a:rPr lang="en-GB" dirty="0"/>
              <a:t> </a:t>
            </a:r>
            <a:r>
              <a:rPr lang="en-GB" dirty="0" err="1"/>
              <a:t>Datos</a:t>
            </a:r>
            <a:endParaRPr lang="en-GB" dirty="0"/>
          </a:p>
          <a:p>
            <a:pPr>
              <a:buClr>
                <a:schemeClr val="dk1"/>
              </a:buClr>
              <a:buSzPct val="39285"/>
              <a:buFont typeface="Arial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71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699" y="625325"/>
            <a:ext cx="6069902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AJAX – Asynchronous JavaScript and XML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699" y="1847274"/>
            <a:ext cx="5497429" cy="3087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Permite desde JavaScript poder hacer llamadas asíncronas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/>
              <a:t>Por ejemplo, </a:t>
            </a:r>
            <a:r>
              <a:rPr lang="es-ES" dirty="0">
                <a:hlinkClick r:id="rId4"/>
              </a:rPr>
              <a:t>http://localhost:8080/productos</a:t>
            </a:r>
            <a:endParaRPr lang="es-ES" dirty="0"/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Lee los datos de la URL y hace que los datos estén disponibles en JavaScript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También permite enviar datos a una URL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45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2808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AJAX – Su uso</a:t>
            </a: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3809824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let </a:t>
            </a:r>
            <a:r>
              <a:rPr lang="en-GB" i="1" dirty="0" err="1"/>
              <a:t>xhttp</a:t>
            </a:r>
            <a:r>
              <a:rPr lang="en-GB" i="1" dirty="0"/>
              <a:t> = new </a:t>
            </a:r>
            <a:r>
              <a:rPr lang="en-GB" i="1" dirty="0" err="1"/>
              <a:t>XMLHttpRequest</a:t>
            </a:r>
            <a:r>
              <a:rPr lang="en-GB" i="1" dirty="0"/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 err="1"/>
              <a:t>xhttp.onreadystatechange</a:t>
            </a:r>
            <a:r>
              <a:rPr lang="en-GB" i="1" dirty="0"/>
              <a:t> = function() {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if (</a:t>
            </a:r>
            <a:r>
              <a:rPr lang="en-GB" i="1" dirty="0" err="1"/>
              <a:t>this.readyState</a:t>
            </a:r>
            <a:r>
              <a:rPr lang="en-GB" i="1" dirty="0"/>
              <a:t> == 4 &amp;&amp; </a:t>
            </a:r>
            <a:r>
              <a:rPr lang="en-GB" i="1" dirty="0" err="1"/>
              <a:t>this.status</a:t>
            </a:r>
            <a:r>
              <a:rPr lang="en-GB" i="1" dirty="0"/>
              <a:t> == 200) {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    </a:t>
            </a:r>
            <a:r>
              <a:rPr lang="en-GB" i="1" dirty="0" err="1"/>
              <a:t>document.getElementById</a:t>
            </a:r>
            <a:r>
              <a:rPr lang="en-GB" i="1" dirty="0"/>
              <a:t>("demo").</a:t>
            </a:r>
            <a:r>
              <a:rPr lang="en-GB" i="1" dirty="0" err="1"/>
              <a:t>innerHTML</a:t>
            </a:r>
            <a:r>
              <a:rPr lang="en-GB" i="1" dirty="0"/>
              <a:t> = </a:t>
            </a:r>
            <a:r>
              <a:rPr lang="en-GB" i="1" dirty="0" err="1"/>
              <a:t>this.responseText</a:t>
            </a:r>
            <a:r>
              <a:rPr lang="en-GB" i="1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/>
              <a:t>};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 err="1"/>
              <a:t>xhttp.open</a:t>
            </a:r>
            <a:r>
              <a:rPr lang="en-GB" i="1" dirty="0"/>
              <a:t>("GET", "ajax_info.txt", true);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 dirty="0" err="1"/>
              <a:t>xhttp.send</a:t>
            </a:r>
            <a:r>
              <a:rPr lang="en-GB" i="1" dirty="0"/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4" name="Google Shape;124;p2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920" r="22920"/>
          <a:stretch/>
        </p:blipFill>
        <p:spPr>
          <a:xfrm>
            <a:off x="4307225" y="-75550"/>
            <a:ext cx="4881100" cy="5294700"/>
          </a:xfrm>
          <a:prstGeom prst="rect">
            <a:avLst/>
          </a:prstGeom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35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72" r="34569"/>
          <a:stretch/>
        </p:blipFill>
        <p:spPr>
          <a:xfrm>
            <a:off x="6737750" y="-75550"/>
            <a:ext cx="2450700" cy="5294699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-64818" y="625325"/>
            <a:ext cx="6996776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AJAX - </a:t>
            </a:r>
            <a:r>
              <a:rPr lang="en-GB" dirty="0" err="1"/>
              <a:t>XMLHttpRequest.readyState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699" y="1847274"/>
            <a:ext cx="5497429" cy="3087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estado</a:t>
            </a:r>
            <a:r>
              <a:rPr lang="en-GB" dirty="0"/>
              <a:t> de la </a:t>
            </a:r>
            <a:r>
              <a:rPr lang="en-GB" dirty="0" err="1"/>
              <a:t>peticion</a:t>
            </a:r>
            <a:r>
              <a:rPr lang="en-GB" dirty="0"/>
              <a:t> HTTP. Sus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201F20-A2B8-048C-DD13-F3F7ED8D5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50" y="2817515"/>
            <a:ext cx="5497429" cy="19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5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630000"/>
            <a:ext cx="2808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Pruebas con publicapis</a:t>
            </a: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350000"/>
            <a:ext cx="2808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hlinkClick r:id="rId3"/>
              </a:rPr>
              <a:t>https://api.publicapis.org/entries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Probar</a:t>
            </a:r>
            <a:r>
              <a:rPr lang="en-GB" dirty="0"/>
              <a:t> con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navegador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Probar</a:t>
            </a:r>
            <a:r>
              <a:rPr lang="en-GB" dirty="0"/>
              <a:t> con un </a:t>
            </a:r>
            <a:r>
              <a:rPr lang="en-GB" dirty="0" err="1"/>
              <a:t>cliente</a:t>
            </a:r>
            <a:r>
              <a:rPr lang="en-GB" dirty="0"/>
              <a:t> </a:t>
            </a:r>
            <a:r>
              <a:rPr lang="en-GB" dirty="0" err="1"/>
              <a:t>RESTFul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Programar</a:t>
            </a:r>
            <a:r>
              <a:rPr lang="en-GB" dirty="0"/>
              <a:t> en JavaScript con AJAX y </a:t>
            </a:r>
            <a:r>
              <a:rPr lang="en-GB" dirty="0" err="1"/>
              <a:t>mostrar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consola</a:t>
            </a:r>
            <a:endParaRPr lang="en-GB" dirty="0"/>
          </a:p>
          <a:p>
            <a:pPr marL="171450" indent="-171450">
              <a:spcAft>
                <a:spcPts val="1200"/>
              </a:spcAft>
            </a:pPr>
            <a:r>
              <a:rPr lang="en-GB" dirty="0" err="1"/>
              <a:t>Modificar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JavaScript para </a:t>
            </a:r>
            <a:r>
              <a:rPr lang="en-GB" dirty="0" err="1"/>
              <a:t>mostrar</a:t>
            </a:r>
            <a:r>
              <a:rPr lang="en-GB" dirty="0"/>
              <a:t> en HTML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i="1" dirty="0"/>
              <a:t>API, Description y Category</a:t>
            </a:r>
            <a:endParaRPr i="1" dirty="0"/>
          </a:p>
        </p:txBody>
      </p:sp>
      <p:pic>
        <p:nvPicPr>
          <p:cNvPr id="109" name="Google Shape;109;p2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26854" r="26859"/>
          <a:stretch/>
        </p:blipFill>
        <p:spPr>
          <a:xfrm>
            <a:off x="6737750" y="-75550"/>
            <a:ext cx="2450700" cy="5294700"/>
          </a:xfrm>
          <a:prstGeom prst="rect">
            <a:avLst/>
          </a:prstGeom>
        </p:spPr>
      </p:pic>
      <p:pic>
        <p:nvPicPr>
          <p:cNvPr id="110" name="Google Shape;110;p21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6980" r="36983"/>
          <a:stretch/>
        </p:blipFill>
        <p:spPr>
          <a:xfrm>
            <a:off x="4287050" y="-75550"/>
            <a:ext cx="2450701" cy="5294699"/>
          </a:xfrm>
          <a:prstGeom prst="rect">
            <a:avLst/>
          </a:prstGeom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7826" y="399725"/>
            <a:ext cx="1054474" cy="2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313963"/>
      </p:ext>
    </p:extLst>
  </p:cSld>
  <p:clrMapOvr>
    <a:masterClrMapping/>
  </p:clrMapOvr>
</p:sld>
</file>

<file path=ppt/theme/theme1.xml><?xml version="1.0" encoding="utf-8"?>
<a:theme xmlns:a="http://schemas.openxmlformats.org/drawingml/2006/main" name="Releevant Ligh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603</Words>
  <Application>Microsoft Office PowerPoint</Application>
  <PresentationFormat>On-screen Show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Readex Pro SemiBold</vt:lpstr>
      <vt:lpstr>Arial</vt:lpstr>
      <vt:lpstr>Readex Pro</vt:lpstr>
      <vt:lpstr>Releevant Light Theme</vt:lpstr>
      <vt:lpstr>¡JavaScript Avanzado!</vt:lpstr>
      <vt:lpstr>PowerPoint Presentation</vt:lpstr>
      <vt:lpstr>PowerPoint Presentation</vt:lpstr>
      <vt:lpstr>Object Document Model - Identificadores  </vt:lpstr>
      <vt:lpstr>PowerPoint Presentation</vt:lpstr>
      <vt:lpstr>AJAX – Asynchronous JavaScript and XML  </vt:lpstr>
      <vt:lpstr>AJAX – Su uso</vt:lpstr>
      <vt:lpstr>AJAX - XMLHttpRequest.readyState  </vt:lpstr>
      <vt:lpstr>Pruebas con publicapis</vt:lpstr>
      <vt:lpstr>AJAX – Cabeceras o Headers  </vt:lpstr>
      <vt:lpstr>Pruebas con dummyapi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¡JavaScript Avanzado!</dc:title>
  <cp:lastModifiedBy>Israel Menis</cp:lastModifiedBy>
  <cp:revision>2</cp:revision>
  <dcterms:modified xsi:type="dcterms:W3CDTF">2022-11-12T10:33:27Z</dcterms:modified>
</cp:coreProperties>
</file>