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7" r:id="rId23"/>
    <p:sldId id="288" r:id="rId24"/>
  </p:sldIdLst>
  <p:sldSz cx="9144000" cy="5143500" type="screen16x9"/>
  <p:notesSz cx="6858000" cy="9144000"/>
  <p:embeddedFontLst>
    <p:embeddedFont>
      <p:font typeface="Readex Pro" panose="020B0604020202020204" charset="-78"/>
      <p:regular r:id="rId26"/>
      <p:bold r:id="rId27"/>
    </p:embeddedFont>
    <p:embeddedFont>
      <p:font typeface="Readex Pro SemiBold" panose="020B0604020202020204" charset="-78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4efab17e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4efab17e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7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4efab17e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4efab17e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53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fab17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fab17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972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503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4efab17e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4efab17e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83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fab17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fab17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991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570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fab17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fab17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71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4efab17e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4efab17e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53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80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fab17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fab17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839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fab17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fab17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813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4efab17e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4efab17e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617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fab17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fab17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0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fab17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fab17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3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2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fab17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fab17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5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26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efab17e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efab17e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380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25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4efab17e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4efab17e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75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6737750" y="-75600"/>
            <a:ext cx="2484900" cy="52947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847275"/>
            <a:ext cx="59448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182375"/>
            <a:ext cx="59448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3"/>
          </p:nvPr>
        </p:nvSpPr>
        <p:spPr>
          <a:xfrm>
            <a:off x="878950" y="630000"/>
            <a:ext cx="53775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4"/>
          </p:nvPr>
        </p:nvSpPr>
        <p:spPr>
          <a:xfrm>
            <a:off x="405150" y="806475"/>
            <a:ext cx="393600" cy="39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>
            <a:spLocks noGrp="1"/>
          </p:cNvSpPr>
          <p:nvPr>
            <p:ph type="pic" idx="2"/>
          </p:nvPr>
        </p:nvSpPr>
        <p:spPr>
          <a:xfrm>
            <a:off x="6737750" y="-75550"/>
            <a:ext cx="2450700" cy="52947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59448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847275"/>
            <a:ext cx="5944800" cy="23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59448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806050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59448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2808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2808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4915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2"/>
          </p:nvPr>
        </p:nvSpPr>
        <p:spPr>
          <a:xfrm>
            <a:off x="8472458" y="44915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3"/>
          </p:nvPr>
        </p:nvSpPr>
        <p:spPr>
          <a:xfrm>
            <a:off x="6737750" y="-75550"/>
            <a:ext cx="2450700" cy="52947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7"/>
          <p:cNvSpPr>
            <a:spLocks noGrp="1"/>
          </p:cNvSpPr>
          <p:nvPr>
            <p:ph type="pic" idx="4"/>
          </p:nvPr>
        </p:nvSpPr>
        <p:spPr>
          <a:xfrm>
            <a:off x="4287050" y="-75550"/>
            <a:ext cx="2450700" cy="529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 columna de texto 1">
  <p:cSld name="ONE_COLUMN_TEXT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2808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2808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4915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2"/>
          </p:nvPr>
        </p:nvSpPr>
        <p:spPr>
          <a:xfrm>
            <a:off x="8472458" y="44915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8"/>
          <p:cNvSpPr>
            <a:spLocks noGrp="1"/>
          </p:cNvSpPr>
          <p:nvPr>
            <p:ph type="pic" idx="3"/>
          </p:nvPr>
        </p:nvSpPr>
        <p:spPr>
          <a:xfrm>
            <a:off x="3969225" y="-75550"/>
            <a:ext cx="5219100" cy="529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847275"/>
            <a:ext cx="8520600" cy="2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800"/>
              <a:buFont typeface="Readex Pro"/>
              <a:buChar char="●"/>
              <a:defRPr sz="1800"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○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■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●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○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■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●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○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■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-68700" y="5102300"/>
            <a:ext cx="9284400" cy="61800"/>
          </a:xfrm>
          <a:prstGeom prst="rect">
            <a:avLst/>
          </a:prstGeom>
          <a:solidFill>
            <a:srgbClr val="D85081"/>
          </a:solidFill>
          <a:ln w="9525" cap="flat" cmpd="sng">
            <a:solidFill>
              <a:srgbClr val="D85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68700" y="-28825"/>
            <a:ext cx="9284400" cy="61800"/>
          </a:xfrm>
          <a:prstGeom prst="rect">
            <a:avLst/>
          </a:prstGeom>
          <a:solidFill>
            <a:srgbClr val="2A60A9"/>
          </a:solidFill>
          <a:ln w="9525" cap="flat" cmpd="sng">
            <a:solidFill>
              <a:srgbClr val="2A60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">
          <p15:clr>
            <a:srgbClr val="EA4335"/>
          </p15:clr>
        </p15:guide>
        <p15:guide id="2" orient="horz" pos="850">
          <p15:clr>
            <a:srgbClr val="EA4335"/>
          </p15:clr>
        </p15:guide>
        <p15:guide id="3" orient="horz" pos="1164">
          <p15:clr>
            <a:srgbClr val="EA4335"/>
          </p15:clr>
        </p15:guide>
        <p15:guide id="4" pos="4244">
          <p15:clr>
            <a:srgbClr val="EA4335"/>
          </p15:clr>
        </p15:guide>
        <p15:guide id="5" pos="39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ummyapi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localhost:8080/producto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publicapis.org/entri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230" r="31233"/>
          <a:stretch/>
        </p:blipFill>
        <p:spPr>
          <a:xfrm>
            <a:off x="6737750" y="-75600"/>
            <a:ext cx="2484900" cy="5294700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847275"/>
            <a:ext cx="59448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</a:t>
            </a:r>
            <a:r>
              <a:rPr lang="es" dirty="0">
                <a:solidFill>
                  <a:srgbClr val="D85081"/>
                </a:solidFill>
              </a:rPr>
              <a:t>JavaScript Avanzado</a:t>
            </a:r>
            <a:r>
              <a:rPr lang="es" dirty="0"/>
              <a:t>!</a:t>
            </a:r>
            <a:endParaRPr dirty="0">
              <a:solidFill>
                <a:srgbClr val="D8508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182375"/>
            <a:ext cx="59448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Avanzado no significa nada mas que avanzar en el JavaScript basico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3"/>
          </p:nvPr>
        </p:nvSpPr>
        <p:spPr>
          <a:xfrm>
            <a:off x="878950" y="630000"/>
            <a:ext cx="53775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Lorem Gandalf</a:t>
            </a:r>
            <a:endParaRPr/>
          </a:p>
        </p:txBody>
      </p:sp>
      <p:pic>
        <p:nvPicPr>
          <p:cNvPr id="63" name="Google Shape;63;p1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t="16662" b="16662"/>
          <a:stretch/>
        </p:blipFill>
        <p:spPr>
          <a:xfrm>
            <a:off x="405150" y="806475"/>
            <a:ext cx="393600" cy="393600"/>
          </a:xfrm>
          <a:prstGeom prst="ellipse">
            <a:avLst/>
          </a:prstGeom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517712" y="625325"/>
            <a:ext cx="5997388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AJAX – Cabeceras o Headers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699" y="1847274"/>
            <a:ext cx="5497429" cy="3087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/>
              <a:t>Permiten al cliente y al servidor enviar información adicional junto a una petición o respuesta: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 err="1"/>
              <a:t>Authorization</a:t>
            </a:r>
            <a:r>
              <a:rPr lang="es-ES" dirty="0"/>
              <a:t>: para indicar el token de permisos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Content-</a:t>
            </a:r>
            <a:r>
              <a:rPr lang="es-ES" dirty="0" err="1"/>
              <a:t>Type</a:t>
            </a:r>
            <a:r>
              <a:rPr lang="es-ES" dirty="0"/>
              <a:t>: para indicar el tipo de contenido aceptado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9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2808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Pruebas con dummyapi</a:t>
            </a: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2808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hlinkClick r:id="rId3"/>
              </a:rPr>
              <a:t>https://dummyapi.io/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Registrar y </a:t>
            </a:r>
            <a:r>
              <a:rPr lang="en-GB" dirty="0" err="1"/>
              <a:t>programar</a:t>
            </a:r>
            <a:r>
              <a:rPr lang="en-GB" dirty="0"/>
              <a:t> en JavaScript y </a:t>
            </a:r>
            <a:r>
              <a:rPr lang="en-GB" dirty="0" err="1"/>
              <a:t>mostrar</a:t>
            </a:r>
            <a:r>
              <a:rPr lang="en-GB" dirty="0"/>
              <a:t> en HTML</a:t>
            </a:r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Listado</a:t>
            </a:r>
            <a:r>
              <a:rPr lang="en-GB" dirty="0"/>
              <a:t> de </a:t>
            </a:r>
            <a:r>
              <a:rPr lang="en-GB" dirty="0" err="1"/>
              <a:t>usuarios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Detalles</a:t>
            </a:r>
            <a:r>
              <a:rPr lang="en-GB" dirty="0"/>
              <a:t> de </a:t>
            </a:r>
            <a:r>
              <a:rPr lang="en-GB" dirty="0" err="1"/>
              <a:t>usuario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Listado</a:t>
            </a:r>
            <a:r>
              <a:rPr lang="en-GB" dirty="0"/>
              <a:t> de post</a:t>
            </a:r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Listado</a:t>
            </a:r>
            <a:r>
              <a:rPr lang="en-GB" dirty="0"/>
              <a:t> de post </a:t>
            </a:r>
            <a:r>
              <a:rPr lang="en-GB" dirty="0" err="1"/>
              <a:t>por</a:t>
            </a:r>
            <a:r>
              <a:rPr lang="en-GB" dirty="0"/>
              <a:t> tag</a:t>
            </a:r>
            <a:endParaRPr i="1" dirty="0"/>
          </a:p>
        </p:txBody>
      </p:sp>
      <p:pic>
        <p:nvPicPr>
          <p:cNvPr id="109" name="Google Shape;109;p2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26854" r="26859"/>
          <a:stretch/>
        </p:blipFill>
        <p:spPr>
          <a:xfrm>
            <a:off x="6737750" y="-75550"/>
            <a:ext cx="2450700" cy="5294700"/>
          </a:xfrm>
          <a:prstGeom prst="rect">
            <a:avLst/>
          </a:prstGeom>
        </p:spPr>
      </p:pic>
      <p:pic>
        <p:nvPicPr>
          <p:cNvPr id="110" name="Google Shape;110;p21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6980" r="36983"/>
          <a:stretch/>
        </p:blipFill>
        <p:spPr>
          <a:xfrm>
            <a:off x="4287050" y="-75550"/>
            <a:ext cx="2450701" cy="5294699"/>
          </a:xfrm>
          <a:prstGeom prst="rect">
            <a:avLst/>
          </a:prstGeom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40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806050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Paradigma programación orientada a objetos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Clase motor en JavaScript:</a:t>
            </a:r>
          </a:p>
          <a:p>
            <a:pPr marL="0" indent="0">
              <a:buNone/>
            </a:pPr>
            <a:r>
              <a:rPr lang="es-ES" i="1" dirty="0" err="1"/>
              <a:t>function</a:t>
            </a:r>
            <a:r>
              <a:rPr lang="es-ES" i="1" dirty="0"/>
              <a:t> motor(potencia, </a:t>
            </a:r>
            <a:r>
              <a:rPr lang="es-ES" i="1" dirty="0" err="1"/>
              <a:t>valvulas</a:t>
            </a:r>
            <a:r>
              <a:rPr lang="es-ES" i="1" dirty="0"/>
              <a:t>) {</a:t>
            </a:r>
          </a:p>
          <a:p>
            <a:pPr marL="0" indent="0">
              <a:buNone/>
            </a:pPr>
            <a:r>
              <a:rPr lang="es-ES" i="1" dirty="0"/>
              <a:t>    </a:t>
            </a:r>
            <a:r>
              <a:rPr lang="es-ES" i="1" dirty="0" err="1"/>
              <a:t>this.potencia</a:t>
            </a:r>
            <a:r>
              <a:rPr lang="es-ES" i="1" dirty="0"/>
              <a:t> = potencia;</a:t>
            </a:r>
          </a:p>
          <a:p>
            <a:pPr marL="0" indent="0">
              <a:buNone/>
            </a:pPr>
            <a:r>
              <a:rPr lang="es-ES" i="1" dirty="0"/>
              <a:t>    </a:t>
            </a:r>
            <a:r>
              <a:rPr lang="es-ES" i="1" dirty="0" err="1"/>
              <a:t>this.valvulas</a:t>
            </a:r>
            <a:r>
              <a:rPr lang="es-ES" i="1" dirty="0"/>
              <a:t> = </a:t>
            </a:r>
            <a:r>
              <a:rPr lang="es-ES" i="1" dirty="0" err="1"/>
              <a:t>valvulas</a:t>
            </a:r>
            <a:r>
              <a:rPr lang="es-ES" i="1" dirty="0"/>
              <a:t>;</a:t>
            </a:r>
          </a:p>
          <a:p>
            <a:pPr marL="0" indent="0">
              <a:buNone/>
            </a:pPr>
            <a:r>
              <a:rPr lang="es-ES" i="1" dirty="0"/>
              <a:t>    </a:t>
            </a:r>
            <a:r>
              <a:rPr lang="es-ES" i="1" dirty="0" err="1"/>
              <a:t>this.encendido</a:t>
            </a:r>
            <a:r>
              <a:rPr lang="es-ES" i="1" dirty="0"/>
              <a:t> = false;</a:t>
            </a:r>
          </a:p>
          <a:p>
            <a:pPr marL="0" indent="0">
              <a:buNone/>
            </a:pPr>
            <a:r>
              <a:rPr lang="es-ES" i="1" dirty="0"/>
              <a:t>    </a:t>
            </a:r>
            <a:r>
              <a:rPr lang="es-ES" i="1" dirty="0" err="1"/>
              <a:t>this.encender</a:t>
            </a:r>
            <a:r>
              <a:rPr lang="es-ES" i="1" dirty="0"/>
              <a:t> = </a:t>
            </a:r>
            <a:r>
              <a:rPr lang="es-ES" i="1" dirty="0" err="1"/>
              <a:t>function</a:t>
            </a:r>
            <a:r>
              <a:rPr lang="es-ES" i="1" dirty="0"/>
              <a:t>() {</a:t>
            </a:r>
          </a:p>
          <a:p>
            <a:pPr marL="0" indent="0">
              <a:buNone/>
            </a:pPr>
            <a:r>
              <a:rPr lang="es-ES" i="1" dirty="0"/>
              <a:t>        </a:t>
            </a:r>
            <a:r>
              <a:rPr lang="es-ES" i="1" dirty="0" err="1"/>
              <a:t>this.encendido</a:t>
            </a:r>
            <a:r>
              <a:rPr lang="es-ES" i="1" dirty="0"/>
              <a:t> = true;</a:t>
            </a:r>
          </a:p>
          <a:p>
            <a:pPr marL="0" indent="0">
              <a:buNone/>
            </a:pPr>
            <a:r>
              <a:rPr lang="es-ES" i="1" dirty="0"/>
              <a:t>    }</a:t>
            </a:r>
          </a:p>
          <a:p>
            <a:pPr marL="0" indent="0">
              <a:buNone/>
            </a:pPr>
            <a:r>
              <a:rPr lang="es-ES" i="1" dirty="0"/>
              <a:t>    </a:t>
            </a:r>
            <a:r>
              <a:rPr lang="es-ES" i="1" dirty="0" err="1"/>
              <a:t>this.apagar</a:t>
            </a:r>
            <a:r>
              <a:rPr lang="es-ES" i="1" dirty="0"/>
              <a:t> = </a:t>
            </a:r>
            <a:r>
              <a:rPr lang="es-ES" i="1" dirty="0" err="1"/>
              <a:t>function</a:t>
            </a:r>
            <a:r>
              <a:rPr lang="es-ES" i="1" dirty="0"/>
              <a:t>() {</a:t>
            </a:r>
          </a:p>
          <a:p>
            <a:pPr marL="0" indent="0">
              <a:buNone/>
            </a:pPr>
            <a:r>
              <a:rPr lang="es-ES" i="1" dirty="0"/>
              <a:t>        </a:t>
            </a:r>
            <a:r>
              <a:rPr lang="es-ES" i="1" dirty="0" err="1"/>
              <a:t>this.encendido</a:t>
            </a:r>
            <a:r>
              <a:rPr lang="es-ES" i="1" dirty="0"/>
              <a:t> = false;</a:t>
            </a:r>
          </a:p>
          <a:p>
            <a:pPr marL="0" indent="0">
              <a:buNone/>
            </a:pPr>
            <a:r>
              <a:rPr lang="es-ES" i="1" dirty="0"/>
              <a:t>    }</a:t>
            </a:r>
          </a:p>
          <a:p>
            <a:pPr marL="0" indent="0">
              <a:buNone/>
            </a:pPr>
            <a:r>
              <a:rPr lang="es-ES" i="1" dirty="0"/>
              <a:t>}</a:t>
            </a:r>
            <a:endParaRPr lang="es" i="1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motorCuatroV</a:t>
            </a:r>
            <a:r>
              <a:rPr lang="es-ES" i="1" dirty="0"/>
              <a:t> = new motor(1500, 4);</a:t>
            </a:r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motorSeisV</a:t>
            </a:r>
            <a:r>
              <a:rPr lang="es-ES" i="1" dirty="0"/>
              <a:t> = new motor(3000, 6);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 err="1"/>
              <a:t>motorCuatroV.encender</a:t>
            </a:r>
            <a:r>
              <a:rPr lang="es-ES" i="1" dirty="0"/>
              <a:t>();</a:t>
            </a:r>
          </a:p>
          <a:p>
            <a:pPr marL="0" indent="0">
              <a:buNone/>
            </a:pPr>
            <a:r>
              <a:rPr lang="es-ES" i="1" dirty="0" err="1"/>
              <a:t>motorSeisV.encender</a:t>
            </a:r>
            <a:r>
              <a:rPr lang="es-ES" i="1" dirty="0"/>
              <a:t>();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//…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 err="1"/>
              <a:t>motorCuatroV.apagar</a:t>
            </a:r>
            <a:r>
              <a:rPr lang="es-ES" i="1" dirty="0"/>
              <a:t>();</a:t>
            </a:r>
          </a:p>
          <a:p>
            <a:pPr marL="0" indent="0">
              <a:buNone/>
            </a:pPr>
            <a:r>
              <a:rPr lang="es-ES" i="1" dirty="0" err="1"/>
              <a:t>motorSeisV.apagar</a:t>
            </a:r>
            <a:r>
              <a:rPr lang="es-ES" i="1" dirty="0"/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i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7626D82-BD96-9F95-8B8E-2CF303EE0FE9}"/>
              </a:ext>
            </a:extLst>
          </p:cNvPr>
          <p:cNvSpPr txBox="1">
            <a:spLocks/>
          </p:cNvSpPr>
          <p:nvPr/>
        </p:nvSpPr>
        <p:spPr>
          <a:xfrm>
            <a:off x="410312" y="634483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 b="0" i="0" u="none" strike="noStrike" cap="none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 err="1"/>
              <a:t>Objetos</a:t>
            </a:r>
            <a:r>
              <a:rPr lang="en-GB" dirty="0"/>
              <a:t> y classes en JavaScript</a:t>
            </a:r>
          </a:p>
          <a:p>
            <a:pPr>
              <a:buClr>
                <a:schemeClr val="dk1"/>
              </a:buClr>
              <a:buSzPct val="39285"/>
              <a:buFont typeface="Arial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33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4095" y="208429"/>
            <a:ext cx="5997388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 err="1"/>
              <a:t>Objetos</a:t>
            </a:r>
            <a:r>
              <a:rPr lang="en-GB" dirty="0"/>
              <a:t> y </a:t>
            </a:r>
            <a:r>
              <a:rPr lang="en-GB" dirty="0" err="1"/>
              <a:t>clases</a:t>
            </a:r>
            <a:r>
              <a:rPr lang="en-GB" dirty="0"/>
              <a:t> - This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5317" y="928429"/>
            <a:ext cx="5497429" cy="4006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s-ES" dirty="0"/>
              <a:t>En JavaScript </a:t>
            </a:r>
            <a:r>
              <a:rPr lang="es-ES" i="1" dirty="0" err="1"/>
              <a:t>This</a:t>
            </a:r>
            <a:r>
              <a:rPr lang="es-ES" dirty="0"/>
              <a:t> se refiere al objeto al que pertenece</a:t>
            </a:r>
          </a:p>
          <a:p>
            <a:pPr lvl="1">
              <a:buFontTx/>
              <a:buChar char="-"/>
            </a:pPr>
            <a:r>
              <a:rPr lang="en-GB" dirty="0"/>
              <a:t>En un </a:t>
            </a:r>
            <a:r>
              <a:rPr lang="en-GB" dirty="0" err="1"/>
              <a:t>metodo</a:t>
            </a:r>
            <a:r>
              <a:rPr lang="en-GB" dirty="0"/>
              <a:t>, this ser </a:t>
            </a:r>
            <a:r>
              <a:rPr lang="en-GB" dirty="0" err="1"/>
              <a:t>refiere</a:t>
            </a:r>
            <a:r>
              <a:rPr lang="en-GB" dirty="0"/>
              <a:t> al </a:t>
            </a:r>
            <a:r>
              <a:rPr lang="en-GB" dirty="0" err="1"/>
              <a:t>objeto</a:t>
            </a:r>
            <a:r>
              <a:rPr lang="en-GB" dirty="0"/>
              <a:t> que lo </a:t>
            </a:r>
            <a:r>
              <a:rPr lang="en-GB" dirty="0" err="1"/>
              <a:t>contiene</a:t>
            </a:r>
            <a:endParaRPr lang="en-GB" dirty="0"/>
          </a:p>
          <a:p>
            <a:pPr lvl="1">
              <a:buFontTx/>
              <a:buChar char="-"/>
            </a:pPr>
            <a:endParaRPr lang="en-GB" dirty="0"/>
          </a:p>
          <a:p>
            <a:pPr marL="457200" lvl="1" indent="0">
              <a:buNone/>
            </a:pPr>
            <a:r>
              <a:rPr lang="en-GB" i="1" dirty="0"/>
              <a:t>let </a:t>
            </a:r>
            <a:r>
              <a:rPr lang="en-GB" i="1" dirty="0" err="1"/>
              <a:t>obj</a:t>
            </a:r>
            <a:r>
              <a:rPr lang="en-GB" i="1" dirty="0"/>
              <a:t> = { </a:t>
            </a:r>
          </a:p>
          <a:p>
            <a:pPr marL="457200" lvl="1" indent="0">
              <a:buNone/>
            </a:pPr>
            <a:r>
              <a:rPr lang="en-GB" i="1" dirty="0"/>
              <a:t>	param: “</a:t>
            </a:r>
            <a:r>
              <a:rPr lang="en-GB" i="1" dirty="0" err="1"/>
              <a:t>estoesunavariable</a:t>
            </a:r>
            <a:r>
              <a:rPr lang="en-GB" i="1" dirty="0"/>
              <a:t>”,</a:t>
            </a:r>
          </a:p>
          <a:p>
            <a:pPr marL="457200" lvl="1" indent="0">
              <a:buNone/>
            </a:pPr>
            <a:r>
              <a:rPr lang="en-GB" i="1" dirty="0"/>
              <a:t>	</a:t>
            </a:r>
            <a:r>
              <a:rPr lang="en-GB" i="1" dirty="0" err="1"/>
              <a:t>doSomething</a:t>
            </a:r>
            <a:r>
              <a:rPr lang="en-GB" i="1" dirty="0"/>
              <a:t>: function() { </a:t>
            </a:r>
          </a:p>
          <a:p>
            <a:pPr marL="457200" lvl="1" indent="0">
              <a:buNone/>
            </a:pPr>
            <a:r>
              <a:rPr lang="en-GB" i="1" dirty="0"/>
              <a:t>		</a:t>
            </a:r>
            <a:r>
              <a:rPr lang="en-GB" i="1" dirty="0" err="1"/>
              <a:t>this.param</a:t>
            </a:r>
            <a:r>
              <a:rPr lang="en-GB" i="1" dirty="0"/>
              <a:t> = “</a:t>
            </a:r>
            <a:r>
              <a:rPr lang="en-GB" i="1" dirty="0" err="1"/>
              <a:t>otro</a:t>
            </a:r>
            <a:r>
              <a:rPr lang="en-GB" i="1" dirty="0"/>
              <a:t> </a:t>
            </a:r>
            <a:r>
              <a:rPr lang="en-GB" i="1" dirty="0" err="1"/>
              <a:t>valor</a:t>
            </a:r>
            <a:r>
              <a:rPr lang="en-GB" i="1" dirty="0"/>
              <a:t>”;</a:t>
            </a:r>
          </a:p>
          <a:p>
            <a:pPr marL="457200" lvl="1" indent="0">
              <a:buNone/>
            </a:pPr>
            <a:r>
              <a:rPr lang="en-GB" i="1" dirty="0"/>
              <a:t>	}</a:t>
            </a:r>
          </a:p>
          <a:p>
            <a:pPr marL="457200" lvl="1" indent="0">
              <a:buNone/>
            </a:pPr>
            <a:r>
              <a:rPr lang="en-GB" i="1" dirty="0"/>
              <a:t>}</a:t>
            </a:r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r>
              <a:rPr lang="en-GB" i="1" dirty="0"/>
              <a:t>-       </a:t>
            </a:r>
            <a:r>
              <a:rPr lang="en-GB" dirty="0"/>
              <a:t>En un </a:t>
            </a:r>
            <a:r>
              <a:rPr lang="en-GB" dirty="0" err="1"/>
              <a:t>evento</a:t>
            </a:r>
            <a:r>
              <a:rPr lang="en-GB" dirty="0"/>
              <a:t>, this se </a:t>
            </a:r>
            <a:r>
              <a:rPr lang="en-GB" dirty="0" err="1"/>
              <a:t>refiere</a:t>
            </a:r>
            <a:r>
              <a:rPr lang="en-GB" dirty="0"/>
              <a:t> al </a:t>
            </a:r>
            <a:r>
              <a:rPr lang="en-GB" dirty="0" err="1"/>
              <a:t>elemento</a:t>
            </a:r>
            <a:r>
              <a:rPr lang="en-GB" dirty="0"/>
              <a:t> que </a:t>
            </a:r>
            <a:r>
              <a:rPr lang="en-GB" dirty="0" err="1"/>
              <a:t>recibe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i="1" dirty="0" err="1"/>
              <a:t>evento</a:t>
            </a:r>
            <a:endParaRPr lang="en-GB" i="1" dirty="0"/>
          </a:p>
          <a:p>
            <a:pPr marL="457200" lvl="1" indent="0">
              <a:buNone/>
            </a:pPr>
            <a:r>
              <a:rPr lang="en-GB" i="1" dirty="0"/>
              <a:t>&lt;button </a:t>
            </a:r>
            <a:r>
              <a:rPr lang="en-GB" i="1" dirty="0" err="1"/>
              <a:t>onClick</a:t>
            </a:r>
            <a:r>
              <a:rPr lang="en-GB" i="1" dirty="0"/>
              <a:t>=“function(e) {</a:t>
            </a:r>
          </a:p>
          <a:p>
            <a:pPr marL="457200" lvl="1" indent="0">
              <a:buNone/>
            </a:pPr>
            <a:r>
              <a:rPr lang="en-GB" i="1" dirty="0"/>
              <a:t>		</a:t>
            </a:r>
            <a:r>
              <a:rPr lang="en-GB" i="1" dirty="0" err="1"/>
              <a:t>this.innerText</a:t>
            </a:r>
            <a:r>
              <a:rPr lang="en-GB" i="1" dirty="0"/>
              <a:t> = ‘</a:t>
            </a:r>
            <a:r>
              <a:rPr lang="en-GB" i="1" dirty="0" err="1"/>
              <a:t>pulsado</a:t>
            </a:r>
            <a:r>
              <a:rPr lang="en-GB" i="1" dirty="0"/>
              <a:t>’;</a:t>
            </a:r>
          </a:p>
          <a:p>
            <a:pPr marL="457200" lvl="1" indent="0">
              <a:buNone/>
            </a:pPr>
            <a:r>
              <a:rPr lang="en-GB" i="1" dirty="0"/>
              <a:t>		</a:t>
            </a:r>
            <a:r>
              <a:rPr lang="en-GB" i="1" dirty="0" err="1"/>
              <a:t>this.state</a:t>
            </a:r>
            <a:r>
              <a:rPr lang="en-GB" i="1" dirty="0"/>
              <a:t> = false;</a:t>
            </a:r>
          </a:p>
          <a:p>
            <a:pPr marL="457200" lvl="1" indent="0">
              <a:buNone/>
            </a:pPr>
            <a:r>
              <a:rPr lang="en-GB" i="1" dirty="0"/>
              <a:t>	}”</a:t>
            </a:r>
          </a:p>
          <a:p>
            <a:pPr marL="457200" lvl="1" indent="0">
              <a:buNone/>
            </a:pPr>
            <a:r>
              <a:rPr lang="en-GB" i="1" dirty="0"/>
              <a:t>&lt;/button&gt;</a:t>
            </a:r>
          </a:p>
          <a:p>
            <a:pPr marL="457200" lvl="1" indent="0">
              <a:buNone/>
            </a:pPr>
            <a:endParaRPr lang="en-GB" i="1" dirty="0"/>
          </a:p>
          <a:p>
            <a:pPr marL="285750" indent="-285750">
              <a:spcAft>
                <a:spcPts val="1200"/>
              </a:spcAft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85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3204706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Objetos</a:t>
            </a:r>
            <a:r>
              <a:rPr lang="en-GB" dirty="0"/>
              <a:t> y </a:t>
            </a:r>
            <a:r>
              <a:rPr lang="en-GB" dirty="0" err="1"/>
              <a:t>clases</a:t>
            </a:r>
            <a:r>
              <a:rPr lang="en-GB" dirty="0"/>
              <a:t> - </a:t>
            </a:r>
            <a:r>
              <a:rPr lang="en-GB" dirty="0" err="1"/>
              <a:t>Ejercicio</a:t>
            </a: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3682076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spcAft>
                <a:spcPts val="1200"/>
              </a:spcAft>
            </a:pPr>
            <a:r>
              <a:rPr lang="es-ES" dirty="0"/>
              <a:t>Crear un script que defina un objeto llamado </a:t>
            </a:r>
            <a:r>
              <a:rPr lang="es-ES" dirty="0" err="1"/>
              <a:t>ProductoAlimenticio</a:t>
            </a:r>
            <a:r>
              <a:rPr lang="es-ES" dirty="0"/>
              <a:t>.</a:t>
            </a:r>
          </a:p>
          <a:p>
            <a:pPr marL="171450" indent="-171450">
              <a:spcAft>
                <a:spcPts val="1200"/>
              </a:spcAft>
            </a:pPr>
            <a:r>
              <a:rPr lang="es-ES" dirty="0"/>
              <a:t>Este objeto debe presentar las propiedades código, nombre y precio, además del método </a:t>
            </a:r>
            <a:r>
              <a:rPr lang="es-ES" dirty="0" err="1"/>
              <a:t>imprimeDatos</a:t>
            </a:r>
            <a:r>
              <a:rPr lang="es-ES" dirty="0"/>
              <a:t>, el cual escribe por pantalla los valores de sus propiedades.</a:t>
            </a:r>
          </a:p>
          <a:p>
            <a:pPr marL="171450" indent="-171450">
              <a:spcAft>
                <a:spcPts val="1200"/>
              </a:spcAft>
            </a:pPr>
            <a:r>
              <a:rPr lang="es-ES" dirty="0"/>
              <a:t>Posteriormente, cree tres instancias de este objeto y guárdelas en un array.</a:t>
            </a:r>
          </a:p>
          <a:p>
            <a:pPr marL="171450" indent="-171450">
              <a:spcAft>
                <a:spcPts val="1200"/>
              </a:spcAft>
            </a:pPr>
            <a:r>
              <a:rPr lang="es-ES" dirty="0"/>
              <a:t>Posteriormente, utilice el método </a:t>
            </a:r>
            <a:r>
              <a:rPr lang="es-ES" dirty="0" err="1"/>
              <a:t>imprimeDatos</a:t>
            </a:r>
            <a:r>
              <a:rPr lang="es-ES" dirty="0"/>
              <a:t> para mostrar por pantalla los valores de los tres objetos instanciados.</a:t>
            </a:r>
          </a:p>
        </p:txBody>
      </p:sp>
      <p:pic>
        <p:nvPicPr>
          <p:cNvPr id="109" name="Google Shape;109;p2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6854" r="26859"/>
          <a:stretch/>
        </p:blipFill>
        <p:spPr>
          <a:xfrm>
            <a:off x="6737750" y="-75550"/>
            <a:ext cx="2450700" cy="5294700"/>
          </a:xfrm>
          <a:prstGeom prst="rect">
            <a:avLst/>
          </a:prstGeom>
        </p:spPr>
      </p:pic>
      <p:pic>
        <p:nvPicPr>
          <p:cNvPr id="110" name="Google Shape;110;p21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l="36980" r="36983"/>
          <a:stretch/>
        </p:blipFill>
        <p:spPr>
          <a:xfrm>
            <a:off x="4287050" y="-75550"/>
            <a:ext cx="2450701" cy="5294699"/>
          </a:xfrm>
          <a:prstGeom prst="rect">
            <a:avLst/>
          </a:prstGeom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24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806050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Crear un nuevo proyecto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Instalar la librería MySQL. </a:t>
            </a:r>
            <a:r>
              <a:rPr lang="es-ES" i="1" dirty="0" err="1"/>
              <a:t>npm</a:t>
            </a:r>
            <a:r>
              <a:rPr lang="es-ES" i="1" dirty="0"/>
              <a:t> </a:t>
            </a:r>
            <a:r>
              <a:rPr lang="es-ES" i="1" dirty="0" err="1"/>
              <a:t>install</a:t>
            </a:r>
            <a:r>
              <a:rPr lang="es-ES" i="1" dirty="0"/>
              <a:t> </a:t>
            </a:r>
            <a:r>
              <a:rPr lang="es-ES" i="1" dirty="0" err="1"/>
              <a:t>mysql</a:t>
            </a:r>
            <a:endParaRPr lang="es-ES" i="1" dirty="0"/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Importar librería.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mysql</a:t>
            </a:r>
            <a:r>
              <a:rPr lang="es-ES" i="1" dirty="0"/>
              <a:t> = </a:t>
            </a:r>
            <a:r>
              <a:rPr lang="es-ES" i="1" dirty="0" err="1"/>
              <a:t>require</a:t>
            </a:r>
            <a:r>
              <a:rPr lang="es-ES" i="1" dirty="0"/>
              <a:t>(“</a:t>
            </a:r>
            <a:r>
              <a:rPr lang="es-ES" i="1" dirty="0" err="1"/>
              <a:t>mysql</a:t>
            </a:r>
            <a:r>
              <a:rPr lang="es-ES" i="1" dirty="0"/>
              <a:t>”);</a:t>
            </a:r>
            <a:endParaRPr lang="es" i="1" dirty="0"/>
          </a:p>
          <a:p>
            <a:pPr marL="285750" indent="-285750">
              <a:spcAft>
                <a:spcPts val="1200"/>
              </a:spcAft>
            </a:pPr>
            <a:r>
              <a:rPr lang="es" dirty="0"/>
              <a:t>Crear conexi</a:t>
            </a:r>
            <a:r>
              <a:rPr lang="en-GB" dirty="0"/>
              <a:t>ó</a:t>
            </a:r>
            <a:r>
              <a:rPr lang="es" dirty="0"/>
              <a:t>n a MySQL</a:t>
            </a:r>
            <a:endParaRPr lang="es-ES" dirty="0"/>
          </a:p>
          <a:p>
            <a:pPr marL="0" indent="0">
              <a:spcAft>
                <a:spcPts val="1200"/>
              </a:spcAft>
              <a:buNone/>
            </a:pPr>
            <a:r>
              <a:rPr lang="en-GB" i="1" dirty="0"/>
              <a:t>let connection = </a:t>
            </a:r>
            <a:r>
              <a:rPr lang="en-GB" i="1" dirty="0" err="1"/>
              <a:t>mysql.createConnection</a:t>
            </a:r>
            <a:r>
              <a:rPr lang="en-GB" i="1" dirty="0"/>
              <a:t>({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i="1" dirty="0"/>
              <a:t>    host: 'localhost’,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i="1" dirty="0"/>
              <a:t>    user: 'root’,			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i="1" dirty="0"/>
              <a:t>    password: ‘’,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i="1" dirty="0"/>
              <a:t>    database: '</a:t>
            </a:r>
            <a:r>
              <a:rPr lang="en-GB" i="1" dirty="0" err="1"/>
              <a:t>todoapp</a:t>
            </a:r>
            <a:r>
              <a:rPr lang="en-GB" i="1" dirty="0"/>
              <a:t>’});</a:t>
            </a:r>
          </a:p>
          <a:p>
            <a:pPr marL="0" indent="0">
              <a:spcAft>
                <a:spcPts val="1200"/>
              </a:spcAft>
              <a:buNone/>
            </a:pPr>
            <a:endParaRPr lang="es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s-ES" dirty="0"/>
              <a:t>Conectar a la base de datos: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connection.connect</a:t>
            </a:r>
            <a:r>
              <a:rPr lang="es-ES" i="1" dirty="0"/>
              <a:t>(</a:t>
            </a:r>
            <a:r>
              <a:rPr lang="es-ES" i="1" dirty="0" err="1"/>
              <a:t>function</a:t>
            </a:r>
            <a:r>
              <a:rPr lang="es-ES" i="1" dirty="0"/>
              <a:t>(</a:t>
            </a:r>
            <a:r>
              <a:rPr lang="es-ES" i="1" dirty="0" err="1"/>
              <a:t>err</a:t>
            </a:r>
            <a:r>
              <a:rPr lang="es-ES" i="1" dirty="0"/>
              <a:t>) { </a:t>
            </a:r>
          </a:p>
          <a:p>
            <a:pPr marL="0" indent="0">
              <a:buNone/>
            </a:pPr>
            <a:r>
              <a:rPr lang="es-ES" i="1" dirty="0"/>
              <a:t>    </a:t>
            </a:r>
            <a:r>
              <a:rPr lang="es-ES" i="1" dirty="0" err="1"/>
              <a:t>if</a:t>
            </a:r>
            <a:r>
              <a:rPr lang="es-ES" i="1" dirty="0"/>
              <a:t> (</a:t>
            </a:r>
            <a:r>
              <a:rPr lang="es-ES" i="1" dirty="0" err="1"/>
              <a:t>err</a:t>
            </a:r>
            <a:r>
              <a:rPr lang="es-ES" i="1" dirty="0"/>
              <a:t>) {</a:t>
            </a:r>
          </a:p>
          <a:p>
            <a:pPr marL="0" indent="0">
              <a:buNone/>
            </a:pPr>
            <a:r>
              <a:rPr lang="es-ES" i="1" dirty="0"/>
              <a:t>        </a:t>
            </a:r>
            <a:r>
              <a:rPr lang="es-ES" i="1" dirty="0" err="1"/>
              <a:t>return</a:t>
            </a:r>
            <a:r>
              <a:rPr lang="es-ES" i="1" dirty="0"/>
              <a:t> </a:t>
            </a:r>
            <a:r>
              <a:rPr lang="es-ES" i="1" dirty="0" err="1"/>
              <a:t>console.error</a:t>
            </a:r>
            <a:r>
              <a:rPr lang="es-ES" i="1" dirty="0"/>
              <a:t>('error: ' + </a:t>
            </a:r>
            <a:r>
              <a:rPr lang="es-ES" i="1" dirty="0" err="1"/>
              <a:t>err.message</a:t>
            </a:r>
            <a:r>
              <a:rPr lang="es-ES" i="1" dirty="0"/>
              <a:t>);</a:t>
            </a:r>
          </a:p>
          <a:p>
            <a:pPr marL="0" indent="0">
              <a:buNone/>
            </a:pPr>
            <a:r>
              <a:rPr lang="es-ES" i="1" dirty="0"/>
              <a:t>    }	</a:t>
            </a:r>
          </a:p>
          <a:p>
            <a:pPr marL="0" indent="0">
              <a:buNone/>
            </a:pPr>
            <a:r>
              <a:rPr lang="es-ES" i="1" dirty="0"/>
              <a:t>    console.log('</a:t>
            </a:r>
            <a:r>
              <a:rPr lang="es-ES" i="1" dirty="0" err="1"/>
              <a:t>Connected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MySQL server.’);</a:t>
            </a:r>
          </a:p>
          <a:p>
            <a:pPr marL="0" indent="0">
              <a:buNone/>
            </a:pPr>
            <a:r>
              <a:rPr lang="es-ES" i="1" dirty="0"/>
              <a:t>});</a:t>
            </a: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7626D82-BD96-9F95-8B8E-2CF303EE0FE9}"/>
              </a:ext>
            </a:extLst>
          </p:cNvPr>
          <p:cNvSpPr txBox="1">
            <a:spLocks/>
          </p:cNvSpPr>
          <p:nvPr/>
        </p:nvSpPr>
        <p:spPr>
          <a:xfrm>
            <a:off x="410312" y="634483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 b="0" i="0" u="none" strike="noStrike" cap="none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JavaScript - MySQL</a:t>
            </a:r>
          </a:p>
          <a:p>
            <a:pPr>
              <a:buClr>
                <a:schemeClr val="dk1"/>
              </a:buClr>
              <a:buSzPct val="39285"/>
              <a:buFont typeface="Arial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08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4095" y="208429"/>
            <a:ext cx="5997388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JavaScript – MySQL (II)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5317" y="928429"/>
            <a:ext cx="5497429" cy="4006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GB" dirty="0" err="1"/>
              <a:t>Ejecutar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sentencia</a:t>
            </a: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s-ES" i="1" dirty="0" err="1"/>
              <a:t>connection.query</a:t>
            </a:r>
            <a:r>
              <a:rPr lang="es-ES" i="1" dirty="0"/>
              <a:t>(‘SELECT * FROM `</a:t>
            </a:r>
            <a:r>
              <a:rPr lang="es-ES" i="1" dirty="0" err="1"/>
              <a:t>Books</a:t>
            </a:r>
            <a:r>
              <a:rPr lang="es-ES" i="1" dirty="0"/>
              <a:t>` WHERE `</a:t>
            </a:r>
            <a:r>
              <a:rPr lang="es-ES" i="1" dirty="0" err="1"/>
              <a:t>title</a:t>
            </a:r>
            <a:r>
              <a:rPr lang="es-ES" i="1" dirty="0"/>
              <a:t>`= ?’, [‘</a:t>
            </a:r>
            <a:r>
              <a:rPr lang="es-ES" i="1" dirty="0" err="1"/>
              <a:t>book_title</a:t>
            </a:r>
            <a:r>
              <a:rPr lang="es-ES" i="1" dirty="0"/>
              <a:t>’], </a:t>
            </a:r>
            <a:r>
              <a:rPr lang="es-ES" i="1" dirty="0" err="1"/>
              <a:t>function</a:t>
            </a:r>
            <a:r>
              <a:rPr lang="es-ES" i="1" dirty="0"/>
              <a:t>(error, </a:t>
            </a:r>
            <a:r>
              <a:rPr lang="es-ES" i="1" dirty="0" err="1"/>
              <a:t>results</a:t>
            </a:r>
            <a:r>
              <a:rPr lang="es-ES" i="1" dirty="0"/>
              <a:t>, </a:t>
            </a:r>
            <a:r>
              <a:rPr lang="es-ES" i="1" dirty="0" err="1"/>
              <a:t>fields</a:t>
            </a:r>
            <a:r>
              <a:rPr lang="es-ES" i="1" dirty="0"/>
              <a:t>) {</a:t>
            </a:r>
          </a:p>
          <a:p>
            <a:pPr marL="0" indent="0">
              <a:buNone/>
            </a:pPr>
            <a:r>
              <a:rPr lang="es-ES" i="1" dirty="0"/>
              <a:t>	// Gestionar error y resultados</a:t>
            </a:r>
          </a:p>
          <a:p>
            <a:pPr marL="0" indent="0">
              <a:buNone/>
            </a:pPr>
            <a:r>
              <a:rPr lang="es-ES" i="1" dirty="0"/>
              <a:t>});</a:t>
            </a:r>
          </a:p>
          <a:p>
            <a:pPr>
              <a:buFontTx/>
              <a:buChar char="-"/>
            </a:pPr>
            <a:r>
              <a:rPr lang="en-GB" dirty="0" err="1"/>
              <a:t>Cerrar</a:t>
            </a:r>
            <a:r>
              <a:rPr lang="en-GB" dirty="0"/>
              <a:t> </a:t>
            </a:r>
            <a:r>
              <a:rPr lang="en-GB" dirty="0" err="1"/>
              <a:t>conexion</a:t>
            </a: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s-ES" i="1" dirty="0" err="1"/>
              <a:t>connection.end</a:t>
            </a:r>
            <a:r>
              <a:rPr lang="es-ES" i="1" dirty="0"/>
              <a:t>(</a:t>
            </a:r>
            <a:r>
              <a:rPr lang="es-ES" i="1" dirty="0" err="1"/>
              <a:t>function</a:t>
            </a:r>
            <a:r>
              <a:rPr lang="es-ES" i="1" dirty="0"/>
              <a:t>(</a:t>
            </a:r>
            <a:r>
              <a:rPr lang="es-ES" i="1" dirty="0" err="1"/>
              <a:t>err</a:t>
            </a:r>
            <a:r>
              <a:rPr lang="es-ES" i="1" dirty="0"/>
              <a:t>) {  </a:t>
            </a:r>
          </a:p>
          <a:p>
            <a:pPr marL="0" indent="0">
              <a:buNone/>
            </a:pPr>
            <a:r>
              <a:rPr lang="es-ES" i="1" dirty="0"/>
              <a:t>    </a:t>
            </a:r>
            <a:r>
              <a:rPr lang="es-ES" i="1" dirty="0" err="1"/>
              <a:t>if</a:t>
            </a:r>
            <a:r>
              <a:rPr lang="es-ES" i="1" dirty="0"/>
              <a:t> (</a:t>
            </a:r>
            <a:r>
              <a:rPr lang="es-ES" i="1" dirty="0" err="1"/>
              <a:t>err</a:t>
            </a:r>
            <a:r>
              <a:rPr lang="es-ES" i="1" dirty="0"/>
              <a:t>) {</a:t>
            </a:r>
          </a:p>
          <a:p>
            <a:pPr marL="0" indent="0">
              <a:buNone/>
            </a:pPr>
            <a:r>
              <a:rPr lang="es-ES" i="1" dirty="0"/>
              <a:t>        </a:t>
            </a:r>
            <a:r>
              <a:rPr lang="es-ES" i="1" dirty="0" err="1"/>
              <a:t>return</a:t>
            </a:r>
            <a:r>
              <a:rPr lang="es-ES" i="1" dirty="0"/>
              <a:t> console.log('error:' + </a:t>
            </a:r>
            <a:r>
              <a:rPr lang="es-ES" i="1" dirty="0" err="1"/>
              <a:t>err.message</a:t>
            </a:r>
            <a:r>
              <a:rPr lang="es-ES" i="1" dirty="0"/>
              <a:t>);</a:t>
            </a:r>
          </a:p>
          <a:p>
            <a:pPr marL="0" indent="0">
              <a:buNone/>
            </a:pPr>
            <a:r>
              <a:rPr lang="es-ES" i="1" dirty="0"/>
              <a:t>    }</a:t>
            </a:r>
          </a:p>
          <a:p>
            <a:pPr marL="0" indent="0">
              <a:buNone/>
            </a:pPr>
            <a:r>
              <a:rPr lang="es-ES" i="1" dirty="0"/>
              <a:t>    console.log('</a:t>
            </a:r>
            <a:r>
              <a:rPr lang="es-ES" i="1" dirty="0" err="1"/>
              <a:t>Close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database</a:t>
            </a:r>
            <a:r>
              <a:rPr lang="es-ES" i="1" dirty="0"/>
              <a:t> </a:t>
            </a:r>
            <a:r>
              <a:rPr lang="es-ES" i="1" dirty="0" err="1"/>
              <a:t>connection</a:t>
            </a:r>
            <a:r>
              <a:rPr lang="es-ES" i="1" dirty="0"/>
              <a:t>.’);</a:t>
            </a:r>
          </a:p>
          <a:p>
            <a:pPr marL="0" indent="0">
              <a:buNone/>
            </a:pPr>
            <a:r>
              <a:rPr lang="es-ES" i="1" dirty="0"/>
              <a:t>});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02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54483"/>
            <a:ext cx="3999900" cy="363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-ES" i="1" dirty="0" err="1"/>
              <a:t>var</a:t>
            </a:r>
            <a:r>
              <a:rPr lang="es-ES" i="1" dirty="0"/>
              <a:t> </a:t>
            </a:r>
            <a:r>
              <a:rPr lang="es-ES" i="1" dirty="0" err="1"/>
              <a:t>express</a:t>
            </a:r>
            <a:r>
              <a:rPr lang="es-ES" i="1" dirty="0"/>
              <a:t> = </a:t>
            </a:r>
            <a:r>
              <a:rPr lang="es-ES" i="1" dirty="0" err="1"/>
              <a:t>require</a:t>
            </a:r>
            <a:r>
              <a:rPr lang="es-ES" i="1" dirty="0"/>
              <a:t>('</a:t>
            </a:r>
            <a:r>
              <a:rPr lang="es-ES" i="1" dirty="0" err="1"/>
              <a:t>express</a:t>
            </a:r>
            <a:r>
              <a:rPr lang="es-ES" i="1" dirty="0"/>
              <a:t>');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 err="1"/>
              <a:t>var</a:t>
            </a:r>
            <a:r>
              <a:rPr lang="es-ES" i="1" dirty="0"/>
              <a:t> app = </a:t>
            </a:r>
            <a:r>
              <a:rPr lang="es-ES" i="1" dirty="0" err="1"/>
              <a:t>express</a:t>
            </a:r>
            <a:r>
              <a:rPr lang="es-ES" i="1" dirty="0"/>
              <a:t>();</a:t>
            </a:r>
          </a:p>
          <a:p>
            <a:pPr marL="0" indent="0">
              <a:spcAft>
                <a:spcPts val="1200"/>
              </a:spcAft>
              <a:buNone/>
            </a:pPr>
            <a:endParaRPr lang="es-ES" i="1" dirty="0"/>
          </a:p>
          <a:p>
            <a:pPr marL="0" indent="0">
              <a:spcAft>
                <a:spcPts val="1200"/>
              </a:spcAft>
              <a:buNone/>
            </a:pPr>
            <a:r>
              <a:rPr lang="es-ES" i="1" dirty="0" err="1"/>
              <a:t>app.get</a:t>
            </a:r>
            <a:r>
              <a:rPr lang="es-ES" i="1" dirty="0"/>
              <a:t>('/', </a:t>
            </a:r>
            <a:r>
              <a:rPr lang="es-ES" i="1" dirty="0" err="1"/>
              <a:t>function</a:t>
            </a:r>
            <a:r>
              <a:rPr lang="es-ES" i="1" dirty="0"/>
              <a:t> (</a:t>
            </a:r>
            <a:r>
              <a:rPr lang="es-ES" i="1" dirty="0" err="1"/>
              <a:t>req</a:t>
            </a:r>
            <a:r>
              <a:rPr lang="es-ES" i="1" dirty="0"/>
              <a:t>, res) 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</a:t>
            </a:r>
            <a:r>
              <a:rPr lang="es-ES" i="1" dirty="0" err="1"/>
              <a:t>res.send</a:t>
            </a:r>
            <a:r>
              <a:rPr lang="es-ES" i="1" dirty="0"/>
              <a:t>('</a:t>
            </a:r>
            <a:r>
              <a:rPr lang="es-ES" i="1" dirty="0" err="1"/>
              <a:t>Hello</a:t>
            </a:r>
            <a:r>
              <a:rPr lang="es-ES" i="1" dirty="0"/>
              <a:t> </a:t>
            </a:r>
            <a:r>
              <a:rPr lang="es-ES" i="1" dirty="0" err="1"/>
              <a:t>World</a:t>
            </a:r>
            <a:r>
              <a:rPr lang="es-ES" i="1" dirty="0"/>
              <a:t>');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});</a:t>
            </a:r>
          </a:p>
          <a:p>
            <a:pPr marL="0" indent="0">
              <a:spcAft>
                <a:spcPts val="1200"/>
              </a:spcAft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 err="1"/>
              <a:t>var</a:t>
            </a:r>
            <a:r>
              <a:rPr lang="es-ES" i="1" dirty="0"/>
              <a:t> server = </a:t>
            </a:r>
            <a:r>
              <a:rPr lang="es-ES" i="1" dirty="0" err="1"/>
              <a:t>app.listen</a:t>
            </a:r>
            <a:r>
              <a:rPr lang="es-ES" i="1" dirty="0"/>
              <a:t>(8081, </a:t>
            </a:r>
            <a:r>
              <a:rPr lang="es-ES" i="1" dirty="0" err="1"/>
              <a:t>function</a:t>
            </a:r>
            <a:r>
              <a:rPr lang="es-ES" i="1" dirty="0"/>
              <a:t> () {</a:t>
            </a:r>
          </a:p>
          <a:p>
            <a:pPr marL="0" indent="0">
              <a:buNone/>
            </a:pPr>
            <a:r>
              <a:rPr lang="es-ES" i="1" dirty="0"/>
              <a:t>   </a:t>
            </a:r>
            <a:r>
              <a:rPr lang="es-ES" i="1" dirty="0" err="1"/>
              <a:t>var</a:t>
            </a:r>
            <a:r>
              <a:rPr lang="es-ES" i="1" dirty="0"/>
              <a:t> host = </a:t>
            </a:r>
            <a:r>
              <a:rPr lang="es-ES" i="1" dirty="0" err="1"/>
              <a:t>server.address</a:t>
            </a:r>
            <a:r>
              <a:rPr lang="es-ES" i="1" dirty="0"/>
              <a:t>().</a:t>
            </a:r>
            <a:r>
              <a:rPr lang="es-ES" i="1" dirty="0" err="1"/>
              <a:t>address</a:t>
            </a:r>
            <a:r>
              <a:rPr lang="es-ES" i="1" dirty="0"/>
              <a:t>;</a:t>
            </a:r>
          </a:p>
          <a:p>
            <a:pPr marL="0" indent="0">
              <a:buNone/>
            </a:pPr>
            <a:r>
              <a:rPr lang="es-ES" i="1" dirty="0"/>
              <a:t>   </a:t>
            </a:r>
            <a:r>
              <a:rPr lang="es-ES" i="1" dirty="0" err="1"/>
              <a:t>var</a:t>
            </a:r>
            <a:r>
              <a:rPr lang="es-ES" i="1" dirty="0"/>
              <a:t> </a:t>
            </a:r>
            <a:r>
              <a:rPr lang="es-ES" i="1" dirty="0" err="1"/>
              <a:t>port</a:t>
            </a:r>
            <a:r>
              <a:rPr lang="es-ES" i="1" dirty="0"/>
              <a:t> = </a:t>
            </a:r>
            <a:r>
              <a:rPr lang="es-ES" i="1" dirty="0" err="1"/>
              <a:t>server.address</a:t>
            </a:r>
            <a:r>
              <a:rPr lang="es-ES" i="1" dirty="0"/>
              <a:t>().</a:t>
            </a:r>
            <a:r>
              <a:rPr lang="es-ES" i="1" dirty="0" err="1"/>
              <a:t>port</a:t>
            </a:r>
            <a:r>
              <a:rPr lang="es-ES" i="1" dirty="0"/>
              <a:t>;</a:t>
            </a:r>
          </a:p>
          <a:p>
            <a:pPr marL="0" indent="0">
              <a:buNone/>
            </a:pPr>
            <a:r>
              <a:rPr lang="es-ES" i="1" dirty="0"/>
              <a:t>   </a:t>
            </a:r>
          </a:p>
          <a:p>
            <a:pPr marL="0" indent="0">
              <a:buNone/>
            </a:pPr>
            <a:r>
              <a:rPr lang="es-ES" i="1" dirty="0"/>
              <a:t>   console.log("</a:t>
            </a:r>
            <a:r>
              <a:rPr lang="es-ES" i="1" dirty="0" err="1"/>
              <a:t>Example</a:t>
            </a:r>
            <a:r>
              <a:rPr lang="es-ES" i="1" dirty="0"/>
              <a:t> app </a:t>
            </a:r>
            <a:r>
              <a:rPr lang="es-ES" i="1" dirty="0" err="1"/>
              <a:t>listening</a:t>
            </a:r>
            <a:r>
              <a:rPr lang="es-ES" i="1" dirty="0"/>
              <a:t> at http://%s:%s", host, </a:t>
            </a:r>
            <a:r>
              <a:rPr lang="es-ES" i="1" dirty="0" err="1"/>
              <a:t>port</a:t>
            </a:r>
            <a:r>
              <a:rPr lang="es-ES" i="1" dirty="0"/>
              <a:t>);</a:t>
            </a:r>
          </a:p>
          <a:p>
            <a:pPr marL="0" indent="0">
              <a:buNone/>
            </a:pPr>
            <a:r>
              <a:rPr lang="es-ES" i="1" dirty="0"/>
              <a:t>});</a:t>
            </a:r>
          </a:p>
          <a:p>
            <a:pPr marL="0" indent="0">
              <a:spcAft>
                <a:spcPts val="1200"/>
              </a:spcAft>
              <a:buNone/>
            </a:pPr>
            <a:endParaRPr lang="es-ES" i="1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s-ES" i="1" dirty="0"/>
              <a:t>// ejemplo </a:t>
            </a:r>
            <a:r>
              <a:rPr lang="es-ES" i="1" dirty="0" err="1"/>
              <a:t>get</a:t>
            </a:r>
            <a:r>
              <a:rPr lang="es-ES" i="1" dirty="0"/>
              <a:t> con </a:t>
            </a:r>
            <a:r>
              <a:rPr lang="es-ES" i="1" dirty="0" err="1"/>
              <a:t>query</a:t>
            </a:r>
            <a:r>
              <a:rPr lang="es-ES" i="1" dirty="0"/>
              <a:t> </a:t>
            </a:r>
            <a:r>
              <a:rPr lang="es-ES" i="1" dirty="0" err="1"/>
              <a:t>string</a:t>
            </a:r>
            <a:endParaRPr lang="es-ES" i="1" dirty="0"/>
          </a:p>
          <a:p>
            <a:pPr marL="0" indent="0">
              <a:buNone/>
            </a:pPr>
            <a:r>
              <a:rPr lang="es-ES" i="1" dirty="0" err="1"/>
              <a:t>app.get</a:t>
            </a:r>
            <a:r>
              <a:rPr lang="es-ES" i="1" dirty="0"/>
              <a:t>(“/usuario/:id”, </a:t>
            </a:r>
            <a:r>
              <a:rPr lang="es-ES" i="1" dirty="0" err="1"/>
              <a:t>function</a:t>
            </a:r>
            <a:r>
              <a:rPr lang="es-ES" i="1" dirty="0"/>
              <a:t> (</a:t>
            </a:r>
            <a:r>
              <a:rPr lang="es-ES" i="1" dirty="0" err="1"/>
              <a:t>req</a:t>
            </a:r>
            <a:r>
              <a:rPr lang="es-ES" i="1" dirty="0"/>
              <a:t>, res) {</a:t>
            </a:r>
          </a:p>
          <a:p>
            <a:pPr marL="0" indent="0">
              <a:buNone/>
            </a:pPr>
            <a:r>
              <a:rPr lang="es-ES" i="1" dirty="0"/>
              <a:t>    </a:t>
            </a:r>
            <a:r>
              <a:rPr lang="es-ES" i="1" dirty="0" err="1"/>
              <a:t>res.send</a:t>
            </a:r>
            <a:r>
              <a:rPr lang="es-ES" i="1" dirty="0"/>
              <a:t>(`se ha pedido usuario con id ${</a:t>
            </a:r>
            <a:r>
              <a:rPr lang="es-ES" i="1" dirty="0" err="1"/>
              <a:t>req.params.id</a:t>
            </a:r>
            <a:r>
              <a:rPr lang="es-ES" i="1" dirty="0"/>
              <a:t>}`);</a:t>
            </a:r>
          </a:p>
          <a:p>
            <a:pPr marL="0" indent="0">
              <a:buNone/>
            </a:pPr>
            <a:r>
              <a:rPr lang="es-ES" i="1" dirty="0"/>
              <a:t>});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// ejemplo post con </a:t>
            </a:r>
            <a:r>
              <a:rPr lang="es-ES" i="1" dirty="0" err="1"/>
              <a:t>body</a:t>
            </a:r>
            <a:endParaRPr lang="es-ES" i="1" dirty="0"/>
          </a:p>
          <a:p>
            <a:pPr marL="0" indent="0">
              <a:buNone/>
            </a:pPr>
            <a:r>
              <a:rPr lang="es-ES" i="1" dirty="0" err="1"/>
              <a:t>app.post</a:t>
            </a:r>
            <a:r>
              <a:rPr lang="es-ES" i="1" dirty="0"/>
              <a:t>(“/</a:t>
            </a:r>
            <a:r>
              <a:rPr lang="es-ES" i="1" dirty="0" err="1"/>
              <a:t>login</a:t>
            </a:r>
            <a:r>
              <a:rPr lang="es-ES" i="1" dirty="0"/>
              <a:t>”, </a:t>
            </a:r>
            <a:r>
              <a:rPr lang="es-ES" i="1" dirty="0" err="1"/>
              <a:t>function</a:t>
            </a:r>
            <a:r>
              <a:rPr lang="es-ES" i="1" dirty="0"/>
              <a:t>(</a:t>
            </a:r>
            <a:r>
              <a:rPr lang="es-ES" i="1" dirty="0" err="1"/>
              <a:t>req</a:t>
            </a:r>
            <a:r>
              <a:rPr lang="es-ES" i="1" dirty="0"/>
              <a:t>, res) {</a:t>
            </a:r>
          </a:p>
          <a:p>
            <a:pPr marL="0" indent="0">
              <a:buNone/>
            </a:pPr>
            <a:r>
              <a:rPr lang="es-ES" i="1" dirty="0"/>
              <a:t>    </a:t>
            </a:r>
            <a:r>
              <a:rPr lang="es-ES" i="1" dirty="0" err="1"/>
              <a:t>res.send</a:t>
            </a:r>
            <a:r>
              <a:rPr lang="es-ES" i="1" dirty="0"/>
              <a:t>(`se ha pedido </a:t>
            </a:r>
            <a:r>
              <a:rPr lang="es-ES" i="1" dirty="0" err="1"/>
              <a:t>login</a:t>
            </a:r>
            <a:r>
              <a:rPr lang="es-ES" i="1" dirty="0"/>
              <a:t> con email ${</a:t>
            </a:r>
            <a:r>
              <a:rPr lang="es-ES" i="1" dirty="0" err="1"/>
              <a:t>req.body.email</a:t>
            </a:r>
            <a:r>
              <a:rPr lang="es-ES" i="1" dirty="0"/>
              <a:t>} y </a:t>
            </a:r>
            <a:r>
              <a:rPr lang="es-ES" i="1" dirty="0" err="1"/>
              <a:t>password</a:t>
            </a:r>
            <a:r>
              <a:rPr lang="es-ES" i="1" dirty="0"/>
              <a:t> ${</a:t>
            </a:r>
            <a:r>
              <a:rPr lang="es-ES" i="1" dirty="0" err="1"/>
              <a:t>req.body.password</a:t>
            </a:r>
            <a:r>
              <a:rPr lang="es-ES" i="1" dirty="0"/>
              <a:t>}`</a:t>
            </a:r>
          </a:p>
          <a:p>
            <a:pPr marL="0" indent="0">
              <a:buNone/>
            </a:pPr>
            <a:r>
              <a:rPr lang="es-ES" i="1" dirty="0"/>
              <a:t>});</a:t>
            </a:r>
          </a:p>
          <a:p>
            <a:pPr marL="0" indent="0">
              <a:buNone/>
            </a:pPr>
            <a:endParaRPr lang="es-ES" i="1" dirty="0"/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7626D82-BD96-9F95-8B8E-2CF303EE0FE9}"/>
              </a:ext>
            </a:extLst>
          </p:cNvPr>
          <p:cNvSpPr txBox="1">
            <a:spLocks/>
          </p:cNvSpPr>
          <p:nvPr/>
        </p:nvSpPr>
        <p:spPr>
          <a:xfrm>
            <a:off x="410312" y="634483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 b="0" i="0" u="none" strike="noStrike" cap="none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NodeJS – </a:t>
            </a:r>
            <a:r>
              <a:rPr lang="en-GB" dirty="0" err="1"/>
              <a:t>Primeros</a:t>
            </a:r>
            <a:r>
              <a:rPr lang="en-GB" dirty="0"/>
              <a:t> pasos</a:t>
            </a:r>
          </a:p>
          <a:p>
            <a:pPr>
              <a:buClr>
                <a:schemeClr val="dk1"/>
              </a:buClr>
              <a:buSzPct val="39285"/>
              <a:buFont typeface="Arial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35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3204706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NodeJS - </a:t>
            </a:r>
            <a:r>
              <a:rPr lang="en-GB" dirty="0" err="1"/>
              <a:t>Ejercicios</a:t>
            </a: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3682076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spcAft>
                <a:spcPts val="1200"/>
              </a:spcAft>
            </a:pPr>
            <a:r>
              <a:rPr lang="es-ES" dirty="0"/>
              <a:t>Obtener listado completo de productos.</a:t>
            </a:r>
          </a:p>
          <a:p>
            <a:pPr marL="171450" indent="-171450">
              <a:spcAft>
                <a:spcPts val="1200"/>
              </a:spcAft>
            </a:pPr>
            <a:r>
              <a:rPr lang="es-ES" dirty="0"/>
              <a:t>Obtener un producto a partir de su ID</a:t>
            </a:r>
          </a:p>
          <a:p>
            <a:pPr marL="171450" indent="-171450">
              <a:spcAft>
                <a:spcPts val="1200"/>
              </a:spcAft>
            </a:pPr>
            <a:r>
              <a:rPr lang="es-ES" dirty="0"/>
              <a:t>Registro de usuario</a:t>
            </a:r>
          </a:p>
          <a:p>
            <a:pPr marL="171450" indent="-171450">
              <a:spcAft>
                <a:spcPts val="1200"/>
              </a:spcAft>
            </a:pPr>
            <a:r>
              <a:rPr lang="es-ES" dirty="0" err="1"/>
              <a:t>Login</a:t>
            </a:r>
            <a:r>
              <a:rPr lang="es-ES" dirty="0"/>
              <a:t> de usuario con email y </a:t>
            </a:r>
            <a:r>
              <a:rPr lang="es-ES" dirty="0" err="1"/>
              <a:t>password</a:t>
            </a:r>
            <a:endParaRPr lang="es-ES" dirty="0"/>
          </a:p>
          <a:p>
            <a:pPr marL="171450" indent="-171450">
              <a:spcAft>
                <a:spcPts val="1200"/>
              </a:spcAft>
            </a:pPr>
            <a:r>
              <a:rPr lang="es-ES" dirty="0"/>
              <a:t>Realizar una compra</a:t>
            </a:r>
          </a:p>
        </p:txBody>
      </p:sp>
      <p:pic>
        <p:nvPicPr>
          <p:cNvPr id="109" name="Google Shape;109;p2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6854" r="26859"/>
          <a:stretch/>
        </p:blipFill>
        <p:spPr>
          <a:xfrm>
            <a:off x="6737750" y="-75550"/>
            <a:ext cx="2450700" cy="5294700"/>
          </a:xfrm>
          <a:prstGeom prst="rect">
            <a:avLst/>
          </a:prstGeom>
        </p:spPr>
      </p:pic>
      <p:pic>
        <p:nvPicPr>
          <p:cNvPr id="110" name="Google Shape;110;p21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l="36980" r="36983"/>
          <a:stretch/>
        </p:blipFill>
        <p:spPr>
          <a:xfrm>
            <a:off x="4287050" y="-75550"/>
            <a:ext cx="2450701" cy="5294699"/>
          </a:xfrm>
          <a:prstGeom prst="rect">
            <a:avLst/>
          </a:prstGeom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22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4095" y="208429"/>
            <a:ext cx="5997388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JavaScript – </a:t>
            </a:r>
            <a:r>
              <a:rPr lang="en-GB" dirty="0" err="1"/>
              <a:t>Callbacks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5317" y="928429"/>
            <a:ext cx="5497429" cy="4006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s-ES" sz="1600" i="1" dirty="0" err="1"/>
              <a:t>function</a:t>
            </a:r>
            <a:r>
              <a:rPr lang="es-ES" sz="1600" i="1" dirty="0"/>
              <a:t> </a:t>
            </a:r>
            <a:r>
              <a:rPr lang="es-ES" sz="1600" i="1" dirty="0" err="1"/>
              <a:t>myDisplayer</a:t>
            </a:r>
            <a:r>
              <a:rPr lang="es-ES" sz="1600" i="1" dirty="0"/>
              <a:t>(</a:t>
            </a:r>
            <a:r>
              <a:rPr lang="es-ES" sz="1600" i="1" dirty="0" err="1"/>
              <a:t>some</a:t>
            </a:r>
            <a:r>
              <a:rPr lang="es-ES" sz="1600" i="1" dirty="0"/>
              <a:t>) {</a:t>
            </a:r>
          </a:p>
          <a:p>
            <a:pPr marL="0" indent="0">
              <a:buNone/>
            </a:pPr>
            <a:r>
              <a:rPr lang="es-ES" sz="1600" i="1" dirty="0" err="1"/>
              <a:t>document.getElementById</a:t>
            </a:r>
            <a:r>
              <a:rPr lang="es-ES" sz="1600" i="1" dirty="0"/>
              <a:t>("demo").</a:t>
            </a:r>
            <a:r>
              <a:rPr lang="es-ES" sz="1600" i="1" dirty="0" err="1"/>
              <a:t>innerHTML</a:t>
            </a:r>
            <a:r>
              <a:rPr lang="es-ES" sz="1600" i="1" dirty="0"/>
              <a:t> = </a:t>
            </a:r>
            <a:r>
              <a:rPr lang="es-ES" sz="1600" i="1" dirty="0" err="1"/>
              <a:t>some</a:t>
            </a:r>
            <a:r>
              <a:rPr lang="es-ES" sz="1600" i="1" dirty="0"/>
              <a:t>;</a:t>
            </a:r>
          </a:p>
          <a:p>
            <a:pPr marL="0" indent="0">
              <a:buNone/>
            </a:pPr>
            <a:r>
              <a:rPr lang="es-ES" sz="1600" i="1" dirty="0"/>
              <a:t>}</a:t>
            </a:r>
          </a:p>
          <a:p>
            <a:pPr marL="0" indent="0">
              <a:buNone/>
            </a:pPr>
            <a:endParaRPr lang="es-ES" sz="1600" i="1" dirty="0"/>
          </a:p>
          <a:p>
            <a:pPr marL="0" indent="0">
              <a:buNone/>
            </a:pPr>
            <a:r>
              <a:rPr lang="es-ES" sz="1600" i="1" dirty="0" err="1"/>
              <a:t>function</a:t>
            </a:r>
            <a:r>
              <a:rPr lang="es-ES" sz="1600" i="1" dirty="0"/>
              <a:t> </a:t>
            </a:r>
            <a:r>
              <a:rPr lang="es-ES" sz="1600" i="1" dirty="0" err="1"/>
              <a:t>myCalculator</a:t>
            </a:r>
            <a:r>
              <a:rPr lang="es-ES" sz="1600" i="1" dirty="0"/>
              <a:t>(num1, num2, </a:t>
            </a:r>
            <a:r>
              <a:rPr lang="es-ES" sz="1600" i="1" dirty="0" err="1"/>
              <a:t>myCallback</a:t>
            </a:r>
            <a:r>
              <a:rPr lang="es-ES" sz="1600" i="1" dirty="0"/>
              <a:t>) {</a:t>
            </a:r>
          </a:p>
          <a:p>
            <a:pPr marL="0" indent="0">
              <a:buNone/>
            </a:pPr>
            <a:r>
              <a:rPr lang="es-ES" sz="1600" i="1" dirty="0"/>
              <a:t>  </a:t>
            </a:r>
            <a:r>
              <a:rPr lang="es-ES" sz="1600" i="1" dirty="0" err="1"/>
              <a:t>let</a:t>
            </a:r>
            <a:r>
              <a:rPr lang="es-ES" sz="1600" i="1" dirty="0"/>
              <a:t> sum = num1 + num2;</a:t>
            </a:r>
          </a:p>
          <a:p>
            <a:pPr marL="0" indent="0">
              <a:buNone/>
            </a:pPr>
            <a:r>
              <a:rPr lang="es-ES" sz="1600" i="1" dirty="0"/>
              <a:t>  </a:t>
            </a:r>
            <a:r>
              <a:rPr lang="es-ES" sz="1600" i="1" dirty="0" err="1"/>
              <a:t>myCallback</a:t>
            </a:r>
            <a:r>
              <a:rPr lang="es-ES" sz="1600" i="1" dirty="0"/>
              <a:t>(sum);</a:t>
            </a:r>
          </a:p>
          <a:p>
            <a:pPr marL="0" indent="0">
              <a:buNone/>
            </a:pPr>
            <a:r>
              <a:rPr lang="es-ES" sz="1600" i="1" dirty="0"/>
              <a:t>}</a:t>
            </a:r>
          </a:p>
          <a:p>
            <a:pPr marL="0" indent="0">
              <a:buNone/>
            </a:pPr>
            <a:endParaRPr lang="es-ES" sz="1600" i="1" dirty="0"/>
          </a:p>
          <a:p>
            <a:pPr marL="0" indent="0">
              <a:buNone/>
            </a:pPr>
            <a:r>
              <a:rPr lang="es-ES" sz="1600" i="1" dirty="0" err="1"/>
              <a:t>myCalculator</a:t>
            </a:r>
            <a:r>
              <a:rPr lang="es-ES" sz="1600" i="1" dirty="0"/>
              <a:t>(5, 5, </a:t>
            </a:r>
            <a:r>
              <a:rPr lang="es-ES" sz="1600" i="1" dirty="0" err="1"/>
              <a:t>myDisplayer</a:t>
            </a:r>
            <a:r>
              <a:rPr lang="es-ES" sz="1600" i="1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Modificar la parte de MySQL usando </a:t>
            </a:r>
            <a:r>
              <a:rPr lang="es-ES" dirty="0" err="1"/>
              <a:t>callbacks</a:t>
            </a:r>
            <a:endParaRPr lang="es-ES"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6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806050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" dirty="0"/>
              <a:t> DOM o Document Object Model</a:t>
            </a:r>
          </a:p>
          <a:p>
            <a:pPr marL="0" indent="0">
              <a:spcAft>
                <a:spcPts val="1200"/>
              </a:spcAft>
              <a:buNone/>
            </a:pPr>
            <a:endParaRPr lang="es" dirty="0"/>
          </a:p>
          <a:p>
            <a:pPr marL="285750" indent="-285750">
              <a:spcAft>
                <a:spcPts val="1200"/>
              </a:spcAft>
            </a:pPr>
            <a:r>
              <a:rPr lang="es-ES" sz="1400" dirty="0"/>
              <a:t>La importancia de validar el HTML (DOCTYPE)</a:t>
            </a:r>
          </a:p>
          <a:p>
            <a:pPr marL="285750" indent="-285750">
              <a:spcAft>
                <a:spcPts val="1200"/>
              </a:spcAft>
            </a:pPr>
            <a:r>
              <a:rPr lang="es-ES" sz="1400" dirty="0"/>
              <a:t>Representación del árbol de etiquetas</a:t>
            </a:r>
          </a:p>
          <a:p>
            <a:pPr marL="285750" indent="-285750">
              <a:spcAft>
                <a:spcPts val="1200"/>
              </a:spcAft>
            </a:pPr>
            <a:r>
              <a:rPr lang="es-ES" sz="1400" dirty="0"/>
              <a:t>Podemos manipular el DOM desde JavaScript</a:t>
            </a:r>
          </a:p>
          <a:p>
            <a:pPr marL="285750" indent="-285750">
              <a:spcAft>
                <a:spcPts val="1200"/>
              </a:spcAft>
            </a:pPr>
            <a:endParaRPr lang="es-ES" dirty="0"/>
          </a:p>
          <a:p>
            <a:pPr marL="0" indent="0">
              <a:spcAft>
                <a:spcPts val="1200"/>
              </a:spcAft>
              <a:buNone/>
            </a:pPr>
            <a:r>
              <a:rPr lang="es-ES" sz="1400" dirty="0"/>
              <a:t>Sacar DOM del una URL que nos guste.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/>
              <a:t>&lt;!DOCTYPE 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 dirty="0"/>
              <a:t>&lt;html&gt;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 dirty="0"/>
              <a:t>    &lt;body&gt;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 dirty="0"/>
              <a:t>        &lt;p&gt;</a:t>
            </a:r>
            <a:r>
              <a:rPr lang="en-GB" sz="1400" i="1" dirty="0" err="1"/>
              <a:t>Esto</a:t>
            </a:r>
            <a:r>
              <a:rPr lang="en-GB" sz="1400" i="1" dirty="0"/>
              <a:t> es </a:t>
            </a:r>
            <a:r>
              <a:rPr lang="en-GB" sz="1400" i="1" dirty="0" err="1"/>
              <a:t>una</a:t>
            </a:r>
            <a:r>
              <a:rPr lang="en-GB" sz="1400" i="1" dirty="0"/>
              <a:t> </a:t>
            </a:r>
            <a:r>
              <a:rPr lang="en-GB" sz="1400" i="1" dirty="0" err="1"/>
              <a:t>p&amp;aacute;gina</a:t>
            </a:r>
            <a:r>
              <a:rPr lang="en-GB" sz="1400" i="1" dirty="0"/>
              <a:t> web&lt;/p&gt;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 dirty="0"/>
              <a:t>    &lt;/body&gt;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 dirty="0"/>
              <a:t>&lt;/html&gt;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7626D82-BD96-9F95-8B8E-2CF303EE0FE9}"/>
              </a:ext>
            </a:extLst>
          </p:cNvPr>
          <p:cNvSpPr txBox="1">
            <a:spLocks/>
          </p:cNvSpPr>
          <p:nvPr/>
        </p:nvSpPr>
        <p:spPr>
          <a:xfrm>
            <a:off x="410312" y="634483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 b="0" i="0" u="none" strike="noStrike" cap="none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Un DOM para </a:t>
            </a:r>
            <a:r>
              <a:rPr lang="en-GB" dirty="0" err="1"/>
              <a:t>dominarlos</a:t>
            </a:r>
            <a:r>
              <a:rPr lang="en-GB" dirty="0"/>
              <a:t> a </a:t>
            </a:r>
            <a:r>
              <a:rPr lang="en-GB" dirty="0" err="1"/>
              <a:t>todos</a:t>
            </a:r>
            <a:endParaRPr lang="en-GB" dirty="0"/>
          </a:p>
          <a:p>
            <a:pPr>
              <a:buClr>
                <a:schemeClr val="dk1"/>
              </a:buClr>
              <a:buSzPct val="39285"/>
              <a:buFont typeface="Arial"/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4095" y="208429"/>
            <a:ext cx="5997388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JavaScript – </a:t>
            </a:r>
            <a:r>
              <a:rPr lang="en-GB" dirty="0" err="1"/>
              <a:t>Promesas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5317" y="928429"/>
            <a:ext cx="5497429" cy="4006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/>
            <a:r>
              <a:rPr lang="es-ES" dirty="0"/>
              <a:t>Nos da control sobre operaciones asíncronas</a:t>
            </a:r>
          </a:p>
          <a:p>
            <a:pPr marL="285750" indent="-285750"/>
            <a:r>
              <a:rPr lang="es-ES" dirty="0"/>
              <a:t>Llamadas a API suelen ser asíncronas</a:t>
            </a:r>
          </a:p>
          <a:p>
            <a:pPr marL="285750" indent="-285750"/>
            <a:r>
              <a:rPr lang="es-ES" dirty="0"/>
              <a:t>Tratamiento de </a:t>
            </a:r>
            <a:r>
              <a:rPr lang="es-ES" dirty="0" err="1"/>
              <a:t>arrays</a:t>
            </a:r>
            <a:r>
              <a:rPr lang="es-ES" dirty="0"/>
              <a:t> o listas largas mejor </a:t>
            </a:r>
            <a:r>
              <a:rPr lang="es-ES" dirty="0" err="1"/>
              <a:t>asincronas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let</a:t>
            </a:r>
            <a:r>
              <a:rPr lang="es-ES" dirty="0"/>
              <a:t> p = new </a:t>
            </a:r>
            <a:r>
              <a:rPr lang="es-ES" dirty="0" err="1"/>
              <a:t>Promise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(</a:t>
            </a:r>
            <a:r>
              <a:rPr lang="es-ES" dirty="0" err="1"/>
              <a:t>resolve</a:t>
            </a:r>
            <a:r>
              <a:rPr lang="es-ES" dirty="0"/>
              <a:t>, </a:t>
            </a:r>
            <a:r>
              <a:rPr lang="es-ES" dirty="0" err="1"/>
              <a:t>reject</a:t>
            </a:r>
            <a:r>
              <a:rPr lang="es-ES" dirty="0"/>
              <a:t>){</a:t>
            </a:r>
          </a:p>
          <a:p>
            <a:pPr marL="0" indent="0">
              <a:buNone/>
            </a:pPr>
            <a:r>
              <a:rPr lang="es-ES" dirty="0"/>
              <a:t>    // hacer un trabajo largo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(ok) { 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resolve</a:t>
            </a:r>
            <a:r>
              <a:rPr lang="es-ES" dirty="0"/>
              <a:t>(‘Trabajo completado’);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reject</a:t>
            </a:r>
            <a:r>
              <a:rPr lang="es-ES" dirty="0"/>
              <a:t>('ERROR , no se pudo realizar la tarea’);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});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76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981635"/>
            <a:ext cx="3999900" cy="4007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i="1" dirty="0" err="1"/>
              <a:t>sumaPositivosAsync</a:t>
            </a:r>
            <a:r>
              <a:rPr lang="es-ES" i="1" dirty="0"/>
              <a:t>(a, b) 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 </a:t>
            </a:r>
            <a:r>
              <a:rPr lang="es-ES" i="1" dirty="0" err="1"/>
              <a:t>let</a:t>
            </a:r>
            <a:r>
              <a:rPr lang="es-ES" i="1" dirty="0"/>
              <a:t> p = new </a:t>
            </a:r>
            <a:r>
              <a:rPr lang="es-ES" i="1" dirty="0" err="1"/>
              <a:t>Promise</a:t>
            </a:r>
            <a:r>
              <a:rPr lang="es-ES" i="1" dirty="0"/>
              <a:t>(</a:t>
            </a:r>
            <a:r>
              <a:rPr lang="es-ES" i="1" dirty="0" err="1"/>
              <a:t>function</a:t>
            </a:r>
            <a:r>
              <a:rPr lang="es-ES" i="1" dirty="0"/>
              <a:t> (</a:t>
            </a:r>
            <a:r>
              <a:rPr lang="es-ES" i="1" dirty="0" err="1"/>
              <a:t>resolve</a:t>
            </a:r>
            <a:r>
              <a:rPr lang="es-ES" i="1" dirty="0"/>
              <a:t>, </a:t>
            </a:r>
            <a:r>
              <a:rPr lang="es-ES" i="1" dirty="0" err="1"/>
              <a:t>reject</a:t>
            </a:r>
            <a:r>
              <a:rPr lang="es-ES" i="1" dirty="0"/>
              <a:t>) 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      </a:t>
            </a:r>
            <a:r>
              <a:rPr lang="es-ES" i="1" dirty="0" err="1"/>
              <a:t>if</a:t>
            </a:r>
            <a:r>
              <a:rPr lang="es-ES" i="1" dirty="0"/>
              <a:t> (a &gt;= 0 &amp;&amp; b &gt;= 0) 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     </a:t>
            </a:r>
            <a:r>
              <a:rPr lang="es-ES" i="1" dirty="0" err="1"/>
              <a:t>resolve</a:t>
            </a:r>
            <a:r>
              <a:rPr lang="es-ES" i="1" dirty="0"/>
              <a:t>(a + b);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      } </a:t>
            </a:r>
            <a:r>
              <a:rPr lang="es-ES" i="1" dirty="0" err="1"/>
              <a:t>else</a:t>
            </a:r>
            <a:r>
              <a:rPr lang="es-ES" i="1" dirty="0"/>
              <a:t> 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         </a:t>
            </a:r>
            <a:r>
              <a:rPr lang="es-ES" i="1" dirty="0" err="1"/>
              <a:t>reject</a:t>
            </a:r>
            <a:r>
              <a:rPr lang="es-ES" i="1" dirty="0"/>
              <a:t>(‘Los </a:t>
            </a:r>
            <a:r>
              <a:rPr lang="es-ES" i="1" dirty="0" err="1"/>
              <a:t>numeros</a:t>
            </a:r>
            <a:r>
              <a:rPr lang="es-ES" i="1" dirty="0"/>
              <a:t> indicados no son positivos’) 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      }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      </a:t>
            </a:r>
            <a:r>
              <a:rPr lang="es-ES" i="1" dirty="0" err="1"/>
              <a:t>return</a:t>
            </a:r>
            <a:r>
              <a:rPr lang="es-ES" i="1" dirty="0"/>
              <a:t> p;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})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</a:t>
            </a:r>
            <a:r>
              <a:rPr lang="es-ES" i="1" dirty="0" err="1"/>
              <a:t>sumaPositivosAsync</a:t>
            </a:r>
            <a:r>
              <a:rPr lang="es-ES" i="1" dirty="0"/>
              <a:t>(10, 20)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   .</a:t>
            </a:r>
            <a:r>
              <a:rPr lang="es-ES" i="1" dirty="0" err="1"/>
              <a:t>then</a:t>
            </a:r>
            <a:r>
              <a:rPr lang="es-ES" i="1" dirty="0"/>
              <a:t>(ok)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    .catch(error);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s-ES" i="1" dirty="0" err="1"/>
              <a:t>sumaPositivosAsync</a:t>
            </a:r>
            <a:r>
              <a:rPr lang="es-ES" i="1" dirty="0"/>
              <a:t>(-10, -20)</a:t>
            </a:r>
          </a:p>
          <a:p>
            <a:pPr marL="0" indent="0">
              <a:buNone/>
            </a:pPr>
            <a:r>
              <a:rPr lang="es-ES" i="1" dirty="0"/>
              <a:t>      .</a:t>
            </a:r>
            <a:r>
              <a:rPr lang="es-ES" i="1" dirty="0" err="1"/>
              <a:t>then</a:t>
            </a:r>
            <a:r>
              <a:rPr lang="es-ES" i="1" dirty="0"/>
              <a:t>(ok) </a:t>
            </a:r>
          </a:p>
          <a:p>
            <a:pPr marL="0" indent="0">
              <a:buNone/>
            </a:pPr>
            <a:r>
              <a:rPr lang="es-ES" i="1" dirty="0"/>
              <a:t>      .catch(error);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   </a:t>
            </a:r>
            <a:r>
              <a:rPr lang="es-ES" i="1" dirty="0" err="1"/>
              <a:t>function</a:t>
            </a:r>
            <a:r>
              <a:rPr lang="es-ES" i="1" dirty="0"/>
              <a:t> error(</a:t>
            </a:r>
            <a:r>
              <a:rPr lang="es-ES" i="1" dirty="0" err="1"/>
              <a:t>err</a:t>
            </a:r>
            <a:r>
              <a:rPr lang="es-ES" i="1" dirty="0"/>
              <a:t>) {</a:t>
            </a:r>
          </a:p>
          <a:p>
            <a:pPr marL="0" indent="0">
              <a:buNone/>
            </a:pPr>
            <a:r>
              <a:rPr lang="es-ES" i="1" dirty="0"/>
              <a:t>      console.log(‘Error: ', </a:t>
            </a:r>
            <a:r>
              <a:rPr lang="es-ES" i="1" dirty="0" err="1"/>
              <a:t>err</a:t>
            </a:r>
            <a:r>
              <a:rPr lang="es-ES" i="1" dirty="0"/>
              <a:t>);</a:t>
            </a:r>
          </a:p>
          <a:p>
            <a:pPr marL="0" indent="0">
              <a:buNone/>
            </a:pPr>
            <a:r>
              <a:rPr lang="es-ES" i="1" dirty="0"/>
              <a:t>   }</a:t>
            </a:r>
          </a:p>
          <a:p>
            <a:pPr marL="0" indent="0">
              <a:buNone/>
            </a:pPr>
            <a:r>
              <a:rPr lang="es-ES" i="1" dirty="0"/>
              <a:t>   </a:t>
            </a:r>
            <a:r>
              <a:rPr lang="es-ES" i="1" dirty="0" err="1"/>
              <a:t>function</a:t>
            </a:r>
            <a:r>
              <a:rPr lang="es-ES" i="1" dirty="0"/>
              <a:t> ok(</a:t>
            </a:r>
            <a:r>
              <a:rPr lang="es-ES" i="1" dirty="0" err="1"/>
              <a:t>result</a:t>
            </a:r>
            <a:r>
              <a:rPr lang="es-ES" i="1" dirty="0"/>
              <a:t>) {</a:t>
            </a:r>
          </a:p>
          <a:p>
            <a:pPr marL="0" indent="0">
              <a:buNone/>
            </a:pPr>
            <a:r>
              <a:rPr lang="es-ES" i="1" dirty="0"/>
              <a:t>      console.log(‘OK: ’, </a:t>
            </a:r>
            <a:r>
              <a:rPr lang="es-ES" i="1" dirty="0" err="1"/>
              <a:t>result</a:t>
            </a:r>
            <a:r>
              <a:rPr lang="es-ES" i="1" dirty="0"/>
              <a:t>);</a:t>
            </a:r>
          </a:p>
          <a:p>
            <a:pPr marL="0" indent="0">
              <a:buNone/>
            </a:pPr>
            <a:r>
              <a:rPr lang="es-ES" i="1" dirty="0"/>
              <a:t>   }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   console.log('</a:t>
            </a:r>
            <a:r>
              <a:rPr lang="es-ES" i="1" dirty="0" err="1"/>
              <a:t>end</a:t>
            </a:r>
            <a:r>
              <a:rPr lang="es-ES" i="1" dirty="0"/>
              <a:t>’);</a:t>
            </a:r>
          </a:p>
          <a:p>
            <a:pPr marL="0" indent="0">
              <a:buNone/>
            </a:pPr>
            <a:endParaRPr lang="es-ES" i="1" dirty="0"/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7626D82-BD96-9F95-8B8E-2CF303EE0FE9}"/>
              </a:ext>
            </a:extLst>
          </p:cNvPr>
          <p:cNvSpPr txBox="1">
            <a:spLocks/>
          </p:cNvSpPr>
          <p:nvPr/>
        </p:nvSpPr>
        <p:spPr>
          <a:xfrm>
            <a:off x="390142" y="311754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 b="0" i="0" u="none" strike="noStrike" cap="none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JavaScript – </a:t>
            </a:r>
            <a:r>
              <a:rPr lang="en-GB" dirty="0" err="1"/>
              <a:t>Promesas</a:t>
            </a:r>
            <a:r>
              <a:rPr lang="en-GB" dirty="0"/>
              <a:t> (II)</a:t>
            </a:r>
          </a:p>
          <a:p>
            <a:pPr>
              <a:buClr>
                <a:schemeClr val="dk1"/>
              </a:buClr>
              <a:buSzPct val="39285"/>
              <a:buFont typeface="Arial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59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3204706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JavaScript - Fetch</a:t>
            </a: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3682076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71450" indent="-171450">
              <a:spcAft>
                <a:spcPts val="1200"/>
              </a:spcAft>
            </a:pPr>
            <a:r>
              <a:rPr lang="es-ES" dirty="0"/>
              <a:t>Sustituye al </a:t>
            </a:r>
            <a:r>
              <a:rPr lang="es-ES" dirty="0" err="1"/>
              <a:t>XMLHttpRequest</a:t>
            </a:r>
            <a:endParaRPr lang="es-ES" dirty="0"/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let promise = fetch(</a:t>
            </a:r>
            <a:r>
              <a:rPr lang="en-GB" dirty="0" err="1"/>
              <a:t>url</a:t>
            </a:r>
            <a:r>
              <a:rPr lang="en-GB" dirty="0"/>
              <a:t>, [options]);</a:t>
            </a:r>
          </a:p>
          <a:p>
            <a:pPr marL="171450" indent="-171450">
              <a:spcAft>
                <a:spcPts val="1200"/>
              </a:spcAft>
            </a:pPr>
            <a:r>
              <a:rPr lang="es-ES" dirty="0"/>
              <a:t>Un ejemplo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dirty="0" err="1"/>
              <a:t>let</a:t>
            </a:r>
            <a:r>
              <a:rPr lang="es-ES" dirty="0"/>
              <a:t> response = </a:t>
            </a:r>
            <a:r>
              <a:rPr lang="es-ES" dirty="0" err="1"/>
              <a:t>await</a:t>
            </a:r>
            <a:r>
              <a:rPr lang="es-ES" dirty="0"/>
              <a:t> </a:t>
            </a:r>
            <a:r>
              <a:rPr lang="es-ES" dirty="0" err="1"/>
              <a:t>fetch</a:t>
            </a:r>
            <a:r>
              <a:rPr lang="es-ES" dirty="0"/>
              <a:t>(</a:t>
            </a:r>
            <a:r>
              <a:rPr lang="es-ES" dirty="0" err="1"/>
              <a:t>url</a:t>
            </a:r>
            <a:r>
              <a:rPr lang="es-ES" dirty="0"/>
              <a:t>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response.ok</a:t>
            </a:r>
            <a:r>
              <a:rPr lang="es-ES" dirty="0"/>
              <a:t>) { // </a:t>
            </a:r>
            <a:r>
              <a:rPr lang="es-ES" dirty="0" err="1"/>
              <a:t>if</a:t>
            </a:r>
            <a:r>
              <a:rPr lang="es-ES" dirty="0"/>
              <a:t> HTTP-status </a:t>
            </a:r>
            <a:r>
              <a:rPr lang="es-ES" dirty="0" err="1"/>
              <a:t>is</a:t>
            </a:r>
            <a:r>
              <a:rPr lang="es-ES" dirty="0"/>
              <a:t> 200-299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dirty="0"/>
              <a:t>  //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response </a:t>
            </a:r>
            <a:r>
              <a:rPr lang="es-ES" dirty="0" err="1"/>
              <a:t>body</a:t>
            </a:r>
            <a:r>
              <a:rPr lang="es-ES" dirty="0"/>
              <a:t> (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explained</a:t>
            </a:r>
            <a:r>
              <a:rPr lang="es-ES" dirty="0"/>
              <a:t> </a:t>
            </a:r>
            <a:r>
              <a:rPr lang="es-ES" dirty="0" err="1"/>
              <a:t>below</a:t>
            </a:r>
            <a:r>
              <a:rPr lang="es-ES" dirty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dirty="0"/>
              <a:t> 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json</a:t>
            </a:r>
            <a:r>
              <a:rPr lang="es-ES" dirty="0"/>
              <a:t> = </a:t>
            </a:r>
            <a:r>
              <a:rPr lang="es-ES" dirty="0" err="1"/>
              <a:t>await</a:t>
            </a:r>
            <a:r>
              <a:rPr lang="es-ES" dirty="0"/>
              <a:t> </a:t>
            </a:r>
            <a:r>
              <a:rPr lang="es-ES" dirty="0" err="1"/>
              <a:t>response.json</a:t>
            </a:r>
            <a:r>
              <a:rPr lang="es-ES" dirty="0"/>
              <a:t>();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dirty="0"/>
              <a:t>  </a:t>
            </a:r>
            <a:r>
              <a:rPr lang="es-ES" dirty="0" err="1"/>
              <a:t>alert</a:t>
            </a:r>
            <a:r>
              <a:rPr lang="es-ES" dirty="0"/>
              <a:t>("HTTP-Error: " + </a:t>
            </a:r>
            <a:r>
              <a:rPr lang="es-ES" dirty="0" err="1"/>
              <a:t>response.status</a:t>
            </a:r>
            <a:r>
              <a:rPr lang="es-ES" dirty="0"/>
              <a:t>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dirty="0"/>
              <a:t>}</a:t>
            </a:r>
          </a:p>
          <a:p>
            <a:pPr marL="0" indent="0">
              <a:spcAft>
                <a:spcPts val="1200"/>
              </a:spcAft>
              <a:buNone/>
            </a:pPr>
            <a:endParaRPr lang="en-GB" dirty="0"/>
          </a:p>
          <a:p>
            <a:pPr marL="0" indent="0">
              <a:spcAft>
                <a:spcPts val="1200"/>
              </a:spcAft>
              <a:buNone/>
            </a:pPr>
            <a:endParaRPr lang="es-ES" dirty="0"/>
          </a:p>
        </p:txBody>
      </p:sp>
      <p:pic>
        <p:nvPicPr>
          <p:cNvPr id="109" name="Google Shape;109;p2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6854" r="26859"/>
          <a:stretch/>
        </p:blipFill>
        <p:spPr>
          <a:xfrm>
            <a:off x="6737750" y="-75550"/>
            <a:ext cx="2450700" cy="5294700"/>
          </a:xfrm>
          <a:prstGeom prst="rect">
            <a:avLst/>
          </a:prstGeom>
        </p:spPr>
      </p:pic>
      <p:pic>
        <p:nvPicPr>
          <p:cNvPr id="110" name="Google Shape;110;p21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l="36980" r="36983"/>
          <a:stretch/>
        </p:blipFill>
        <p:spPr>
          <a:xfrm>
            <a:off x="4287050" y="-75550"/>
            <a:ext cx="2450701" cy="5294699"/>
          </a:xfrm>
          <a:prstGeom prst="rect">
            <a:avLst/>
          </a:prstGeom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780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981635"/>
            <a:ext cx="3999900" cy="4007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Headers</a:t>
            </a:r>
            <a:endParaRPr lang="es-ES" dirty="0"/>
          </a:p>
          <a:p>
            <a:pPr marL="285750" indent="-285750">
              <a:spcAft>
                <a:spcPts val="1200"/>
              </a:spcAft>
            </a:pPr>
            <a:endParaRPr lang="es-ES" dirty="0"/>
          </a:p>
          <a:p>
            <a:pPr marL="0" indent="0">
              <a:spcAft>
                <a:spcPts val="1200"/>
              </a:spcAft>
              <a:buNone/>
            </a:pPr>
            <a:r>
              <a:rPr lang="es-ES" i="1" dirty="0" err="1"/>
              <a:t>let</a:t>
            </a:r>
            <a:r>
              <a:rPr lang="es-ES" i="1" dirty="0"/>
              <a:t> response = </a:t>
            </a:r>
            <a:r>
              <a:rPr lang="es-ES" i="1" dirty="0" err="1"/>
              <a:t>await</a:t>
            </a:r>
            <a:r>
              <a:rPr lang="es-ES" i="1" dirty="0"/>
              <a:t> </a:t>
            </a:r>
            <a:r>
              <a:rPr lang="es-ES" i="1" dirty="0" err="1"/>
              <a:t>fetch</a:t>
            </a:r>
            <a:r>
              <a:rPr lang="es-ES" i="1" dirty="0"/>
              <a:t>(</a:t>
            </a:r>
            <a:r>
              <a:rPr lang="es-ES" i="1" dirty="0" err="1"/>
              <a:t>url</a:t>
            </a:r>
            <a:r>
              <a:rPr lang="es-ES" i="1" dirty="0"/>
              <a:t>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 err="1"/>
              <a:t>if</a:t>
            </a:r>
            <a:r>
              <a:rPr lang="es-ES" i="1" dirty="0"/>
              <a:t> (</a:t>
            </a:r>
            <a:r>
              <a:rPr lang="es-ES" i="1" dirty="0" err="1"/>
              <a:t>response.ok</a:t>
            </a:r>
            <a:r>
              <a:rPr lang="es-ES" i="1" dirty="0"/>
              <a:t>) {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json</a:t>
            </a:r>
            <a:r>
              <a:rPr lang="es-ES" i="1" dirty="0"/>
              <a:t> = </a:t>
            </a:r>
            <a:r>
              <a:rPr lang="es-ES" i="1" dirty="0" err="1"/>
              <a:t>await</a:t>
            </a:r>
            <a:r>
              <a:rPr lang="es-ES" i="1" dirty="0"/>
              <a:t> </a:t>
            </a:r>
            <a:r>
              <a:rPr lang="es-ES" i="1" dirty="0" err="1"/>
              <a:t>response.json</a:t>
            </a:r>
            <a:r>
              <a:rPr lang="es-ES" i="1" dirty="0"/>
              <a:t>();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} </a:t>
            </a:r>
            <a:r>
              <a:rPr lang="es-ES" i="1" dirty="0" err="1"/>
              <a:t>else</a:t>
            </a:r>
            <a:r>
              <a:rPr lang="es-ES" i="1" dirty="0"/>
              <a:t> 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  </a:t>
            </a:r>
            <a:r>
              <a:rPr lang="es-ES" i="1" dirty="0" err="1"/>
              <a:t>alert</a:t>
            </a:r>
            <a:r>
              <a:rPr lang="es-ES" i="1" dirty="0"/>
              <a:t>("HTTP-Error: " + </a:t>
            </a:r>
            <a:r>
              <a:rPr lang="es-ES" i="1" dirty="0" err="1"/>
              <a:t>response.status</a:t>
            </a:r>
            <a:r>
              <a:rPr lang="es-ES" i="1" dirty="0"/>
              <a:t>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}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/>
            <a:r>
              <a:rPr lang="es-ES" dirty="0"/>
              <a:t>Peticiones POST</a:t>
            </a:r>
          </a:p>
          <a:p>
            <a:pPr marL="285750" indent="-285750"/>
            <a:endParaRPr lang="es-ES" dirty="0"/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response = </a:t>
            </a:r>
            <a:r>
              <a:rPr lang="es-ES" i="1" dirty="0" err="1"/>
              <a:t>await</a:t>
            </a:r>
            <a:r>
              <a:rPr lang="es-ES" i="1" dirty="0"/>
              <a:t> </a:t>
            </a:r>
            <a:r>
              <a:rPr lang="es-ES" i="1" dirty="0" err="1"/>
              <a:t>fetch</a:t>
            </a:r>
            <a:r>
              <a:rPr lang="es-ES" i="1" dirty="0"/>
              <a:t>('/</a:t>
            </a:r>
            <a:r>
              <a:rPr lang="es-ES" i="1" dirty="0" err="1"/>
              <a:t>article</a:t>
            </a:r>
            <a:r>
              <a:rPr lang="es-ES" i="1" dirty="0"/>
              <a:t>/</a:t>
            </a:r>
            <a:r>
              <a:rPr lang="es-ES" i="1" dirty="0" err="1"/>
              <a:t>fetch</a:t>
            </a:r>
            <a:r>
              <a:rPr lang="es-ES" i="1" dirty="0"/>
              <a:t>/post/</a:t>
            </a:r>
            <a:r>
              <a:rPr lang="es-ES" i="1" dirty="0" err="1"/>
              <a:t>user</a:t>
            </a:r>
            <a:r>
              <a:rPr lang="es-ES" i="1" dirty="0"/>
              <a:t>', {</a:t>
            </a:r>
          </a:p>
          <a:p>
            <a:pPr marL="0" indent="0">
              <a:buNone/>
            </a:pPr>
            <a:r>
              <a:rPr lang="es-ES" i="1" dirty="0"/>
              <a:t>  </a:t>
            </a:r>
            <a:r>
              <a:rPr lang="es-ES" i="1" dirty="0" err="1"/>
              <a:t>method</a:t>
            </a:r>
            <a:r>
              <a:rPr lang="es-ES" i="1" dirty="0"/>
              <a:t>: 'POST',</a:t>
            </a:r>
          </a:p>
          <a:p>
            <a:pPr marL="0" indent="0">
              <a:buNone/>
            </a:pPr>
            <a:r>
              <a:rPr lang="es-ES" i="1" dirty="0"/>
              <a:t>  </a:t>
            </a:r>
            <a:r>
              <a:rPr lang="es-ES" i="1" dirty="0" err="1"/>
              <a:t>headers</a:t>
            </a:r>
            <a:r>
              <a:rPr lang="es-ES" i="1" dirty="0"/>
              <a:t>: {</a:t>
            </a:r>
          </a:p>
          <a:p>
            <a:pPr marL="0" indent="0">
              <a:buNone/>
            </a:pPr>
            <a:r>
              <a:rPr lang="es-ES" i="1" dirty="0"/>
              <a:t>    'Content-</a:t>
            </a:r>
            <a:r>
              <a:rPr lang="es-ES" i="1" dirty="0" err="1"/>
              <a:t>Type</a:t>
            </a:r>
            <a:r>
              <a:rPr lang="es-ES" i="1" dirty="0"/>
              <a:t>': '</a:t>
            </a:r>
            <a:r>
              <a:rPr lang="es-ES" i="1" dirty="0" err="1"/>
              <a:t>application</a:t>
            </a:r>
            <a:r>
              <a:rPr lang="es-ES" i="1" dirty="0"/>
              <a:t>/</a:t>
            </a:r>
            <a:r>
              <a:rPr lang="es-ES" i="1" dirty="0" err="1"/>
              <a:t>json;charset</a:t>
            </a:r>
            <a:r>
              <a:rPr lang="es-ES" i="1" dirty="0"/>
              <a:t>=utf-8'</a:t>
            </a:r>
          </a:p>
          <a:p>
            <a:pPr marL="0" indent="0">
              <a:buNone/>
            </a:pPr>
            <a:r>
              <a:rPr lang="es-ES" i="1" dirty="0"/>
              <a:t>  },</a:t>
            </a:r>
          </a:p>
          <a:p>
            <a:pPr marL="0" indent="0">
              <a:buNone/>
            </a:pPr>
            <a:r>
              <a:rPr lang="es-ES" i="1" dirty="0"/>
              <a:t>  </a:t>
            </a:r>
            <a:r>
              <a:rPr lang="es-ES" i="1" dirty="0" err="1"/>
              <a:t>body</a:t>
            </a:r>
            <a:r>
              <a:rPr lang="es-ES" i="1" dirty="0"/>
              <a:t>: </a:t>
            </a:r>
            <a:r>
              <a:rPr lang="es-ES" i="1" dirty="0" err="1"/>
              <a:t>JSON.stringify</a:t>
            </a:r>
            <a:r>
              <a:rPr lang="es-ES" i="1" dirty="0"/>
              <a:t>(</a:t>
            </a:r>
            <a:r>
              <a:rPr lang="es-ES" i="1" dirty="0" err="1"/>
              <a:t>user</a:t>
            </a:r>
            <a:r>
              <a:rPr lang="es-ES" i="1" dirty="0"/>
              <a:t>)</a:t>
            </a:r>
          </a:p>
          <a:p>
            <a:pPr marL="0" indent="0">
              <a:buNone/>
            </a:pPr>
            <a:r>
              <a:rPr lang="es-ES" i="1" dirty="0"/>
              <a:t>});</a:t>
            </a: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7626D82-BD96-9F95-8B8E-2CF303EE0FE9}"/>
              </a:ext>
            </a:extLst>
          </p:cNvPr>
          <p:cNvSpPr txBox="1">
            <a:spLocks/>
          </p:cNvSpPr>
          <p:nvPr/>
        </p:nvSpPr>
        <p:spPr>
          <a:xfrm>
            <a:off x="390142" y="311754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 b="0" i="0" u="none" strike="noStrike" cap="none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JavaScript – Fetch (II)</a:t>
            </a:r>
          </a:p>
          <a:p>
            <a:pPr>
              <a:buClr>
                <a:schemeClr val="dk1"/>
              </a:buClr>
              <a:buSzPct val="39285"/>
              <a:buFont typeface="Arial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5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806050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 err="1"/>
              <a:t>Occuren</a:t>
            </a:r>
            <a:r>
              <a:rPr lang="es-ES" dirty="0"/>
              <a:t> muchos eventos en el DOM , por ejemplo </a:t>
            </a:r>
            <a:r>
              <a:rPr lang="es-ES" dirty="0" err="1"/>
              <a:t>onClick</a:t>
            </a:r>
            <a:r>
              <a:rPr lang="es-ES" dirty="0"/>
              <a:t> u </a:t>
            </a:r>
            <a:r>
              <a:rPr lang="es-ES" dirty="0" err="1"/>
              <a:t>onLoad</a:t>
            </a:r>
            <a:endParaRPr lang="es-ES" dirty="0"/>
          </a:p>
          <a:p>
            <a:pPr marL="742950" lvl="1" indent="-285750">
              <a:spcAft>
                <a:spcPts val="1200"/>
              </a:spcAft>
            </a:pPr>
            <a:r>
              <a:rPr lang="es-ES" dirty="0" err="1"/>
              <a:t>onClick</a:t>
            </a:r>
            <a:r>
              <a:rPr lang="es-ES" dirty="0"/>
              <a:t> sucede cuando el usuario hace “</a:t>
            </a:r>
            <a:r>
              <a:rPr lang="es-ES" dirty="0" err="1"/>
              <a:t>click</a:t>
            </a:r>
            <a:r>
              <a:rPr lang="es-ES" dirty="0"/>
              <a:t>” en un objeto del DOM</a:t>
            </a:r>
          </a:p>
          <a:p>
            <a:pPr marL="742950" lvl="1" indent="-285750">
              <a:spcAft>
                <a:spcPts val="1200"/>
              </a:spcAft>
            </a:pPr>
            <a:r>
              <a:rPr lang="es-ES" dirty="0" err="1"/>
              <a:t>onLoad</a:t>
            </a:r>
            <a:r>
              <a:rPr lang="es-ES" dirty="0"/>
              <a:t> sucede cuando se carga el DOM al completo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Se definen dentro del HTML del DOM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Cuando ocurre un evento puedo ejecutar código JavaScript</a:t>
            </a:r>
          </a:p>
          <a:p>
            <a:pPr marL="285750" indent="-285750">
              <a:spcAft>
                <a:spcPts val="1200"/>
              </a:spcAft>
            </a:pPr>
            <a:endParaRPr lang="es-ES" dirty="0"/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Incluir un evento </a:t>
            </a:r>
            <a:r>
              <a:rPr lang="es-ES" i="1" dirty="0" err="1"/>
              <a:t>onLoad</a:t>
            </a:r>
            <a:r>
              <a:rPr lang="es-ES" i="1" dirty="0"/>
              <a:t> en nuestro HTML</a:t>
            </a:r>
          </a:p>
          <a:p>
            <a:pPr marL="0" indent="0">
              <a:spcAft>
                <a:spcPts val="1200"/>
              </a:spcAft>
              <a:buNone/>
            </a:pPr>
            <a:endParaRPr lang="es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s-ES" i="1" dirty="0"/>
              <a:t>&lt;!DOCTYPE 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    &lt;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i="1" dirty="0" err="1"/>
              <a:t>onLoad</a:t>
            </a:r>
            <a:r>
              <a:rPr lang="es-ES" i="1" dirty="0"/>
              <a:t>=“</a:t>
            </a:r>
            <a:r>
              <a:rPr lang="es-ES" i="1" dirty="0" err="1"/>
              <a:t>miFuncion</a:t>
            </a:r>
            <a:r>
              <a:rPr lang="es-ES" i="1" dirty="0"/>
              <a:t>()”&gt;</a:t>
            </a:r>
          </a:p>
          <a:p>
            <a:pPr marL="0" indent="0">
              <a:buNone/>
            </a:pPr>
            <a:r>
              <a:rPr lang="es-ES" i="1" dirty="0"/>
              <a:t>        &lt;p&gt;Esto es una </a:t>
            </a:r>
            <a:r>
              <a:rPr lang="es-ES" i="1" dirty="0" err="1"/>
              <a:t>p&amp;aacute;gina</a:t>
            </a:r>
            <a:r>
              <a:rPr lang="es-ES" i="1" dirty="0"/>
              <a:t> web&lt;/p&gt;</a:t>
            </a:r>
          </a:p>
          <a:p>
            <a:pPr marL="0" indent="0">
              <a:buNone/>
            </a:pPr>
            <a:r>
              <a:rPr lang="es-ES" i="1" dirty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7626D82-BD96-9F95-8B8E-2CF303EE0FE9}"/>
              </a:ext>
            </a:extLst>
          </p:cNvPr>
          <p:cNvSpPr txBox="1">
            <a:spLocks/>
          </p:cNvSpPr>
          <p:nvPr/>
        </p:nvSpPr>
        <p:spPr>
          <a:xfrm>
            <a:off x="410312" y="634483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 b="0" i="0" u="none" strike="noStrike" cap="none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Document Object Model - </a:t>
            </a:r>
            <a:r>
              <a:rPr lang="en-GB" dirty="0" err="1"/>
              <a:t>Eventos</a:t>
            </a:r>
            <a:endParaRPr lang="en-GB" dirty="0"/>
          </a:p>
          <a:p>
            <a:pPr>
              <a:buClr>
                <a:schemeClr val="dk1"/>
              </a:buClr>
              <a:buSzPct val="39285"/>
              <a:buFont typeface="Arial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8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-64818" y="625325"/>
            <a:ext cx="6996776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Object Document Model - </a:t>
            </a:r>
            <a:r>
              <a:rPr lang="en-GB" dirty="0" err="1"/>
              <a:t>Identificadores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699" y="1847274"/>
            <a:ext cx="5497429" cy="3087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/>
              <a:t>Les da un nombre identificativo a cada objeto del DOM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&lt;!DOCTYPE 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&lt;html&gt;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    &lt;body </a:t>
            </a:r>
            <a:r>
              <a:rPr lang="en-GB" dirty="0" err="1"/>
              <a:t>onLoad</a:t>
            </a:r>
            <a:r>
              <a:rPr lang="en-GB" dirty="0"/>
              <a:t>=“</a:t>
            </a:r>
            <a:r>
              <a:rPr lang="en-GB" dirty="0" err="1"/>
              <a:t>miFuncion</a:t>
            </a:r>
            <a:r>
              <a:rPr lang="en-GB" dirty="0"/>
              <a:t>()”&gt;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        &lt;div id=“container”&gt;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            &lt;p id=“text”&gt;</a:t>
            </a:r>
            <a:r>
              <a:rPr lang="en-GB" dirty="0" err="1"/>
              <a:t>Esto</a:t>
            </a:r>
            <a:r>
              <a:rPr lang="en-GB" dirty="0"/>
              <a:t> es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p&amp;aacute;gina</a:t>
            </a:r>
            <a:r>
              <a:rPr lang="en-GB" dirty="0"/>
              <a:t> web&lt;/p&gt;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        &lt;/div&gt;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    &lt;/body&gt;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&lt;/html&gt;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75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806050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Acceder a elementos del DOM y modificar su contenido 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En nuestro JavaScript: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 err="1"/>
              <a:t>var</a:t>
            </a:r>
            <a:r>
              <a:rPr lang="es-ES" i="1" dirty="0"/>
              <a:t> container = </a:t>
            </a:r>
            <a:r>
              <a:rPr lang="es-ES" i="1" dirty="0" err="1"/>
              <a:t>document.getElementById</a:t>
            </a:r>
            <a:r>
              <a:rPr lang="es-ES" i="1" dirty="0"/>
              <a:t>(“container”);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 err="1"/>
              <a:t>container.innerHtml</a:t>
            </a:r>
            <a:r>
              <a:rPr lang="es-ES" i="1" dirty="0"/>
              <a:t> = “&lt;p&gt;otro texto”;</a:t>
            </a:r>
          </a:p>
          <a:p>
            <a:pPr marL="285750" indent="-285750">
              <a:spcAft>
                <a:spcPts val="1200"/>
              </a:spcAft>
            </a:pPr>
            <a:endParaRPr lang="es-ES" dirty="0"/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Modificar desde JavaScript el texto en el elemento &lt;p&gt;</a:t>
            </a:r>
          </a:p>
          <a:p>
            <a:pPr marL="0" indent="0">
              <a:spcAft>
                <a:spcPts val="1200"/>
              </a:spcAft>
              <a:buNone/>
            </a:pPr>
            <a:endParaRPr lang="es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&lt;!DOCTYPE 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&lt;html&gt;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&lt;body </a:t>
            </a:r>
            <a:r>
              <a:rPr lang="en-GB" i="1" dirty="0" err="1"/>
              <a:t>onLoad</a:t>
            </a:r>
            <a:r>
              <a:rPr lang="en-GB" i="1" dirty="0"/>
              <a:t>=“</a:t>
            </a:r>
            <a:r>
              <a:rPr lang="en-GB" i="1" dirty="0" err="1"/>
              <a:t>miFuncion</a:t>
            </a:r>
            <a:r>
              <a:rPr lang="en-GB" i="1" dirty="0"/>
              <a:t>()”&gt;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    &lt;div id=“container”&gt;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        &lt;p id=“text”&gt;</a:t>
            </a:r>
            <a:r>
              <a:rPr lang="en-GB" i="1" dirty="0" err="1"/>
              <a:t>Esto</a:t>
            </a:r>
            <a:r>
              <a:rPr lang="en-GB" i="1" dirty="0"/>
              <a:t> es </a:t>
            </a:r>
            <a:r>
              <a:rPr lang="en-GB" i="1" dirty="0" err="1"/>
              <a:t>una</a:t>
            </a:r>
            <a:r>
              <a:rPr lang="en-GB" i="1" dirty="0"/>
              <a:t> </a:t>
            </a:r>
            <a:r>
              <a:rPr lang="en-GB" i="1" dirty="0" err="1"/>
              <a:t>p&amp;aacute;gina</a:t>
            </a:r>
            <a:r>
              <a:rPr lang="en-GB" i="1" dirty="0"/>
              <a:t> web&lt;/p&gt;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    &lt;/div&gt;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&lt;/body&gt;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&lt;/html&gt;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7626D82-BD96-9F95-8B8E-2CF303EE0FE9}"/>
              </a:ext>
            </a:extLst>
          </p:cNvPr>
          <p:cNvSpPr txBox="1">
            <a:spLocks/>
          </p:cNvSpPr>
          <p:nvPr/>
        </p:nvSpPr>
        <p:spPr>
          <a:xfrm>
            <a:off x="410312" y="634483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 b="0" i="0" u="none" strike="noStrike" cap="none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Document Object Model – </a:t>
            </a:r>
            <a:r>
              <a:rPr lang="en-GB" dirty="0" err="1"/>
              <a:t>Incluir</a:t>
            </a:r>
            <a:r>
              <a:rPr lang="en-GB" dirty="0"/>
              <a:t> </a:t>
            </a:r>
            <a:r>
              <a:rPr lang="en-GB" dirty="0" err="1"/>
              <a:t>Datos</a:t>
            </a:r>
            <a:endParaRPr lang="en-GB" dirty="0"/>
          </a:p>
          <a:p>
            <a:pPr>
              <a:buClr>
                <a:schemeClr val="dk1"/>
              </a:buClr>
              <a:buSzPct val="39285"/>
              <a:buFont typeface="Arial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71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699" y="625325"/>
            <a:ext cx="6069902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AJAX – Asynchronous JavaScript and XML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699" y="1847274"/>
            <a:ext cx="5497429" cy="3087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Permite desde JavaScript poder hacer llamadas asíncronas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/>
              <a:t>Por ejemplo, </a:t>
            </a:r>
            <a:r>
              <a:rPr lang="es-ES" dirty="0">
                <a:hlinkClick r:id="rId4"/>
              </a:rPr>
              <a:t>http://localhost:8080/productos</a:t>
            </a:r>
            <a:endParaRPr lang="es-ES" dirty="0"/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Lee los datos de la URL y hace que los datos estén disponibles en JavaScript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También permite enviar datos a una URL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45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2808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AJAX – Su uso</a:t>
            </a: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3809824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let </a:t>
            </a:r>
            <a:r>
              <a:rPr lang="en-GB" i="1" dirty="0" err="1"/>
              <a:t>xhttp</a:t>
            </a:r>
            <a:r>
              <a:rPr lang="en-GB" i="1" dirty="0"/>
              <a:t> = new </a:t>
            </a:r>
            <a:r>
              <a:rPr lang="en-GB" i="1" dirty="0" err="1"/>
              <a:t>XMLHttpRequest</a:t>
            </a:r>
            <a:r>
              <a:rPr lang="en-GB" i="1" dirty="0"/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 err="1"/>
              <a:t>xhttp.onreadystatechange</a:t>
            </a:r>
            <a:r>
              <a:rPr lang="en-GB" i="1" dirty="0"/>
              <a:t> = function() {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if (</a:t>
            </a:r>
            <a:r>
              <a:rPr lang="en-GB" i="1" dirty="0" err="1"/>
              <a:t>this.readyState</a:t>
            </a:r>
            <a:r>
              <a:rPr lang="en-GB" i="1" dirty="0"/>
              <a:t> == 4 &amp;&amp; </a:t>
            </a:r>
            <a:r>
              <a:rPr lang="en-GB" i="1" dirty="0" err="1"/>
              <a:t>this.status</a:t>
            </a:r>
            <a:r>
              <a:rPr lang="en-GB" i="1" dirty="0"/>
              <a:t> == 200) {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    </a:t>
            </a:r>
            <a:r>
              <a:rPr lang="en-GB" i="1" dirty="0" err="1"/>
              <a:t>document.getElementById</a:t>
            </a:r>
            <a:r>
              <a:rPr lang="en-GB" i="1" dirty="0"/>
              <a:t>("demo").</a:t>
            </a:r>
            <a:r>
              <a:rPr lang="en-GB" i="1" dirty="0" err="1"/>
              <a:t>innerHTML</a:t>
            </a:r>
            <a:r>
              <a:rPr lang="en-GB" i="1" dirty="0"/>
              <a:t> = </a:t>
            </a:r>
            <a:r>
              <a:rPr lang="en-GB" i="1" dirty="0" err="1"/>
              <a:t>this.responseText</a:t>
            </a:r>
            <a:r>
              <a:rPr lang="en-GB" i="1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};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 err="1"/>
              <a:t>xhttp.open</a:t>
            </a:r>
            <a:r>
              <a:rPr lang="en-GB" i="1" dirty="0"/>
              <a:t>("GET", "ajax_info.txt", true);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 err="1"/>
              <a:t>xhttp.send</a:t>
            </a:r>
            <a:r>
              <a:rPr lang="en-GB" i="1" dirty="0"/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4" name="Google Shape;124;p2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920" r="22920"/>
          <a:stretch/>
        </p:blipFill>
        <p:spPr>
          <a:xfrm>
            <a:off x="4307225" y="-75550"/>
            <a:ext cx="4881100" cy="5294700"/>
          </a:xfrm>
          <a:prstGeom prst="rect">
            <a:avLst/>
          </a:prstGeom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35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-64818" y="625325"/>
            <a:ext cx="6996776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AJAX - </a:t>
            </a:r>
            <a:r>
              <a:rPr lang="en-GB" dirty="0" err="1"/>
              <a:t>XMLHttpRequest.readyState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699" y="1847274"/>
            <a:ext cx="5497429" cy="3087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estado</a:t>
            </a:r>
            <a:r>
              <a:rPr lang="en-GB" dirty="0"/>
              <a:t> de la </a:t>
            </a:r>
            <a:r>
              <a:rPr lang="en-GB" dirty="0" err="1"/>
              <a:t>peticion</a:t>
            </a:r>
            <a:r>
              <a:rPr lang="en-GB" dirty="0"/>
              <a:t> HTTP. Sus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201F20-A2B8-048C-DD13-F3F7ED8D5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50" y="2817515"/>
            <a:ext cx="5497429" cy="19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5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2808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Pruebas con publicapis</a:t>
            </a: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2808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hlinkClick r:id="rId3"/>
              </a:rPr>
              <a:t>https://api.publicapis.org/entries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Probar</a:t>
            </a:r>
            <a:r>
              <a:rPr lang="en-GB" dirty="0"/>
              <a:t> con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navegador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Probar</a:t>
            </a:r>
            <a:r>
              <a:rPr lang="en-GB" dirty="0"/>
              <a:t> con un </a:t>
            </a:r>
            <a:r>
              <a:rPr lang="en-GB" dirty="0" err="1"/>
              <a:t>cliente</a:t>
            </a:r>
            <a:r>
              <a:rPr lang="en-GB" dirty="0"/>
              <a:t> </a:t>
            </a:r>
            <a:r>
              <a:rPr lang="en-GB" dirty="0" err="1"/>
              <a:t>RESTFul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Programar</a:t>
            </a:r>
            <a:r>
              <a:rPr lang="en-GB" dirty="0"/>
              <a:t> en JavaScript con AJAX y </a:t>
            </a:r>
            <a:r>
              <a:rPr lang="en-GB" dirty="0" err="1"/>
              <a:t>mostrar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consola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Modificar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JavaScript para </a:t>
            </a:r>
            <a:r>
              <a:rPr lang="en-GB" dirty="0" err="1"/>
              <a:t>mostrar</a:t>
            </a:r>
            <a:r>
              <a:rPr lang="en-GB" dirty="0"/>
              <a:t> en HTML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i="1" dirty="0"/>
              <a:t>API, Description y Category</a:t>
            </a:r>
            <a:endParaRPr i="1" dirty="0"/>
          </a:p>
        </p:txBody>
      </p:sp>
      <p:pic>
        <p:nvPicPr>
          <p:cNvPr id="109" name="Google Shape;109;p2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26854" r="26859"/>
          <a:stretch/>
        </p:blipFill>
        <p:spPr>
          <a:xfrm>
            <a:off x="6737750" y="-75550"/>
            <a:ext cx="2450700" cy="5294700"/>
          </a:xfrm>
          <a:prstGeom prst="rect">
            <a:avLst/>
          </a:prstGeom>
        </p:spPr>
      </p:pic>
      <p:pic>
        <p:nvPicPr>
          <p:cNvPr id="110" name="Google Shape;110;p21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6980" r="36983"/>
          <a:stretch/>
        </p:blipFill>
        <p:spPr>
          <a:xfrm>
            <a:off x="4287050" y="-75550"/>
            <a:ext cx="2450701" cy="5294699"/>
          </a:xfrm>
          <a:prstGeom prst="rect">
            <a:avLst/>
          </a:prstGeom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313963"/>
      </p:ext>
    </p:extLst>
  </p:cSld>
  <p:clrMapOvr>
    <a:masterClrMapping/>
  </p:clrMapOvr>
</p:sld>
</file>

<file path=ppt/theme/theme1.xml><?xml version="1.0" encoding="utf-8"?>
<a:theme xmlns:a="http://schemas.openxmlformats.org/drawingml/2006/main" name="Releevant Ligh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1754</Words>
  <Application>Microsoft Office PowerPoint</Application>
  <PresentationFormat>On-screen Show (16:9)</PresentationFormat>
  <Paragraphs>277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Readex Pro SemiBold</vt:lpstr>
      <vt:lpstr>Readex Pro</vt:lpstr>
      <vt:lpstr>Arial</vt:lpstr>
      <vt:lpstr>Releevant Light Theme</vt:lpstr>
      <vt:lpstr>¡JavaScript Avanzado!</vt:lpstr>
      <vt:lpstr>PowerPoint Presentation</vt:lpstr>
      <vt:lpstr>PowerPoint Presentation</vt:lpstr>
      <vt:lpstr>Object Document Model - Identificadores  </vt:lpstr>
      <vt:lpstr>PowerPoint Presentation</vt:lpstr>
      <vt:lpstr>AJAX – Asynchronous JavaScript and XML  </vt:lpstr>
      <vt:lpstr>AJAX – Su uso</vt:lpstr>
      <vt:lpstr>AJAX - XMLHttpRequest.readyState  </vt:lpstr>
      <vt:lpstr>Pruebas con publicapis</vt:lpstr>
      <vt:lpstr>AJAX – Cabeceras o Headers  </vt:lpstr>
      <vt:lpstr>Pruebas con dummyapi</vt:lpstr>
      <vt:lpstr>PowerPoint Presentation</vt:lpstr>
      <vt:lpstr>Objetos y clases - This  </vt:lpstr>
      <vt:lpstr>Objetos y clases - Ejercicio</vt:lpstr>
      <vt:lpstr>PowerPoint Presentation</vt:lpstr>
      <vt:lpstr>JavaScript – MySQL (II)  </vt:lpstr>
      <vt:lpstr>PowerPoint Presentation</vt:lpstr>
      <vt:lpstr>NodeJS - Ejercicios</vt:lpstr>
      <vt:lpstr>JavaScript – Callbacks  </vt:lpstr>
      <vt:lpstr>JavaScript – Promesas  </vt:lpstr>
      <vt:lpstr>PowerPoint Presentation</vt:lpstr>
      <vt:lpstr>JavaScript - Fetch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¡JavaScript Avanzado!</dc:title>
  <cp:lastModifiedBy>Israel Menis</cp:lastModifiedBy>
  <cp:revision>4</cp:revision>
  <dcterms:modified xsi:type="dcterms:W3CDTF">2022-11-20T11:43:22Z</dcterms:modified>
</cp:coreProperties>
</file>