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6.jpeg" ContentType="image/jpeg"/>
  <Override PartName="/ppt/media/image3.png" ContentType="image/png"/>
  <Override PartName="/ppt/media/image19.png" ContentType="image/png"/>
  <Override PartName="/ppt/media/image5.jpeg" ContentType="image/jpe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 strike="noStrike">
                <a:solidFill>
                  <a:srgbClr val="000000"/>
                </a:solidFill>
                <a:latin typeface="Calibri"/>
              </a:rPr>
              <a:t>Click to edit the title text formatKlik om de stijl te bewerken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5/21/15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35487CE-21D4-448E-96CD-0270E4DBA6BF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 strike="noStrike">
                <a:solidFill>
                  <a:srgbClr val="000000"/>
                </a:solidFill>
                <a:latin typeface="Calibri"/>
              </a:rPr>
              <a:t>Click to edit the title text formatKlik om de stijl te bewerken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Seventh Outline LevelKlik om de modelstijlen te bewerken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NL" sz="2800" strike="noStrike">
                <a:solidFill>
                  <a:srgbClr val="000000"/>
                </a:solidFill>
                <a:latin typeface="Calibri"/>
              </a:rPr>
              <a:t>Tweede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nl-NL" sz="2400" strike="noStrike">
                <a:solidFill>
                  <a:srgbClr val="000000"/>
                </a:solidFill>
                <a:latin typeface="Calibri"/>
              </a:rPr>
              <a:t>Derde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nl-NL" sz="2000" strike="noStrike">
                <a:solidFill>
                  <a:srgbClr val="000000"/>
                </a:solidFill>
                <a:latin typeface="Calibri"/>
              </a:rPr>
              <a:t>Vierde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nl-NL" sz="2000" strike="noStrike">
                <a:solidFill>
                  <a:srgbClr val="000000"/>
                </a:solidFill>
                <a:latin typeface="Calibri"/>
              </a:rPr>
              <a:t>Vijfde niveau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5/21/15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1836B84-0B42-4936-AF76-D6E6695AE3BC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 strike="noStrike">
                <a:solidFill>
                  <a:srgbClr val="000000"/>
                </a:solidFill>
                <a:latin typeface="Calibri"/>
              </a:rPr>
              <a:t>Self Organized Criticality:</a:t>
            </a:r>
            <a:r>
              <a:rPr lang="nl-NL" sz="4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nl-NL" sz="4400" strike="noStrike">
                <a:solidFill>
                  <a:srgbClr val="000000"/>
                </a:solidFill>
                <a:latin typeface="Calibri"/>
              </a:rPr>
              <a:t> Fluvial landscapes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Willem Hekman &amp;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Daan Kuitenbrouwer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97" name="Tijdelijke aanduiding voor inhoud 9" descr=""/>
          <p:cNvPicPr/>
          <p:nvPr/>
        </p:nvPicPr>
        <p:blipFill>
          <a:blip r:embed="rId1"/>
          <a:stretch/>
        </p:blipFill>
        <p:spPr>
          <a:xfrm>
            <a:off x="179640" y="0"/>
            <a:ext cx="8672760" cy="65365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99" name="Tijdelijke aanduiding voor inhoud 5" descr=""/>
          <p:cNvPicPr/>
          <p:nvPr/>
        </p:nvPicPr>
        <p:blipFill>
          <a:blip r:embed="rId1"/>
          <a:stretch/>
        </p:blipFill>
        <p:spPr>
          <a:xfrm>
            <a:off x="-16920" y="-46080"/>
            <a:ext cx="9160560" cy="69040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01" name="Tijdelijke aanduiding voor inhoud 3" descr=""/>
          <p:cNvPicPr/>
          <p:nvPr/>
        </p:nvPicPr>
        <p:blipFill>
          <a:blip r:embed="rId1"/>
          <a:stretch/>
        </p:blipFill>
        <p:spPr>
          <a:xfrm>
            <a:off x="-207720" y="0"/>
            <a:ext cx="9517680" cy="71733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03" name="Tijdelijke aanduiding voor inhoud 3" descr=""/>
          <p:cNvPicPr/>
          <p:nvPr/>
        </p:nvPicPr>
        <p:blipFill>
          <a:blip r:embed="rId1"/>
          <a:stretch/>
        </p:blipFill>
        <p:spPr>
          <a:xfrm>
            <a:off x="0" y="0"/>
            <a:ext cx="8668080" cy="65329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05" name="Tijdelijke aanduiding voor inhoud 3" descr=""/>
          <p:cNvPicPr/>
          <p:nvPr/>
        </p:nvPicPr>
        <p:blipFill>
          <a:blip r:embed="rId1"/>
          <a:stretch/>
        </p:blipFill>
        <p:spPr>
          <a:xfrm>
            <a:off x="-396720" y="0"/>
            <a:ext cx="9085680" cy="68479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 strike="noStrike">
                <a:solidFill>
                  <a:srgbClr val="000000"/>
                </a:solidFill>
                <a:latin typeface="Calibri"/>
              </a:rPr>
              <a:t>Another approach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1600" strike="noStrike">
                <a:solidFill>
                  <a:srgbClr val="000000"/>
                </a:solidFill>
                <a:latin typeface="Calibri"/>
              </a:rPr>
              <a:t>According to Rigon et al. (1994)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Instead of decreasing height at all positions where            , only decrease height at position with heighest shear stress.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 strike="noStrike">
                <a:solidFill>
                  <a:srgbClr val="000000"/>
                </a:solidFill>
                <a:latin typeface="Calibri"/>
              </a:rPr>
              <a:t>Results 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11" name="Tijdelijke aanduiding voor inhoud 3" descr=""/>
          <p:cNvPicPr/>
          <p:nvPr/>
        </p:nvPicPr>
        <p:blipFill>
          <a:blip r:embed="rId1"/>
          <a:stretch/>
        </p:blipFill>
        <p:spPr>
          <a:xfrm>
            <a:off x="0" y="-171360"/>
            <a:ext cx="9050040" cy="67309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13" name="Tijdelijke aanduiding voor inhoud 3" descr=""/>
          <p:cNvPicPr/>
          <p:nvPr/>
        </p:nvPicPr>
        <p:blipFill>
          <a:blip r:embed="rId1"/>
          <a:stretch/>
        </p:blipFill>
        <p:spPr>
          <a:xfrm>
            <a:off x="0" y="0"/>
            <a:ext cx="9066960" cy="674352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15" name="Tijdelijke aanduiding voor inhoud 3" descr=""/>
          <p:cNvPicPr/>
          <p:nvPr/>
        </p:nvPicPr>
        <p:blipFill>
          <a:blip r:embed="rId1"/>
          <a:stretch/>
        </p:blipFill>
        <p:spPr>
          <a:xfrm>
            <a:off x="-540720" y="0"/>
            <a:ext cx="9388080" cy="69822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 strike="noStrike">
                <a:solidFill>
                  <a:srgbClr val="000000"/>
                </a:solidFill>
                <a:latin typeface="Calibri"/>
              </a:rPr>
              <a:t>Content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Recap of Self Organized Criticality (SOC)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Idea of SOC in landscapes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Pseudo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Results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Discussion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17" name="Tijdelijke aanduiding voor inhoud 3" descr=""/>
          <p:cNvPicPr/>
          <p:nvPr/>
        </p:nvPicPr>
        <p:blipFill>
          <a:blip r:embed="rId1"/>
          <a:stretch/>
        </p:blipFill>
        <p:spPr>
          <a:xfrm>
            <a:off x="-78120" y="188640"/>
            <a:ext cx="8900640" cy="661968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19" name="Tijdelijke aanduiding voor inhoud 3" descr=""/>
          <p:cNvPicPr/>
          <p:nvPr/>
        </p:nvPicPr>
        <p:blipFill>
          <a:blip r:embed="rId1"/>
          <a:stretch/>
        </p:blipFill>
        <p:spPr>
          <a:xfrm>
            <a:off x="-396720" y="0"/>
            <a:ext cx="9298440" cy="69156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21" name="Tijdelijke aanduiding voor inhoud 3" descr=""/>
          <p:cNvPicPr/>
          <p:nvPr/>
        </p:nvPicPr>
        <p:blipFill>
          <a:blip r:embed="rId1"/>
          <a:stretch/>
        </p:blipFill>
        <p:spPr>
          <a:xfrm>
            <a:off x="0" y="0"/>
            <a:ext cx="9252360" cy="68814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23" name="Tijdelijke aanduiding voor inhoud 3" descr=""/>
          <p:cNvPicPr/>
          <p:nvPr/>
        </p:nvPicPr>
        <p:blipFill>
          <a:blip r:embed="rId1"/>
          <a:stretch/>
        </p:blipFill>
        <p:spPr>
          <a:xfrm>
            <a:off x="-297720" y="0"/>
            <a:ext cx="9441360" cy="70218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25" name="Tijdelijke aanduiding voor inhoud 3" descr=""/>
          <p:cNvPicPr/>
          <p:nvPr/>
        </p:nvPicPr>
        <p:blipFill>
          <a:blip r:embed="rId1"/>
          <a:stretch/>
        </p:blipFill>
        <p:spPr>
          <a:xfrm>
            <a:off x="225360" y="132840"/>
            <a:ext cx="8594640" cy="639216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27" name="Tijdelijke aanduiding voor inhoud 3" descr=""/>
          <p:cNvPicPr/>
          <p:nvPr/>
        </p:nvPicPr>
        <p:blipFill>
          <a:blip r:embed="rId1"/>
          <a:stretch/>
        </p:blipFill>
        <p:spPr>
          <a:xfrm>
            <a:off x="0" y="188640"/>
            <a:ext cx="8966880" cy="666900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 strike="noStrike">
                <a:solidFill>
                  <a:srgbClr val="000000"/>
                </a:solidFill>
                <a:latin typeface="Calibri"/>
              </a:rPr>
              <a:t>Discussion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Hard to reproduce results with Caldarelli method, no formation of canyons.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Behaviour very dependent on      </a:t>
            </a:r>
            <a:endParaRPr/>
          </a:p>
          <a:p>
            <a:pPr>
              <a:lnSpc>
                <a:spcPct val="100000"/>
              </a:lnSpc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lang="nl-NL" sz="3200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lang="nl-NL" sz="32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200" strike="noStrike">
                <a:solidFill>
                  <a:srgbClr val="000000"/>
                </a:solidFill>
                <a:latin typeface="Calibri"/>
              </a:rPr>
              <a:t>stresses SOC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 strike="noStrike">
                <a:solidFill>
                  <a:srgbClr val="000000"/>
                </a:solidFill>
                <a:latin typeface="Calibri"/>
              </a:rPr>
              <a:t>Recap SOC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Dynamical systems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Simple set of rules (cellular automaton)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Go to critical point (without specific control parameters)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Occurs for different length and time scale</a:t>
            </a:r>
            <a:endParaRPr/>
          </a:p>
          <a:p>
            <a:pPr>
              <a:lnSpc>
                <a:spcPct val="100000"/>
              </a:lnSpc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nl-NL" sz="3200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lang="nl-NL" sz="32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200" strike="noStrike">
                <a:solidFill>
                  <a:srgbClr val="000000"/>
                </a:solidFill>
                <a:latin typeface="Calibri"/>
              </a:rPr>
              <a:t>complex structures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 strike="noStrike">
                <a:solidFill>
                  <a:srgbClr val="000000"/>
                </a:solidFill>
                <a:latin typeface="Calibri"/>
              </a:rPr>
              <a:t>SOC in landscapes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Rivers erode valleys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Different length scales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87" name="Tijdelijke aanduiding voor inhoud 3" descr=""/>
          <p:cNvPicPr/>
          <p:nvPr/>
        </p:nvPicPr>
        <p:blipFill>
          <a:blip r:embed="rId1"/>
          <a:stretch/>
        </p:blipFill>
        <p:spPr>
          <a:xfrm>
            <a:off x="28080" y="0"/>
            <a:ext cx="911556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Tijdelijke aanduiding voor inhoud 3" descr=""/>
          <p:cNvPicPr/>
          <p:nvPr/>
        </p:nvPicPr>
        <p:blipFill>
          <a:blip r:embed="rId1"/>
          <a:stretch/>
        </p:blipFill>
        <p:spPr>
          <a:xfrm>
            <a:off x="683640" y="0"/>
            <a:ext cx="8410680" cy="6857640"/>
          </a:xfrm>
          <a:prstGeom prst="rect">
            <a:avLst/>
          </a:prstGeom>
          <a:ln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457200" y="274680"/>
            <a:ext cx="2530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2000" strike="noStrike">
                <a:solidFill>
                  <a:srgbClr val="000000"/>
                </a:solidFill>
                <a:latin typeface="Calibri"/>
              </a:rPr>
              <a:t>Rigon et al. (1994)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 strike="noStrike">
                <a:solidFill>
                  <a:srgbClr val="000000"/>
                </a:solidFill>
                <a:latin typeface="Calibri"/>
              </a:rPr>
              <a:t>Pseudo code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1600" strike="noStrike">
                <a:solidFill>
                  <a:srgbClr val="000000"/>
                </a:solidFill>
                <a:latin typeface="Calibri"/>
              </a:rPr>
              <a:t>According to Caldarelli. (1996)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Loop over:</a:t>
            </a:r>
            <a:r>
              <a:rPr lang="nl-NL" sz="32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nl-NL" sz="3200" strike="noStrike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lang="nl-NL" sz="3200" strike="noStrike">
                <a:solidFill>
                  <a:srgbClr val="000000"/>
                </a:solidFill>
                <a:latin typeface="Calibri"/>
              </a:rPr>
              <a:t>calculate shear stress (t) at each gridpoint</a:t>
            </a:r>
            <a:endParaRPr/>
          </a:p>
          <a:p>
            <a:pPr>
              <a:lnSpc>
                <a:spcPct val="100000"/>
              </a:lnSpc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lang="nl-NL" sz="3200" strike="noStrike">
                <a:solidFill>
                  <a:srgbClr val="000000"/>
                </a:solidFill>
                <a:latin typeface="Calibri"/>
              </a:rPr>
              <a:t>If t &gt; tc: </a:t>
            </a:r>
            <a:endParaRPr/>
          </a:p>
          <a:p>
            <a:pPr>
              <a:lnSpc>
                <a:spcPct val="100000"/>
              </a:lnSpc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lang="nl-NL" sz="3200" strike="noStrike">
                <a:solidFill>
                  <a:srgbClr val="000000"/>
                </a:solidFill>
                <a:latin typeface="Calibri"/>
              </a:rPr>
              <a:t>erode so t = tc</a:t>
            </a:r>
            <a:endParaRPr/>
          </a:p>
          <a:p>
            <a:pPr>
              <a:lnSpc>
                <a:spcPct val="100000"/>
              </a:lnSpc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lang="nl-NL" sz="3200" strike="noStrike">
                <a:solidFill>
                  <a:srgbClr val="000000"/>
                </a:solidFill>
                <a:latin typeface="Calibri"/>
              </a:rPr>
              <a:t>if all t &lt; tc:</a:t>
            </a:r>
            <a:endParaRPr/>
          </a:p>
          <a:p>
            <a:pPr>
              <a:lnSpc>
                <a:spcPct val="100000"/>
              </a:lnSpc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lang="nl-NL" sz="3200" strike="noStrike">
                <a:solidFill>
                  <a:srgbClr val="000000"/>
                </a:solidFill>
                <a:latin typeface="Calibri"/>
              </a:rPr>
              <a:t>add perturbation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 strike="noStrike">
                <a:solidFill>
                  <a:srgbClr val="000000"/>
                </a:solidFill>
                <a:latin typeface="Calibri"/>
              </a:rPr>
              <a:t>Calculate shear stress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 strike="noStrike">
                <a:solidFill>
                  <a:srgbClr val="000000"/>
                </a:solidFill>
                <a:latin typeface="Calibri"/>
              </a:rPr>
              <a:t>Problems with this implementation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l-NL" sz="3200" strike="noStrike">
                <a:solidFill>
                  <a:srgbClr val="000000"/>
                </a:solidFill>
                <a:latin typeface="Calibri"/>
              </a:rPr>
              <a:t>No canyons created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