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3" r:id="rId4"/>
    <p:sldId id="264" r:id="rId5"/>
    <p:sldId id="258" r:id="rId6"/>
    <p:sldId id="265" r:id="rId7"/>
    <p:sldId id="259" r:id="rId8"/>
    <p:sldId id="260" r:id="rId9"/>
    <p:sldId id="266" r:id="rId10"/>
    <p:sldId id="267" r:id="rId1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711" autoAdjust="0"/>
  </p:normalViewPr>
  <p:slideViewPr>
    <p:cSldViewPr snapToGrid="0">
      <p:cViewPr varScale="1">
        <p:scale>
          <a:sx n="64" d="100"/>
          <a:sy n="64"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DA541-E6BF-463C-850E-56EA1436CC34}" type="datetimeFigureOut">
              <a:rPr lang="nl-BE" smtClean="0"/>
              <a:t>14/01/2016</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EAB16-069B-4EC2-8C19-63CCAC19044B}" type="slidenum">
              <a:rPr lang="nl-BE" smtClean="0"/>
              <a:t>‹nr.›</a:t>
            </a:fld>
            <a:endParaRPr lang="nl-BE"/>
          </a:p>
        </p:txBody>
      </p:sp>
    </p:spTree>
    <p:extLst>
      <p:ext uri="{BB962C8B-B14F-4D97-AF65-F5344CB8AC3E}">
        <p14:creationId xmlns:p14="http://schemas.microsoft.com/office/powerpoint/2010/main" val="1846626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t>
            </a:r>
            <a:r>
              <a:rPr lang="nl-NL" sz="1200" kern="1200" dirty="0" err="1" smtClean="0">
                <a:solidFill>
                  <a:schemeClr val="tx1"/>
                </a:solidFill>
                <a:effectLst/>
                <a:latin typeface="+mn-lt"/>
                <a:ea typeface="+mn-ea"/>
                <a:cs typeface="+mn-cs"/>
              </a:rPr>
              <a:t>Wardriving</a:t>
            </a:r>
            <a:r>
              <a:rPr lang="nl-NL" sz="1200" kern="1200" dirty="0" smtClean="0">
                <a:solidFill>
                  <a:schemeClr val="tx1"/>
                </a:solidFill>
                <a:effectLst/>
                <a:latin typeface="+mn-lt"/>
                <a:ea typeface="+mn-ea"/>
                <a:cs typeface="+mn-cs"/>
              </a:rPr>
              <a:t> is het opzoek gaan naar wifi-netwerken, dit door middel van rond te rijden met een wagen die met speciale apparatuur is uitgerust. Deze apparatuur registreert alle gevonden informatie over de draadloze netwerken die kunnen worden gevonden. Onder meer Google heeft </a:t>
            </a:r>
            <a:r>
              <a:rPr lang="nl-NL" sz="1200" kern="1200" dirty="0" err="1" smtClean="0">
                <a:solidFill>
                  <a:schemeClr val="tx1"/>
                </a:solidFill>
                <a:effectLst/>
                <a:latin typeface="+mn-lt"/>
                <a:ea typeface="+mn-ea"/>
                <a:cs typeface="+mn-cs"/>
              </a:rPr>
              <a:t>wardriving</a:t>
            </a:r>
            <a:r>
              <a:rPr lang="nl-NL" sz="1200" kern="1200" dirty="0" smtClean="0">
                <a:solidFill>
                  <a:schemeClr val="tx1"/>
                </a:solidFill>
                <a:effectLst/>
                <a:latin typeface="+mn-lt"/>
                <a:ea typeface="+mn-ea"/>
                <a:cs typeface="+mn-cs"/>
              </a:rPr>
              <a:t> toegepast, de wagen die de beelden maakte voor Google Street View registreerde tegelijkertijd alle draadloze netwerken in de omgeving.</a:t>
            </a:r>
          </a:p>
          <a:p>
            <a:endParaRPr lang="nl-BE" baseline="0" dirty="0" smtClean="0"/>
          </a:p>
          <a:p>
            <a:pPr lvl="0"/>
            <a:r>
              <a:rPr lang="nl-BE" baseline="0" dirty="0" smtClean="0"/>
              <a:t>-Geeft </a:t>
            </a:r>
            <a:r>
              <a:rPr lang="nl-NL" sz="1200" kern="1200" dirty="0" smtClean="0">
                <a:solidFill>
                  <a:schemeClr val="tx1"/>
                </a:solidFill>
                <a:effectLst/>
                <a:latin typeface="+mn-lt"/>
                <a:ea typeface="+mn-ea"/>
                <a:cs typeface="+mn-cs"/>
              </a:rPr>
              <a:t>Encryptiemethode,</a:t>
            </a:r>
            <a:r>
              <a:rPr lang="nl-NL" sz="1200" kern="1200" baseline="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SSID,</a:t>
            </a:r>
            <a:r>
              <a:rPr lang="nl-NL" sz="1200" kern="1200" baseline="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BSSID,</a:t>
            </a:r>
            <a:r>
              <a:rPr lang="nl-NL" sz="1200" kern="1200" baseline="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Channel,</a:t>
            </a:r>
            <a:r>
              <a:rPr lang="nl-NL" sz="1200" kern="1200" baseline="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Verbonden </a:t>
            </a:r>
            <a:r>
              <a:rPr lang="nl-NL" sz="1200" kern="1200" dirty="0" err="1" smtClean="0">
                <a:solidFill>
                  <a:schemeClr val="tx1"/>
                </a:solidFill>
                <a:effectLst/>
                <a:latin typeface="+mn-lt"/>
                <a:ea typeface="+mn-ea"/>
                <a:cs typeface="+mn-cs"/>
              </a:rPr>
              <a:t>mac</a:t>
            </a:r>
            <a:r>
              <a:rPr lang="nl-NL" sz="1200" kern="1200" dirty="0" smtClean="0">
                <a:solidFill>
                  <a:schemeClr val="tx1"/>
                </a:solidFill>
                <a:effectLst/>
                <a:latin typeface="+mn-lt"/>
                <a:ea typeface="+mn-ea"/>
                <a:cs typeface="+mn-cs"/>
              </a:rPr>
              <a:t>-adressen</a:t>
            </a:r>
            <a:r>
              <a:rPr lang="nl-NL" sz="1200" kern="1200" baseline="0" dirty="0" smtClean="0">
                <a:solidFill>
                  <a:schemeClr val="tx1"/>
                </a:solidFill>
                <a:effectLst/>
                <a:latin typeface="+mn-lt"/>
                <a:ea typeface="+mn-ea"/>
                <a:cs typeface="+mn-cs"/>
              </a:rPr>
              <a:t> en </a:t>
            </a:r>
            <a:r>
              <a:rPr lang="nl-NL" sz="1200" kern="1200" dirty="0" smtClean="0">
                <a:solidFill>
                  <a:schemeClr val="tx1"/>
                </a:solidFill>
                <a:effectLst/>
                <a:latin typeface="+mn-lt"/>
                <a:ea typeface="+mn-ea"/>
                <a:cs typeface="+mn-cs"/>
              </a:rPr>
              <a:t>Locatie</a:t>
            </a:r>
            <a:r>
              <a:rPr lang="nl-NL" sz="1200" kern="1200" baseline="0" dirty="0" smtClean="0">
                <a:solidFill>
                  <a:schemeClr val="tx1"/>
                </a:solidFill>
                <a:effectLst/>
                <a:latin typeface="+mn-lt"/>
                <a:ea typeface="+mn-ea"/>
                <a:cs typeface="+mn-cs"/>
              </a:rPr>
              <a:t> </a:t>
            </a:r>
            <a:r>
              <a:rPr lang="nl-BE" baseline="0" dirty="0" smtClean="0"/>
              <a:t>terug</a:t>
            </a:r>
          </a:p>
          <a:p>
            <a:pPr lvl="0"/>
            <a:endParaRPr lang="nl-BE" baseline="0" dirty="0" smtClean="0"/>
          </a:p>
          <a:p>
            <a:r>
              <a:rPr lang="nl-BE" baseline="0" dirty="0" smtClean="0"/>
              <a:t>-Oorspronkelijk </a:t>
            </a:r>
            <a:r>
              <a:rPr lang="nl-BE" baseline="0" dirty="0" smtClean="0"/>
              <a:t>met als doel hacken, maar in ons project gewoon in kaart brengen hoe het gesteld is met de wifi in </a:t>
            </a:r>
            <a:r>
              <a:rPr lang="nl-BE" baseline="0" dirty="0" smtClean="0"/>
              <a:t>Antwerpen</a:t>
            </a:r>
            <a:endParaRPr lang="nl-BE" dirty="0"/>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2</a:t>
            </a:fld>
            <a:endParaRPr lang="nl-BE"/>
          </a:p>
        </p:txBody>
      </p:sp>
    </p:spTree>
    <p:extLst>
      <p:ext uri="{BB962C8B-B14F-4D97-AF65-F5344CB8AC3E}">
        <p14:creationId xmlns:p14="http://schemas.microsoft.com/office/powerpoint/2010/main" val="77141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App van Linux </a:t>
            </a:r>
            <a:r>
              <a:rPr lang="nl-BE" dirty="0" smtClean="0"/>
              <a:t>die standaard op het kali besturingssysteem staat</a:t>
            </a:r>
            <a:endParaRPr lang="nl-BE" dirty="0" smtClean="0"/>
          </a:p>
          <a:p>
            <a:r>
              <a:rPr lang="nl-BE" dirty="0" smtClean="0"/>
              <a:t>Zoekt alle wifinetwerken in de buurt</a:t>
            </a:r>
          </a:p>
          <a:p>
            <a:r>
              <a:rPr lang="nl-BE" dirty="0" smtClean="0"/>
              <a:t>Geeft </a:t>
            </a:r>
            <a:r>
              <a:rPr lang="nl-BE" dirty="0" smtClean="0"/>
              <a:t>terug</a:t>
            </a:r>
            <a:r>
              <a:rPr lang="nl-BE" baseline="0" dirty="0" smtClean="0"/>
              <a:t> zoals net gezegd:</a:t>
            </a:r>
            <a:endParaRPr lang="nl-BE" dirty="0" smtClean="0"/>
          </a:p>
          <a:p>
            <a:pPr lvl="0"/>
            <a:r>
              <a:rPr lang="nl-NL" sz="1200" kern="1200" dirty="0" smtClean="0">
                <a:solidFill>
                  <a:schemeClr val="tx1"/>
                </a:solidFill>
                <a:effectLst/>
                <a:latin typeface="+mn-lt"/>
                <a:ea typeface="+mn-ea"/>
                <a:cs typeface="+mn-cs"/>
              </a:rPr>
              <a:t>-encryptiemethode </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-SSID</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-BSSID</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-Channel</a:t>
            </a:r>
            <a:endParaRPr lang="nl-BE" sz="1200" kern="1200" dirty="0" smtClean="0">
              <a:solidFill>
                <a:schemeClr val="tx1"/>
              </a:solidFill>
              <a:effectLst/>
              <a:latin typeface="+mn-lt"/>
              <a:ea typeface="+mn-ea"/>
              <a:cs typeface="+mn-cs"/>
            </a:endParaRPr>
          </a:p>
          <a:p>
            <a:pPr lvl="0"/>
            <a:r>
              <a:rPr lang="nl-NL" sz="1200" kern="1200" dirty="0" smtClean="0">
                <a:solidFill>
                  <a:schemeClr val="tx1"/>
                </a:solidFill>
                <a:effectLst/>
                <a:latin typeface="+mn-lt"/>
                <a:ea typeface="+mn-ea"/>
                <a:cs typeface="+mn-cs"/>
              </a:rPr>
              <a:t>-verbonden </a:t>
            </a:r>
            <a:r>
              <a:rPr lang="nl-NL" sz="1200" kern="1200" dirty="0" err="1" smtClean="0">
                <a:solidFill>
                  <a:schemeClr val="tx1"/>
                </a:solidFill>
                <a:effectLst/>
                <a:latin typeface="+mn-lt"/>
                <a:ea typeface="+mn-ea"/>
                <a:cs typeface="+mn-cs"/>
              </a:rPr>
              <a:t>mac</a:t>
            </a:r>
            <a:r>
              <a:rPr lang="nl-NL" sz="1200" kern="1200" dirty="0" smtClean="0">
                <a:solidFill>
                  <a:schemeClr val="tx1"/>
                </a:solidFill>
                <a:effectLst/>
                <a:latin typeface="+mn-lt"/>
                <a:ea typeface="+mn-ea"/>
                <a:cs typeface="+mn-cs"/>
              </a:rPr>
              <a:t>-adressen</a:t>
            </a:r>
            <a:endParaRPr lang="nl-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3</a:t>
            </a:fld>
            <a:endParaRPr lang="nl-BE"/>
          </a:p>
        </p:txBody>
      </p:sp>
    </p:spTree>
    <p:extLst>
      <p:ext uri="{BB962C8B-B14F-4D97-AF65-F5344CB8AC3E}">
        <p14:creationId xmlns:p14="http://schemas.microsoft.com/office/powerpoint/2010/main" val="4268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Android gsm die gps kan ontvangen</a:t>
            </a:r>
          </a:p>
          <a:p>
            <a:r>
              <a:rPr lang="nl-BE" dirty="0" smtClean="0"/>
              <a:t>GPSD neemt locatie van gsm via usb en stuurt door naar kismet</a:t>
            </a:r>
          </a:p>
          <a:p>
            <a:r>
              <a:rPr lang="nl-BE" dirty="0" smtClean="0"/>
              <a:t>kismet Koppelt deze aan gevonden netwerk op dat moment</a:t>
            </a:r>
          </a:p>
          <a:p>
            <a:endParaRPr lang="nl-BE" dirty="0" smtClean="0"/>
          </a:p>
          <a:p>
            <a:r>
              <a:rPr lang="nl-BE" dirty="0" smtClean="0"/>
              <a:t>Wifi</a:t>
            </a:r>
            <a:r>
              <a:rPr lang="nl-BE" baseline="0" dirty="0" smtClean="0"/>
              <a:t> antenne = krachtiger </a:t>
            </a:r>
            <a:r>
              <a:rPr lang="nl-BE" baseline="0" dirty="0" smtClean="0">
                <a:sym typeface="Wingdings" panose="05000000000000000000" pitchFamily="2" charset="2"/>
              </a:rPr>
              <a:t> netwerken van op grotere afstand nog ontvangen</a:t>
            </a:r>
          </a:p>
          <a:p>
            <a:endParaRPr lang="nl-BE" baseline="0" dirty="0" smtClean="0">
              <a:sym typeface="Wingdings" panose="05000000000000000000" pitchFamily="2" charset="2"/>
            </a:endParaRPr>
          </a:p>
          <a:p>
            <a:r>
              <a:rPr lang="nl-BE" baseline="0" dirty="0" smtClean="0">
                <a:sym typeface="Wingdings" panose="05000000000000000000" pitchFamily="2" charset="2"/>
              </a:rPr>
              <a:t>Data opgeslagen als </a:t>
            </a:r>
            <a:r>
              <a:rPr lang="nl-BE" baseline="0" dirty="0" err="1" smtClean="0">
                <a:sym typeface="Wingdings" panose="05000000000000000000" pitchFamily="2" charset="2"/>
              </a:rPr>
              <a:t>netxml</a:t>
            </a:r>
            <a:r>
              <a:rPr lang="nl-BE" baseline="0" dirty="0" smtClean="0">
                <a:sym typeface="Wingdings" panose="05000000000000000000" pitchFamily="2" charset="2"/>
              </a:rPr>
              <a:t> door kismet</a:t>
            </a:r>
          </a:p>
          <a:p>
            <a:r>
              <a:rPr lang="nl-BE" baseline="0" dirty="0" smtClean="0">
                <a:sym typeface="Wingdings" panose="05000000000000000000" pitchFamily="2" charset="2"/>
              </a:rPr>
              <a:t>Omzetten naar </a:t>
            </a:r>
            <a:r>
              <a:rPr lang="nl-BE" baseline="0" dirty="0" err="1" smtClean="0">
                <a:sym typeface="Wingdings" panose="05000000000000000000" pitchFamily="2" charset="2"/>
              </a:rPr>
              <a:t>kml</a:t>
            </a:r>
            <a:r>
              <a:rPr lang="nl-BE" baseline="0" dirty="0" smtClean="0">
                <a:sym typeface="Wingdings" panose="05000000000000000000" pitchFamily="2" charset="2"/>
              </a:rPr>
              <a:t> via de </a:t>
            </a:r>
            <a:r>
              <a:rPr lang="nl-BE" baseline="0" dirty="0" err="1" smtClean="0">
                <a:sym typeface="Wingdings" panose="05000000000000000000" pitchFamily="2" charset="2"/>
              </a:rPr>
              <a:t>cmd</a:t>
            </a:r>
            <a:r>
              <a:rPr lang="nl-BE" baseline="0" dirty="0" smtClean="0">
                <a:sym typeface="Wingdings" panose="05000000000000000000" pitchFamily="2" charset="2"/>
              </a:rPr>
              <a:t> van kali</a:t>
            </a:r>
          </a:p>
          <a:p>
            <a:r>
              <a:rPr lang="nl-BE" baseline="0" dirty="0" smtClean="0">
                <a:sym typeface="Wingdings" panose="05000000000000000000" pitchFamily="2" charset="2"/>
              </a:rPr>
              <a:t>In google </a:t>
            </a:r>
            <a:r>
              <a:rPr lang="nl-BE" baseline="0" dirty="0" err="1" smtClean="0">
                <a:sym typeface="Wingdings" panose="05000000000000000000" pitchFamily="2" charset="2"/>
              </a:rPr>
              <a:t>maps</a:t>
            </a:r>
            <a:r>
              <a:rPr lang="nl-BE" baseline="0" dirty="0" smtClean="0">
                <a:sym typeface="Wingdings" panose="05000000000000000000" pitchFamily="2" charset="2"/>
              </a:rPr>
              <a:t> plaatsen (</a:t>
            </a:r>
            <a:r>
              <a:rPr lang="nl-BE" baseline="0" dirty="0" err="1" smtClean="0">
                <a:sym typeface="Wingdings" panose="05000000000000000000" pitchFamily="2" charset="2"/>
              </a:rPr>
              <a:t>kml</a:t>
            </a:r>
            <a:r>
              <a:rPr lang="nl-BE" baseline="0" dirty="0" smtClean="0">
                <a:sym typeface="Wingdings" panose="05000000000000000000" pitchFamily="2" charset="2"/>
              </a:rPr>
              <a:t>)  elk netwerk is een punt, </a:t>
            </a:r>
            <a:r>
              <a:rPr lang="nl-BE" baseline="0" dirty="0" err="1" smtClean="0">
                <a:sym typeface="Wingdings" panose="05000000000000000000" pitchFamily="2" charset="2"/>
              </a:rPr>
              <a:t>hover</a:t>
            </a:r>
            <a:r>
              <a:rPr lang="nl-BE" baseline="0" dirty="0" smtClean="0">
                <a:sym typeface="Wingdings" panose="05000000000000000000" pitchFamily="2" charset="2"/>
              </a:rPr>
              <a:t> over dit punt en zie alle gevonden info</a:t>
            </a:r>
            <a:endParaRPr lang="nl-BE" dirty="0"/>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4</a:t>
            </a:fld>
            <a:endParaRPr lang="nl-BE"/>
          </a:p>
        </p:txBody>
      </p:sp>
    </p:spTree>
    <p:extLst>
      <p:ext uri="{BB962C8B-B14F-4D97-AF65-F5344CB8AC3E}">
        <p14:creationId xmlns:p14="http://schemas.microsoft.com/office/powerpoint/2010/main" val="319097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Voor onze sessie zijn we vanuit de AP-hogeschool (campus Ellermanstraat) vertrokken, over de </a:t>
            </a:r>
            <a:r>
              <a:rPr lang="nl-NL" sz="1200" kern="1200" dirty="0" err="1" smtClean="0">
                <a:solidFill>
                  <a:schemeClr val="tx1"/>
                </a:solidFill>
                <a:effectLst/>
                <a:latin typeface="+mn-lt"/>
                <a:ea typeface="+mn-ea"/>
                <a:cs typeface="+mn-cs"/>
              </a:rPr>
              <a:t>Italielei</a:t>
            </a:r>
            <a:r>
              <a:rPr lang="nl-NL" sz="1200" kern="1200" dirty="0" smtClean="0">
                <a:solidFill>
                  <a:schemeClr val="tx1"/>
                </a:solidFill>
                <a:effectLst/>
                <a:latin typeface="+mn-lt"/>
                <a:ea typeface="+mn-ea"/>
                <a:cs typeface="+mn-cs"/>
              </a:rPr>
              <a:t> richting </a:t>
            </a:r>
            <a:r>
              <a:rPr lang="nl-NL" sz="1200" kern="1200" dirty="0" err="1" smtClean="0">
                <a:solidFill>
                  <a:schemeClr val="tx1"/>
                </a:solidFill>
                <a:effectLst/>
                <a:latin typeface="+mn-lt"/>
                <a:ea typeface="+mn-ea"/>
                <a:cs typeface="+mn-cs"/>
              </a:rPr>
              <a:t>Meir</a:t>
            </a:r>
            <a:r>
              <a:rPr lang="nl-NL" sz="1200" kern="1200" dirty="0" smtClean="0">
                <a:solidFill>
                  <a:schemeClr val="tx1"/>
                </a:solidFill>
                <a:effectLst/>
                <a:latin typeface="+mn-lt"/>
                <a:ea typeface="+mn-ea"/>
                <a:cs typeface="+mn-cs"/>
              </a:rPr>
              <a:t>, dit omdat zich daar veel winkels</a:t>
            </a:r>
            <a:r>
              <a:rPr lang="nl-NL" sz="1200" kern="1200" baseline="0" dirty="0" smtClean="0">
                <a:solidFill>
                  <a:schemeClr val="tx1"/>
                </a:solidFill>
                <a:effectLst/>
                <a:latin typeface="+mn-lt"/>
                <a:ea typeface="+mn-ea"/>
                <a:cs typeface="+mn-cs"/>
              </a:rPr>
              <a:t> bevinden</a:t>
            </a:r>
            <a:r>
              <a:rPr lang="nl-NL" sz="1200" kern="1200" dirty="0" smtClean="0">
                <a:solidFill>
                  <a:schemeClr val="tx1"/>
                </a:solidFill>
                <a:effectLst/>
                <a:latin typeface="+mn-lt"/>
                <a:ea typeface="+mn-ea"/>
                <a:cs typeface="+mn-cs"/>
              </a:rPr>
              <a:t> die wel eens netwerken kunne gebruiken die niet beveiligd zijn. Zo hebben we heel de </a:t>
            </a:r>
            <a:r>
              <a:rPr lang="nl-NL" sz="1200" kern="1200" dirty="0" err="1" smtClean="0">
                <a:solidFill>
                  <a:schemeClr val="tx1"/>
                </a:solidFill>
                <a:effectLst/>
                <a:latin typeface="+mn-lt"/>
                <a:ea typeface="+mn-ea"/>
                <a:cs typeface="+mn-cs"/>
              </a:rPr>
              <a:t>Meir</a:t>
            </a:r>
            <a:r>
              <a:rPr lang="nl-NL" sz="1200" kern="1200" dirty="0" smtClean="0">
                <a:solidFill>
                  <a:schemeClr val="tx1"/>
                </a:solidFill>
                <a:effectLst/>
                <a:latin typeface="+mn-lt"/>
                <a:ea typeface="+mn-ea"/>
                <a:cs typeface="+mn-cs"/>
              </a:rPr>
              <a:t> doorgewandeld tot aan de Groenplaats en hebben we hier nog een cirkel gewandeld langs alle gebouwen om deze nog in kaart te brengen. </a:t>
            </a:r>
            <a:endParaRPr lang="nl-NL" dirty="0"/>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5</a:t>
            </a:fld>
            <a:endParaRPr lang="nl-BE"/>
          </a:p>
        </p:txBody>
      </p:sp>
    </p:spTree>
    <p:extLst>
      <p:ext uri="{BB962C8B-B14F-4D97-AF65-F5344CB8AC3E}">
        <p14:creationId xmlns:p14="http://schemas.microsoft.com/office/powerpoint/2010/main" val="1224672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6</a:t>
            </a:fld>
            <a:endParaRPr lang="nl-BE"/>
          </a:p>
        </p:txBody>
      </p:sp>
    </p:spTree>
    <p:extLst>
      <p:ext uri="{BB962C8B-B14F-4D97-AF65-F5344CB8AC3E}">
        <p14:creationId xmlns:p14="http://schemas.microsoft.com/office/powerpoint/2010/main" val="4206975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In totaal hebben we 3829 netwerken gevonden over een afstand van 2.7 kilometer.</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Dat zijn bijna 1.5 netwerken per meter die er in Antwerpen kunnen worden gevonden. </a:t>
            </a:r>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7</a:t>
            </a:fld>
            <a:endParaRPr lang="nl-BE"/>
          </a:p>
        </p:txBody>
      </p:sp>
    </p:spTree>
    <p:extLst>
      <p:ext uri="{BB962C8B-B14F-4D97-AF65-F5344CB8AC3E}">
        <p14:creationId xmlns:p14="http://schemas.microsoft.com/office/powerpoint/2010/main" val="282322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kern="1200" dirty="0" smtClean="0">
                <a:solidFill>
                  <a:schemeClr val="tx1"/>
                </a:solidFill>
                <a:effectLst/>
                <a:latin typeface="+mn-lt"/>
                <a:ea typeface="+mn-ea"/>
                <a:cs typeface="+mn-cs"/>
              </a:rPr>
              <a:t>Encryptiemethoden</a:t>
            </a:r>
          </a:p>
          <a:p>
            <a:endParaRPr lang="nl-NL" dirty="0" smtClean="0"/>
          </a:p>
          <a:p>
            <a:pPr marL="171450" indent="-171450">
              <a:buFont typeface="Arial" panose="020B0604020202020204" pitchFamily="34" charset="0"/>
              <a:buChar char="•"/>
            </a:pPr>
            <a:r>
              <a:rPr lang="nl-NL" sz="1200" kern="1200" dirty="0" smtClean="0">
                <a:solidFill>
                  <a:schemeClr val="tx1"/>
                </a:solidFill>
                <a:effectLst/>
                <a:latin typeface="+mn-lt"/>
                <a:ea typeface="+mn-ea"/>
                <a:cs typeface="+mn-cs"/>
              </a:rPr>
              <a:t>De meest voorkomende encryptiemethode is WPA2(62%), wat ook de meest veilige methode is.</a:t>
            </a:r>
          </a:p>
          <a:p>
            <a:pPr marL="0" indent="0">
              <a:buFont typeface="Arial" panose="020B0604020202020204" pitchFamily="34" charset="0"/>
              <a:buNone/>
            </a:pPr>
            <a:r>
              <a:rPr lang="nl-NL" sz="1200" kern="1200" dirty="0" smtClean="0">
                <a:solidFill>
                  <a:schemeClr val="tx1"/>
                </a:solidFill>
                <a:effectLst/>
                <a:latin typeface="+mn-lt"/>
                <a:ea typeface="+mn-ea"/>
                <a:cs typeface="+mn-cs"/>
              </a:rPr>
              <a:t>     WPA1(3%) en WEP(2%) zijn minder veilig en representeren dus een kleiner deel van de encryptiemethoden.</a:t>
            </a:r>
          </a:p>
          <a:p>
            <a:pPr marL="0" indent="0">
              <a:buFont typeface="Arial" panose="020B0604020202020204" pitchFamily="34" charset="0"/>
              <a:buNone/>
            </a:pPr>
            <a:endParaRPr lang="nl-NL"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nl-NL" sz="1200" kern="1200" dirty="0" smtClean="0">
                <a:solidFill>
                  <a:schemeClr val="tx1"/>
                </a:solidFill>
                <a:effectLst/>
                <a:latin typeface="+mn-lt"/>
                <a:ea typeface="+mn-ea"/>
                <a:cs typeface="+mn-cs"/>
              </a:rPr>
              <a:t>6% van alle netwerken heeft geen encryptiemethode en staat dus open voor alle mensen die toegang willen tot het netwerk en eventueel verkeerde dingen willen doen. Als we dit toetsen aan onze gevonden netwerken per meter, komen we uit op ongeveer 1 onbeveiligd netwerk per 20 meter in Antwerpen.</a:t>
            </a:r>
          </a:p>
          <a:p>
            <a:endParaRPr lang="nl-NL"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nl-NL" sz="1200" kern="1200" dirty="0" smtClean="0">
                <a:solidFill>
                  <a:schemeClr val="tx1"/>
                </a:solidFill>
                <a:effectLst/>
                <a:latin typeface="+mn-lt"/>
                <a:ea typeface="+mn-ea"/>
                <a:cs typeface="+mn-cs"/>
              </a:rPr>
              <a:t>Hotspots(27%) maken tegenwoordig een groot deel uit van alle netwerken. Er wordt geen beveiligingssleutel toegepast maar gebruikers moeten zich meestal wel registreren alvorens het netwerk optimaal te kunnen gebruiken. </a:t>
            </a:r>
          </a:p>
          <a:p>
            <a:pPr marL="171450" indent="-171450">
              <a:buFont typeface="Arial" panose="020B0604020202020204" pitchFamily="34" charset="0"/>
              <a:buChar char="•"/>
            </a:pPr>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Onder deze hotspots vallen onder anderen:</a:t>
            </a:r>
          </a:p>
          <a:p>
            <a:r>
              <a:rPr lang="nl-NL" sz="1200" kern="1200" dirty="0" smtClean="0">
                <a:solidFill>
                  <a:schemeClr val="tx1"/>
                </a:solidFill>
                <a:effectLst/>
                <a:latin typeface="+mn-lt"/>
                <a:ea typeface="+mn-ea"/>
                <a:cs typeface="+mn-cs"/>
              </a:rPr>
              <a:t>PROXIMUS_FON, </a:t>
            </a:r>
            <a:r>
              <a:rPr lang="nl-NL" sz="1200" kern="1200" dirty="0" err="1" smtClean="0">
                <a:solidFill>
                  <a:schemeClr val="tx1"/>
                </a:solidFill>
                <a:effectLst/>
                <a:latin typeface="+mn-lt"/>
                <a:ea typeface="+mn-ea"/>
                <a:cs typeface="+mn-cs"/>
              </a:rPr>
              <a:t>Colombus</a:t>
            </a:r>
            <a:r>
              <a:rPr lang="nl-NL" sz="1200" kern="1200" dirty="0" smtClean="0">
                <a:solidFill>
                  <a:schemeClr val="tx1"/>
                </a:solidFill>
                <a:effectLst/>
                <a:latin typeface="+mn-lt"/>
                <a:ea typeface="+mn-ea"/>
                <a:cs typeface="+mn-cs"/>
              </a:rPr>
              <a:t>-net, </a:t>
            </a:r>
            <a:r>
              <a:rPr lang="nl-NL" sz="1200" kern="1200" dirty="0" err="1" smtClean="0">
                <a:solidFill>
                  <a:schemeClr val="tx1"/>
                </a:solidFill>
                <a:effectLst/>
                <a:latin typeface="+mn-lt"/>
                <a:ea typeface="+mn-ea"/>
                <a:cs typeface="+mn-cs"/>
              </a:rPr>
              <a:t>hhonors</a:t>
            </a:r>
            <a:r>
              <a:rPr lang="nl-NL" sz="1200" kern="1200" dirty="0" smtClean="0">
                <a:solidFill>
                  <a:schemeClr val="tx1"/>
                </a:solidFill>
                <a:effectLst/>
                <a:latin typeface="+mn-lt"/>
                <a:ea typeface="+mn-ea"/>
                <a:cs typeface="+mn-cs"/>
              </a:rPr>
              <a:t>-public, </a:t>
            </a:r>
            <a:r>
              <a:rPr lang="nl-NL" sz="1200" kern="1200" dirty="0" err="1" smtClean="0">
                <a:solidFill>
                  <a:schemeClr val="tx1"/>
                </a:solidFill>
                <a:effectLst/>
                <a:latin typeface="+mn-lt"/>
                <a:ea typeface="+mn-ea"/>
                <a:cs typeface="+mn-cs"/>
              </a:rPr>
              <a:t>TelenetHomespot</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hhonors</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Antwerpport</a:t>
            </a:r>
            <a:r>
              <a:rPr lang="nl-NL" sz="1200" kern="1200" dirty="0" smtClean="0">
                <a:solidFill>
                  <a:schemeClr val="tx1"/>
                </a:solidFill>
                <a:effectLst/>
                <a:latin typeface="+mn-lt"/>
                <a:ea typeface="+mn-ea"/>
                <a:cs typeface="+mn-cs"/>
              </a:rPr>
              <a:t> en </a:t>
            </a:r>
            <a:r>
              <a:rPr lang="nl-NL" sz="1200" kern="1200" dirty="0" err="1" smtClean="0">
                <a:solidFill>
                  <a:schemeClr val="tx1"/>
                </a:solidFill>
                <a:effectLst/>
                <a:latin typeface="+mn-lt"/>
                <a:ea typeface="+mn-ea"/>
                <a:cs typeface="+mn-cs"/>
              </a:rPr>
              <a:t>telentehotspot</a:t>
            </a:r>
            <a:r>
              <a:rPr lang="nl-NL" sz="1200" kern="1200" dirty="0" smtClean="0">
                <a:solidFill>
                  <a:schemeClr val="tx1"/>
                </a:solidFill>
                <a:effectLst/>
                <a:latin typeface="+mn-lt"/>
                <a:ea typeface="+mn-ea"/>
                <a:cs typeface="+mn-cs"/>
              </a:rPr>
              <a:t>.</a:t>
            </a:r>
          </a:p>
          <a:p>
            <a:endParaRPr lang="nl-NL" dirty="0"/>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8</a:t>
            </a:fld>
            <a:endParaRPr lang="nl-BE"/>
          </a:p>
        </p:txBody>
      </p:sp>
    </p:spTree>
    <p:extLst>
      <p:ext uri="{BB962C8B-B14F-4D97-AF65-F5344CB8AC3E}">
        <p14:creationId xmlns:p14="http://schemas.microsoft.com/office/powerpoint/2010/main" val="8663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Bijna de helft van alle wifinetwerken werken op </a:t>
            </a:r>
            <a:r>
              <a:rPr lang="nl-NL" sz="1200" kern="1200" dirty="0" err="1" smtClean="0">
                <a:solidFill>
                  <a:schemeClr val="tx1"/>
                </a:solidFill>
                <a:effectLst/>
                <a:latin typeface="+mn-lt"/>
                <a:ea typeface="+mn-ea"/>
                <a:cs typeface="+mn-cs"/>
              </a:rPr>
              <a:t>channel</a:t>
            </a:r>
            <a:r>
              <a:rPr lang="nl-NL" sz="1200" kern="1200" dirty="0" smtClean="0">
                <a:solidFill>
                  <a:schemeClr val="tx1"/>
                </a:solidFill>
                <a:effectLst/>
                <a:latin typeface="+mn-lt"/>
                <a:ea typeface="+mn-ea"/>
                <a:cs typeface="+mn-cs"/>
              </a:rPr>
              <a:t> 1. Samen met </a:t>
            </a:r>
            <a:r>
              <a:rPr lang="nl-NL" sz="1200" kern="1200" dirty="0" err="1" smtClean="0">
                <a:solidFill>
                  <a:schemeClr val="tx1"/>
                </a:solidFill>
                <a:effectLst/>
                <a:latin typeface="+mn-lt"/>
                <a:ea typeface="+mn-ea"/>
                <a:cs typeface="+mn-cs"/>
              </a:rPr>
              <a:t>channel</a:t>
            </a:r>
            <a:r>
              <a:rPr lang="nl-NL" sz="1200" kern="1200" dirty="0" smtClean="0">
                <a:solidFill>
                  <a:schemeClr val="tx1"/>
                </a:solidFill>
                <a:effectLst/>
                <a:latin typeface="+mn-lt"/>
                <a:ea typeface="+mn-ea"/>
                <a:cs typeface="+mn-cs"/>
              </a:rPr>
              <a:t> 11(24%) en </a:t>
            </a:r>
            <a:r>
              <a:rPr lang="nl-NL" sz="1200" kern="1200" dirty="0" err="1" smtClean="0">
                <a:solidFill>
                  <a:schemeClr val="tx1"/>
                </a:solidFill>
                <a:effectLst/>
                <a:latin typeface="+mn-lt"/>
                <a:ea typeface="+mn-ea"/>
                <a:cs typeface="+mn-cs"/>
              </a:rPr>
              <a:t>channel</a:t>
            </a:r>
            <a:r>
              <a:rPr lang="nl-NL" sz="1200" kern="1200" dirty="0" smtClean="0">
                <a:solidFill>
                  <a:schemeClr val="tx1"/>
                </a:solidFill>
                <a:effectLst/>
                <a:latin typeface="+mn-lt"/>
                <a:ea typeface="+mn-ea"/>
                <a:cs typeface="+mn-cs"/>
              </a:rPr>
              <a:t> 6(24%) zijn ze verantwoordelijk voor 90 van de </a:t>
            </a:r>
            <a:r>
              <a:rPr lang="nl-NL" sz="1200" kern="1200" dirty="0" err="1" smtClean="0">
                <a:solidFill>
                  <a:schemeClr val="tx1"/>
                </a:solidFill>
                <a:effectLst/>
                <a:latin typeface="+mn-lt"/>
                <a:ea typeface="+mn-ea"/>
                <a:cs typeface="+mn-cs"/>
              </a:rPr>
              <a:t>channels</a:t>
            </a:r>
            <a:r>
              <a:rPr lang="nl-NL" sz="1200" kern="1200" dirty="0" smtClean="0">
                <a:solidFill>
                  <a:schemeClr val="tx1"/>
                </a:solidFill>
                <a:effectLst/>
                <a:latin typeface="+mn-lt"/>
                <a:ea typeface="+mn-ea"/>
                <a:cs typeface="+mn-cs"/>
              </a:rPr>
              <a:t> die gebuikt worden. Buiten deze drie worden er dus amper andere </a:t>
            </a:r>
            <a:r>
              <a:rPr lang="nl-NL" sz="1200" kern="1200" dirty="0" err="1" smtClean="0">
                <a:solidFill>
                  <a:schemeClr val="tx1"/>
                </a:solidFill>
                <a:effectLst/>
                <a:latin typeface="+mn-lt"/>
                <a:ea typeface="+mn-ea"/>
                <a:cs typeface="+mn-cs"/>
              </a:rPr>
              <a:t>channels</a:t>
            </a:r>
            <a:r>
              <a:rPr lang="nl-NL" sz="1200" kern="1200" dirty="0" smtClean="0">
                <a:solidFill>
                  <a:schemeClr val="tx1"/>
                </a:solidFill>
                <a:effectLst/>
                <a:latin typeface="+mn-lt"/>
                <a:ea typeface="+mn-ea"/>
                <a:cs typeface="+mn-cs"/>
              </a:rPr>
              <a:t> gebruikt.</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Wat vrij logisch is </a:t>
            </a:r>
            <a:r>
              <a:rPr lang="nl-NL" sz="1200" kern="1200" baseline="0" dirty="0" smtClean="0">
                <a:solidFill>
                  <a:schemeClr val="tx1"/>
                </a:solidFill>
                <a:effectLst/>
                <a:latin typeface="+mn-lt"/>
                <a:ea typeface="+mn-ea"/>
                <a:cs typeface="+mn-cs"/>
              </a:rPr>
              <a:t>want </a:t>
            </a:r>
            <a:r>
              <a:rPr lang="nl-NL" sz="1200" kern="1200" dirty="0" smtClean="0">
                <a:solidFill>
                  <a:schemeClr val="tx1"/>
                </a:solidFill>
                <a:effectLst/>
                <a:latin typeface="+mn-lt"/>
                <a:ea typeface="+mn-ea"/>
                <a:cs typeface="+mn-cs"/>
              </a:rPr>
              <a:t>Kanaal 1, 6 en 11 zijn de beste </a:t>
            </a:r>
            <a:r>
              <a:rPr lang="nl-NL" sz="1200" kern="1200" dirty="0" err="1" smtClean="0">
                <a:solidFill>
                  <a:schemeClr val="tx1"/>
                </a:solidFill>
                <a:effectLst/>
                <a:latin typeface="+mn-lt"/>
                <a:ea typeface="+mn-ea"/>
                <a:cs typeface="+mn-cs"/>
              </a:rPr>
              <a:t>WiFi</a:t>
            </a:r>
            <a:r>
              <a:rPr lang="nl-NL" sz="1200" kern="1200" dirty="0" smtClean="0">
                <a:solidFill>
                  <a:schemeClr val="tx1"/>
                </a:solidFill>
                <a:effectLst/>
                <a:latin typeface="+mn-lt"/>
                <a:ea typeface="+mn-ea"/>
                <a:cs typeface="+mn-cs"/>
              </a:rPr>
              <a:t> kanalen omdat deze elkaar niet overlappen.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Dit is dus een logische vaststelling</a:t>
            </a:r>
          </a:p>
          <a:p>
            <a:endParaRPr lang="nl-NL"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smtClean="0">
                <a:solidFill>
                  <a:schemeClr val="tx1"/>
                </a:solidFill>
                <a:effectLst/>
                <a:latin typeface="+mn-lt"/>
                <a:ea typeface="+mn-ea"/>
                <a:cs typeface="+mn-cs"/>
              </a:rPr>
              <a:t>Toch kiest 10 procent nog</a:t>
            </a:r>
            <a:r>
              <a:rPr lang="nl-NL" sz="1200" kern="1200" baseline="0" dirty="0" smtClean="0">
                <a:solidFill>
                  <a:schemeClr val="tx1"/>
                </a:solidFill>
                <a:effectLst/>
                <a:latin typeface="+mn-lt"/>
                <a:ea typeface="+mn-ea"/>
                <a:cs typeface="+mn-cs"/>
              </a:rPr>
              <a:t> voor een andere </a:t>
            </a:r>
            <a:r>
              <a:rPr lang="nl-NL" sz="1200" kern="1200" baseline="0" dirty="0" err="1" smtClean="0">
                <a:solidFill>
                  <a:schemeClr val="tx1"/>
                </a:solidFill>
                <a:effectLst/>
                <a:latin typeface="+mn-lt"/>
                <a:ea typeface="+mn-ea"/>
                <a:cs typeface="+mn-cs"/>
              </a:rPr>
              <a:t>channel</a:t>
            </a:r>
            <a:r>
              <a:rPr lang="nl-NL" sz="1200" kern="1200" baseline="0" dirty="0" smtClean="0">
                <a:solidFill>
                  <a:schemeClr val="tx1"/>
                </a:solidFill>
                <a:effectLst/>
                <a:latin typeface="+mn-lt"/>
                <a:ea typeface="+mn-ea"/>
                <a:cs typeface="+mn-cs"/>
              </a:rPr>
              <a:t> dan deze 3.</a:t>
            </a:r>
            <a:endParaRPr lang="nl-NL" sz="1200" kern="1200" dirty="0" smtClean="0">
              <a:solidFill>
                <a:schemeClr val="tx1"/>
              </a:solidFill>
              <a:effectLst/>
              <a:latin typeface="+mn-lt"/>
              <a:ea typeface="+mn-ea"/>
              <a:cs typeface="+mn-cs"/>
            </a:endParaRPr>
          </a:p>
          <a:p>
            <a:endParaRPr lang="nl-NL"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9</a:t>
            </a:fld>
            <a:endParaRPr lang="nl-BE"/>
          </a:p>
        </p:txBody>
      </p:sp>
    </p:spTree>
    <p:extLst>
      <p:ext uri="{BB962C8B-B14F-4D97-AF65-F5344CB8AC3E}">
        <p14:creationId xmlns:p14="http://schemas.microsoft.com/office/powerpoint/2010/main" val="349258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Als we kijken naar de </a:t>
            </a:r>
            <a:r>
              <a:rPr lang="nl-NL" sz="1200" kern="1200" dirty="0" err="1" smtClean="0">
                <a:solidFill>
                  <a:schemeClr val="tx1"/>
                </a:solidFill>
                <a:effectLst/>
                <a:latin typeface="+mn-lt"/>
                <a:ea typeface="+mn-ea"/>
                <a:cs typeface="+mn-cs"/>
              </a:rPr>
              <a:t>SSIDs</a:t>
            </a:r>
            <a:r>
              <a:rPr lang="nl-NL" sz="1200" kern="1200" dirty="0" smtClean="0">
                <a:solidFill>
                  <a:schemeClr val="tx1"/>
                </a:solidFill>
                <a:effectLst/>
                <a:latin typeface="+mn-lt"/>
                <a:ea typeface="+mn-ea"/>
                <a:cs typeface="+mn-cs"/>
              </a:rPr>
              <a:t> van de netwerken valt het op dat </a:t>
            </a:r>
            <a:r>
              <a:rPr lang="nl-NL" sz="1200" u="sng" kern="1200" dirty="0" smtClean="0">
                <a:solidFill>
                  <a:schemeClr val="tx1"/>
                </a:solidFill>
                <a:effectLst/>
                <a:latin typeface="+mn-lt"/>
                <a:ea typeface="+mn-ea"/>
                <a:cs typeface="+mn-cs"/>
              </a:rPr>
              <a:t>18 procent</a:t>
            </a:r>
            <a:r>
              <a:rPr lang="nl-NL" sz="1200" kern="1200" dirty="0" smtClean="0">
                <a:solidFill>
                  <a:schemeClr val="tx1"/>
                </a:solidFill>
                <a:effectLst/>
                <a:latin typeface="+mn-lt"/>
                <a:ea typeface="+mn-ea"/>
                <a:cs typeface="+mn-cs"/>
              </a:rPr>
              <a:t> van alle netwerken in Antwerpen een </a:t>
            </a:r>
            <a:r>
              <a:rPr lang="nl-NL" sz="1200" kern="1200" dirty="0" err="1" smtClean="0">
                <a:solidFill>
                  <a:schemeClr val="tx1"/>
                </a:solidFill>
                <a:effectLst/>
                <a:latin typeface="+mn-lt"/>
                <a:ea typeface="+mn-ea"/>
                <a:cs typeface="+mn-cs"/>
              </a:rPr>
              <a:t>Telenethomspot</a:t>
            </a:r>
            <a:r>
              <a:rPr lang="nl-NL" sz="1200" kern="1200" dirty="0" smtClean="0">
                <a:solidFill>
                  <a:schemeClr val="tx1"/>
                </a:solidFill>
                <a:effectLst/>
                <a:latin typeface="+mn-lt"/>
                <a:ea typeface="+mn-ea"/>
                <a:cs typeface="+mn-cs"/>
              </a:rPr>
              <a:t> is en </a:t>
            </a:r>
            <a:r>
              <a:rPr lang="nl-NL" sz="1200" u="sng" kern="1200" dirty="0" smtClean="0">
                <a:solidFill>
                  <a:schemeClr val="tx1"/>
                </a:solidFill>
                <a:effectLst/>
                <a:latin typeface="+mn-lt"/>
                <a:ea typeface="+mn-ea"/>
                <a:cs typeface="+mn-cs"/>
              </a:rPr>
              <a:t>6 procent</a:t>
            </a:r>
            <a:r>
              <a:rPr lang="nl-NL" sz="1200" kern="1200" dirty="0" smtClean="0">
                <a:solidFill>
                  <a:schemeClr val="tx1"/>
                </a:solidFill>
                <a:effectLst/>
                <a:latin typeface="+mn-lt"/>
                <a:ea typeface="+mn-ea"/>
                <a:cs typeface="+mn-cs"/>
              </a:rPr>
              <a:t> een PROXIMUS_FON netwerk.</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Daarnaast zijn er ook een goede 4 procent van de netwerken die hun SSID niet tonen. Waarvan nog eens 22 procent van deze netwerken geen encryptie methode gebruikt.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Toch even onderstrepen dat het verbergen van je SSID geen volwaardige maatregel is tegen indringers. Zo is het redelijk effectief tegen personen, die niet gericht zoeken naar het netwerk van een specifiek bedrijf. Maar een vastberaden hacker heeft dit zo gevonden.</a:t>
            </a:r>
          </a:p>
          <a:p>
            <a:endParaRPr lang="nl-NL" dirty="0"/>
          </a:p>
        </p:txBody>
      </p:sp>
      <p:sp>
        <p:nvSpPr>
          <p:cNvPr id="4" name="Tijdelijke aanduiding voor dianummer 3"/>
          <p:cNvSpPr>
            <a:spLocks noGrp="1"/>
          </p:cNvSpPr>
          <p:nvPr>
            <p:ph type="sldNum" sz="quarter" idx="10"/>
          </p:nvPr>
        </p:nvSpPr>
        <p:spPr/>
        <p:txBody>
          <a:bodyPr/>
          <a:lstStyle/>
          <a:p>
            <a:fld id="{BA4EAB16-069B-4EC2-8C19-63CCAC19044B}" type="slidenum">
              <a:rPr lang="nl-BE" smtClean="0"/>
              <a:t>10</a:t>
            </a:fld>
            <a:endParaRPr lang="nl-BE"/>
          </a:p>
        </p:txBody>
      </p:sp>
    </p:spTree>
    <p:extLst>
      <p:ext uri="{BB962C8B-B14F-4D97-AF65-F5344CB8AC3E}">
        <p14:creationId xmlns:p14="http://schemas.microsoft.com/office/powerpoint/2010/main" val="1013160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FB878132-FEF1-4FBE-B068-CB30FDD27348}" type="datetimeFigureOut">
              <a:rPr lang="nl-BE" smtClean="0"/>
              <a:t>14/01/2016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87407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FB878132-FEF1-4FBE-B068-CB30FDD27348}" type="datetimeFigureOut">
              <a:rPr lang="nl-BE" smtClean="0"/>
              <a:t>14/01/2016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299468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FB878132-FEF1-4FBE-B068-CB30FDD27348}" type="datetimeFigureOut">
              <a:rPr lang="nl-BE" smtClean="0"/>
              <a:t>14/01/2016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377331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FB878132-FEF1-4FBE-B068-CB30FDD27348}" type="datetimeFigureOut">
              <a:rPr lang="nl-BE" smtClean="0"/>
              <a:t>14/01/2016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206559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nl-NL" smtClean="0"/>
              <a:t>Klik om de stijl te bewerken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FB878132-FEF1-4FBE-B068-CB30FDD27348}" type="datetimeFigureOut">
              <a:rPr lang="nl-BE" smtClean="0"/>
              <a:t>14/01/2016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150013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8" name="Date Placeholder 7"/>
          <p:cNvSpPr>
            <a:spLocks noGrp="1"/>
          </p:cNvSpPr>
          <p:nvPr>
            <p:ph type="dt" sz="half" idx="10"/>
          </p:nvPr>
        </p:nvSpPr>
        <p:spPr/>
        <p:txBody>
          <a:bodyPr/>
          <a:lstStyle/>
          <a:p>
            <a:fld id="{FB878132-FEF1-4FBE-B068-CB30FDD27348}" type="datetimeFigureOut">
              <a:rPr lang="nl-BE" smtClean="0"/>
              <a:t>14/01/2016</a:t>
            </a:fld>
            <a:endParaRPr lang="nl-BE"/>
          </a:p>
        </p:txBody>
      </p:sp>
      <p:sp>
        <p:nvSpPr>
          <p:cNvPr id="9" name="Footer Placeholder 8"/>
          <p:cNvSpPr>
            <a:spLocks noGrp="1"/>
          </p:cNvSpPr>
          <p:nvPr>
            <p:ph type="ftr" sz="quarter" idx="11"/>
          </p:nvPr>
        </p:nvSpPr>
        <p:spPr/>
        <p:txBody>
          <a:bodyPr/>
          <a:lstStyle/>
          <a:p>
            <a:endParaRPr lang="nl-BE"/>
          </a:p>
        </p:txBody>
      </p:sp>
      <p:sp>
        <p:nvSpPr>
          <p:cNvPr id="10" name="Slide Number Placeholder 9"/>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30624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smtClean="0"/>
              <a:t>Klik om de stijl te bewerken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2" name="Date Placeholder 1"/>
          <p:cNvSpPr>
            <a:spLocks noGrp="1"/>
          </p:cNvSpPr>
          <p:nvPr>
            <p:ph type="dt" sz="half" idx="10"/>
          </p:nvPr>
        </p:nvSpPr>
        <p:spPr/>
        <p:txBody>
          <a:bodyPr/>
          <a:lstStyle/>
          <a:p>
            <a:fld id="{FB878132-FEF1-4FBE-B068-CB30FDD27348}" type="datetimeFigureOut">
              <a:rPr lang="nl-BE" smtClean="0"/>
              <a:t>14/01/2016</a:t>
            </a:fld>
            <a:endParaRPr lang="nl-BE"/>
          </a:p>
        </p:txBody>
      </p:sp>
      <p:sp>
        <p:nvSpPr>
          <p:cNvPr id="11" name="Footer Placeholder 10"/>
          <p:cNvSpPr>
            <a:spLocks noGrp="1"/>
          </p:cNvSpPr>
          <p:nvPr>
            <p:ph type="ftr" sz="quarter" idx="11"/>
          </p:nvPr>
        </p:nvSpPr>
        <p:spPr/>
        <p:txBody>
          <a:bodyPr/>
          <a:lstStyle/>
          <a:p>
            <a:endParaRPr lang="nl-BE"/>
          </a:p>
        </p:txBody>
      </p:sp>
      <p:sp>
        <p:nvSpPr>
          <p:cNvPr id="12" name="Slide Number Placeholder 11"/>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103648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smtClean="0"/>
              <a:t>Klik om de stijl te bewerken</a:t>
            </a:r>
            <a:endParaRPr lang="en-US" dirty="0"/>
          </a:p>
        </p:txBody>
      </p:sp>
      <p:sp>
        <p:nvSpPr>
          <p:cNvPr id="2" name="Date Placeholder 1"/>
          <p:cNvSpPr>
            <a:spLocks noGrp="1"/>
          </p:cNvSpPr>
          <p:nvPr>
            <p:ph type="dt" sz="half" idx="10"/>
          </p:nvPr>
        </p:nvSpPr>
        <p:spPr/>
        <p:txBody>
          <a:bodyPr/>
          <a:lstStyle/>
          <a:p>
            <a:fld id="{FB878132-FEF1-4FBE-B068-CB30FDD27348}" type="datetimeFigureOut">
              <a:rPr lang="nl-BE" smtClean="0"/>
              <a:t>14/01/2016</a:t>
            </a:fld>
            <a:endParaRPr lang="nl-BE"/>
          </a:p>
        </p:txBody>
      </p:sp>
      <p:sp>
        <p:nvSpPr>
          <p:cNvPr id="7" name="Footer Placeholder 6"/>
          <p:cNvSpPr>
            <a:spLocks noGrp="1"/>
          </p:cNvSpPr>
          <p:nvPr>
            <p:ph type="ftr" sz="quarter" idx="11"/>
          </p:nvPr>
        </p:nvSpPr>
        <p:spPr/>
        <p:txBody>
          <a:bodyPr/>
          <a:lstStyle/>
          <a:p>
            <a:endParaRPr lang="nl-BE"/>
          </a:p>
        </p:txBody>
      </p:sp>
      <p:sp>
        <p:nvSpPr>
          <p:cNvPr id="8" name="Slide Number Placeholder 7"/>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393142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878132-FEF1-4FBE-B068-CB30FDD27348}" type="datetimeFigureOut">
              <a:rPr lang="nl-BE" smtClean="0"/>
              <a:t>14/01/2016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385961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nl-NL" smtClean="0"/>
              <a:t>Klik om de stijl te bewerken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8" name="Date Placeholder 7"/>
          <p:cNvSpPr>
            <a:spLocks noGrp="1"/>
          </p:cNvSpPr>
          <p:nvPr>
            <p:ph type="dt" sz="half" idx="10"/>
          </p:nvPr>
        </p:nvSpPr>
        <p:spPr/>
        <p:txBody>
          <a:bodyPr/>
          <a:lstStyle/>
          <a:p>
            <a:fld id="{FB878132-FEF1-4FBE-B068-CB30FDD27348}" type="datetimeFigureOut">
              <a:rPr lang="nl-BE" smtClean="0"/>
              <a:t>14/01/2016</a:t>
            </a:fld>
            <a:endParaRPr lang="nl-BE"/>
          </a:p>
        </p:txBody>
      </p:sp>
      <p:sp>
        <p:nvSpPr>
          <p:cNvPr id="9" name="Footer Placeholder 8"/>
          <p:cNvSpPr>
            <a:spLocks noGrp="1"/>
          </p:cNvSpPr>
          <p:nvPr>
            <p:ph type="ftr" sz="quarter" idx="11"/>
          </p:nvPr>
        </p:nvSpPr>
        <p:spPr/>
        <p:txBody>
          <a:bodyPr/>
          <a:lstStyle/>
          <a:p>
            <a:endParaRPr lang="nl-BE"/>
          </a:p>
        </p:txBody>
      </p:sp>
      <p:sp>
        <p:nvSpPr>
          <p:cNvPr id="10" name="Slide Number Placeholder 9"/>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102026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8" name="Date Placeholder 7"/>
          <p:cNvSpPr>
            <a:spLocks noGrp="1"/>
          </p:cNvSpPr>
          <p:nvPr>
            <p:ph type="dt" sz="half" idx="10"/>
          </p:nvPr>
        </p:nvSpPr>
        <p:spPr/>
        <p:txBody>
          <a:bodyPr/>
          <a:lstStyle/>
          <a:p>
            <a:fld id="{FB878132-FEF1-4FBE-B068-CB30FDD27348}" type="datetimeFigureOut">
              <a:rPr lang="nl-BE" smtClean="0"/>
              <a:t>14/01/2016</a:t>
            </a:fld>
            <a:endParaRPr lang="nl-BE"/>
          </a:p>
        </p:txBody>
      </p:sp>
      <p:sp>
        <p:nvSpPr>
          <p:cNvPr id="9" name="Footer Placeholder 8"/>
          <p:cNvSpPr>
            <a:spLocks noGrp="1"/>
          </p:cNvSpPr>
          <p:nvPr>
            <p:ph type="ftr" sz="quarter" idx="11"/>
          </p:nvPr>
        </p:nvSpPr>
        <p:spPr>
          <a:xfrm>
            <a:off x="3499101" y="6356350"/>
            <a:ext cx="5911517" cy="365125"/>
          </a:xfrm>
        </p:spPr>
        <p:txBody>
          <a:bodyPr/>
          <a:lstStyle/>
          <a:p>
            <a:endParaRPr lang="nl-BE"/>
          </a:p>
        </p:txBody>
      </p:sp>
      <p:sp>
        <p:nvSpPr>
          <p:cNvPr id="10" name="Slide Number Placeholder 9"/>
          <p:cNvSpPr>
            <a:spLocks noGrp="1"/>
          </p:cNvSpPr>
          <p:nvPr>
            <p:ph type="sldNum" sz="quarter" idx="12"/>
          </p:nvPr>
        </p:nvSpPr>
        <p:spPr/>
        <p:txBody>
          <a:bodyPr/>
          <a:lstStyle/>
          <a:p>
            <a:fld id="{8F9AD2DB-8AA5-4CDE-BA9B-9E8D8DCDEFF8}" type="slidenum">
              <a:rPr lang="nl-BE" smtClean="0"/>
              <a:t>‹nr.›</a:t>
            </a:fld>
            <a:endParaRPr lang="nl-BE"/>
          </a:p>
        </p:txBody>
      </p:sp>
    </p:spTree>
    <p:extLst>
      <p:ext uri="{BB962C8B-B14F-4D97-AF65-F5344CB8AC3E}">
        <p14:creationId xmlns:p14="http://schemas.microsoft.com/office/powerpoint/2010/main" val="210492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nl-NL" smtClean="0"/>
              <a:t>Klik om de stijl te bewerken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878132-FEF1-4FBE-B068-CB30FDD27348}" type="datetimeFigureOut">
              <a:rPr lang="nl-BE" smtClean="0"/>
              <a:t>14/01/2016</a:t>
            </a:fld>
            <a:endParaRPr lang="nl-BE"/>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nl-BE"/>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F9AD2DB-8AA5-4CDE-BA9B-9E8D8DCDEFF8}" type="slidenum">
              <a:rPr lang="nl-BE" smtClean="0"/>
              <a:t>‹nr.›</a:t>
            </a:fld>
            <a:endParaRPr lang="nl-BE"/>
          </a:p>
        </p:txBody>
      </p:sp>
    </p:spTree>
    <p:extLst>
      <p:ext uri="{BB962C8B-B14F-4D97-AF65-F5344CB8AC3E}">
        <p14:creationId xmlns:p14="http://schemas.microsoft.com/office/powerpoint/2010/main" val="3800827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smtClean="0"/>
              <a:t>Wardriving</a:t>
            </a:r>
            <a:endParaRPr lang="nl-BE" dirty="0"/>
          </a:p>
        </p:txBody>
      </p:sp>
      <p:sp>
        <p:nvSpPr>
          <p:cNvPr id="3" name="Ondertitel 2"/>
          <p:cNvSpPr>
            <a:spLocks noGrp="1"/>
          </p:cNvSpPr>
          <p:nvPr>
            <p:ph type="subTitle" idx="1"/>
          </p:nvPr>
        </p:nvSpPr>
        <p:spPr/>
        <p:txBody>
          <a:bodyPr/>
          <a:lstStyle/>
          <a:p>
            <a:r>
              <a:rPr lang="nl-BE" dirty="0" smtClean="0"/>
              <a:t>Antwerpen in kaart</a:t>
            </a:r>
          </a:p>
          <a:p>
            <a:r>
              <a:rPr lang="nl-BE" dirty="0" smtClean="0"/>
              <a:t>Peter Van de Putte – Daan Maes</a:t>
            </a:r>
            <a:endParaRPr lang="nl-BE" dirty="0"/>
          </a:p>
        </p:txBody>
      </p:sp>
    </p:spTree>
    <p:extLst>
      <p:ext uri="{BB962C8B-B14F-4D97-AF65-F5344CB8AC3E}">
        <p14:creationId xmlns:p14="http://schemas.microsoft.com/office/powerpoint/2010/main" val="20529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SSID</a:t>
            </a:r>
            <a:endParaRPr lang="nl-NL" dirty="0"/>
          </a:p>
        </p:txBody>
      </p:sp>
      <p:sp>
        <p:nvSpPr>
          <p:cNvPr id="3" name="Tijdelijke aanduiding voor inhoud 2"/>
          <p:cNvSpPr>
            <a:spLocks noGrp="1"/>
          </p:cNvSpPr>
          <p:nvPr>
            <p:ph idx="1"/>
          </p:nvPr>
        </p:nvSpPr>
        <p:spPr/>
        <p:txBody>
          <a:bodyPr/>
          <a:lstStyle/>
          <a:p>
            <a:endParaRPr lang="nl-NL"/>
          </a:p>
        </p:txBody>
      </p:sp>
      <p:pic>
        <p:nvPicPr>
          <p:cNvPr id="4" name="Afbeelding 3"/>
          <p:cNvPicPr/>
          <p:nvPr/>
        </p:nvPicPr>
        <p:blipFill rotWithShape="1">
          <a:blip r:embed="rId3"/>
          <a:srcRect l="24950" t="36908" r="36217" b="25649"/>
          <a:stretch/>
        </p:blipFill>
        <p:spPr bwMode="auto">
          <a:xfrm>
            <a:off x="3869268" y="1450166"/>
            <a:ext cx="7315200" cy="39485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3332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Wardriving</a:t>
            </a:r>
            <a:endParaRPr lang="nl-BE" dirty="0"/>
          </a:p>
        </p:txBody>
      </p:sp>
      <p:sp>
        <p:nvSpPr>
          <p:cNvPr id="3" name="Tijdelijke aanduiding voor inhoud 2"/>
          <p:cNvSpPr>
            <a:spLocks noGrp="1"/>
          </p:cNvSpPr>
          <p:nvPr>
            <p:ph idx="1"/>
          </p:nvPr>
        </p:nvSpPr>
        <p:spPr/>
        <p:txBody>
          <a:bodyPr/>
          <a:lstStyle/>
          <a:p>
            <a:r>
              <a:rPr lang="nl-BE" dirty="0" smtClean="0"/>
              <a:t>Zoeken naar </a:t>
            </a:r>
            <a:r>
              <a:rPr lang="nl-BE" dirty="0" err="1" smtClean="0"/>
              <a:t>WiFi</a:t>
            </a:r>
            <a:r>
              <a:rPr lang="nl-BE" dirty="0" smtClean="0"/>
              <a:t>-netwerken</a:t>
            </a:r>
          </a:p>
          <a:p>
            <a:r>
              <a:rPr lang="nl-BE" dirty="0" smtClean="0"/>
              <a:t>Encryptie &amp; beveiliging in kaart brengen</a:t>
            </a:r>
          </a:p>
          <a:p>
            <a:r>
              <a:rPr lang="nl-BE" dirty="0" smtClean="0"/>
              <a:t>(netwerken hacken voor gratis internet)</a:t>
            </a:r>
            <a:endParaRPr lang="nl-BE" dirty="0"/>
          </a:p>
        </p:txBody>
      </p:sp>
    </p:spTree>
    <p:extLst>
      <p:ext uri="{BB962C8B-B14F-4D97-AF65-F5344CB8AC3E}">
        <p14:creationId xmlns:p14="http://schemas.microsoft.com/office/powerpoint/2010/main" val="3003992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Technologie</a:t>
            </a:r>
            <a:endParaRPr lang="nl-BE" dirty="0"/>
          </a:p>
        </p:txBody>
      </p:sp>
      <p:sp>
        <p:nvSpPr>
          <p:cNvPr id="3" name="Tijdelijke aanduiding voor inhoud 2"/>
          <p:cNvSpPr>
            <a:spLocks noGrp="1"/>
          </p:cNvSpPr>
          <p:nvPr>
            <p:ph idx="1"/>
          </p:nvPr>
        </p:nvSpPr>
        <p:spPr/>
        <p:txBody>
          <a:bodyPr/>
          <a:lstStyle/>
          <a:p>
            <a:r>
              <a:rPr lang="nl-BE" dirty="0" smtClean="0"/>
              <a:t>Kismet</a:t>
            </a:r>
            <a:endParaRPr lang="nl-BE" dirty="0"/>
          </a:p>
        </p:txBody>
      </p:sp>
      <p:pic>
        <p:nvPicPr>
          <p:cNvPr id="4" name="Afbeelding 3"/>
          <p:cNvPicPr/>
          <p:nvPr/>
        </p:nvPicPr>
        <p:blipFill>
          <a:blip r:embed="rId3">
            <a:extLst>
              <a:ext uri="{28A0092B-C50C-407E-A947-70E740481C1C}">
                <a14:useLocalDpi xmlns:a14="http://schemas.microsoft.com/office/drawing/2010/main" val="0"/>
              </a:ext>
            </a:extLst>
          </a:blip>
          <a:stretch>
            <a:fillRect/>
          </a:stretch>
        </p:blipFill>
        <p:spPr>
          <a:xfrm>
            <a:off x="5679583" y="1123837"/>
            <a:ext cx="5504885" cy="3409526"/>
          </a:xfrm>
          <a:prstGeom prst="rect">
            <a:avLst/>
          </a:prstGeom>
        </p:spPr>
      </p:pic>
    </p:spTree>
    <p:extLst>
      <p:ext uri="{BB962C8B-B14F-4D97-AF65-F5344CB8AC3E}">
        <p14:creationId xmlns:p14="http://schemas.microsoft.com/office/powerpoint/2010/main" val="22146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a:t>
            </a:r>
            <a:r>
              <a:rPr lang="nl-BE" dirty="0" smtClean="0"/>
              <a:t>echnologie</a:t>
            </a:r>
            <a:endParaRPr lang="nl-BE" dirty="0"/>
          </a:p>
        </p:txBody>
      </p:sp>
      <p:sp>
        <p:nvSpPr>
          <p:cNvPr id="3" name="Tijdelijke aanduiding voor inhoud 2"/>
          <p:cNvSpPr>
            <a:spLocks noGrp="1"/>
          </p:cNvSpPr>
          <p:nvPr>
            <p:ph idx="1"/>
          </p:nvPr>
        </p:nvSpPr>
        <p:spPr/>
        <p:txBody>
          <a:bodyPr/>
          <a:lstStyle/>
          <a:p>
            <a:r>
              <a:rPr lang="nl-BE" dirty="0" smtClean="0"/>
              <a:t>GPS</a:t>
            </a:r>
          </a:p>
          <a:p>
            <a:pPr lvl="1"/>
            <a:r>
              <a:rPr lang="nl-BE" dirty="0" smtClean="0"/>
              <a:t>Android GSM</a:t>
            </a:r>
          </a:p>
          <a:p>
            <a:pPr lvl="1"/>
            <a:r>
              <a:rPr lang="nl-BE" dirty="0" smtClean="0"/>
              <a:t>GPSD</a:t>
            </a:r>
          </a:p>
          <a:p>
            <a:r>
              <a:rPr lang="nl-BE" dirty="0" err="1" smtClean="0"/>
              <a:t>WiFi</a:t>
            </a:r>
            <a:r>
              <a:rPr lang="nl-BE" dirty="0" smtClean="0"/>
              <a:t>-Antenne</a:t>
            </a:r>
          </a:p>
          <a:p>
            <a:r>
              <a:rPr lang="nl-BE" dirty="0" smtClean="0"/>
              <a:t>Google </a:t>
            </a:r>
            <a:r>
              <a:rPr lang="nl-BE" dirty="0" err="1" smtClean="0"/>
              <a:t>maps</a:t>
            </a:r>
            <a:endParaRPr lang="nl-BE" dirty="0" smtClean="0"/>
          </a:p>
          <a:p>
            <a:pPr lvl="1"/>
            <a:r>
              <a:rPr lang="nl-BE" dirty="0" err="1" smtClean="0"/>
              <a:t>Netxml</a:t>
            </a:r>
            <a:r>
              <a:rPr lang="nl-BE" dirty="0" smtClean="0"/>
              <a:t> –&gt; </a:t>
            </a:r>
            <a:r>
              <a:rPr lang="nl-BE" dirty="0" err="1" smtClean="0"/>
              <a:t>kml</a:t>
            </a:r>
            <a:r>
              <a:rPr lang="nl-BE" dirty="0" smtClean="0"/>
              <a:t> (via </a:t>
            </a:r>
            <a:r>
              <a:rPr lang="nl-BE" dirty="0" err="1" smtClean="0"/>
              <a:t>command</a:t>
            </a:r>
            <a:r>
              <a:rPr lang="nl-BE" dirty="0" smtClean="0"/>
              <a:t> prompt kali)</a:t>
            </a:r>
          </a:p>
          <a:p>
            <a:pPr lvl="1"/>
            <a:r>
              <a:rPr lang="nl-BE" dirty="0" smtClean="0"/>
              <a:t>Alle gevonden netwerken</a:t>
            </a:r>
          </a:p>
          <a:p>
            <a:endParaRPr lang="nl-BE" dirty="0" smtClean="0"/>
          </a:p>
          <a:p>
            <a:pPr lvl="1"/>
            <a:endParaRPr lang="nl-BE" dirty="0"/>
          </a:p>
        </p:txBody>
      </p:sp>
    </p:spTree>
    <p:extLst>
      <p:ext uri="{BB962C8B-B14F-4D97-AF65-F5344CB8AC3E}">
        <p14:creationId xmlns:p14="http://schemas.microsoft.com/office/powerpoint/2010/main" val="409094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Onze sessie</a:t>
            </a:r>
            <a:endParaRPr lang="nl-BE" dirty="0"/>
          </a:p>
        </p:txBody>
      </p:sp>
      <p:pic>
        <p:nvPicPr>
          <p:cNvPr id="4" name="Tijdelijke aanduiding voor inhoud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570341" y="863600"/>
            <a:ext cx="5911993" cy="5121275"/>
          </a:xfrm>
          <a:prstGeom prst="rect">
            <a:avLst/>
          </a:prstGeom>
        </p:spPr>
      </p:pic>
    </p:spTree>
    <p:extLst>
      <p:ext uri="{BB962C8B-B14F-4D97-AF65-F5344CB8AC3E}">
        <p14:creationId xmlns:p14="http://schemas.microsoft.com/office/powerpoint/2010/main" val="3086582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Resultaten</a:t>
            </a:r>
            <a:endParaRPr lang="nl-BE" dirty="0"/>
          </a:p>
        </p:txBody>
      </p:sp>
      <p:sp>
        <p:nvSpPr>
          <p:cNvPr id="3" name="Tijdelijke aanduiding voor inhoud 2"/>
          <p:cNvSpPr>
            <a:spLocks noGrp="1"/>
          </p:cNvSpPr>
          <p:nvPr>
            <p:ph idx="1"/>
          </p:nvPr>
        </p:nvSpPr>
        <p:spPr/>
        <p:txBody>
          <a:bodyPr anchor="t"/>
          <a:lstStyle/>
          <a:p>
            <a:endParaRPr lang="nl-BE" dirty="0"/>
          </a:p>
        </p:txBody>
      </p:sp>
    </p:spTree>
    <p:extLst>
      <p:ext uri="{BB962C8B-B14F-4D97-AF65-F5344CB8AC3E}">
        <p14:creationId xmlns:p14="http://schemas.microsoft.com/office/powerpoint/2010/main" val="329178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3829</a:t>
            </a:r>
            <a:br>
              <a:rPr lang="nl-BE" dirty="0" smtClean="0"/>
            </a:br>
            <a:r>
              <a:rPr lang="nl-BE" dirty="0" smtClean="0"/>
              <a:t>netwerken</a:t>
            </a:r>
            <a:endParaRPr lang="nl-BE" dirty="0"/>
          </a:p>
        </p:txBody>
      </p:sp>
      <p:pic>
        <p:nvPicPr>
          <p:cNvPr id="4" name="Tijdelijke aanduiding voor inhoud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357589" y="863600"/>
            <a:ext cx="4337497" cy="5121275"/>
          </a:xfrm>
          <a:prstGeom prst="rect">
            <a:avLst/>
          </a:prstGeom>
        </p:spPr>
      </p:pic>
    </p:spTree>
    <p:extLst>
      <p:ext uri="{BB962C8B-B14F-4D97-AF65-F5344CB8AC3E}">
        <p14:creationId xmlns:p14="http://schemas.microsoft.com/office/powerpoint/2010/main" val="3589228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Encryptie</a:t>
            </a:r>
            <a:endParaRPr lang="nl-BE" dirty="0"/>
          </a:p>
        </p:txBody>
      </p:sp>
      <p:sp>
        <p:nvSpPr>
          <p:cNvPr id="3" name="Tijdelijke aanduiding voor inhoud 2"/>
          <p:cNvSpPr>
            <a:spLocks noGrp="1"/>
          </p:cNvSpPr>
          <p:nvPr>
            <p:ph idx="1"/>
          </p:nvPr>
        </p:nvSpPr>
        <p:spPr/>
        <p:txBody>
          <a:bodyPr anchor="t"/>
          <a:lstStyle/>
          <a:p>
            <a:endParaRPr lang="nl-BE" dirty="0"/>
          </a:p>
        </p:txBody>
      </p:sp>
      <p:pic>
        <p:nvPicPr>
          <p:cNvPr id="4" name="Afbeelding 3"/>
          <p:cNvPicPr/>
          <p:nvPr/>
        </p:nvPicPr>
        <p:blipFill rotWithShape="1">
          <a:blip r:embed="rId3"/>
          <a:srcRect l="30977" t="16309" r="27409" b="30746"/>
          <a:stretch/>
        </p:blipFill>
        <p:spPr bwMode="auto">
          <a:xfrm>
            <a:off x="3869268" y="864108"/>
            <a:ext cx="7315200" cy="51206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5295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Channels</a:t>
            </a:r>
            <a:endParaRPr lang="nl-NL" dirty="0"/>
          </a:p>
        </p:txBody>
      </p:sp>
      <p:pic>
        <p:nvPicPr>
          <p:cNvPr id="4" name="Tijdelijke aanduiding voor inhoud 3"/>
          <p:cNvPicPr>
            <a:picLocks noGrp="1"/>
          </p:cNvPicPr>
          <p:nvPr>
            <p:ph idx="1"/>
          </p:nvPr>
        </p:nvPicPr>
        <p:blipFill rotWithShape="1">
          <a:blip r:embed="rId3">
            <a:extLst>
              <a:ext uri="{28A0092B-C50C-407E-A947-70E740481C1C}">
                <a14:useLocalDpi xmlns:a14="http://schemas.microsoft.com/office/drawing/2010/main" val="0"/>
              </a:ext>
            </a:extLst>
          </a:blip>
          <a:srcRect l="12763" t="51999" r="56215" b="18062"/>
          <a:stretch/>
        </p:blipFill>
        <p:spPr bwMode="auto">
          <a:xfrm>
            <a:off x="4689686" y="1884325"/>
            <a:ext cx="5673303" cy="30798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205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317</TotalTime>
  <Words>708</Words>
  <Application>Microsoft Office PowerPoint</Application>
  <PresentationFormat>Breedbeeld</PresentationFormat>
  <Paragraphs>81</Paragraphs>
  <Slides>10</Slides>
  <Notes>9</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10</vt:i4>
      </vt:variant>
    </vt:vector>
  </HeadingPairs>
  <TitlesOfParts>
    <vt:vector size="16" baseType="lpstr">
      <vt:lpstr>Arial</vt:lpstr>
      <vt:lpstr>Calibri</vt:lpstr>
      <vt:lpstr>Corbel</vt:lpstr>
      <vt:lpstr>Wingdings</vt:lpstr>
      <vt:lpstr>Wingdings 2</vt:lpstr>
      <vt:lpstr>Frame</vt:lpstr>
      <vt:lpstr>Wardriving</vt:lpstr>
      <vt:lpstr>Wardriving</vt:lpstr>
      <vt:lpstr>Technologie</vt:lpstr>
      <vt:lpstr>Technologie</vt:lpstr>
      <vt:lpstr>Onze sessie</vt:lpstr>
      <vt:lpstr>Resultaten</vt:lpstr>
      <vt:lpstr>3829 netwerken</vt:lpstr>
      <vt:lpstr>Encryptie</vt:lpstr>
      <vt:lpstr>Channels</vt:lpstr>
      <vt:lpstr>SSID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Wardriving</dc:title>
  <dc:creator>Van de Putte Peter [student]</dc:creator>
  <cp:lastModifiedBy>daan maes</cp:lastModifiedBy>
  <cp:revision>8</cp:revision>
  <dcterms:created xsi:type="dcterms:W3CDTF">2016-01-07T12:10:14Z</dcterms:created>
  <dcterms:modified xsi:type="dcterms:W3CDTF">2016-01-14T17:18:20Z</dcterms:modified>
</cp:coreProperties>
</file>