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44" r:id="rId2"/>
    <p:sldId id="1244" r:id="rId3"/>
    <p:sldId id="1284" r:id="rId4"/>
    <p:sldId id="1285" r:id="rId5"/>
    <p:sldId id="1287" r:id="rId6"/>
    <p:sldId id="1288" r:id="rId7"/>
    <p:sldId id="1310" r:id="rId8"/>
    <p:sldId id="1319" r:id="rId9"/>
    <p:sldId id="1289" r:id="rId10"/>
    <p:sldId id="1290" r:id="rId11"/>
    <p:sldId id="1318" r:id="rId12"/>
    <p:sldId id="1293" r:id="rId13"/>
    <p:sldId id="1300" r:id="rId14"/>
    <p:sldId id="1299" r:id="rId15"/>
    <p:sldId id="1303" r:id="rId16"/>
    <p:sldId id="1305" r:id="rId17"/>
    <p:sldId id="1306" r:id="rId18"/>
    <p:sldId id="1309" r:id="rId19"/>
    <p:sldId id="1307" r:id="rId20"/>
    <p:sldId id="916" r:id="rId21"/>
    <p:sldId id="1298" r:id="rId22"/>
  </p:sldIdLst>
  <p:sldSz cx="9144000" cy="6858000" type="screen4x3"/>
  <p:notesSz cx="6794500" cy="9931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zar.akrami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BFF"/>
    <a:srgbClr val="F85208"/>
    <a:srgbClr val="B274F6"/>
    <a:srgbClr val="D774F6"/>
    <a:srgbClr val="F674A6"/>
    <a:srgbClr val="7973F7"/>
    <a:srgbClr val="B093D7"/>
    <a:srgbClr val="8C53FF"/>
    <a:srgbClr val="8243FF"/>
    <a:srgbClr val="8F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Format med tema 2 - dekorfärg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Format med tema 1 - dekorfärg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llanmörkt format 2 - Dekorfär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2449" autoAdjust="0"/>
  </p:normalViewPr>
  <p:slideViewPr>
    <p:cSldViewPr>
      <p:cViewPr>
        <p:scale>
          <a:sx n="75" d="100"/>
          <a:sy n="75" d="100"/>
        </p:scale>
        <p:origin x="-256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9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356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7972" y="1"/>
            <a:ext cx="2945442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C7DB053-D617-46ED-A580-6E6A42137C72}" type="datetimeFigureOut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2511"/>
            <a:ext cx="2944356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7972" y="9432511"/>
            <a:ext cx="2945442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F1D5E60-8550-4A4A-90C9-C82B8B97A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2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356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9059" y="1"/>
            <a:ext cx="2944356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C1851BE-14B4-473D-8994-0DDF7C5F4B8F}" type="datetimeFigureOut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885" y="4717416"/>
            <a:ext cx="5434731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en-US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2511"/>
            <a:ext cx="2944356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9059" y="9432511"/>
            <a:ext cx="2944356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9F6CDE3-DFC0-4C7A-847A-19091F184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2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6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3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5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6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5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6CDE3-DFC0-4C7A-847A-19091F184D7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B1F22-C11D-4EA9-ACAF-24ED07DC2B02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E7B92-75CB-4032-9B60-55DD0E91E0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F6F3B-F430-470B-9F4C-9642EF64D266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ED78B-DB8A-48AE-B44A-25E4A61016B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7536D-F5DF-4ED2-9070-CAEA942D4B09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1A5A-3846-45E3-ACC6-0C05F66E1A8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32C46-473E-4E5D-99AC-BA76CC888944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BD5D5-F2B6-4736-B6BC-3656EBDA0C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86F1E-2018-4EE2-9F78-264440E2B258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9C1A5-3F9A-47F1-B8B4-25CAA01C94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7521D-7E4A-4775-9AE5-34D125D612AA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FB81B-DE52-4576-9B22-599D858CFAF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C187C-E832-4E11-AC2C-39A5387D7508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2BEA6-6A26-4573-9773-8E217252C0A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5ABC1-C73D-4280-99C2-2B582384F85E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6DEC2-6FFF-4447-B8FE-5FABF6DEE2B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DF0BD-2D87-42EE-8E9F-D4E073DBF652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460AB-AFA6-4B80-9032-74997A1CCA9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0CFCA-16BC-4B39-AED9-A730EF811D6D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8487-FF24-4396-AC87-FDE6BE795C4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96834-7894-4223-96A6-6E886E299167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0BFB6-19DE-4B3B-88E9-DC2B103B76F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F68502-772B-4137-BEBB-FF7C2E6F1412}" type="datetimeFigureOut">
              <a:rPr lang="fr-FR"/>
              <a:pPr>
                <a:defRPr/>
              </a:pPr>
              <a:t>08/09/2017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10A11B-1F52-473F-AD1C-92A429D224A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ktangel 13"/>
          <p:cNvSpPr>
            <a:spLocks noChangeArrowheads="1"/>
          </p:cNvSpPr>
          <p:nvPr/>
        </p:nvSpPr>
        <p:spPr bwMode="auto">
          <a:xfrm>
            <a:off x="683568" y="1268760"/>
            <a:ext cx="784912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B7DEE8"/>
                </a:solidFill>
                <a:latin typeface="Candara" pitchFamily="34" charset="0"/>
              </a:rPr>
              <a:t>Doing the Most </a:t>
            </a:r>
            <a:r>
              <a:rPr lang="en-US" sz="3200" dirty="0" smtClean="0">
                <a:solidFill>
                  <a:srgbClr val="B7DEE8"/>
                </a:solidFill>
                <a:latin typeface="Candara" pitchFamily="34" charset="0"/>
              </a:rPr>
              <a:t>Good</a:t>
            </a:r>
          </a:p>
          <a:p>
            <a:pPr algn="ctr"/>
            <a:endParaRPr lang="en-US" sz="3200" dirty="0" smtClean="0">
              <a:solidFill>
                <a:srgbClr val="B7DEE8"/>
              </a:solidFill>
              <a:latin typeface="Candara" pitchFamily="34" charset="0"/>
            </a:endParaRPr>
          </a:p>
          <a:p>
            <a:pPr algn="ctr"/>
            <a:r>
              <a:rPr lang="en-US" sz="2800" dirty="0" smtClean="0">
                <a:solidFill>
                  <a:srgbClr val="B7DEE8"/>
                </a:solidFill>
                <a:latin typeface="Candara" pitchFamily="34" charset="0"/>
              </a:rPr>
              <a:t>How </a:t>
            </a:r>
            <a:r>
              <a:rPr lang="en-US" sz="2800" dirty="0">
                <a:solidFill>
                  <a:srgbClr val="B7DEE8"/>
                </a:solidFill>
                <a:latin typeface="Candara" pitchFamily="34" charset="0"/>
              </a:rPr>
              <a:t>and When to Reason </a:t>
            </a:r>
            <a:r>
              <a:rPr lang="en-US" sz="2800" dirty="0" smtClean="0">
                <a:solidFill>
                  <a:srgbClr val="B7DEE8"/>
                </a:solidFill>
                <a:latin typeface="Candara" pitchFamily="34" charset="0"/>
              </a:rPr>
              <a:t>about </a:t>
            </a:r>
            <a:r>
              <a:rPr lang="en-US" sz="2800" dirty="0">
                <a:solidFill>
                  <a:srgbClr val="B7DEE8"/>
                </a:solidFill>
                <a:latin typeface="Candara" pitchFamily="34" charset="0"/>
              </a:rPr>
              <a:t>Charity Efficiency</a:t>
            </a:r>
          </a:p>
        </p:txBody>
      </p:sp>
      <p:sp>
        <p:nvSpPr>
          <p:cNvPr id="9" name="Rektangel 8"/>
          <p:cNvSpPr/>
          <p:nvPr/>
        </p:nvSpPr>
        <p:spPr>
          <a:xfrm>
            <a:off x="1691680" y="3470958"/>
            <a:ext cx="576064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200" spc="210" dirty="0">
                <a:solidFill>
                  <a:srgbClr val="D5FBFF"/>
                </a:solidFill>
                <a:latin typeface="Candara" pitchFamily="34" charset="0"/>
                <a:cs typeface="+mn-cs"/>
              </a:rPr>
              <a:t>Robin </a:t>
            </a:r>
            <a:r>
              <a:rPr lang="en-US" sz="2200" spc="210" dirty="0" smtClean="0">
                <a:solidFill>
                  <a:srgbClr val="D5FBFF"/>
                </a:solidFill>
                <a:latin typeface="Candara" pitchFamily="34" charset="0"/>
                <a:cs typeface="+mn-cs"/>
              </a:rPr>
              <a:t>Bergh</a:t>
            </a:r>
            <a:endParaRPr lang="en-US" sz="2200" spc="210" dirty="0">
              <a:solidFill>
                <a:srgbClr val="D5FBFF"/>
              </a:solidFill>
              <a:latin typeface="Candara" pitchFamily="34" charset="0"/>
              <a:cs typeface="+mn-cs"/>
            </a:endParaRPr>
          </a:p>
          <a:p>
            <a:pPr algn="ctr">
              <a:defRPr/>
            </a:pPr>
            <a:r>
              <a:rPr lang="en-US" sz="1600" dirty="0" smtClean="0">
                <a:solidFill>
                  <a:srgbClr val="D5FBFF"/>
                </a:solidFill>
                <a:latin typeface="Candara" pitchFamily="34" charset="0"/>
              </a:rPr>
              <a:t>Harvard University &amp; Uppsala University</a:t>
            </a:r>
          </a:p>
          <a:p>
            <a:pPr algn="ctr">
              <a:defRPr/>
            </a:pPr>
            <a:endParaRPr lang="en-US" sz="1600" dirty="0">
              <a:solidFill>
                <a:srgbClr val="D5FBFF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ruta 9"/>
          <p:cNvSpPr txBox="1"/>
          <p:nvPr/>
        </p:nvSpPr>
        <p:spPr>
          <a:xfrm>
            <a:off x="1691681" y="559884"/>
            <a:ext cx="376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Efficiency</a:t>
            </a:r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 information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1919571" y="841001"/>
            <a:ext cx="144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No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3802688" y="86468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Yes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grpSp>
        <p:nvGrpSpPr>
          <p:cNvPr id="22" name="Grupp 21"/>
          <p:cNvGrpSpPr/>
          <p:nvPr/>
        </p:nvGrpSpPr>
        <p:grpSpPr>
          <a:xfrm rot="16200000">
            <a:off x="-354229" y="2575290"/>
            <a:ext cx="3355773" cy="736045"/>
            <a:chOff x="-92255" y="880294"/>
            <a:chExt cx="3355773" cy="736045"/>
          </a:xfrm>
        </p:grpSpPr>
        <p:sp>
          <p:nvSpPr>
            <p:cNvPr id="19" name="textruta 18"/>
            <p:cNvSpPr txBox="1"/>
            <p:nvPr/>
          </p:nvSpPr>
          <p:spPr>
            <a:xfrm>
              <a:off x="-92255" y="880294"/>
              <a:ext cx="3355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Image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0" name="textruta 19"/>
            <p:cNvSpPr txBox="1"/>
            <p:nvPr/>
          </p:nvSpPr>
          <p:spPr>
            <a:xfrm>
              <a:off x="36713" y="1215603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err="1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Yes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1" name="textruta 20"/>
            <p:cNvSpPr txBox="1"/>
            <p:nvPr/>
          </p:nvSpPr>
          <p:spPr>
            <a:xfrm>
              <a:off x="1910414" y="1216229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No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2" name="Grupp 1"/>
          <p:cNvGrpSpPr/>
          <p:nvPr/>
        </p:nvGrpSpPr>
        <p:grpSpPr>
          <a:xfrm>
            <a:off x="755576" y="5775158"/>
            <a:ext cx="7920880" cy="894202"/>
            <a:chOff x="755576" y="4797152"/>
            <a:chExt cx="7920880" cy="894202"/>
          </a:xfrm>
        </p:grpSpPr>
        <p:sp>
          <p:nvSpPr>
            <p:cNvPr id="13" name="Rektangel 12"/>
            <p:cNvSpPr/>
            <p:nvPr/>
          </p:nvSpPr>
          <p:spPr bwMode="auto">
            <a:xfrm>
              <a:off x="755576" y="4797152"/>
              <a:ext cx="7920880" cy="894202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5" name="Höger 4"/>
            <p:cNvSpPr/>
            <p:nvPr/>
          </p:nvSpPr>
          <p:spPr bwMode="auto">
            <a:xfrm>
              <a:off x="2025264" y="5115290"/>
              <a:ext cx="4778984" cy="288032"/>
            </a:xfrm>
            <a:prstGeom prst="rightArrow">
              <a:avLst/>
            </a:prstGeom>
            <a:solidFill>
              <a:srgbClr val="D5FBFF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26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667" y="4827258"/>
              <a:ext cx="1226597" cy="81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1" y="4827258"/>
              <a:ext cx="779245" cy="82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ktangel 27"/>
            <p:cNvSpPr/>
            <p:nvPr/>
          </p:nvSpPr>
          <p:spPr bwMode="auto">
            <a:xfrm>
              <a:off x="6804248" y="4986327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Donate</a:t>
              </a:r>
            </a:p>
          </p:txBody>
        </p:sp>
        <p:sp>
          <p:nvSpPr>
            <p:cNvPr id="3" name="Rektangel 2"/>
            <p:cNvSpPr/>
            <p:nvPr/>
          </p:nvSpPr>
          <p:spPr bwMode="auto">
            <a:xfrm>
              <a:off x="3072119" y="4827258"/>
              <a:ext cx="779245" cy="81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Commit yes/no</a:t>
              </a:r>
            </a:p>
          </p:txBody>
        </p:sp>
      </p:grpSp>
      <p:grpSp>
        <p:nvGrpSpPr>
          <p:cNvPr id="6" name="Grupp 5"/>
          <p:cNvGrpSpPr/>
          <p:nvPr/>
        </p:nvGrpSpPr>
        <p:grpSpPr>
          <a:xfrm>
            <a:off x="755576" y="4797152"/>
            <a:ext cx="7920880" cy="894202"/>
            <a:chOff x="755576" y="5867386"/>
            <a:chExt cx="7920880" cy="894202"/>
          </a:xfrm>
        </p:grpSpPr>
        <p:sp>
          <p:nvSpPr>
            <p:cNvPr id="41" name="Rektangel 40"/>
            <p:cNvSpPr/>
            <p:nvPr/>
          </p:nvSpPr>
          <p:spPr bwMode="auto">
            <a:xfrm>
              <a:off x="755576" y="5867386"/>
              <a:ext cx="7920880" cy="894202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29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534" y="5907514"/>
              <a:ext cx="1226597" cy="81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675" y="5907514"/>
              <a:ext cx="779245" cy="82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ktangel 30"/>
            <p:cNvSpPr/>
            <p:nvPr/>
          </p:nvSpPr>
          <p:spPr bwMode="auto">
            <a:xfrm>
              <a:off x="6809115" y="6066583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Donate</a:t>
              </a:r>
            </a:p>
          </p:txBody>
        </p:sp>
        <p:sp>
          <p:nvSpPr>
            <p:cNvPr id="32" name="Rektangel 31"/>
            <p:cNvSpPr/>
            <p:nvPr/>
          </p:nvSpPr>
          <p:spPr bwMode="auto">
            <a:xfrm>
              <a:off x="4932040" y="5883579"/>
              <a:ext cx="779245" cy="81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ndara" pitchFamily="34" charset="0"/>
                </a:rPr>
                <a:t>Commit yes/no</a:t>
              </a:r>
            </a:p>
          </p:txBody>
        </p:sp>
        <p:sp>
          <p:nvSpPr>
            <p:cNvPr id="33" name="Höger 32"/>
            <p:cNvSpPr/>
            <p:nvPr/>
          </p:nvSpPr>
          <p:spPr bwMode="auto">
            <a:xfrm>
              <a:off x="2041958" y="6146536"/>
              <a:ext cx="897570" cy="288032"/>
            </a:xfrm>
            <a:prstGeom prst="rightArrow">
              <a:avLst/>
            </a:prstGeom>
            <a:solidFill>
              <a:srgbClr val="D5FBFF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grpSp>
          <p:nvGrpSpPr>
            <p:cNvPr id="36" name="Grupp 35"/>
            <p:cNvGrpSpPr/>
            <p:nvPr/>
          </p:nvGrpSpPr>
          <p:grpSpPr>
            <a:xfrm rot="18999691">
              <a:off x="4027677" y="5973754"/>
              <a:ext cx="689715" cy="689715"/>
              <a:chOff x="5796136" y="5873685"/>
              <a:chExt cx="689715" cy="689715"/>
            </a:xfrm>
          </p:grpSpPr>
          <p:sp>
            <p:nvSpPr>
              <p:cNvPr id="37" name="Rektangel 36"/>
              <p:cNvSpPr/>
              <p:nvPr/>
            </p:nvSpPr>
            <p:spPr bwMode="auto">
              <a:xfrm>
                <a:off x="5796136" y="6146536"/>
                <a:ext cx="689715" cy="14401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ndara" pitchFamily="34" charset="0"/>
                </a:endParaRPr>
              </a:p>
            </p:txBody>
          </p:sp>
          <p:sp>
            <p:nvSpPr>
              <p:cNvPr id="38" name="Rektangel 37"/>
              <p:cNvSpPr/>
              <p:nvPr/>
            </p:nvSpPr>
            <p:spPr bwMode="auto">
              <a:xfrm rot="16200000">
                <a:off x="5799385" y="6146535"/>
                <a:ext cx="689715" cy="14401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ndara" pitchFamily="34" charset="0"/>
                </a:endParaRPr>
              </a:p>
            </p:txBody>
          </p:sp>
        </p:grpSp>
      </p:grpSp>
      <p:sp>
        <p:nvSpPr>
          <p:cNvPr id="42" name="Svängd 41"/>
          <p:cNvSpPr/>
          <p:nvPr/>
        </p:nvSpPr>
        <p:spPr bwMode="auto">
          <a:xfrm rot="5400000">
            <a:off x="5245250" y="3661959"/>
            <a:ext cx="942963" cy="975522"/>
          </a:xfrm>
          <a:prstGeom prst="bentArrow">
            <a:avLst>
              <a:gd name="adj1" fmla="val 25000"/>
              <a:gd name="adj2" fmla="val 25592"/>
              <a:gd name="adj3" fmla="val 25000"/>
              <a:gd name="adj4" fmla="val 43750"/>
            </a:avLst>
          </a:prstGeom>
          <a:noFill/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46" name="Rektangel 45"/>
          <p:cNvSpPr/>
          <p:nvPr/>
        </p:nvSpPr>
        <p:spPr>
          <a:xfrm>
            <a:off x="1706483" y="1265421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47" name="Rektangel 46"/>
          <p:cNvSpPr/>
          <p:nvPr/>
        </p:nvSpPr>
        <p:spPr>
          <a:xfrm>
            <a:off x="3580184" y="1265421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48" name="Rektangel 47"/>
          <p:cNvSpPr/>
          <p:nvPr/>
        </p:nvSpPr>
        <p:spPr>
          <a:xfrm>
            <a:off x="1703527" y="2943309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49" name="Rektangel 48"/>
          <p:cNvSpPr/>
          <p:nvPr/>
        </p:nvSpPr>
        <p:spPr>
          <a:xfrm>
            <a:off x="3580184" y="2943309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pic>
        <p:nvPicPr>
          <p:cNvPr id="50" name="Picture 2" descr="C:\Users\robbe743\Desktop\Robin\Manus, studier &amp; samarbeten\Pågående\Prosocial\Dual process charity\Misc\Efficiency images\E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99" y="1572256"/>
            <a:ext cx="1008626" cy="10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robbe743\Desktop\Robin\Undervisning\UU\Socialpsyk, FOU\Föreläsningar\Bilder\Syrian-refuge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71" y="3302959"/>
            <a:ext cx="1444568" cy="9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robbe743\Desktop\Robin\Undervisning\UU\Socialpsyk, FOU\Föreläsningar\Bilder\Syrian-refug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21" y="3009738"/>
            <a:ext cx="1226597" cy="8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robbe743\Desktop\Robin\Manus, studier &amp; samarbeten\Pågående\Prosocial\Dual process charity\Misc\Efficiency images\E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12" y="3592774"/>
            <a:ext cx="861892" cy="9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ktangel 38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Experimental Design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6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ktangel 34"/>
          <p:cNvSpPr/>
          <p:nvPr/>
        </p:nvSpPr>
        <p:spPr>
          <a:xfrm>
            <a:off x="5456841" y="3191269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pic>
        <p:nvPicPr>
          <p:cNvPr id="25" name="Picture 2" descr="C:\Users\robbe743\Desktop\Robin\Manus, studier &amp; samarbeten\Pågående\Prosocial\Dual process charity\Misc\materials\Syria aid strike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04" y="3796785"/>
            <a:ext cx="1737756" cy="9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/>
          <p:cNvSpPr/>
          <p:nvPr/>
        </p:nvSpPr>
        <p:spPr>
          <a:xfrm>
            <a:off x="1706483" y="1513382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3580184" y="1513382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703527" y="3191270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3580184" y="3191270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2696821" y="735086"/>
            <a:ext cx="375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Efficiency</a:t>
            </a:r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 information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2032743" y="111264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No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3906444" y="11132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Positive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grpSp>
        <p:nvGrpSpPr>
          <p:cNvPr id="22" name="Grupp 21"/>
          <p:cNvGrpSpPr/>
          <p:nvPr/>
        </p:nvGrpSpPr>
        <p:grpSpPr>
          <a:xfrm rot="16200000">
            <a:off x="-398425" y="2823251"/>
            <a:ext cx="3355773" cy="736045"/>
            <a:chOff x="-92255" y="880294"/>
            <a:chExt cx="3355773" cy="736045"/>
          </a:xfrm>
        </p:grpSpPr>
        <p:sp>
          <p:nvSpPr>
            <p:cNvPr id="19" name="textruta 18"/>
            <p:cNvSpPr txBox="1"/>
            <p:nvPr/>
          </p:nvSpPr>
          <p:spPr>
            <a:xfrm>
              <a:off x="-92255" y="880294"/>
              <a:ext cx="3355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Image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0" name="textruta 19"/>
            <p:cNvSpPr txBox="1"/>
            <p:nvPr/>
          </p:nvSpPr>
          <p:spPr>
            <a:xfrm>
              <a:off x="36713" y="1215603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err="1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Yes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1" name="textruta 20"/>
            <p:cNvSpPr txBox="1"/>
            <p:nvPr/>
          </p:nvSpPr>
          <p:spPr>
            <a:xfrm>
              <a:off x="1910414" y="1216229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No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16" name="Picture 2" descr="C:\Users\robbe743\Desktop\Robin\Manus, studier &amp; samarbeten\Pågående\Prosocial\Dual process charity\Misc\Efficiency images\E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99" y="1820217"/>
            <a:ext cx="1008626" cy="10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robbe743\Desktop\Robin\Undervisning\UU\Socialpsyk, FOU\Föreläsningar\Bilder\Syrian-refuge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71" y="3550920"/>
            <a:ext cx="1444568" cy="9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robbe743\Desktop\Robin\Undervisning\UU\Socialpsyk, FOU\Föreläsningar\Bilder\Syrian-refuge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21" y="3257699"/>
            <a:ext cx="1226597" cy="8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robbe743\Desktop\Robin\Manus, studier &amp; samarbeten\Pågående\Prosocial\Dual process charity\Misc\Efficiency images\E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12" y="3840735"/>
            <a:ext cx="861892" cy="9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ktangel 33"/>
          <p:cNvSpPr/>
          <p:nvPr/>
        </p:nvSpPr>
        <p:spPr>
          <a:xfrm>
            <a:off x="5459797" y="1513381"/>
            <a:ext cx="1876657" cy="16778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pic>
        <p:nvPicPr>
          <p:cNvPr id="45" name="Picture 2" descr="C:\Users\robbe743\Desktop\Robin\Undervisning\UU\Socialpsyk, FOU\Föreläsningar\Bilder\Syrian-refuge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04" y="3263479"/>
            <a:ext cx="1226597" cy="8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ruta 46"/>
          <p:cNvSpPr txBox="1"/>
          <p:nvPr/>
        </p:nvSpPr>
        <p:spPr>
          <a:xfrm>
            <a:off x="5783101" y="111327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Negative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C:\Users\robbe743\Desktop\Robin\Manus, studier &amp; samarbeten\Pågående\Prosocial\Dual process charity\Misc\materials\Syria aid strike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04" y="1853677"/>
            <a:ext cx="1737756" cy="9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ktangel 25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Experimental Design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179386" y="685145"/>
            <a:ext cx="8785225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12800">
              <a:buFont typeface="Wingdings" panose="05000000000000000000" pitchFamily="2" charset="2"/>
              <a:buChar char="v"/>
            </a:pPr>
            <a:endParaRPr lang="en-US" i="1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Participants from Amazon Mechanical Turk</a:t>
            </a:r>
            <a:r>
              <a:rPr lang="en-US" i="1" dirty="0" smtClean="0">
                <a:solidFill>
                  <a:srgbClr val="D5FBFF"/>
                </a:solidFill>
                <a:latin typeface="Candara" pitchFamily="34" charset="0"/>
              </a:rPr>
              <a:t>, N</a:t>
            </a: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 = 398-614 per study (~ 50/cell)</a:t>
            </a:r>
          </a:p>
          <a:p>
            <a:pPr marL="812800"/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8128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Baseline payment of $1-3, and a bonus from which they could donate </a:t>
            </a:r>
          </a:p>
          <a:p>
            <a:pPr marL="812800"/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   ($3 in Study 1-2, raffle for $50 in studies 3-4).</a:t>
            </a:r>
          </a:p>
          <a:p>
            <a:pPr marL="812800"/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/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812800"/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812800"/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812800"/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64" y="1773016"/>
            <a:ext cx="3204271" cy="1800000"/>
          </a:xfrm>
          <a:prstGeom prst="rect">
            <a:avLst/>
          </a:prstGeom>
        </p:spPr>
      </p:pic>
      <p:sp>
        <p:nvSpPr>
          <p:cNvPr id="52" name="Rektangel 51"/>
          <p:cNvSpPr/>
          <p:nvPr/>
        </p:nvSpPr>
        <p:spPr>
          <a:xfrm>
            <a:off x="107950" y="87313"/>
            <a:ext cx="89281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Results: Study 1-3 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33" y="4946800"/>
            <a:ext cx="3048593" cy="1800000"/>
          </a:xfrm>
          <a:prstGeom prst="rect">
            <a:avLst/>
          </a:prstGeom>
        </p:spPr>
      </p:pic>
      <p:grpSp>
        <p:nvGrpSpPr>
          <p:cNvPr id="8" name="Grupp 7"/>
          <p:cNvGrpSpPr>
            <a:grpSpLocks noChangeAspect="1"/>
          </p:cNvGrpSpPr>
          <p:nvPr/>
        </p:nvGrpSpPr>
        <p:grpSpPr>
          <a:xfrm>
            <a:off x="1024399" y="3768308"/>
            <a:ext cx="7200000" cy="812820"/>
            <a:chOff x="454316" y="620688"/>
            <a:chExt cx="7920880" cy="894202"/>
          </a:xfrm>
        </p:grpSpPr>
        <p:sp>
          <p:nvSpPr>
            <p:cNvPr id="34" name="Rektangel 33"/>
            <p:cNvSpPr/>
            <p:nvPr/>
          </p:nvSpPr>
          <p:spPr bwMode="auto">
            <a:xfrm>
              <a:off x="454316" y="620688"/>
              <a:ext cx="7920880" cy="894202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35" name="Höger 34"/>
            <p:cNvSpPr/>
            <p:nvPr/>
          </p:nvSpPr>
          <p:spPr bwMode="auto">
            <a:xfrm>
              <a:off x="1724004" y="938826"/>
              <a:ext cx="4778984" cy="288032"/>
            </a:xfrm>
            <a:prstGeom prst="rightArrow">
              <a:avLst/>
            </a:prstGeom>
            <a:solidFill>
              <a:srgbClr val="D5FBFF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36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407" y="650794"/>
              <a:ext cx="1226597" cy="81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81" y="650794"/>
              <a:ext cx="779245" cy="82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ktangel 38"/>
            <p:cNvSpPr/>
            <p:nvPr/>
          </p:nvSpPr>
          <p:spPr bwMode="auto">
            <a:xfrm>
              <a:off x="6502988" y="809863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Donate</a:t>
              </a:r>
            </a:p>
          </p:txBody>
        </p:sp>
        <p:sp>
          <p:nvSpPr>
            <p:cNvPr id="40" name="Rektangel 39"/>
            <p:cNvSpPr/>
            <p:nvPr/>
          </p:nvSpPr>
          <p:spPr bwMode="auto">
            <a:xfrm>
              <a:off x="2770859" y="650794"/>
              <a:ext cx="779245" cy="81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Commit yes/no</a:t>
              </a:r>
            </a:p>
          </p:txBody>
        </p:sp>
      </p:grpSp>
      <p:grpSp>
        <p:nvGrpSpPr>
          <p:cNvPr id="9" name="Grupp 8"/>
          <p:cNvGrpSpPr>
            <a:grpSpLocks noChangeAspect="1"/>
          </p:cNvGrpSpPr>
          <p:nvPr/>
        </p:nvGrpSpPr>
        <p:grpSpPr>
          <a:xfrm>
            <a:off x="1024399" y="548680"/>
            <a:ext cx="7200000" cy="812821"/>
            <a:chOff x="658681" y="3801847"/>
            <a:chExt cx="7920880" cy="894202"/>
          </a:xfrm>
        </p:grpSpPr>
        <p:sp>
          <p:nvSpPr>
            <p:cNvPr id="41" name="Rektangel 40"/>
            <p:cNvSpPr/>
            <p:nvPr/>
          </p:nvSpPr>
          <p:spPr bwMode="auto">
            <a:xfrm>
              <a:off x="658681" y="3801847"/>
              <a:ext cx="7920880" cy="894202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42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39" y="3841975"/>
              <a:ext cx="1226597" cy="81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780" y="3841975"/>
              <a:ext cx="779245" cy="82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ktangel 50"/>
            <p:cNvSpPr/>
            <p:nvPr/>
          </p:nvSpPr>
          <p:spPr bwMode="auto">
            <a:xfrm>
              <a:off x="6712220" y="4001044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Donate</a:t>
              </a:r>
            </a:p>
          </p:txBody>
        </p:sp>
        <p:sp>
          <p:nvSpPr>
            <p:cNvPr id="53" name="Rektangel 52"/>
            <p:cNvSpPr/>
            <p:nvPr/>
          </p:nvSpPr>
          <p:spPr bwMode="auto">
            <a:xfrm>
              <a:off x="4835145" y="3818040"/>
              <a:ext cx="779245" cy="81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ndara" pitchFamily="34" charset="0"/>
                </a:rPr>
                <a:t>Commit yes/no</a:t>
              </a:r>
            </a:p>
          </p:txBody>
        </p:sp>
        <p:sp>
          <p:nvSpPr>
            <p:cNvPr id="54" name="Höger 53"/>
            <p:cNvSpPr/>
            <p:nvPr/>
          </p:nvSpPr>
          <p:spPr bwMode="auto">
            <a:xfrm>
              <a:off x="1945063" y="4080997"/>
              <a:ext cx="897570" cy="288032"/>
            </a:xfrm>
            <a:prstGeom prst="rightArrow">
              <a:avLst/>
            </a:prstGeom>
            <a:solidFill>
              <a:srgbClr val="D5FBFF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grpSp>
          <p:nvGrpSpPr>
            <p:cNvPr id="55" name="Grupp 54"/>
            <p:cNvGrpSpPr/>
            <p:nvPr/>
          </p:nvGrpSpPr>
          <p:grpSpPr>
            <a:xfrm rot="18999691">
              <a:off x="3930782" y="3908215"/>
              <a:ext cx="689715" cy="689715"/>
              <a:chOff x="5796136" y="5873685"/>
              <a:chExt cx="689715" cy="689715"/>
            </a:xfrm>
          </p:grpSpPr>
          <p:sp>
            <p:nvSpPr>
              <p:cNvPr id="56" name="Rektangel 55"/>
              <p:cNvSpPr/>
              <p:nvPr/>
            </p:nvSpPr>
            <p:spPr bwMode="auto">
              <a:xfrm>
                <a:off x="5796136" y="6146536"/>
                <a:ext cx="689715" cy="14401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ndara" pitchFamily="34" charset="0"/>
                </a:endParaRPr>
              </a:p>
            </p:txBody>
          </p:sp>
          <p:sp>
            <p:nvSpPr>
              <p:cNvPr id="57" name="Rektangel 56"/>
              <p:cNvSpPr/>
              <p:nvPr/>
            </p:nvSpPr>
            <p:spPr bwMode="auto">
              <a:xfrm rot="16200000">
                <a:off x="5799385" y="6146535"/>
                <a:ext cx="689715" cy="14401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ndara" pitchFamily="34" charset="0"/>
                </a:endParaRPr>
              </a:p>
            </p:txBody>
          </p:sp>
        </p:grpSp>
      </p:grpSp>
      <p:grpSp>
        <p:nvGrpSpPr>
          <p:cNvPr id="62" name="Grupp 61"/>
          <p:cNvGrpSpPr>
            <a:grpSpLocks noChangeAspect="1"/>
          </p:cNvGrpSpPr>
          <p:nvPr/>
        </p:nvGrpSpPr>
        <p:grpSpPr>
          <a:xfrm rot="18999691">
            <a:off x="5366531" y="2134135"/>
            <a:ext cx="360000" cy="360000"/>
            <a:chOff x="5796136" y="5873685"/>
            <a:chExt cx="689715" cy="689715"/>
          </a:xfrm>
        </p:grpSpPr>
        <p:sp>
          <p:nvSpPr>
            <p:cNvPr id="63" name="Rektangel 62"/>
            <p:cNvSpPr/>
            <p:nvPr/>
          </p:nvSpPr>
          <p:spPr bwMode="auto">
            <a:xfrm>
              <a:off x="5796136" y="6146536"/>
              <a:ext cx="689715" cy="1440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64" name="Rektangel 63"/>
            <p:cNvSpPr/>
            <p:nvPr/>
          </p:nvSpPr>
          <p:spPr bwMode="auto">
            <a:xfrm rot="16200000">
              <a:off x="5799385" y="6146535"/>
              <a:ext cx="689715" cy="1440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</p:grpSp>
      <p:sp>
        <p:nvSpPr>
          <p:cNvPr id="10" name="textruta 9"/>
          <p:cNvSpPr txBox="1"/>
          <p:nvPr/>
        </p:nvSpPr>
        <p:spPr>
          <a:xfrm>
            <a:off x="1804541" y="463902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Experiment 2</a:t>
            </a:r>
            <a:endParaRPr lang="en-US" sz="14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65" name="textruta 64"/>
          <p:cNvSpPr txBox="1"/>
          <p:nvPr/>
        </p:nvSpPr>
        <p:spPr>
          <a:xfrm>
            <a:off x="5914240" y="46335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Experiment 3</a:t>
            </a:r>
            <a:endParaRPr lang="en-US" sz="14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ruta 65"/>
          <p:cNvSpPr txBox="1"/>
          <p:nvPr/>
        </p:nvSpPr>
        <p:spPr>
          <a:xfrm>
            <a:off x="3833140" y="144227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Experiment 1</a:t>
            </a:r>
            <a:endParaRPr lang="en-US" sz="14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71" y="4946800"/>
            <a:ext cx="29715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ktangel 23"/>
          <p:cNvSpPr/>
          <p:nvPr/>
        </p:nvSpPr>
        <p:spPr bwMode="auto">
          <a:xfrm>
            <a:off x="807975" y="2801783"/>
            <a:ext cx="7632848" cy="19233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079796" y="4106920"/>
            <a:ext cx="2517415" cy="3704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smtClean="0">
                <a:solidFill>
                  <a:schemeClr val="tx1"/>
                </a:solidFill>
              </a:rPr>
              <a:t>Image × </a:t>
            </a:r>
            <a:r>
              <a:rPr lang="sv-SE" dirty="0" err="1">
                <a:solidFill>
                  <a:schemeClr val="tx1"/>
                </a:solidFill>
              </a:rPr>
              <a:t>E</a:t>
            </a:r>
            <a:r>
              <a:rPr lang="sv-SE" dirty="0" err="1" smtClean="0">
                <a:solidFill>
                  <a:schemeClr val="tx1"/>
                </a:solidFill>
              </a:rPr>
              <a:t>fficiency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1079796" y="3058767"/>
            <a:ext cx="2517415" cy="3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1079796" y="3596218"/>
            <a:ext cx="2517415" cy="3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Efficiency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9" name="Rektangel 28"/>
          <p:cNvSpPr/>
          <p:nvPr/>
        </p:nvSpPr>
        <p:spPr>
          <a:xfrm>
            <a:off x="5521418" y="3027019"/>
            <a:ext cx="2736304" cy="433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Donated</a:t>
            </a:r>
            <a:r>
              <a:rPr lang="sv-SE" dirty="0" smtClean="0">
                <a:solidFill>
                  <a:schemeClr val="tx1"/>
                </a:solidFill>
              </a:rPr>
              <a:t>: No (</a:t>
            </a:r>
            <a:r>
              <a:rPr lang="sv-SE" dirty="0">
                <a:solidFill>
                  <a:schemeClr val="tx1"/>
                </a:solidFill>
              </a:rPr>
              <a:t>0) </a:t>
            </a:r>
            <a:r>
              <a:rPr lang="sv-SE" dirty="0" smtClean="0">
                <a:solidFill>
                  <a:schemeClr val="tx1"/>
                </a:solidFill>
              </a:rPr>
              <a:t>/ </a:t>
            </a:r>
            <a:r>
              <a:rPr lang="sv-SE" dirty="0" err="1" smtClean="0">
                <a:solidFill>
                  <a:schemeClr val="tx1"/>
                </a:solidFill>
              </a:rPr>
              <a:t>Yes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(&gt;0) 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31" name="Rektangel 30"/>
          <p:cNvSpPr/>
          <p:nvPr/>
        </p:nvSpPr>
        <p:spPr>
          <a:xfrm>
            <a:off x="5521418" y="4075172"/>
            <a:ext cx="2736304" cy="433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Donated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grpSp>
        <p:nvGrpSpPr>
          <p:cNvPr id="30" name="Grupp 29"/>
          <p:cNvGrpSpPr>
            <a:grpSpLocks noChangeAspect="1"/>
          </p:cNvGrpSpPr>
          <p:nvPr/>
        </p:nvGrpSpPr>
        <p:grpSpPr>
          <a:xfrm>
            <a:off x="1022031" y="548680"/>
            <a:ext cx="7200000" cy="812821"/>
            <a:chOff x="658681" y="3801847"/>
            <a:chExt cx="7920880" cy="894202"/>
          </a:xfrm>
        </p:grpSpPr>
        <p:sp>
          <p:nvSpPr>
            <p:cNvPr id="32" name="Rektangel 31"/>
            <p:cNvSpPr/>
            <p:nvPr/>
          </p:nvSpPr>
          <p:spPr bwMode="auto">
            <a:xfrm>
              <a:off x="658681" y="3801847"/>
              <a:ext cx="7920880" cy="894202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34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39" y="3841975"/>
              <a:ext cx="1226597" cy="81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780" y="3841975"/>
              <a:ext cx="779245" cy="82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ktangel 35"/>
            <p:cNvSpPr/>
            <p:nvPr/>
          </p:nvSpPr>
          <p:spPr bwMode="auto">
            <a:xfrm>
              <a:off x="6712220" y="4001044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Donate</a:t>
              </a:r>
            </a:p>
          </p:txBody>
        </p:sp>
        <p:sp>
          <p:nvSpPr>
            <p:cNvPr id="37" name="Rektangel 36"/>
            <p:cNvSpPr/>
            <p:nvPr/>
          </p:nvSpPr>
          <p:spPr bwMode="auto">
            <a:xfrm>
              <a:off x="4835145" y="3818040"/>
              <a:ext cx="779245" cy="81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ndara" pitchFamily="34" charset="0"/>
                </a:rPr>
                <a:t>Commit yes/no</a:t>
              </a:r>
            </a:p>
          </p:txBody>
        </p:sp>
        <p:sp>
          <p:nvSpPr>
            <p:cNvPr id="38" name="Höger 37"/>
            <p:cNvSpPr/>
            <p:nvPr/>
          </p:nvSpPr>
          <p:spPr bwMode="auto">
            <a:xfrm>
              <a:off x="1945063" y="4080997"/>
              <a:ext cx="897570" cy="288032"/>
            </a:xfrm>
            <a:prstGeom prst="rightArrow">
              <a:avLst/>
            </a:prstGeom>
            <a:solidFill>
              <a:srgbClr val="D5FBFF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grpSp>
          <p:nvGrpSpPr>
            <p:cNvPr id="39" name="Grupp 38"/>
            <p:cNvGrpSpPr/>
            <p:nvPr/>
          </p:nvGrpSpPr>
          <p:grpSpPr>
            <a:xfrm rot="18999691">
              <a:off x="3930782" y="3908215"/>
              <a:ext cx="689715" cy="689715"/>
              <a:chOff x="5796136" y="5873685"/>
              <a:chExt cx="689715" cy="689715"/>
            </a:xfrm>
          </p:grpSpPr>
          <p:sp>
            <p:nvSpPr>
              <p:cNvPr id="40" name="Rektangel 39"/>
              <p:cNvSpPr/>
              <p:nvPr/>
            </p:nvSpPr>
            <p:spPr bwMode="auto">
              <a:xfrm>
                <a:off x="5796136" y="6146536"/>
                <a:ext cx="689715" cy="14401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ndara" pitchFamily="34" charset="0"/>
                </a:endParaRPr>
              </a:p>
            </p:txBody>
          </p:sp>
          <p:sp>
            <p:nvSpPr>
              <p:cNvPr id="43" name="Rektangel 42"/>
              <p:cNvSpPr/>
              <p:nvPr/>
            </p:nvSpPr>
            <p:spPr bwMode="auto">
              <a:xfrm rot="16200000">
                <a:off x="5799385" y="6146535"/>
                <a:ext cx="689715" cy="14401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ndara" pitchFamily="34" charset="0"/>
                </a:endParaRPr>
              </a:p>
            </p:txBody>
          </p:sp>
        </p:grpSp>
      </p:grpSp>
      <p:cxnSp>
        <p:nvCxnSpPr>
          <p:cNvPr id="55" name="Rak pil 54"/>
          <p:cNvCxnSpPr>
            <a:stCxn id="25" idx="3"/>
            <a:endCxn id="31" idx="1"/>
          </p:cNvCxnSpPr>
          <p:nvPr/>
        </p:nvCxnSpPr>
        <p:spPr>
          <a:xfrm>
            <a:off x="3597211" y="4292146"/>
            <a:ext cx="192420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107950" y="87313"/>
            <a:ext cx="89281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Results: Study 1-3 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3733903" y="282696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Experiment1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ktangel 31"/>
          <p:cNvSpPr/>
          <p:nvPr/>
        </p:nvSpPr>
        <p:spPr bwMode="auto">
          <a:xfrm>
            <a:off x="807975" y="4313951"/>
            <a:ext cx="7632848" cy="19233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44" name="Rektangel 43"/>
          <p:cNvSpPr/>
          <p:nvPr/>
        </p:nvSpPr>
        <p:spPr bwMode="auto">
          <a:xfrm>
            <a:off x="807975" y="1844824"/>
            <a:ext cx="7632848" cy="19233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46" name="Rektangel 45"/>
          <p:cNvSpPr/>
          <p:nvPr/>
        </p:nvSpPr>
        <p:spPr>
          <a:xfrm>
            <a:off x="1046473" y="3221969"/>
            <a:ext cx="2517415" cy="3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smtClean="0">
                <a:solidFill>
                  <a:schemeClr val="tx1"/>
                </a:solidFill>
              </a:rPr>
              <a:t>Image × </a:t>
            </a:r>
            <a:r>
              <a:rPr lang="sv-SE" dirty="0" err="1" smtClean="0">
                <a:solidFill>
                  <a:schemeClr val="tx1"/>
                </a:solidFill>
              </a:rPr>
              <a:t>Efficiency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47" name="Rektangel 46"/>
          <p:cNvSpPr/>
          <p:nvPr/>
        </p:nvSpPr>
        <p:spPr>
          <a:xfrm>
            <a:off x="1046473" y="2173816"/>
            <a:ext cx="2517415" cy="3704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smtClean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48" name="Rektangel 47"/>
          <p:cNvSpPr/>
          <p:nvPr/>
        </p:nvSpPr>
        <p:spPr>
          <a:xfrm>
            <a:off x="1046473" y="2711267"/>
            <a:ext cx="2517415" cy="3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Efficiency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5488095" y="2142068"/>
            <a:ext cx="2736304" cy="433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Donated</a:t>
            </a:r>
            <a:r>
              <a:rPr lang="sv-SE" dirty="0" smtClean="0">
                <a:solidFill>
                  <a:schemeClr val="tx1"/>
                </a:solidFill>
              </a:rPr>
              <a:t>: No (</a:t>
            </a:r>
            <a:r>
              <a:rPr lang="sv-SE" dirty="0">
                <a:solidFill>
                  <a:schemeClr val="tx1"/>
                </a:solidFill>
              </a:rPr>
              <a:t>0) </a:t>
            </a:r>
            <a:r>
              <a:rPr lang="sv-SE" dirty="0" smtClean="0">
                <a:solidFill>
                  <a:schemeClr val="tx1"/>
                </a:solidFill>
              </a:rPr>
              <a:t>/ </a:t>
            </a:r>
            <a:r>
              <a:rPr lang="sv-SE" dirty="0" err="1" smtClean="0">
                <a:solidFill>
                  <a:schemeClr val="tx1"/>
                </a:solidFill>
              </a:rPr>
              <a:t>Yes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(&gt;0) 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5488095" y="3190221"/>
            <a:ext cx="2736304" cy="433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Donated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cxnSp>
        <p:nvCxnSpPr>
          <p:cNvPr id="9" name="Rak pil 8"/>
          <p:cNvCxnSpPr>
            <a:stCxn id="47" idx="3"/>
            <a:endCxn id="27" idx="1"/>
          </p:cNvCxnSpPr>
          <p:nvPr/>
        </p:nvCxnSpPr>
        <p:spPr>
          <a:xfrm>
            <a:off x="3563888" y="2359042"/>
            <a:ext cx="192420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47" idx="3"/>
            <a:endCxn id="23" idx="1"/>
          </p:cNvCxnSpPr>
          <p:nvPr/>
        </p:nvCxnSpPr>
        <p:spPr>
          <a:xfrm>
            <a:off x="3563888" y="2359042"/>
            <a:ext cx="1924207" cy="1048153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 15"/>
          <p:cNvGrpSpPr>
            <a:grpSpLocks noChangeAspect="1"/>
          </p:cNvGrpSpPr>
          <p:nvPr/>
        </p:nvGrpSpPr>
        <p:grpSpPr>
          <a:xfrm>
            <a:off x="1024399" y="548680"/>
            <a:ext cx="7200000" cy="812820"/>
            <a:chOff x="454316" y="620688"/>
            <a:chExt cx="7920880" cy="894202"/>
          </a:xfrm>
        </p:grpSpPr>
        <p:sp>
          <p:nvSpPr>
            <p:cNvPr id="17" name="Rektangel 16"/>
            <p:cNvSpPr/>
            <p:nvPr/>
          </p:nvSpPr>
          <p:spPr bwMode="auto">
            <a:xfrm>
              <a:off x="454316" y="620688"/>
              <a:ext cx="7920880" cy="894202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8" name="Höger 17"/>
            <p:cNvSpPr/>
            <p:nvPr/>
          </p:nvSpPr>
          <p:spPr bwMode="auto">
            <a:xfrm>
              <a:off x="1724004" y="938826"/>
              <a:ext cx="4778984" cy="288032"/>
            </a:xfrm>
            <a:prstGeom prst="rightArrow">
              <a:avLst/>
            </a:prstGeom>
            <a:solidFill>
              <a:srgbClr val="D5FBFF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19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407" y="650794"/>
              <a:ext cx="1226597" cy="81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81" y="650794"/>
              <a:ext cx="779245" cy="82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ktangel 20"/>
            <p:cNvSpPr/>
            <p:nvPr/>
          </p:nvSpPr>
          <p:spPr bwMode="auto">
            <a:xfrm>
              <a:off x="6502988" y="809863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Donate</a:t>
              </a:r>
            </a:p>
          </p:txBody>
        </p:sp>
        <p:sp>
          <p:nvSpPr>
            <p:cNvPr id="22" name="Rektangel 21"/>
            <p:cNvSpPr/>
            <p:nvPr/>
          </p:nvSpPr>
          <p:spPr bwMode="auto">
            <a:xfrm>
              <a:off x="2770859" y="650794"/>
              <a:ext cx="779245" cy="81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Commit yes/no</a:t>
              </a:r>
            </a:p>
          </p:txBody>
        </p:sp>
      </p:grpSp>
      <p:sp>
        <p:nvSpPr>
          <p:cNvPr id="25" name="Rektangel 24"/>
          <p:cNvSpPr/>
          <p:nvPr/>
        </p:nvSpPr>
        <p:spPr>
          <a:xfrm>
            <a:off x="1079796" y="5614483"/>
            <a:ext cx="2517415" cy="370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smtClean="0">
                <a:solidFill>
                  <a:schemeClr val="tx1"/>
                </a:solidFill>
              </a:rPr>
              <a:t>Image × Pos. </a:t>
            </a:r>
            <a:r>
              <a:rPr lang="sv-SE" dirty="0" err="1" smtClean="0">
                <a:solidFill>
                  <a:schemeClr val="tx1"/>
                </a:solidFill>
              </a:rPr>
              <a:t>efficiency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1079796" y="4566330"/>
            <a:ext cx="2517415" cy="370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1079796" y="5103781"/>
            <a:ext cx="2517415" cy="370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smtClean="0">
                <a:solidFill>
                  <a:schemeClr val="tx1"/>
                </a:solidFill>
              </a:rPr>
              <a:t>Neg. </a:t>
            </a:r>
            <a:r>
              <a:rPr lang="sv-SE" dirty="0" err="1" smtClean="0">
                <a:solidFill>
                  <a:schemeClr val="tx1"/>
                </a:solidFill>
              </a:rPr>
              <a:t>efficiency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9" name="Rektangel 28"/>
          <p:cNvSpPr/>
          <p:nvPr/>
        </p:nvSpPr>
        <p:spPr>
          <a:xfrm>
            <a:off x="5521418" y="4534582"/>
            <a:ext cx="2736304" cy="4339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Donated</a:t>
            </a:r>
            <a:r>
              <a:rPr lang="sv-SE" dirty="0" smtClean="0">
                <a:solidFill>
                  <a:schemeClr val="tx1"/>
                </a:solidFill>
              </a:rPr>
              <a:t>: No (</a:t>
            </a:r>
            <a:r>
              <a:rPr lang="sv-SE" dirty="0">
                <a:solidFill>
                  <a:schemeClr val="tx1"/>
                </a:solidFill>
              </a:rPr>
              <a:t>0) </a:t>
            </a:r>
            <a:r>
              <a:rPr lang="sv-SE" dirty="0" smtClean="0">
                <a:solidFill>
                  <a:schemeClr val="tx1"/>
                </a:solidFill>
              </a:rPr>
              <a:t>/ </a:t>
            </a:r>
            <a:r>
              <a:rPr lang="sv-SE" dirty="0" err="1" smtClean="0">
                <a:solidFill>
                  <a:schemeClr val="tx1"/>
                </a:solidFill>
              </a:rPr>
              <a:t>Yes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(&gt;0) 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31" name="Rektangel 30"/>
          <p:cNvSpPr/>
          <p:nvPr/>
        </p:nvSpPr>
        <p:spPr>
          <a:xfrm>
            <a:off x="5521418" y="5582735"/>
            <a:ext cx="2736304" cy="4339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Donated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cxnSp>
        <p:nvCxnSpPr>
          <p:cNvPr id="33" name="Rak pil 32"/>
          <p:cNvCxnSpPr>
            <a:endCxn id="31" idx="1"/>
          </p:cNvCxnSpPr>
          <p:nvPr/>
        </p:nvCxnSpPr>
        <p:spPr>
          <a:xfrm>
            <a:off x="3597211" y="4751556"/>
            <a:ext cx="1924207" cy="1048153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/>
          <p:cNvSpPr txBox="1"/>
          <p:nvPr/>
        </p:nvSpPr>
        <p:spPr>
          <a:xfrm>
            <a:off x="3597211" y="1844824"/>
            <a:ext cx="1890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Experiment 2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49" name="textruta 48"/>
          <p:cNvSpPr txBox="1"/>
          <p:nvPr/>
        </p:nvSpPr>
        <p:spPr>
          <a:xfrm>
            <a:off x="3597211" y="4334527"/>
            <a:ext cx="1890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Experiment 3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107950" y="87313"/>
            <a:ext cx="89281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Results: Study 1-3 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6" grpId="0" animBg="1"/>
      <p:bldP spid="47" grpId="0" animBg="1"/>
      <p:bldP spid="48" grpId="0" animBg="1"/>
      <p:bldP spid="27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45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7504" y="87015"/>
            <a:ext cx="8928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A </a:t>
            </a:r>
            <a:r>
              <a:rPr lang="en-US" sz="2000" b="1" i="1" dirty="0">
                <a:solidFill>
                  <a:schemeClr val="accent6"/>
                </a:solidFill>
                <a:latin typeface="Candara" pitchFamily="34" charset="0"/>
              </a:rPr>
              <a:t>C</a:t>
            </a: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ouple </a:t>
            </a:r>
            <a:r>
              <a:rPr lang="en-US" sz="2000" b="1" i="1" dirty="0">
                <a:solidFill>
                  <a:schemeClr val="accent6"/>
                </a:solidFill>
                <a:latin typeface="Candara" pitchFamily="34" charset="0"/>
              </a:rPr>
              <a:t>of </a:t>
            </a: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Noteworthy </a:t>
            </a:r>
            <a:r>
              <a:rPr lang="en-US" sz="2000" b="1" i="1" dirty="0">
                <a:solidFill>
                  <a:schemeClr val="accent6"/>
                </a:solidFill>
                <a:latin typeface="Candara" pitchFamily="34" charset="0"/>
              </a:rPr>
              <a:t>L</a:t>
            </a: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imitations…</a:t>
            </a:r>
            <a:endParaRPr lang="en-US" sz="2000" b="1" i="1" dirty="0">
              <a:solidFill>
                <a:schemeClr val="accent6"/>
              </a:solidFill>
              <a:latin typeface="Candara" pitchFamily="34" charset="0"/>
            </a:endParaRPr>
          </a:p>
          <a:p>
            <a:pPr algn="r"/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179386" y="685145"/>
            <a:ext cx="87852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The effect of timing is observed across experiments, not within (i.e. non-randomized)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D5FBFF"/>
                </a:solidFill>
                <a:latin typeface="Candara" panose="020E0502030303020204" pitchFamily="34" charset="0"/>
              </a:rPr>
              <a:t>Perhaps efficiency is inherently comparative and difficult to evaluate on its own, hence only meaningful in conjoint evaluation (see </a:t>
            </a:r>
            <a:r>
              <a:rPr lang="en-US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Hsee</a:t>
            </a:r>
            <a:r>
              <a:rPr lang="en-US" dirty="0" smtClean="0">
                <a:solidFill>
                  <a:srgbClr val="D5FBFF"/>
                </a:solidFill>
                <a:latin typeface="Candara" panose="020E0502030303020204" pitchFamily="34" charset="0"/>
              </a:rPr>
              <a:t> et al., 1999).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76" y="4165792"/>
            <a:ext cx="3942184" cy="2071520"/>
          </a:xfrm>
          <a:prstGeom prst="rect">
            <a:avLst/>
          </a:prstGeom>
        </p:spPr>
      </p:pic>
      <p:grpSp>
        <p:nvGrpSpPr>
          <p:cNvPr id="22" name="Grupp 21"/>
          <p:cNvGrpSpPr>
            <a:grpSpLocks noChangeAspect="1"/>
          </p:cNvGrpSpPr>
          <p:nvPr/>
        </p:nvGrpSpPr>
        <p:grpSpPr>
          <a:xfrm>
            <a:off x="1619672" y="2112123"/>
            <a:ext cx="7200000" cy="812821"/>
            <a:chOff x="658681" y="3801847"/>
            <a:chExt cx="7920880" cy="894202"/>
          </a:xfrm>
        </p:grpSpPr>
        <p:sp>
          <p:nvSpPr>
            <p:cNvPr id="23" name="Rektangel 22"/>
            <p:cNvSpPr/>
            <p:nvPr/>
          </p:nvSpPr>
          <p:spPr bwMode="auto">
            <a:xfrm>
              <a:off x="658681" y="3801847"/>
              <a:ext cx="7920880" cy="894202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24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39" y="3841975"/>
              <a:ext cx="1226597" cy="81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780" y="3841975"/>
              <a:ext cx="779245" cy="82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ktangel 25"/>
            <p:cNvSpPr/>
            <p:nvPr/>
          </p:nvSpPr>
          <p:spPr bwMode="auto">
            <a:xfrm>
              <a:off x="6712220" y="4001044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Donate</a:t>
              </a:r>
            </a:p>
          </p:txBody>
        </p:sp>
        <p:sp>
          <p:nvSpPr>
            <p:cNvPr id="27" name="Rektangel 26"/>
            <p:cNvSpPr/>
            <p:nvPr/>
          </p:nvSpPr>
          <p:spPr bwMode="auto">
            <a:xfrm>
              <a:off x="4835145" y="3818040"/>
              <a:ext cx="779245" cy="81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ndara" pitchFamily="34" charset="0"/>
                </a:rPr>
                <a:t>Commit yes/no</a:t>
              </a:r>
            </a:p>
          </p:txBody>
        </p:sp>
      </p:grpSp>
      <p:grpSp>
        <p:nvGrpSpPr>
          <p:cNvPr id="32" name="Grupp 31"/>
          <p:cNvGrpSpPr>
            <a:grpSpLocks noChangeAspect="1"/>
          </p:cNvGrpSpPr>
          <p:nvPr/>
        </p:nvGrpSpPr>
        <p:grpSpPr>
          <a:xfrm>
            <a:off x="1621050" y="1232663"/>
            <a:ext cx="7200000" cy="812820"/>
            <a:chOff x="454316" y="620688"/>
            <a:chExt cx="7920880" cy="894202"/>
          </a:xfrm>
        </p:grpSpPr>
        <p:sp>
          <p:nvSpPr>
            <p:cNvPr id="33" name="Rektangel 32"/>
            <p:cNvSpPr/>
            <p:nvPr/>
          </p:nvSpPr>
          <p:spPr bwMode="auto">
            <a:xfrm>
              <a:off x="454316" y="620688"/>
              <a:ext cx="7920880" cy="894202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35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407" y="650794"/>
              <a:ext cx="1226597" cy="81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81" y="650794"/>
              <a:ext cx="779245" cy="82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ktangel 36"/>
            <p:cNvSpPr/>
            <p:nvPr/>
          </p:nvSpPr>
          <p:spPr bwMode="auto">
            <a:xfrm>
              <a:off x="6502988" y="809863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Donate</a:t>
              </a:r>
            </a:p>
          </p:txBody>
        </p:sp>
        <p:sp>
          <p:nvSpPr>
            <p:cNvPr id="38" name="Rektangel 37"/>
            <p:cNvSpPr/>
            <p:nvPr/>
          </p:nvSpPr>
          <p:spPr bwMode="auto">
            <a:xfrm>
              <a:off x="2770859" y="650794"/>
              <a:ext cx="779245" cy="81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Commit yes/no</a:t>
              </a:r>
            </a:p>
          </p:txBody>
        </p:sp>
      </p:grpSp>
      <p:sp>
        <p:nvSpPr>
          <p:cNvPr id="39" name="Rektangel 38"/>
          <p:cNvSpPr/>
          <p:nvPr/>
        </p:nvSpPr>
        <p:spPr bwMode="auto">
          <a:xfrm rot="16200000">
            <a:off x="-227071" y="1803551"/>
            <a:ext cx="1564596" cy="504056"/>
          </a:xfrm>
          <a:prstGeom prst="rect">
            <a:avLst/>
          </a:prstGeom>
          <a:solidFill>
            <a:schemeClr val="bg1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Randomization</a:t>
            </a:r>
          </a:p>
        </p:txBody>
      </p:sp>
      <p:cxnSp>
        <p:nvCxnSpPr>
          <p:cNvPr id="41" name="Rak pil 40"/>
          <p:cNvCxnSpPr>
            <a:stCxn id="39" idx="2"/>
            <a:endCxn id="33" idx="1"/>
          </p:cNvCxnSpPr>
          <p:nvPr/>
        </p:nvCxnSpPr>
        <p:spPr>
          <a:xfrm flipV="1">
            <a:off x="807255" y="1639073"/>
            <a:ext cx="813795" cy="416506"/>
          </a:xfrm>
          <a:prstGeom prst="straightConnector1">
            <a:avLst/>
          </a:prstGeom>
          <a:ln w="28575">
            <a:solidFill>
              <a:srgbClr val="D5F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k pil 43"/>
          <p:cNvCxnSpPr>
            <a:stCxn id="39" idx="2"/>
            <a:endCxn id="23" idx="1"/>
          </p:cNvCxnSpPr>
          <p:nvPr/>
        </p:nvCxnSpPr>
        <p:spPr>
          <a:xfrm>
            <a:off x="807255" y="2055579"/>
            <a:ext cx="812417" cy="462955"/>
          </a:xfrm>
          <a:prstGeom prst="straightConnector1">
            <a:avLst/>
          </a:prstGeom>
          <a:ln w="28575">
            <a:solidFill>
              <a:srgbClr val="D5F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ktangel 46"/>
          <p:cNvSpPr/>
          <p:nvPr/>
        </p:nvSpPr>
        <p:spPr bwMode="auto">
          <a:xfrm>
            <a:off x="3563888" y="1052736"/>
            <a:ext cx="2736304" cy="2033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48" name="Ellips 47"/>
          <p:cNvSpPr>
            <a:spLocks noChangeAspect="1"/>
          </p:cNvSpPr>
          <p:nvPr/>
        </p:nvSpPr>
        <p:spPr bwMode="auto">
          <a:xfrm>
            <a:off x="3953716" y="4974237"/>
            <a:ext cx="252678" cy="2526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  <p:sp>
        <p:nvSpPr>
          <p:cNvPr id="49" name="Ellips 48"/>
          <p:cNvSpPr>
            <a:spLocks noChangeAspect="1"/>
          </p:cNvSpPr>
          <p:nvPr/>
        </p:nvSpPr>
        <p:spPr bwMode="auto">
          <a:xfrm>
            <a:off x="6006534" y="5317920"/>
            <a:ext cx="238413" cy="2384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 animBg="1"/>
      <p:bldP spid="4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827585" y="3911350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2612635" y="1369895"/>
            <a:ext cx="375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Efficiency</a:t>
            </a:r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 </a:t>
            </a:r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comparison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1499972" y="183272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Early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4199331" y="1812509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None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grpSp>
        <p:nvGrpSpPr>
          <p:cNvPr id="22" name="Grupp 21"/>
          <p:cNvGrpSpPr/>
          <p:nvPr/>
        </p:nvGrpSpPr>
        <p:grpSpPr>
          <a:xfrm rot="16200000">
            <a:off x="-1274367" y="3543331"/>
            <a:ext cx="3355773" cy="736045"/>
            <a:chOff x="-92255" y="880294"/>
            <a:chExt cx="3355773" cy="736045"/>
          </a:xfrm>
        </p:grpSpPr>
        <p:sp>
          <p:nvSpPr>
            <p:cNvPr id="19" name="textruta 18"/>
            <p:cNvSpPr txBox="1"/>
            <p:nvPr/>
          </p:nvSpPr>
          <p:spPr>
            <a:xfrm>
              <a:off x="-92255" y="880294"/>
              <a:ext cx="3355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Image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0" name="textruta 19"/>
            <p:cNvSpPr txBox="1"/>
            <p:nvPr/>
          </p:nvSpPr>
          <p:spPr>
            <a:xfrm>
              <a:off x="36713" y="1215603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err="1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Yes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1" name="textruta 20"/>
            <p:cNvSpPr txBox="1"/>
            <p:nvPr/>
          </p:nvSpPr>
          <p:spPr>
            <a:xfrm>
              <a:off x="1910414" y="1216229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No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17" name="Picture 2" descr="C:\Users\robbe743\Desktop\Robin\Undervisning\UU\Socialpsyk, FOU\Föreläsningar\Bilder\Syrian-refug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1357908" cy="9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ruta 46"/>
          <p:cNvSpPr txBox="1"/>
          <p:nvPr/>
        </p:nvSpPr>
        <p:spPr>
          <a:xfrm>
            <a:off x="6855207" y="183272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Late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24" y="4747272"/>
            <a:ext cx="1446803" cy="760259"/>
          </a:xfrm>
          <a:prstGeom prst="rect">
            <a:avLst/>
          </a:prstGeom>
        </p:spPr>
      </p:pic>
      <p:sp>
        <p:nvSpPr>
          <p:cNvPr id="26" name="Rektangel 25"/>
          <p:cNvSpPr/>
          <p:nvPr/>
        </p:nvSpPr>
        <p:spPr>
          <a:xfrm>
            <a:off x="3483461" y="3911354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6139337" y="3911354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827585" y="2233463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3483461" y="2233467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31" name="Rektangel 30"/>
          <p:cNvSpPr/>
          <p:nvPr/>
        </p:nvSpPr>
        <p:spPr>
          <a:xfrm>
            <a:off x="6139337" y="2233467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D5FBFF"/>
              </a:solidFill>
            </a:endParaRPr>
          </a:p>
        </p:txBody>
      </p:sp>
      <p:sp>
        <p:nvSpPr>
          <p:cNvPr id="33" name="textruta 32"/>
          <p:cNvSpPr txBox="1"/>
          <p:nvPr/>
        </p:nvSpPr>
        <p:spPr>
          <a:xfrm>
            <a:off x="2438828" y="4942735"/>
            <a:ext cx="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5FBFF"/>
                </a:solidFill>
              </a:rPr>
              <a:t>-&gt;Y/N</a:t>
            </a:r>
            <a:endParaRPr lang="en-US" dirty="0">
              <a:solidFill>
                <a:srgbClr val="D5FBFF"/>
              </a:solidFill>
            </a:endParaRPr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92284"/>
            <a:ext cx="1446803" cy="760259"/>
          </a:xfrm>
          <a:prstGeom prst="rect">
            <a:avLst/>
          </a:prstGeom>
        </p:spPr>
      </p:pic>
      <p:sp>
        <p:nvSpPr>
          <p:cNvPr id="37" name="textruta 36"/>
          <p:cNvSpPr txBox="1"/>
          <p:nvPr/>
        </p:nvSpPr>
        <p:spPr>
          <a:xfrm>
            <a:off x="2452644" y="2887743"/>
            <a:ext cx="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5FBFF"/>
                </a:solidFill>
              </a:rPr>
              <a:t>-&gt;Y/N</a:t>
            </a:r>
            <a:endParaRPr lang="en-US" dirty="0">
              <a:solidFill>
                <a:srgbClr val="D5FBFF"/>
              </a:solidFill>
            </a:endParaRPr>
          </a:p>
        </p:txBody>
      </p:sp>
      <p:sp>
        <p:nvSpPr>
          <p:cNvPr id="38" name="textruta 37"/>
          <p:cNvSpPr txBox="1"/>
          <p:nvPr/>
        </p:nvSpPr>
        <p:spPr>
          <a:xfrm>
            <a:off x="4330377" y="2887748"/>
            <a:ext cx="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5FBFF"/>
                </a:solidFill>
              </a:rPr>
              <a:t>Y/N</a:t>
            </a:r>
            <a:endParaRPr lang="en-US" dirty="0">
              <a:solidFill>
                <a:srgbClr val="D5FBFF"/>
              </a:solidFill>
            </a:endParaRPr>
          </a:p>
        </p:txBody>
      </p:sp>
      <p:pic>
        <p:nvPicPr>
          <p:cNvPr id="39" name="Picture 2" descr="C:\Users\robbe743\Desktop\Robin\Undervisning\UU\Socialpsyk, FOU\Föreläsningar\Bilder\Syrian-refug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73" y="4275024"/>
            <a:ext cx="1357908" cy="9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ruta 39"/>
          <p:cNvSpPr txBox="1"/>
          <p:nvPr/>
        </p:nvSpPr>
        <p:spPr>
          <a:xfrm>
            <a:off x="5003305" y="4562606"/>
            <a:ext cx="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5FBFF"/>
                </a:solidFill>
              </a:rPr>
              <a:t>-&gt;Y/N</a:t>
            </a:r>
            <a:endParaRPr lang="en-US" dirty="0">
              <a:solidFill>
                <a:srgbClr val="D5FBFF"/>
              </a:solidFill>
            </a:endParaRPr>
          </a:p>
        </p:txBody>
      </p:sp>
      <p:pic>
        <p:nvPicPr>
          <p:cNvPr id="41" name="Picture 2" descr="C:\Users\robbe743\Desktop\Robin\Undervisning\UU\Socialpsyk, FOU\Föreläsningar\Bilder\Syrian-refug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53" y="3977961"/>
            <a:ext cx="1357908" cy="9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Bildobjekt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09" y="4750301"/>
            <a:ext cx="1446803" cy="760259"/>
          </a:xfrm>
          <a:prstGeom prst="rect">
            <a:avLst/>
          </a:prstGeom>
        </p:spPr>
      </p:pic>
      <p:sp>
        <p:nvSpPr>
          <p:cNvPr id="42" name="textruta 41"/>
          <p:cNvSpPr txBox="1"/>
          <p:nvPr/>
        </p:nvSpPr>
        <p:spPr>
          <a:xfrm>
            <a:off x="6319268" y="4961310"/>
            <a:ext cx="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5FBFF"/>
                </a:solidFill>
              </a:rPr>
              <a:t>Y/N -&gt;</a:t>
            </a:r>
            <a:endParaRPr lang="en-US" dirty="0">
              <a:solidFill>
                <a:srgbClr val="D5FBFF"/>
              </a:solidFill>
            </a:endParaRPr>
          </a:p>
        </p:txBody>
      </p:sp>
      <p:sp>
        <p:nvSpPr>
          <p:cNvPr id="43" name="textruta 42"/>
          <p:cNvSpPr txBox="1"/>
          <p:nvPr/>
        </p:nvSpPr>
        <p:spPr>
          <a:xfrm>
            <a:off x="6319267" y="2887743"/>
            <a:ext cx="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5FBFF"/>
                </a:solidFill>
              </a:rPr>
              <a:t>Y/N -&gt;</a:t>
            </a:r>
            <a:endParaRPr lang="en-US" dirty="0">
              <a:solidFill>
                <a:srgbClr val="D5FBFF"/>
              </a:solidFill>
            </a:endParaRPr>
          </a:p>
        </p:txBody>
      </p:sp>
      <p:pic>
        <p:nvPicPr>
          <p:cNvPr id="44" name="Bildobjekt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09" y="2692284"/>
            <a:ext cx="1446803" cy="760259"/>
          </a:xfrm>
          <a:prstGeom prst="rect">
            <a:avLst/>
          </a:prstGeom>
        </p:spPr>
      </p:pic>
      <p:sp>
        <p:nvSpPr>
          <p:cNvPr id="34" name="Rektangel 33"/>
          <p:cNvSpPr/>
          <p:nvPr/>
        </p:nvSpPr>
        <p:spPr>
          <a:xfrm>
            <a:off x="107950" y="87313"/>
            <a:ext cx="89281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Experimental Design Study 4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ktangel 33"/>
          <p:cNvSpPr/>
          <p:nvPr/>
        </p:nvSpPr>
        <p:spPr>
          <a:xfrm>
            <a:off x="179386" y="685145"/>
            <a:ext cx="87852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As before, any engagement with efficiency information suppresses the image effect. </a:t>
            </a:r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D5FBFF"/>
              </a:solidFill>
              <a:latin typeface="Candara" pitchFamily="34" charset="0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29" y="1031280"/>
            <a:ext cx="5241537" cy="3168352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107950" y="87313"/>
            <a:ext cx="89281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Results Study 4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1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 bwMode="auto">
          <a:xfrm>
            <a:off x="827584" y="1772816"/>
            <a:ext cx="7632848" cy="2952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022031" y="3602864"/>
            <a:ext cx="2814546" cy="3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smtClean="0">
                <a:solidFill>
                  <a:schemeClr val="tx1"/>
                </a:solidFill>
              </a:rPr>
              <a:t>Image × </a:t>
            </a:r>
            <a:r>
              <a:rPr lang="sv-SE" dirty="0" err="1" smtClean="0">
                <a:solidFill>
                  <a:schemeClr val="tx1"/>
                </a:solidFill>
              </a:rPr>
              <a:t>Early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efficiency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1022031" y="2554711"/>
            <a:ext cx="2814546" cy="3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Early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efficiency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comparison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1022031" y="3092162"/>
            <a:ext cx="2814546" cy="3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L</a:t>
            </a:r>
            <a:r>
              <a:rPr lang="sv-SE" dirty="0" smtClean="0">
                <a:solidFill>
                  <a:schemeClr val="tx1"/>
                </a:solidFill>
              </a:rPr>
              <a:t>ate </a:t>
            </a:r>
            <a:r>
              <a:rPr lang="sv-SE" dirty="0" err="1">
                <a:solidFill>
                  <a:schemeClr val="tx1"/>
                </a:solidFill>
              </a:rPr>
              <a:t>efficiency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comparison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9" name="Rektangel 28"/>
          <p:cNvSpPr/>
          <p:nvPr/>
        </p:nvSpPr>
        <p:spPr>
          <a:xfrm>
            <a:off x="5521418" y="2522963"/>
            <a:ext cx="2736304" cy="433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Donated</a:t>
            </a:r>
            <a:r>
              <a:rPr lang="sv-SE" dirty="0" smtClean="0">
                <a:solidFill>
                  <a:schemeClr val="tx1"/>
                </a:solidFill>
              </a:rPr>
              <a:t>: No (</a:t>
            </a:r>
            <a:r>
              <a:rPr lang="sv-SE" dirty="0">
                <a:solidFill>
                  <a:schemeClr val="tx1"/>
                </a:solidFill>
              </a:rPr>
              <a:t>0) </a:t>
            </a:r>
            <a:r>
              <a:rPr lang="sv-SE" dirty="0" smtClean="0">
                <a:solidFill>
                  <a:schemeClr val="tx1"/>
                </a:solidFill>
              </a:rPr>
              <a:t>/ </a:t>
            </a:r>
            <a:r>
              <a:rPr lang="sv-SE" dirty="0" err="1" smtClean="0">
                <a:solidFill>
                  <a:schemeClr val="tx1"/>
                </a:solidFill>
              </a:rPr>
              <a:t>Yes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(&gt;0) 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31" name="Rektangel 30"/>
          <p:cNvSpPr/>
          <p:nvPr/>
        </p:nvSpPr>
        <p:spPr>
          <a:xfrm>
            <a:off x="5521418" y="3571116"/>
            <a:ext cx="2736304" cy="433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err="1" smtClean="0">
                <a:solidFill>
                  <a:schemeClr val="tx1"/>
                </a:solidFill>
              </a:rPr>
              <a:t>Donated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41" name="Rektangel 40"/>
          <p:cNvSpPr/>
          <p:nvPr/>
        </p:nvSpPr>
        <p:spPr>
          <a:xfrm>
            <a:off x="1022031" y="1988840"/>
            <a:ext cx="2814546" cy="3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 smtClean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42" name="Rektangel 41"/>
          <p:cNvSpPr/>
          <p:nvPr/>
        </p:nvSpPr>
        <p:spPr>
          <a:xfrm>
            <a:off x="1022031" y="4131965"/>
            <a:ext cx="2814546" cy="3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</a:rPr>
              <a:t>Image × </a:t>
            </a:r>
            <a:r>
              <a:rPr lang="sv-SE" dirty="0" smtClean="0">
                <a:solidFill>
                  <a:schemeClr val="tx1"/>
                </a:solidFill>
              </a:rPr>
              <a:t>Late </a:t>
            </a:r>
            <a:r>
              <a:rPr lang="sv-SE" dirty="0" err="1">
                <a:solidFill>
                  <a:schemeClr val="tx1"/>
                </a:solidFill>
              </a:rPr>
              <a:t>efficiency</a:t>
            </a:r>
            <a:endParaRPr lang="en-US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cxnSp>
        <p:nvCxnSpPr>
          <p:cNvPr id="27" name="Rak pil 26"/>
          <p:cNvCxnSpPr>
            <a:stCxn id="41" idx="3"/>
            <a:endCxn id="29" idx="1"/>
          </p:cNvCxnSpPr>
          <p:nvPr/>
        </p:nvCxnSpPr>
        <p:spPr>
          <a:xfrm>
            <a:off x="3836577" y="2174066"/>
            <a:ext cx="1684841" cy="565871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179386" y="685145"/>
            <a:ext cx="8785225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8064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But… timing does matter in subtler ways.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D5FBFF"/>
              </a:solidFill>
              <a:latin typeface="Candara" pitchFamily="34" charset="0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107950" y="87313"/>
            <a:ext cx="89281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Results Study 4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7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ktangel 33"/>
          <p:cNvSpPr/>
          <p:nvPr/>
        </p:nvSpPr>
        <p:spPr>
          <a:xfrm>
            <a:off x="827585" y="3839334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>
                <a:solidFill>
                  <a:schemeClr val="accent6"/>
                </a:solidFill>
              </a:rPr>
              <a:t>72%</a:t>
            </a:r>
            <a:endParaRPr lang="sv-SE" sz="3600" dirty="0">
              <a:solidFill>
                <a:schemeClr val="accent6"/>
              </a:solidFill>
            </a:endParaRPr>
          </a:p>
        </p:txBody>
      </p:sp>
      <p:sp>
        <p:nvSpPr>
          <p:cNvPr id="35" name="textruta 34"/>
          <p:cNvSpPr txBox="1"/>
          <p:nvPr/>
        </p:nvSpPr>
        <p:spPr>
          <a:xfrm>
            <a:off x="2936220" y="1408413"/>
            <a:ext cx="375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Efficiency</a:t>
            </a:r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 </a:t>
            </a:r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comparison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45" name="textruta 44"/>
          <p:cNvSpPr txBox="1"/>
          <p:nvPr/>
        </p:nvSpPr>
        <p:spPr>
          <a:xfrm>
            <a:off x="1499972" y="176071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Early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46" name="textruta 45"/>
          <p:cNvSpPr txBox="1"/>
          <p:nvPr/>
        </p:nvSpPr>
        <p:spPr>
          <a:xfrm>
            <a:off x="4199331" y="174049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None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grpSp>
        <p:nvGrpSpPr>
          <p:cNvPr id="48" name="Grupp 47"/>
          <p:cNvGrpSpPr/>
          <p:nvPr/>
        </p:nvGrpSpPr>
        <p:grpSpPr>
          <a:xfrm rot="16200000">
            <a:off x="-1274367" y="3471315"/>
            <a:ext cx="3355773" cy="736045"/>
            <a:chOff x="-92255" y="880294"/>
            <a:chExt cx="3355773" cy="736045"/>
          </a:xfrm>
        </p:grpSpPr>
        <p:sp>
          <p:nvSpPr>
            <p:cNvPr id="49" name="textruta 48"/>
            <p:cNvSpPr txBox="1"/>
            <p:nvPr/>
          </p:nvSpPr>
          <p:spPr>
            <a:xfrm>
              <a:off x="-92255" y="880294"/>
              <a:ext cx="3355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Image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0" name="textruta 49"/>
            <p:cNvSpPr txBox="1"/>
            <p:nvPr/>
          </p:nvSpPr>
          <p:spPr>
            <a:xfrm>
              <a:off x="36713" y="1215603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err="1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Yes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1" name="textruta 50"/>
            <p:cNvSpPr txBox="1"/>
            <p:nvPr/>
          </p:nvSpPr>
          <p:spPr>
            <a:xfrm>
              <a:off x="1910414" y="1216229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No</a:t>
              </a:r>
              <a:endParaRPr lang="sv-SE" sz="2000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53" name="textruta 52"/>
          <p:cNvSpPr txBox="1"/>
          <p:nvPr/>
        </p:nvSpPr>
        <p:spPr>
          <a:xfrm>
            <a:off x="6855207" y="176071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solidFill>
                  <a:srgbClr val="D5FBFF"/>
                </a:solidFill>
                <a:latin typeface="Candara" panose="020E0502030303020204" pitchFamily="34" charset="0"/>
              </a:rPr>
              <a:t>Late</a:t>
            </a:r>
            <a:endParaRPr lang="sv-SE" sz="2000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ektangel 54"/>
          <p:cNvSpPr/>
          <p:nvPr/>
        </p:nvSpPr>
        <p:spPr>
          <a:xfrm>
            <a:off x="3483461" y="3839338"/>
            <a:ext cx="2655876" cy="16778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3600">
              <a:solidFill>
                <a:srgbClr val="D5FBFF"/>
              </a:solidFill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6139337" y="3839338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>
                <a:solidFill>
                  <a:srgbClr val="D5FBFF"/>
                </a:solidFill>
              </a:rPr>
              <a:t>87%</a:t>
            </a:r>
            <a:endParaRPr lang="sv-SE" sz="3600" dirty="0">
              <a:solidFill>
                <a:srgbClr val="D5FBFF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827585" y="2161447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>
                <a:solidFill>
                  <a:srgbClr val="D5FBFF"/>
                </a:solidFill>
              </a:rPr>
              <a:t>90%</a:t>
            </a:r>
            <a:endParaRPr lang="sv-SE" sz="3600" dirty="0">
              <a:solidFill>
                <a:srgbClr val="D5FBFF"/>
              </a:solidFill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3483461" y="2161451"/>
            <a:ext cx="2655876" cy="16778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3600">
              <a:solidFill>
                <a:srgbClr val="D5FBFF"/>
              </a:solidFill>
            </a:endParaRPr>
          </a:p>
        </p:txBody>
      </p:sp>
      <p:sp>
        <p:nvSpPr>
          <p:cNvPr id="59" name="Rektangel 58"/>
          <p:cNvSpPr/>
          <p:nvPr/>
        </p:nvSpPr>
        <p:spPr>
          <a:xfrm>
            <a:off x="6139337" y="2161451"/>
            <a:ext cx="2655876" cy="1677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>
                <a:solidFill>
                  <a:srgbClr val="D5FBFF"/>
                </a:solidFill>
              </a:rPr>
              <a:t>88%</a:t>
            </a:r>
            <a:endParaRPr lang="sv-SE" sz="3600" dirty="0">
              <a:solidFill>
                <a:srgbClr val="D5FBFF"/>
              </a:solidFill>
            </a:endParaRPr>
          </a:p>
        </p:txBody>
      </p:sp>
      <p:grpSp>
        <p:nvGrpSpPr>
          <p:cNvPr id="2" name="Grupp 1"/>
          <p:cNvGrpSpPr/>
          <p:nvPr/>
        </p:nvGrpSpPr>
        <p:grpSpPr>
          <a:xfrm>
            <a:off x="1259632" y="5856539"/>
            <a:ext cx="7200000" cy="812821"/>
            <a:chOff x="1260432" y="5373216"/>
            <a:chExt cx="7200000" cy="812821"/>
          </a:xfrm>
        </p:grpSpPr>
        <p:grpSp>
          <p:nvGrpSpPr>
            <p:cNvPr id="71" name="Grupp 70"/>
            <p:cNvGrpSpPr>
              <a:grpSpLocks noChangeAspect="1"/>
            </p:cNvGrpSpPr>
            <p:nvPr/>
          </p:nvGrpSpPr>
          <p:grpSpPr>
            <a:xfrm>
              <a:off x="1260432" y="5373216"/>
              <a:ext cx="7200000" cy="812821"/>
              <a:chOff x="658681" y="3801847"/>
              <a:chExt cx="7920880" cy="894202"/>
            </a:xfrm>
          </p:grpSpPr>
          <p:sp>
            <p:nvSpPr>
              <p:cNvPr id="72" name="Rektangel 71"/>
              <p:cNvSpPr/>
              <p:nvPr/>
            </p:nvSpPr>
            <p:spPr bwMode="auto">
              <a:xfrm>
                <a:off x="658681" y="3801847"/>
                <a:ext cx="7920880" cy="894202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ndara" pitchFamily="34" charset="0"/>
                </a:endParaRPr>
              </a:p>
            </p:txBody>
          </p:sp>
          <p:pic>
            <p:nvPicPr>
              <p:cNvPr id="73" name="Picture 2" descr="C:\Users\robbe743\Desktop\Robin\Undervisning\UU\Socialpsyk, FOU\Föreläsningar\Bilder\Syrian-refugee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639" y="3841975"/>
                <a:ext cx="1226597" cy="813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Rektangel 74"/>
              <p:cNvSpPr/>
              <p:nvPr/>
            </p:nvSpPr>
            <p:spPr bwMode="auto">
              <a:xfrm>
                <a:off x="6712220" y="4001044"/>
                <a:ext cx="1709785" cy="50405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D5F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ndara" pitchFamily="34" charset="0"/>
                  </a:rPr>
                  <a:t>Poor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ndara" pitchFamily="34" charset="0"/>
                  </a:rPr>
                  <a:t>decision-making…</a:t>
                </a:r>
              </a:p>
            </p:txBody>
          </p:sp>
        </p:grpSp>
        <p:pic>
          <p:nvPicPr>
            <p:cNvPr id="81" name="Bildobjekt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132" y="5477365"/>
              <a:ext cx="1164699" cy="612020"/>
            </a:xfrm>
            <a:prstGeom prst="rect">
              <a:avLst/>
            </a:prstGeom>
          </p:spPr>
        </p:pic>
        <p:sp>
          <p:nvSpPr>
            <p:cNvPr id="82" name="textruta 81"/>
            <p:cNvSpPr txBox="1"/>
            <p:nvPr/>
          </p:nvSpPr>
          <p:spPr>
            <a:xfrm>
              <a:off x="3670137" y="5598709"/>
              <a:ext cx="962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5FBFF"/>
                  </a:solidFill>
                </a:rPr>
                <a:t>-&gt;Y/N</a:t>
              </a:r>
              <a:endParaRPr lang="en-US" dirty="0">
                <a:solidFill>
                  <a:srgbClr val="D5FBFF"/>
                </a:solidFill>
              </a:endParaRPr>
            </a:p>
          </p:txBody>
        </p:sp>
        <p:sp>
          <p:nvSpPr>
            <p:cNvPr id="5" name="Höger 4"/>
            <p:cNvSpPr/>
            <p:nvPr/>
          </p:nvSpPr>
          <p:spPr bwMode="auto">
            <a:xfrm>
              <a:off x="4645267" y="5594960"/>
              <a:ext cx="1855369" cy="369332"/>
            </a:xfrm>
            <a:prstGeom prst="rightArrow">
              <a:avLst/>
            </a:prstGeom>
            <a:noFill/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</p:grpSp>
      <p:sp>
        <p:nvSpPr>
          <p:cNvPr id="25" name="Rektangel 24"/>
          <p:cNvSpPr/>
          <p:nvPr/>
        </p:nvSpPr>
        <p:spPr>
          <a:xfrm>
            <a:off x="179386" y="685145"/>
            <a:ext cx="87852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Do people choose the efficient charity, and does the percentage vary as a function of the manipulations?</a:t>
            </a:r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D5FBFF"/>
              </a:solidFill>
              <a:latin typeface="Candara" pitchFamily="34" charset="0"/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107950" y="87313"/>
            <a:ext cx="89281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Results Study 4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45" grpId="0"/>
      <p:bldP spid="46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Emotional and Rational Appeals for Donations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179386" y="685145"/>
            <a:ext cx="87852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D5FBFF"/>
                </a:solidFill>
                <a:latin typeface="Candara" pitchFamily="34" charset="0"/>
              </a:rPr>
              <a:t>Which of the following appeals would you use if you wanted people to donate?</a:t>
            </a:r>
          </a:p>
        </p:txBody>
      </p:sp>
      <p:grpSp>
        <p:nvGrpSpPr>
          <p:cNvPr id="26" name="Grupp 25"/>
          <p:cNvGrpSpPr/>
          <p:nvPr/>
        </p:nvGrpSpPr>
        <p:grpSpPr>
          <a:xfrm>
            <a:off x="5004048" y="1208189"/>
            <a:ext cx="3816424" cy="3734112"/>
            <a:chOff x="5004048" y="1208189"/>
            <a:chExt cx="3816424" cy="3734112"/>
          </a:xfrm>
        </p:grpSpPr>
        <p:sp>
          <p:nvSpPr>
            <p:cNvPr id="17" name="Rektangel 16"/>
            <p:cNvSpPr/>
            <p:nvPr/>
          </p:nvSpPr>
          <p:spPr bwMode="auto">
            <a:xfrm>
              <a:off x="5004048" y="1208189"/>
              <a:ext cx="3816424" cy="37341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10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685" y="2090515"/>
              <a:ext cx="2363891" cy="249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ruta 18"/>
            <p:cNvSpPr txBox="1"/>
            <p:nvPr/>
          </p:nvSpPr>
          <p:spPr>
            <a:xfrm>
              <a:off x="5004048" y="1246804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ritannic Bold" panose="020B0903060703020204" pitchFamily="34" charset="0"/>
                </a:rPr>
                <a:t>People in Syria need your help.</a:t>
              </a:r>
            </a:p>
            <a:p>
              <a:pPr algn="ctr"/>
              <a:r>
                <a:rPr lang="en-US" sz="1600" dirty="0" smtClean="0">
                  <a:latin typeface="Britannic Bold" panose="020B0903060703020204" pitchFamily="34" charset="0"/>
                </a:rPr>
                <a:t>Many lives depend on it, so we spend your money efficiently. </a:t>
              </a:r>
            </a:p>
          </p:txBody>
        </p:sp>
        <p:sp>
          <p:nvSpPr>
            <p:cNvPr id="21" name="textruta 20"/>
            <p:cNvSpPr txBox="1"/>
            <p:nvPr/>
          </p:nvSpPr>
          <p:spPr>
            <a:xfrm>
              <a:off x="5139291" y="4584694"/>
              <a:ext cx="3534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ritannic Bold" panose="020B0903060703020204" pitchFamily="34" charset="0"/>
                </a:rPr>
                <a:t>Please consider a donation to us!</a:t>
              </a:r>
              <a:endParaRPr lang="en-US" sz="1600" dirty="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upp 23"/>
          <p:cNvGrpSpPr/>
          <p:nvPr/>
        </p:nvGrpSpPr>
        <p:grpSpPr>
          <a:xfrm>
            <a:off x="313994" y="1198530"/>
            <a:ext cx="3816424" cy="3743771"/>
            <a:chOff x="313994" y="1198530"/>
            <a:chExt cx="3816424" cy="3743771"/>
          </a:xfrm>
        </p:grpSpPr>
        <p:sp>
          <p:nvSpPr>
            <p:cNvPr id="12" name="Rektangel 11"/>
            <p:cNvSpPr/>
            <p:nvPr/>
          </p:nvSpPr>
          <p:spPr bwMode="auto">
            <a:xfrm>
              <a:off x="313994" y="1198530"/>
              <a:ext cx="3816424" cy="37437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1026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14" y="1928451"/>
              <a:ext cx="3456384" cy="2293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ruta 12"/>
            <p:cNvSpPr txBox="1"/>
            <p:nvPr/>
          </p:nvSpPr>
          <p:spPr>
            <a:xfrm>
              <a:off x="313994" y="1222667"/>
              <a:ext cx="38164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ritannic Bold" panose="020B0903060703020204" pitchFamily="34" charset="0"/>
                </a:rPr>
                <a:t>People in Syria need your help.</a:t>
              </a:r>
            </a:p>
            <a:p>
              <a:pPr algn="ctr"/>
              <a:r>
                <a:rPr lang="en-US" sz="1600" dirty="0">
                  <a:latin typeface="Britannic Bold" panose="020B0903060703020204" pitchFamily="34" charset="0"/>
                </a:rPr>
                <a:t>T</a:t>
              </a:r>
              <a:r>
                <a:rPr lang="en-US" sz="1600" dirty="0" smtClean="0">
                  <a:latin typeface="Britannic Bold" panose="020B0903060703020204" pitchFamily="34" charset="0"/>
                </a:rPr>
                <a:t>he life of this child depends on it.</a:t>
              </a:r>
              <a:endParaRPr lang="en-US" sz="1600" dirty="0">
                <a:latin typeface="Britannic Bold" panose="020B0903060703020204" pitchFamily="34" charset="0"/>
              </a:endParaRPr>
            </a:p>
          </p:txBody>
        </p:sp>
        <p:sp>
          <p:nvSpPr>
            <p:cNvPr id="22" name="textruta 21"/>
            <p:cNvSpPr txBox="1"/>
            <p:nvPr/>
          </p:nvSpPr>
          <p:spPr>
            <a:xfrm>
              <a:off x="454866" y="4603747"/>
              <a:ext cx="3534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ritannic Bold" panose="020B0903060703020204" pitchFamily="34" charset="0"/>
                </a:rPr>
                <a:t>Please consider a donation to us!</a:t>
              </a:r>
              <a:endParaRPr lang="en-US" sz="1600" dirty="0">
                <a:latin typeface="Britannic Bold" panose="020B0903060703020204" pitchFamily="34" charset="0"/>
              </a:endParaRPr>
            </a:p>
          </p:txBody>
        </p:sp>
      </p:grpSp>
      <p:sp>
        <p:nvSpPr>
          <p:cNvPr id="23" name="textruta 22"/>
          <p:cNvSpPr txBox="1"/>
          <p:nvPr/>
        </p:nvSpPr>
        <p:spPr>
          <a:xfrm>
            <a:off x="150707" y="5157192"/>
            <a:ext cx="41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Empirical argument: </a:t>
            </a:r>
          </a:p>
          <a:p>
            <a:pPr algn="ctr"/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algn="ctr"/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People help when they are emotionally </a:t>
            </a:r>
          </a:p>
          <a:p>
            <a:pPr algn="ctr"/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(empathically) moved.</a:t>
            </a:r>
          </a:p>
          <a:p>
            <a:endParaRPr lang="en-US" dirty="0"/>
          </a:p>
        </p:txBody>
      </p:sp>
      <p:sp>
        <p:nvSpPr>
          <p:cNvPr id="25" name="textruta 24"/>
          <p:cNvSpPr txBox="1"/>
          <p:nvPr/>
        </p:nvSpPr>
        <p:spPr>
          <a:xfrm>
            <a:off x="4716016" y="5157192"/>
            <a:ext cx="4320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Normative argument (effective altruism):</a:t>
            </a:r>
          </a:p>
          <a:p>
            <a:pPr algn="ctr"/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pPr algn="ctr"/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People need to stop acting on irrational gut feelings. They should think rationally about how to do the most good instead.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ktangel 13"/>
          <p:cNvSpPr>
            <a:spLocks noChangeArrowheads="1"/>
          </p:cNvSpPr>
          <p:nvPr/>
        </p:nvSpPr>
        <p:spPr bwMode="auto">
          <a:xfrm>
            <a:off x="539750" y="1340767"/>
            <a:ext cx="82089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 smtClean="0">
              <a:solidFill>
                <a:srgbClr val="B7DEE8"/>
              </a:solidFill>
              <a:latin typeface="Candara" pitchFamily="34" charset="0"/>
            </a:endParaRPr>
          </a:p>
          <a:p>
            <a:pPr algn="ctr"/>
            <a:endParaRPr lang="en-US" sz="3600" dirty="0">
              <a:solidFill>
                <a:srgbClr val="B7DEE8"/>
              </a:solidFill>
              <a:latin typeface="Candara" pitchFamily="34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07950" y="87313"/>
            <a:ext cx="89281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  <a:cs typeface="+mn-cs"/>
              </a:rPr>
              <a:t>Summary &amp; Conclusions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  <a:cs typeface="+mn-cs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79386" y="685145"/>
            <a:ext cx="878522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D5FBFF"/>
                </a:solidFill>
                <a:latin typeface="Candara" pitchFamily="34" charset="0"/>
              </a:rPr>
              <a:t>Efficiency deliberation can interfere with emotional appeals, leading to 20-25% less donations.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D5FBFF"/>
              </a:solidFill>
              <a:latin typeface="Candara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D5FBFF"/>
                </a:solidFill>
                <a:latin typeface="Candara" pitchFamily="34" charset="0"/>
              </a:rPr>
              <a:t>But most importantly: The “collision” between emotional and rational efficiency appeals may depend on when the latter is introduced.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D5FBFF"/>
              </a:solidFill>
              <a:latin typeface="Candara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D5FBFF"/>
                </a:solidFill>
                <a:latin typeface="Candara" pitchFamily="34" charset="0"/>
              </a:rPr>
              <a:t>Practical implication to maximize donations and their impact: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D5FBFF"/>
              </a:solidFill>
              <a:latin typeface="Candara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D5FBFF"/>
              </a:solidFill>
              <a:latin typeface="Candara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D5FBFF"/>
              </a:solidFill>
              <a:latin typeface="Candara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sz="2000" dirty="0">
              <a:solidFill>
                <a:srgbClr val="D5FBFF"/>
              </a:solidFill>
              <a:latin typeface="Candara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D5FBFF"/>
                </a:solidFill>
                <a:latin typeface="Candara" pitchFamily="34" charset="0"/>
              </a:rPr>
              <a:t>Open questions: Are the psychological mechanisms different when people seek out charities themselves online (Meer, 2017)?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D5FBFF"/>
              </a:solidFill>
              <a:latin typeface="Candara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D5FBFF"/>
                </a:solidFill>
                <a:latin typeface="Candara" pitchFamily="34" charset="0"/>
              </a:rPr>
              <a:t>Are big and small donations differently influenced by </a:t>
            </a:r>
            <a:r>
              <a:rPr lang="en-US" sz="2000" dirty="0">
                <a:solidFill>
                  <a:srgbClr val="D5FBFF"/>
                </a:solidFill>
                <a:latin typeface="Candara" pitchFamily="34" charset="0"/>
              </a:rPr>
              <a:t>efficiency concerns (</a:t>
            </a:r>
            <a:r>
              <a:rPr lang="en-US" sz="2000" dirty="0" smtClean="0">
                <a:solidFill>
                  <a:srgbClr val="D5FBFF"/>
                </a:solidFill>
                <a:latin typeface="Candara" pitchFamily="34" charset="0"/>
              </a:rPr>
              <a:t>Levin et al., </a:t>
            </a:r>
            <a:r>
              <a:rPr lang="en-US" sz="2000" dirty="0">
                <a:solidFill>
                  <a:srgbClr val="D5FBFF"/>
                </a:solidFill>
                <a:latin typeface="Candara" pitchFamily="34" charset="0"/>
              </a:rPr>
              <a:t>2016)?</a:t>
            </a:r>
            <a:endParaRPr lang="en-US" sz="2000" dirty="0" smtClean="0">
              <a:solidFill>
                <a:srgbClr val="D5FBFF"/>
              </a:solidFill>
              <a:latin typeface="Candara" pitchFamily="34" charset="0"/>
            </a:endParaRPr>
          </a:p>
        </p:txBody>
      </p:sp>
      <p:grpSp>
        <p:nvGrpSpPr>
          <p:cNvPr id="2" name="Grupp 1"/>
          <p:cNvGrpSpPr/>
          <p:nvPr/>
        </p:nvGrpSpPr>
        <p:grpSpPr>
          <a:xfrm>
            <a:off x="683568" y="3284984"/>
            <a:ext cx="7200000" cy="812821"/>
            <a:chOff x="971998" y="4878962"/>
            <a:chExt cx="7200000" cy="812821"/>
          </a:xfrm>
        </p:grpSpPr>
        <p:grpSp>
          <p:nvGrpSpPr>
            <p:cNvPr id="6" name="Grupp 5"/>
            <p:cNvGrpSpPr/>
            <p:nvPr/>
          </p:nvGrpSpPr>
          <p:grpSpPr>
            <a:xfrm>
              <a:off x="971998" y="4878962"/>
              <a:ext cx="7200000" cy="812821"/>
              <a:chOff x="1260432" y="5373216"/>
              <a:chExt cx="7200000" cy="812821"/>
            </a:xfrm>
          </p:grpSpPr>
          <p:grpSp>
            <p:nvGrpSpPr>
              <p:cNvPr id="7" name="Grupp 6"/>
              <p:cNvGrpSpPr>
                <a:grpSpLocks noChangeAspect="1"/>
              </p:cNvGrpSpPr>
              <p:nvPr/>
            </p:nvGrpSpPr>
            <p:grpSpPr>
              <a:xfrm>
                <a:off x="1260432" y="5373216"/>
                <a:ext cx="7200000" cy="812821"/>
                <a:chOff x="658681" y="3801847"/>
                <a:chExt cx="7920880" cy="894202"/>
              </a:xfrm>
            </p:grpSpPr>
            <p:sp>
              <p:nvSpPr>
                <p:cNvPr id="11" name="Rektangel 10"/>
                <p:cNvSpPr/>
                <p:nvPr/>
              </p:nvSpPr>
              <p:spPr bwMode="auto">
                <a:xfrm>
                  <a:off x="658681" y="3801847"/>
                  <a:ext cx="7920880" cy="894202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Candara" pitchFamily="34" charset="0"/>
                  </a:endParaRPr>
                </a:p>
              </p:txBody>
            </p:sp>
            <p:pic>
              <p:nvPicPr>
                <p:cNvPr id="12" name="Picture 2" descr="C:\Users\robbe743\Desktop\Robin\Undervisning\UU\Socialpsyk, FOU\Föreläsningar\Bilder\Syrian-refugee.jp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6639" y="3841975"/>
                  <a:ext cx="1226597" cy="8139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Rektangel 12"/>
                <p:cNvSpPr/>
                <p:nvPr/>
              </p:nvSpPr>
              <p:spPr bwMode="auto">
                <a:xfrm>
                  <a:off x="6712220" y="4001044"/>
                  <a:ext cx="1709785" cy="504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D5F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Candara" pitchFamily="34" charset="0"/>
                    </a:rPr>
                    <a:t>More donations &amp;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Candara" pitchFamily="34" charset="0"/>
                    </a:rPr>
                    <a:t>“better” donations</a:t>
                  </a:r>
                </a:p>
              </p:txBody>
            </p:sp>
          </p:grpSp>
          <p:pic>
            <p:nvPicPr>
              <p:cNvPr id="8" name="Bildobjekt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9831" y="5449502"/>
                <a:ext cx="1164699" cy="612020"/>
              </a:xfrm>
              <a:prstGeom prst="rect">
                <a:avLst/>
              </a:prstGeom>
            </p:spPr>
          </p:pic>
          <p:sp>
            <p:nvSpPr>
              <p:cNvPr id="9" name="textruta 8"/>
              <p:cNvSpPr txBox="1"/>
              <p:nvPr/>
            </p:nvSpPr>
            <p:spPr>
              <a:xfrm>
                <a:off x="3131250" y="557084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D5FBFF"/>
                    </a:solidFill>
                  </a:rPr>
                  <a:t>Y/N</a:t>
                </a:r>
                <a:endParaRPr lang="en-US" dirty="0">
                  <a:solidFill>
                    <a:srgbClr val="D5FBFF"/>
                  </a:solidFill>
                </a:endParaRPr>
              </a:p>
            </p:txBody>
          </p:sp>
          <p:sp>
            <p:nvSpPr>
              <p:cNvPr id="10" name="Höger 9"/>
              <p:cNvSpPr/>
              <p:nvPr/>
            </p:nvSpPr>
            <p:spPr bwMode="auto">
              <a:xfrm>
                <a:off x="5896558" y="5594959"/>
                <a:ext cx="604077" cy="368387"/>
              </a:xfrm>
              <a:prstGeom prst="rightArrow">
                <a:avLst/>
              </a:prstGeom>
              <a:noFill/>
              <a:ln w="19050">
                <a:solidFill>
                  <a:srgbClr val="D5F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ndara" pitchFamily="34" charset="0"/>
                </a:endParaRPr>
              </a:p>
            </p:txBody>
          </p:sp>
        </p:grpSp>
        <p:sp>
          <p:nvSpPr>
            <p:cNvPr id="14" name="Höger 13"/>
            <p:cNvSpPr/>
            <p:nvPr/>
          </p:nvSpPr>
          <p:spPr bwMode="auto">
            <a:xfrm>
              <a:off x="3563888" y="5081717"/>
              <a:ext cx="604077" cy="368387"/>
            </a:xfrm>
            <a:prstGeom prst="rightArrow">
              <a:avLst/>
            </a:prstGeom>
            <a:noFill/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5" name="Höger 14"/>
            <p:cNvSpPr/>
            <p:nvPr/>
          </p:nvSpPr>
          <p:spPr bwMode="auto">
            <a:xfrm>
              <a:off x="2238739" y="5081717"/>
              <a:ext cx="604077" cy="368387"/>
            </a:xfrm>
            <a:prstGeom prst="rightArrow">
              <a:avLst/>
            </a:prstGeom>
            <a:noFill/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26"/>
          <p:cNvSpPr/>
          <p:nvPr/>
        </p:nvSpPr>
        <p:spPr>
          <a:xfrm>
            <a:off x="323528" y="836712"/>
            <a:ext cx="84969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000" dirty="0" smtClean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000" dirty="0" smtClean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000" dirty="0" smtClean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3600" i="1" dirty="0">
              <a:solidFill>
                <a:schemeClr val="accent5">
                  <a:lumMod val="40000"/>
                  <a:lumOff val="60000"/>
                </a:schemeClr>
              </a:solidFill>
              <a:latin typeface="Calibri" pitchFamily="34" charset="0"/>
            </a:endParaRPr>
          </a:p>
          <a:p>
            <a:pPr>
              <a:defRPr/>
            </a:pPr>
            <a:endParaRPr lang="en-US" sz="3600" i="1" dirty="0" smtClean="0">
              <a:solidFill>
                <a:schemeClr val="accent5">
                  <a:lumMod val="40000"/>
                  <a:lumOff val="60000"/>
                </a:schemeClr>
              </a:solidFill>
              <a:latin typeface="Calibri" pitchFamily="34" charset="0"/>
            </a:endParaRPr>
          </a:p>
          <a:p>
            <a:pPr>
              <a:defRPr/>
            </a:pPr>
            <a:endParaRPr lang="en-US" sz="3600" i="1" dirty="0" smtClean="0">
              <a:solidFill>
                <a:schemeClr val="accent5">
                  <a:lumMod val="40000"/>
                  <a:lumOff val="60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US" sz="3600" i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libri" pitchFamily="34" charset="0"/>
              </a:rPr>
              <a:t>Thank </a:t>
            </a:r>
            <a:r>
              <a:rPr lang="en-US" sz="36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itchFamily="34" charset="0"/>
              </a:rPr>
              <a:t>you for your attention!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D5FBFF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107950" y="87313"/>
            <a:ext cx="89281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  <a:cs typeface="+mn-cs"/>
              </a:rPr>
              <a:t>Thanks to…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  <a:cs typeface="+mn-cs"/>
            </a:endParaRP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79906"/>
            <a:ext cx="1381318" cy="1514686"/>
          </a:xfrm>
          <a:prstGeom prst="rect">
            <a:avLst/>
          </a:prstGeom>
        </p:spPr>
      </p:pic>
      <p:sp>
        <p:nvSpPr>
          <p:cNvPr id="3" name="textruta 2"/>
          <p:cNvSpPr txBox="1"/>
          <p:nvPr/>
        </p:nvSpPr>
        <p:spPr>
          <a:xfrm>
            <a:off x="1995984" y="337438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5FBFF"/>
                </a:solidFill>
                <a:latin typeface="Candara" panose="020E0502030303020204" pitchFamily="34" charset="0"/>
              </a:rPr>
              <a:t>Sarah </a:t>
            </a:r>
            <a:r>
              <a:rPr lang="en-US" dirty="0" err="1" smtClean="0">
                <a:solidFill>
                  <a:srgbClr val="D5FBFF"/>
                </a:solidFill>
                <a:latin typeface="Candara" panose="020E0502030303020204" pitchFamily="34" charset="0"/>
              </a:rPr>
              <a:t>Cotterill</a:t>
            </a:r>
            <a:endParaRPr lang="en-US" dirty="0" smtClean="0">
              <a:solidFill>
                <a:srgbClr val="D5FBFF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dirty="0" smtClean="0">
                <a:solidFill>
                  <a:srgbClr val="D5FBFF"/>
                </a:solidFill>
                <a:latin typeface="Candara" panose="020E0502030303020204" pitchFamily="34" charset="0"/>
              </a:rPr>
              <a:t>Harvard University</a:t>
            </a:r>
            <a:endParaRPr lang="en-US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4500793" y="33743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5FBFF"/>
                </a:solidFill>
                <a:latin typeface="Candara" panose="020E0502030303020204" pitchFamily="34" charset="0"/>
              </a:rPr>
              <a:t>Swedish Research Council</a:t>
            </a:r>
            <a:endParaRPr lang="en-US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62" y="1484784"/>
            <a:ext cx="1790566" cy="17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Charity Efficiency -&gt; Donations?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179386" y="685145"/>
            <a:ext cx="8785225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Does the second appeal work? Does it make people do more good?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“Total good” = donations  ×  internal efficiency  ×  output efficiency</a:t>
            </a:r>
          </a:p>
          <a:p>
            <a:r>
              <a:rPr lang="en-US" sz="2000" dirty="0" smtClean="0">
                <a:solidFill>
                  <a:srgbClr val="D5FBFF"/>
                </a:solidFill>
                <a:latin typeface="Candara" pitchFamily="34" charset="0"/>
              </a:rPr>
              <a:t> </a:t>
            </a:r>
          </a:p>
          <a:p>
            <a:endParaRPr lang="en-US" sz="2000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sz="2000" dirty="0" smtClean="0">
              <a:solidFill>
                <a:srgbClr val="D5FBFF"/>
              </a:solidFill>
              <a:latin typeface="Candara" pitchFamily="34" charset="0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2123728" y="1772816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 $         ×    </a:t>
            </a: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  </a:t>
            </a:r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% </a:t>
            </a: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to program       </a:t>
            </a:r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×  lives (or DALY/QALY…) </a:t>
            </a: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per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179386" y="685145"/>
            <a:ext cx="8785225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Does the second appeal work? Does it make people do more good?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“Total good” = donations  ×  internal efficiency  ×  output efficiency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sz="2000" dirty="0" smtClean="0">
                <a:solidFill>
                  <a:srgbClr val="D5FBFF"/>
                </a:solidFill>
                <a:latin typeface="Candara" pitchFamily="34" charset="0"/>
              </a:rPr>
              <a:t> </a:t>
            </a:r>
          </a:p>
          <a:p>
            <a:endParaRPr lang="en-US" sz="2000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sz="2000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sz="2000" dirty="0" smtClean="0">
              <a:solidFill>
                <a:srgbClr val="D5FBFF"/>
              </a:solidFill>
              <a:latin typeface="Candara" pitchFamily="34" charset="0"/>
            </a:endParaRPr>
          </a:p>
        </p:txBody>
      </p:sp>
      <p:cxnSp>
        <p:nvCxnSpPr>
          <p:cNvPr id="6" name="Rak pil 53"/>
          <p:cNvCxnSpPr/>
          <p:nvPr/>
        </p:nvCxnSpPr>
        <p:spPr bwMode="auto">
          <a:xfrm rot="5400000">
            <a:off x="3994052" y="-193210"/>
            <a:ext cx="3368" cy="3600000"/>
          </a:xfrm>
          <a:prstGeom prst="curvedConnector3">
            <a:avLst>
              <a:gd name="adj1" fmla="val 13945843"/>
            </a:avLst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53"/>
          <p:cNvCxnSpPr/>
          <p:nvPr/>
        </p:nvCxnSpPr>
        <p:spPr bwMode="auto">
          <a:xfrm rot="5400000">
            <a:off x="2950036" y="725776"/>
            <a:ext cx="3368" cy="1800000"/>
          </a:xfrm>
          <a:prstGeom prst="curvedConnector3">
            <a:avLst>
              <a:gd name="adj1" fmla="val 13060511"/>
            </a:avLst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Charity Efficiency -&gt; Donations?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179386" y="685145"/>
            <a:ext cx="8785225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Does the second appeal work? Does it make people do more good?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“Total good” = donations  ×  internal efficiency  ×  output efficiency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The </a:t>
            </a:r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evidence that efficiency influence donations is mixed (e.g., </a:t>
            </a:r>
            <a:r>
              <a:rPr lang="en-US" dirty="0" err="1">
                <a:solidFill>
                  <a:srgbClr val="D5FBFF"/>
                </a:solidFill>
                <a:latin typeface="Candara" pitchFamily="34" charset="0"/>
              </a:rPr>
              <a:t>Bekkers</a:t>
            </a:r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 &amp; </a:t>
            </a:r>
            <a:r>
              <a:rPr lang="en-US" dirty="0" err="1">
                <a:solidFill>
                  <a:srgbClr val="D5FBFF"/>
                </a:solidFill>
                <a:latin typeface="Candara" pitchFamily="34" charset="0"/>
              </a:rPr>
              <a:t>Wiepking</a:t>
            </a:r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, 2011; </a:t>
            </a:r>
            <a:r>
              <a:rPr lang="en-US" dirty="0" err="1">
                <a:solidFill>
                  <a:srgbClr val="D5FBFF"/>
                </a:solidFill>
                <a:latin typeface="Candara" pitchFamily="34" charset="0"/>
              </a:rPr>
              <a:t>Frumkin</a:t>
            </a:r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 &amp; Kim, 2001; </a:t>
            </a:r>
            <a:r>
              <a:rPr lang="en-US" dirty="0" err="1">
                <a:solidFill>
                  <a:srgbClr val="D5FBFF"/>
                </a:solidFill>
                <a:latin typeface="Candara" pitchFamily="34" charset="0"/>
              </a:rPr>
              <a:t>Karlan</a:t>
            </a:r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 &amp; Wood, 2014</a:t>
            </a: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).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Challenges: Confounds (e.g., organization popularity), reverse causality </a:t>
            </a:r>
            <a:r>
              <a:rPr lang="en-US" dirty="0">
                <a:solidFill>
                  <a:srgbClr val="D5FBFF"/>
                </a:solidFill>
                <a:latin typeface="Candara" pitchFamily="34" charset="0"/>
              </a:rPr>
              <a:t>(I donated to X -&gt; X must be good</a:t>
            </a:r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!), compliance pressure on previous donors &amp; ecological validity.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And… What </a:t>
            </a:r>
            <a:r>
              <a:rPr lang="en-US" dirty="0">
                <a:solidFill>
                  <a:schemeClr val="accent6"/>
                </a:solidFill>
                <a:latin typeface="Candara" pitchFamily="34" charset="0"/>
              </a:rPr>
              <a:t>happens when we combine emotional and reasoning appeals?</a:t>
            </a: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</p:txBody>
      </p:sp>
      <p:grpSp>
        <p:nvGrpSpPr>
          <p:cNvPr id="13" name="Grupp 12"/>
          <p:cNvGrpSpPr>
            <a:grpSpLocks noChangeAspect="1"/>
          </p:cNvGrpSpPr>
          <p:nvPr/>
        </p:nvGrpSpPr>
        <p:grpSpPr>
          <a:xfrm>
            <a:off x="2732971" y="2060848"/>
            <a:ext cx="2040683" cy="2019766"/>
            <a:chOff x="5004048" y="2575208"/>
            <a:chExt cx="3816424" cy="3777306"/>
          </a:xfrm>
        </p:grpSpPr>
        <p:sp>
          <p:nvSpPr>
            <p:cNvPr id="14" name="Rektangel 13"/>
            <p:cNvSpPr/>
            <p:nvPr/>
          </p:nvSpPr>
          <p:spPr bwMode="auto">
            <a:xfrm>
              <a:off x="5004048" y="2575208"/>
              <a:ext cx="3816424" cy="37341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15" name="Picture 2" descr="C:\Users\robbe743\Desktop\Robin\Manus, studier &amp; samarbeten\Pågående\Prosocial\Dual process charity\Misc\Efficiency images\Eff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685" y="3457534"/>
              <a:ext cx="2363891" cy="249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ruta 15"/>
            <p:cNvSpPr txBox="1"/>
            <p:nvPr/>
          </p:nvSpPr>
          <p:spPr>
            <a:xfrm>
              <a:off x="5004048" y="2613823"/>
              <a:ext cx="3816424" cy="863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Britannic Bold" panose="020B0903060703020204" pitchFamily="34" charset="0"/>
                </a:rPr>
                <a:t>People in Syria need your help.</a:t>
              </a:r>
            </a:p>
            <a:p>
              <a:pPr algn="ctr"/>
              <a:r>
                <a:rPr lang="en-US" sz="800" dirty="0" smtClean="0">
                  <a:latin typeface="Britannic Bold" panose="020B0903060703020204" pitchFamily="34" charset="0"/>
                </a:rPr>
                <a:t>Many lives depend on it, so we spend your money efficiently. </a:t>
              </a:r>
            </a:p>
          </p:txBody>
        </p:sp>
        <p:sp>
          <p:nvSpPr>
            <p:cNvPr id="17" name="textruta 16"/>
            <p:cNvSpPr txBox="1"/>
            <p:nvPr/>
          </p:nvSpPr>
          <p:spPr>
            <a:xfrm>
              <a:off x="5139291" y="5951714"/>
              <a:ext cx="3534680" cy="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Britannic Bold" panose="020B0903060703020204" pitchFamily="34" charset="0"/>
                </a:rPr>
                <a:t>Please consider a donation to us!</a:t>
              </a:r>
              <a:endParaRPr lang="en-US" sz="800" dirty="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8" name="Grupp 17"/>
          <p:cNvGrpSpPr>
            <a:grpSpLocks noChangeAspect="1"/>
          </p:cNvGrpSpPr>
          <p:nvPr/>
        </p:nvGrpSpPr>
        <p:grpSpPr>
          <a:xfrm>
            <a:off x="280060" y="2060848"/>
            <a:ext cx="2040682" cy="2035117"/>
            <a:chOff x="313994" y="2565549"/>
            <a:chExt cx="3816424" cy="3806016"/>
          </a:xfrm>
        </p:grpSpPr>
        <p:sp>
          <p:nvSpPr>
            <p:cNvPr id="19" name="Rektangel 18"/>
            <p:cNvSpPr/>
            <p:nvPr/>
          </p:nvSpPr>
          <p:spPr bwMode="auto">
            <a:xfrm>
              <a:off x="313994" y="2565549"/>
              <a:ext cx="3816424" cy="37437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ndara" pitchFamily="34" charset="0"/>
              </a:endParaRPr>
            </a:p>
          </p:txBody>
        </p:sp>
        <p:pic>
          <p:nvPicPr>
            <p:cNvPr id="20" name="Picture 2" descr="C:\Users\robbe743\Desktop\Robin\Undervisning\UU\Socialpsyk, FOU\Föreläsningar\Bilder\Syrian-refuge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14" y="3295470"/>
              <a:ext cx="3456384" cy="2293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ruta 20"/>
            <p:cNvSpPr txBox="1"/>
            <p:nvPr/>
          </p:nvSpPr>
          <p:spPr>
            <a:xfrm>
              <a:off x="313994" y="2589686"/>
              <a:ext cx="3816424" cy="65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Britannic Bold" panose="020B0903060703020204" pitchFamily="34" charset="0"/>
                </a:rPr>
                <a:t>People in Syria need your help.</a:t>
              </a:r>
            </a:p>
            <a:p>
              <a:pPr algn="ctr"/>
              <a:r>
                <a:rPr lang="en-US" sz="800" dirty="0">
                  <a:latin typeface="Britannic Bold" panose="020B0903060703020204" pitchFamily="34" charset="0"/>
                </a:rPr>
                <a:t>T</a:t>
              </a:r>
              <a:r>
                <a:rPr lang="en-US" sz="800" dirty="0" smtClean="0">
                  <a:latin typeface="Britannic Bold" panose="020B0903060703020204" pitchFamily="34" charset="0"/>
                </a:rPr>
                <a:t>he life of this child depends on it.</a:t>
              </a:r>
              <a:endParaRPr lang="en-US" sz="800" dirty="0">
                <a:latin typeface="Britannic Bold" panose="020B0903060703020204" pitchFamily="34" charset="0"/>
              </a:endParaRPr>
            </a:p>
          </p:txBody>
        </p:sp>
        <p:sp>
          <p:nvSpPr>
            <p:cNvPr id="22" name="textruta 21"/>
            <p:cNvSpPr txBox="1"/>
            <p:nvPr/>
          </p:nvSpPr>
          <p:spPr>
            <a:xfrm>
              <a:off x="454866" y="5970765"/>
              <a:ext cx="3534680" cy="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Britannic Bold" panose="020B0903060703020204" pitchFamily="34" charset="0"/>
                </a:rPr>
                <a:t>Please consider a donation to us!</a:t>
              </a:r>
              <a:endParaRPr lang="en-US" sz="800" dirty="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4" name="Rak pil 23"/>
          <p:cNvCxnSpPr>
            <a:stCxn id="14" idx="0"/>
          </p:cNvCxnSpPr>
          <p:nvPr/>
        </p:nvCxnSpPr>
        <p:spPr>
          <a:xfrm flipH="1" flipV="1">
            <a:off x="2411760" y="1605106"/>
            <a:ext cx="1341553" cy="4557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>
            <a:stCxn id="19" idx="0"/>
          </p:cNvCxnSpPr>
          <p:nvPr/>
        </p:nvCxnSpPr>
        <p:spPr>
          <a:xfrm flipV="1">
            <a:off x="1300401" y="1605106"/>
            <a:ext cx="679311" cy="4557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ktangel 24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Charity Efficiency -&gt; Donations?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179386" y="685145"/>
            <a:ext cx="87852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What </a:t>
            </a:r>
            <a:r>
              <a:rPr lang="en-US" dirty="0">
                <a:solidFill>
                  <a:schemeClr val="accent6"/>
                </a:solidFill>
                <a:latin typeface="Candara" pitchFamily="34" charset="0"/>
              </a:rPr>
              <a:t>happens when we combine emotional and reasoning appeals?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Some research suggest that people withhold donations when they engage in deliberate thinking (Small et al., 2007). 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nl-NL" dirty="0" smtClean="0">
                <a:solidFill>
                  <a:srgbClr val="D5FBFF"/>
                </a:solidFill>
                <a:latin typeface="Candara" pitchFamily="34" charset="0"/>
              </a:rPr>
              <a:t>Dual process models of prosocial behaviors:</a:t>
            </a:r>
          </a:p>
          <a:p>
            <a:endParaRPr lang="nl-NL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</p:txBody>
      </p:sp>
      <p:sp>
        <p:nvSpPr>
          <p:cNvPr id="2" name="Rektangel 1"/>
          <p:cNvSpPr/>
          <p:nvPr/>
        </p:nvSpPr>
        <p:spPr bwMode="auto">
          <a:xfrm>
            <a:off x="539552" y="3595477"/>
            <a:ext cx="2088232" cy="504056"/>
          </a:xfrm>
          <a:prstGeom prst="rect">
            <a:avLst/>
          </a:prstGeom>
          <a:solidFill>
            <a:schemeClr val="bg1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Emotional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(empathic) reactions</a:t>
            </a:r>
          </a:p>
        </p:txBody>
      </p:sp>
      <p:sp>
        <p:nvSpPr>
          <p:cNvPr id="6" name="Rektangel 5"/>
          <p:cNvSpPr/>
          <p:nvPr/>
        </p:nvSpPr>
        <p:spPr bwMode="auto">
          <a:xfrm>
            <a:off x="6633229" y="3595477"/>
            <a:ext cx="1827203" cy="504056"/>
          </a:xfrm>
          <a:prstGeom prst="rect">
            <a:avLst/>
          </a:prstGeom>
          <a:solidFill>
            <a:schemeClr val="bg1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Giving</a:t>
            </a:r>
          </a:p>
        </p:txBody>
      </p:sp>
      <p:cxnSp>
        <p:nvCxnSpPr>
          <p:cNvPr id="4" name="Rak pil 3"/>
          <p:cNvCxnSpPr>
            <a:stCxn id="2" idx="3"/>
            <a:endCxn id="6" idx="1"/>
          </p:cNvCxnSpPr>
          <p:nvPr/>
        </p:nvCxnSpPr>
        <p:spPr>
          <a:xfrm>
            <a:off x="2627784" y="3847505"/>
            <a:ext cx="4005445" cy="0"/>
          </a:xfrm>
          <a:prstGeom prst="straightConnector1">
            <a:avLst/>
          </a:prstGeom>
          <a:ln w="28575">
            <a:solidFill>
              <a:srgbClr val="D5F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Spontaneous Emotions and Deliberation: Dual-Process Perspectives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2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179386" y="685145"/>
            <a:ext cx="87852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What </a:t>
            </a:r>
            <a:r>
              <a:rPr lang="en-US" dirty="0">
                <a:solidFill>
                  <a:schemeClr val="accent6"/>
                </a:solidFill>
                <a:latin typeface="Candara" pitchFamily="34" charset="0"/>
              </a:rPr>
              <a:t>happens when we combine </a:t>
            </a:r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emotional and reasoning appeals?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Some research suggest that people withhold donations when they engage in deliberate thinking (Small et al., 2007). </a:t>
            </a:r>
          </a:p>
          <a:p>
            <a:endParaRPr lang="nl-NL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nl-NL" dirty="0" smtClean="0">
                <a:solidFill>
                  <a:srgbClr val="D5FBFF"/>
                </a:solidFill>
                <a:latin typeface="Candara" pitchFamily="34" charset="0"/>
              </a:rPr>
              <a:t>Dual process models of helping:</a:t>
            </a:r>
          </a:p>
          <a:p>
            <a:endParaRPr lang="nl-NL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</p:txBody>
      </p:sp>
      <p:sp>
        <p:nvSpPr>
          <p:cNvPr id="2" name="Rektangel 1"/>
          <p:cNvSpPr/>
          <p:nvPr/>
        </p:nvSpPr>
        <p:spPr bwMode="auto">
          <a:xfrm>
            <a:off x="539552" y="3595477"/>
            <a:ext cx="2088232" cy="504056"/>
          </a:xfrm>
          <a:prstGeom prst="rect">
            <a:avLst/>
          </a:prstGeom>
          <a:solidFill>
            <a:schemeClr val="bg1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Emotional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(empathic) reactions</a:t>
            </a:r>
          </a:p>
        </p:txBody>
      </p:sp>
      <p:sp>
        <p:nvSpPr>
          <p:cNvPr id="6" name="Rektangel 5"/>
          <p:cNvSpPr/>
          <p:nvPr/>
        </p:nvSpPr>
        <p:spPr bwMode="auto">
          <a:xfrm>
            <a:off x="6633229" y="3595477"/>
            <a:ext cx="1827203" cy="504056"/>
          </a:xfrm>
          <a:prstGeom prst="rect">
            <a:avLst/>
          </a:prstGeom>
          <a:solidFill>
            <a:schemeClr val="bg1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ndara" pitchFamily="34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iving</a:t>
            </a:r>
          </a:p>
        </p:txBody>
      </p:sp>
      <p:cxnSp>
        <p:nvCxnSpPr>
          <p:cNvPr id="4" name="Rak pil 3"/>
          <p:cNvCxnSpPr>
            <a:stCxn id="2" idx="3"/>
            <a:endCxn id="6" idx="1"/>
          </p:cNvCxnSpPr>
          <p:nvPr/>
        </p:nvCxnSpPr>
        <p:spPr>
          <a:xfrm>
            <a:off x="2627784" y="3847505"/>
            <a:ext cx="4005445" cy="0"/>
          </a:xfrm>
          <a:prstGeom prst="straightConnector1">
            <a:avLst/>
          </a:prstGeom>
          <a:ln w="28575">
            <a:solidFill>
              <a:srgbClr val="D5F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 bwMode="auto">
          <a:xfrm>
            <a:off x="3491878" y="3573016"/>
            <a:ext cx="2088232" cy="504056"/>
          </a:xfrm>
          <a:prstGeom prst="rect">
            <a:avLst/>
          </a:prstGeom>
          <a:solidFill>
            <a:schemeClr val="bg1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Deliberation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Spontaneous Emotions and Deliberation: Dual-Process Perspectives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179386" y="685145"/>
            <a:ext cx="87852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What </a:t>
            </a:r>
            <a:r>
              <a:rPr lang="en-US" dirty="0">
                <a:solidFill>
                  <a:schemeClr val="accent6"/>
                </a:solidFill>
                <a:latin typeface="Candara" pitchFamily="34" charset="0"/>
              </a:rPr>
              <a:t>happens when we combine </a:t>
            </a:r>
            <a:r>
              <a:rPr lang="en-US" dirty="0" smtClean="0">
                <a:solidFill>
                  <a:schemeClr val="accent6"/>
                </a:solidFill>
                <a:latin typeface="Candara" pitchFamily="34" charset="0"/>
              </a:rPr>
              <a:t>emotional and reasoning appeals?</a:t>
            </a:r>
          </a:p>
          <a:p>
            <a:endParaRPr lang="en-US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rgbClr val="D5FBFF"/>
                </a:solidFill>
                <a:latin typeface="Candara" pitchFamily="34" charset="0"/>
              </a:rPr>
              <a:t>Some research suggest that people withhold donations when they engage in deliberate thinking (Small et al., 2007). </a:t>
            </a:r>
          </a:p>
          <a:p>
            <a:endParaRPr lang="nl-NL" dirty="0">
              <a:solidFill>
                <a:srgbClr val="D5FBFF"/>
              </a:solidFill>
              <a:latin typeface="Candara" pitchFamily="34" charset="0"/>
            </a:endParaRPr>
          </a:p>
          <a:p>
            <a:r>
              <a:rPr lang="nl-NL" dirty="0" smtClean="0">
                <a:solidFill>
                  <a:srgbClr val="D5FBFF"/>
                </a:solidFill>
                <a:latin typeface="Candara" pitchFamily="34" charset="0"/>
              </a:rPr>
              <a:t>Dual process models of helping:</a:t>
            </a:r>
          </a:p>
          <a:p>
            <a:endParaRPr lang="nl-NL" dirty="0">
              <a:solidFill>
                <a:srgbClr val="D5FBFF"/>
              </a:solidFill>
              <a:latin typeface="Candara" pitchFamily="34" charset="0"/>
            </a:endParaRPr>
          </a:p>
          <a:p>
            <a:endParaRPr lang="en-US" dirty="0" smtClean="0">
              <a:solidFill>
                <a:srgbClr val="D5FBFF"/>
              </a:solidFill>
              <a:latin typeface="Candara" pitchFamily="34" charset="0"/>
            </a:endParaRPr>
          </a:p>
        </p:txBody>
      </p:sp>
      <p:grpSp>
        <p:nvGrpSpPr>
          <p:cNvPr id="40" name="Grupp 39"/>
          <p:cNvGrpSpPr/>
          <p:nvPr/>
        </p:nvGrpSpPr>
        <p:grpSpPr>
          <a:xfrm>
            <a:off x="539552" y="4873014"/>
            <a:ext cx="8136904" cy="1292290"/>
            <a:chOff x="539552" y="4873014"/>
            <a:chExt cx="8136904" cy="1292290"/>
          </a:xfrm>
        </p:grpSpPr>
        <p:sp>
          <p:nvSpPr>
            <p:cNvPr id="13" name="Rektangel 12"/>
            <p:cNvSpPr/>
            <p:nvPr/>
          </p:nvSpPr>
          <p:spPr bwMode="auto">
            <a:xfrm>
              <a:off x="3491878" y="4873014"/>
              <a:ext cx="2088232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Heuristic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ndara" pitchFamily="34" charset="0"/>
                </a:rPr>
                <a:t>p</a:t>
              </a:r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rocessing (fast)</a:t>
              </a:r>
            </a:p>
          </p:txBody>
        </p:sp>
        <p:sp>
          <p:nvSpPr>
            <p:cNvPr id="14" name="Rektangel 13"/>
            <p:cNvSpPr/>
            <p:nvPr/>
          </p:nvSpPr>
          <p:spPr bwMode="auto">
            <a:xfrm>
              <a:off x="6609699" y="4873014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Spontaneous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generosity</a:t>
              </a:r>
            </a:p>
          </p:txBody>
        </p:sp>
        <p:cxnSp>
          <p:nvCxnSpPr>
            <p:cNvPr id="15" name="Rak pil 14"/>
            <p:cNvCxnSpPr>
              <a:stCxn id="13" idx="3"/>
              <a:endCxn id="14" idx="1"/>
            </p:cNvCxnSpPr>
            <p:nvPr/>
          </p:nvCxnSpPr>
          <p:spPr>
            <a:xfrm>
              <a:off x="5580110" y="5125042"/>
              <a:ext cx="1029589" cy="0"/>
            </a:xfrm>
            <a:prstGeom prst="straightConnector1">
              <a:avLst/>
            </a:prstGeom>
            <a:ln w="28575">
              <a:solidFill>
                <a:srgbClr val="D5FB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ktangel 16"/>
            <p:cNvSpPr/>
            <p:nvPr/>
          </p:nvSpPr>
          <p:spPr bwMode="auto">
            <a:xfrm>
              <a:off x="3491880" y="5661248"/>
              <a:ext cx="2088232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Deliberation (slow)</a:t>
              </a:r>
            </a:p>
          </p:txBody>
        </p:sp>
        <p:sp>
          <p:nvSpPr>
            <p:cNvPr id="18" name="Rektangel 17"/>
            <p:cNvSpPr/>
            <p:nvPr/>
          </p:nvSpPr>
          <p:spPr bwMode="auto">
            <a:xfrm>
              <a:off x="6607874" y="5661248"/>
              <a:ext cx="1827203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5F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ndara" pitchFamily="34" charset="0"/>
                </a:rPr>
                <a:t>Thoughtful giving /“Calculated greed”</a:t>
              </a:r>
            </a:p>
          </p:txBody>
        </p:sp>
        <p:cxnSp>
          <p:nvCxnSpPr>
            <p:cNvPr id="19" name="Rak pil 18"/>
            <p:cNvCxnSpPr>
              <a:stCxn id="17" idx="3"/>
              <a:endCxn id="18" idx="1"/>
            </p:cNvCxnSpPr>
            <p:nvPr/>
          </p:nvCxnSpPr>
          <p:spPr>
            <a:xfrm>
              <a:off x="5580112" y="5913276"/>
              <a:ext cx="1027762" cy="0"/>
            </a:xfrm>
            <a:prstGeom prst="straightConnector1">
              <a:avLst/>
            </a:prstGeom>
            <a:ln w="28575">
              <a:solidFill>
                <a:srgbClr val="D5FB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ak 34"/>
            <p:cNvCxnSpPr/>
            <p:nvPr/>
          </p:nvCxnSpPr>
          <p:spPr>
            <a:xfrm flipH="1">
              <a:off x="539552" y="5517232"/>
              <a:ext cx="8136904" cy="0"/>
            </a:xfrm>
            <a:prstGeom prst="line">
              <a:avLst/>
            </a:prstGeom>
            <a:ln w="38100">
              <a:solidFill>
                <a:srgbClr val="D5FB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ruta 37"/>
            <p:cNvSpPr txBox="1"/>
            <p:nvPr/>
          </p:nvSpPr>
          <p:spPr>
            <a:xfrm>
              <a:off x="827584" y="487301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System I</a:t>
              </a:r>
              <a:endParaRPr lang="en-US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9" name="textruta 38"/>
            <p:cNvSpPr txBox="1"/>
            <p:nvPr/>
          </p:nvSpPr>
          <p:spPr>
            <a:xfrm>
              <a:off x="827584" y="573228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D5FBFF"/>
                  </a:solidFill>
                  <a:latin typeface="Candara" panose="020E0502030303020204" pitchFamily="34" charset="0"/>
                </a:rPr>
                <a:t>System II</a:t>
              </a:r>
              <a:endParaRPr lang="en-US" dirty="0">
                <a:solidFill>
                  <a:srgbClr val="D5FBFF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0" name="Rektangel 19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Spontaneous Emotions and Deliberation: Dual-Process Perspectives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7504" y="87015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>
                <a:solidFill>
                  <a:schemeClr val="accent6"/>
                </a:solidFill>
                <a:latin typeface="Candara" pitchFamily="34" charset="0"/>
              </a:rPr>
              <a:t>Current Working Model</a:t>
            </a:r>
            <a:endParaRPr lang="en-US" sz="2400" b="1" i="1" dirty="0">
              <a:solidFill>
                <a:schemeClr val="accent6"/>
              </a:solidFill>
              <a:latin typeface="Candara" pitchFamily="34" charset="0"/>
            </a:endParaRPr>
          </a:p>
        </p:txBody>
      </p:sp>
      <p:sp>
        <p:nvSpPr>
          <p:cNvPr id="13" name="Rektangel 12"/>
          <p:cNvSpPr/>
          <p:nvPr/>
        </p:nvSpPr>
        <p:spPr bwMode="auto">
          <a:xfrm>
            <a:off x="251520" y="2595073"/>
            <a:ext cx="1512166" cy="504056"/>
          </a:xfrm>
          <a:prstGeom prst="rect">
            <a:avLst/>
          </a:prstGeom>
          <a:solidFill>
            <a:schemeClr val="bg1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Empathy trigger</a:t>
            </a:r>
          </a:p>
        </p:txBody>
      </p:sp>
      <p:sp>
        <p:nvSpPr>
          <p:cNvPr id="14" name="Rektangel 13"/>
          <p:cNvSpPr/>
          <p:nvPr/>
        </p:nvSpPr>
        <p:spPr bwMode="auto">
          <a:xfrm>
            <a:off x="2123728" y="2595073"/>
            <a:ext cx="1827203" cy="504056"/>
          </a:xfrm>
          <a:prstGeom prst="rect">
            <a:avLst/>
          </a:prstGeom>
          <a:solidFill>
            <a:schemeClr val="accent6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commitment (yes/no)</a:t>
            </a:r>
          </a:p>
        </p:txBody>
      </p:sp>
      <p:cxnSp>
        <p:nvCxnSpPr>
          <p:cNvPr id="15" name="Rak pil 14"/>
          <p:cNvCxnSpPr>
            <a:stCxn id="13" idx="3"/>
            <a:endCxn id="14" idx="1"/>
          </p:cNvCxnSpPr>
          <p:nvPr/>
        </p:nvCxnSpPr>
        <p:spPr>
          <a:xfrm>
            <a:off x="1763686" y="2847101"/>
            <a:ext cx="360042" cy="0"/>
          </a:xfrm>
          <a:prstGeom prst="straightConnector1">
            <a:avLst/>
          </a:prstGeom>
          <a:ln w="28575">
            <a:solidFill>
              <a:srgbClr val="D5F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16"/>
          <p:cNvSpPr/>
          <p:nvPr/>
        </p:nvSpPr>
        <p:spPr bwMode="auto">
          <a:xfrm>
            <a:off x="4427984" y="3423562"/>
            <a:ext cx="2088232" cy="504056"/>
          </a:xfrm>
          <a:prstGeom prst="rect">
            <a:avLst/>
          </a:prstGeom>
          <a:solidFill>
            <a:schemeClr val="accent6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Efficiency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(“constructive analyzing”)</a:t>
            </a:r>
          </a:p>
        </p:txBody>
      </p:sp>
      <p:cxnSp>
        <p:nvCxnSpPr>
          <p:cNvPr id="19" name="Rak pil 18"/>
          <p:cNvCxnSpPr>
            <a:stCxn id="17" idx="3"/>
          </p:cNvCxnSpPr>
          <p:nvPr/>
        </p:nvCxnSpPr>
        <p:spPr>
          <a:xfrm>
            <a:off x="6516216" y="3675590"/>
            <a:ext cx="472843" cy="0"/>
          </a:xfrm>
          <a:prstGeom prst="straightConnector1">
            <a:avLst/>
          </a:prstGeom>
          <a:ln w="28575">
            <a:solidFill>
              <a:srgbClr val="D5F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>
            <a:stCxn id="14" idx="3"/>
          </p:cNvCxnSpPr>
          <p:nvPr/>
        </p:nvCxnSpPr>
        <p:spPr>
          <a:xfrm>
            <a:off x="3950931" y="2847101"/>
            <a:ext cx="477053" cy="576461"/>
          </a:xfrm>
          <a:prstGeom prst="straightConnector1">
            <a:avLst/>
          </a:prstGeom>
          <a:ln w="28575">
            <a:solidFill>
              <a:srgbClr val="D5F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 bwMode="auto">
          <a:xfrm>
            <a:off x="6993269" y="2595073"/>
            <a:ext cx="1827203" cy="504056"/>
          </a:xfrm>
          <a:prstGeom prst="rect">
            <a:avLst/>
          </a:prstGeom>
          <a:solidFill>
            <a:schemeClr val="bg1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Donate: Yes/No</a:t>
            </a:r>
          </a:p>
        </p:txBody>
      </p:sp>
      <p:sp>
        <p:nvSpPr>
          <p:cNvPr id="25" name="Rektangel 24"/>
          <p:cNvSpPr/>
          <p:nvPr/>
        </p:nvSpPr>
        <p:spPr bwMode="auto">
          <a:xfrm>
            <a:off x="6991444" y="3429000"/>
            <a:ext cx="1827203" cy="504056"/>
          </a:xfrm>
          <a:prstGeom prst="rect">
            <a:avLst/>
          </a:prstGeom>
          <a:solidFill>
            <a:schemeClr val="bg1"/>
          </a:solidFill>
          <a:ln w="19050">
            <a:solidFill>
              <a:srgbClr val="D5F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ndara" pitchFamily="34" charset="0"/>
              </a:rPr>
              <a:t>Donated amounts</a:t>
            </a:r>
          </a:p>
        </p:txBody>
      </p:sp>
      <p:cxnSp>
        <p:nvCxnSpPr>
          <p:cNvPr id="26" name="Rak pil 25"/>
          <p:cNvCxnSpPr>
            <a:stCxn id="14" idx="3"/>
            <a:endCxn id="24" idx="1"/>
          </p:cNvCxnSpPr>
          <p:nvPr/>
        </p:nvCxnSpPr>
        <p:spPr>
          <a:xfrm>
            <a:off x="3950931" y="2847101"/>
            <a:ext cx="3042338" cy="0"/>
          </a:xfrm>
          <a:prstGeom prst="straightConnector1">
            <a:avLst/>
          </a:prstGeom>
          <a:ln w="28575">
            <a:solidFill>
              <a:srgbClr val="D5F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 flipH="1">
            <a:off x="251520" y="3261345"/>
            <a:ext cx="8567128" cy="0"/>
          </a:xfrm>
          <a:prstGeom prst="line">
            <a:avLst/>
          </a:prstGeom>
          <a:ln w="38100">
            <a:solidFill>
              <a:srgbClr val="D5FB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ruta 31"/>
          <p:cNvSpPr txBox="1"/>
          <p:nvPr/>
        </p:nvSpPr>
        <p:spPr>
          <a:xfrm>
            <a:off x="251520" y="206470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5FBFF"/>
                </a:solidFill>
                <a:latin typeface="Candara" panose="020E0502030303020204" pitchFamily="34" charset="0"/>
              </a:rPr>
              <a:t>System I</a:t>
            </a:r>
            <a:endParaRPr lang="en-US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textruta 32"/>
          <p:cNvSpPr txBox="1"/>
          <p:nvPr/>
        </p:nvSpPr>
        <p:spPr>
          <a:xfrm>
            <a:off x="2450527" y="34909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5FBFF"/>
                </a:solidFill>
                <a:latin typeface="Candara" panose="020E0502030303020204" pitchFamily="34" charset="0"/>
              </a:rPr>
              <a:t>System II</a:t>
            </a:r>
            <a:endParaRPr lang="en-US" dirty="0">
              <a:solidFill>
                <a:srgbClr val="D5FBFF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4" grpId="0" animBg="1"/>
      <p:bldP spid="25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12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D5FBFF"/>
          </a:solidFill>
        </a:ln>
      </a:spPr>
      <a:bodyPr lIns="0" tIns="0" rIns="0" bIns="0" anchor="ctr"/>
      <a:lstStyle>
        <a:defPPr algn="ctr">
          <a:defRPr sz="1400" dirty="0" smtClean="0">
            <a:solidFill>
              <a:schemeClr val="accent5">
                <a:lumMod val="40000"/>
                <a:lumOff val="60000"/>
              </a:schemeClr>
            </a:solidFill>
            <a:latin typeface="Candar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125</Template>
  <TotalTime>87400</TotalTime>
  <Words>1020</Words>
  <Application>Microsoft Office PowerPoint</Application>
  <PresentationFormat>Bildspel på skärmen (4:3)</PresentationFormat>
  <Paragraphs>329</Paragraphs>
  <Slides>21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2" baseType="lpstr">
      <vt:lpstr>125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nazar.akrami</dc:creator>
  <cp:lastModifiedBy>Robin Bergh</cp:lastModifiedBy>
  <cp:revision>2162</cp:revision>
  <dcterms:created xsi:type="dcterms:W3CDTF">2011-05-17T16:32:22Z</dcterms:created>
  <dcterms:modified xsi:type="dcterms:W3CDTF">2017-09-08T22:19:58Z</dcterms:modified>
</cp:coreProperties>
</file>