
<file path=[Content_Types].xml><?xml version="1.0" encoding="utf-8"?>
<Types xmlns="http://schemas.openxmlformats.org/package/2006/content-types">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commentAuthors+xml" PartName="/ppt/commentAuthors.xml"/>
  <Override ContentType="application/vnd.openxmlformats-officedocument.presentationml.comments+xml" PartName="/ppt/comments/comment1.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david reinstein"/>
  <p:cmAuthor clrIdx="1" id="1" initials="" lastIdx="1" name="Ari Kagan"/>
  <p:cmAuthor clrIdx="2" id="2" initials="" lastIdx="1" name="Nick Fit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1-09T13:09:20.411">
    <p:pos x="528" y="562"/>
    <p:text>+ari.kagan@duke.edu +fitznich@gmail.com "Ppl respond to loss conditions &amp; injustices"; I agree it's bad to mention "you made mistakes in giving before"; I was referring to the losses of the *recipients* of charity</p:text>
  </p:cm>
  <p:cm authorId="1" idx="1" dt="2017-11-08T23:09:13.300">
    <p:pos x="528" y="562"/>
    <p:text>Ahh that makes much more sense! The opportunity cost (loss) of ineffectiveness rather than the potential gains from switching</p:text>
  </p:cm>
  <p:cm authorId="0" idx="2" dt="2017-11-09T11:54:23.268">
    <p:pos x="528" y="562"/>
    <p:text>Actually, that is not entirely what I meant either (although it may also be a reasonable approach). I didn't mean that a fundraiser should focus on a negative or a positive framing of the "relative benefit of the effective charity". I suspect that your insight is correct that it might be most helpful to not mention any less-effective charities the person was previously giving to or might have donated to.
What I meant was that in motivating the importance of giving to the effective charity it may sometimes be a good tactic to get the donor to think about the "victim's" loss relative to her prior state, or relative to a hypothetical state, and to convey in the donor a sense of injustice that the donor can fight against by donating. Does that make sense?</p:text>
  </p:cm>
  <p:cm authorId="2" idx="1" dt="2017-11-09T13:09:20.411">
    <p:pos x="528" y="562"/>
    <p:text>That makes a lot of sense. It's not just about the loss of effectiveness on the giving side but also the (hypothetical) loss of deserving receivers who should be saved if only you didn't give ineffectively... +ari.kagan@duke.edu +daaronr@gmail.com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(emotional, statistical,...)</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4" name="Google Shape;9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SKIP THIS SLIDE FOR TIME</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Field: 0 or less than complete, largely non-EA setting</a:t>
            </a:r>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   Effective to ask people to "choose effective charity *instead of* brand-X"?</a:t>
            </a:r>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Still an open question:- Field: Mixed but weak evidence; points to "between zero and complete" crowding- Lab and "proximate" asks finds strong crowding-out</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1" name="Google Shape;10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Also seems to  swap emotional/personal info for the scientific info, and also may be specific to pro-anti university bias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efficiency deliberation may switch off sympathy/system-one, enable self-justifying beliefs\pdfnote{But Bergh finds this is mediated/eliminated by asking for a yes/no commitment after image, before analytical information}\pdfnote{Information may enable self-justification for self-interest (Fong and O-G, 2010 suggests this but net affect unclear)}</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9" name="Google Shape;10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Small &amp; Loewenstein (03); Small et al (07); Kogut and R (05); Sudhir ea</a:t>
            </a:r>
            <a:r>
              <a:rPr lang="en-US"/>
              <a:t>; </a:t>
            </a:r>
            <a:r>
              <a:rPr b="0" i="0" lang="en-US" sz="1200" u="none" cap="none" strike="noStrike">
                <a:solidFill>
                  <a:schemeClr val="dk1"/>
                </a:solidFill>
                <a:latin typeface="Calibri"/>
                <a:ea typeface="Calibri"/>
                <a:cs typeface="Calibri"/>
                <a:sym typeface="Calibri"/>
              </a:rPr>
              <a:t>Caveats: does not raise more in joint evaluation (Kogut \&amp; R, 05); mediated by social distance (Ein Gar and L, '12)}</a:t>
            </a:r>
            <a:endParaRPr b="0" i="0" sz="1200" u="none" cap="none" strike="noStrike">
              <a:solidFill>
                <a:schemeClr val="dk1"/>
              </a:solidFill>
              <a:latin typeface="Calibri"/>
              <a:ea typeface="Calibri"/>
              <a:cs typeface="Calibri"/>
              <a:sym typeface="Calibri"/>
            </a:endParaRPr>
          </a:p>
        </p:txBody>
      </p:sp>
      <p:sp>
        <p:nvSpPr>
          <p:cNvPr id="117" name="Google Shape;11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Very mixed evidence; some find negative images/messages reduce donations, others find the opposite, or find this is mediated by congruency of image/message, and temporal framing. Isen &amp; Noonberg (1979). Dyck &amp; Coldevin (1992). (Chang ea, '09). </a:t>
            </a:r>
            <a:endParaRPr b="0" i="0" sz="1200" u="none" cap="none" strike="noStrike">
              <a:solidFill>
                <a:schemeClr val="dk1"/>
              </a:solidFill>
              <a:latin typeface="Calibri"/>
              <a:ea typeface="Calibri"/>
              <a:cs typeface="Calibri"/>
              <a:sym typeface="Calibri"/>
            </a:endParaRPr>
          </a:p>
        </p:txBody>
      </p:sp>
      <p:sp>
        <p:nvSpPr>
          <p:cNvPr id="139" name="Google Shape;13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5" name="Google Shape;14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noAutofit/>
          </a:bodyPr>
          <a:lstStyle>
            <a:lvl1pPr indent="0" lvl="0" mar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noAutofit/>
          </a:bodyPr>
          <a:lstStyle>
            <a:lvl1pPr indent="0" lvl="0" mar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innovationsinfundraising.org/"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giveifyouwin.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541865" y="1"/>
            <a:ext cx="10807453" cy="1571694"/>
          </a:xfrm>
          <a:prstGeom prst="rect">
            <a:avLst/>
          </a:prstGeom>
          <a:solidFill>
            <a:srgbClr val="F7CAAC">
              <a:alpha val="40784"/>
            </a:srgbClr>
          </a:solid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200"/>
              <a:buFont typeface="Calibri"/>
              <a:buNone/>
            </a:pPr>
            <a:r>
              <a:rPr b="1" i="0" lang="en-US" sz="3200" u="sng" cap="none" strike="noStrike">
                <a:solidFill>
                  <a:schemeClr val="dk1"/>
                </a:solidFill>
                <a:latin typeface="Calibri"/>
                <a:ea typeface="Calibri"/>
                <a:cs typeface="Calibri"/>
                <a:sym typeface="Calibri"/>
              </a:rPr>
              <a:t>Evidence: how to get donors to give</a:t>
            </a:r>
            <a:br>
              <a:rPr b="1"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i. to more effective charities,</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 ii. more to effective charities</a:t>
            </a:r>
            <a:endParaRPr b="0" i="0" sz="3200" u="none" cap="none" strike="noStrike">
              <a:solidFill>
                <a:schemeClr val="dk1"/>
              </a:solidFill>
              <a:latin typeface="Calibri"/>
              <a:ea typeface="Calibri"/>
              <a:cs typeface="Calibri"/>
              <a:sym typeface="Calibri"/>
            </a:endParaRPr>
          </a:p>
        </p:txBody>
      </p:sp>
      <p:sp>
        <p:nvSpPr>
          <p:cNvPr id="89" name="Google Shape;89;p13"/>
          <p:cNvSpPr txBox="1"/>
          <p:nvPr>
            <p:ph idx="1" type="subTitle"/>
          </p:nvPr>
        </p:nvSpPr>
        <p:spPr>
          <a:xfrm>
            <a:off x="2488019" y="1571694"/>
            <a:ext cx="6497234" cy="680251"/>
          </a:xfrm>
          <a:prstGeom prst="rect">
            <a:avLst/>
          </a:prstGeom>
          <a:solidFill>
            <a:srgbClr val="E1EFD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Calibri"/>
                <a:ea typeface="Calibri"/>
                <a:cs typeface="Calibri"/>
                <a:sym typeface="Calibri"/>
              </a:rPr>
              <a:t>Dr. David Reinstein</a:t>
            </a:r>
            <a:r>
              <a:rPr b="0" i="0" lang="en-US" sz="1800" u="none" cap="none" strike="noStrike">
                <a:solidFill>
                  <a:schemeClr val="dk1"/>
                </a:solidFill>
                <a:latin typeface="Calibri"/>
                <a:ea typeface="Calibri"/>
                <a:cs typeface="Calibri"/>
                <a:sym typeface="Calibri"/>
              </a:rPr>
              <a:t>, Economics, University of Exeter</a:t>
            </a:r>
            <a:endParaRPr/>
          </a:p>
          <a:p>
            <a:pPr indent="0" lvl="0" marL="0" marR="0" rtl="0" algn="ctr">
              <a:lnSpc>
                <a:spcPct val="100000"/>
              </a:lnSpc>
              <a:spcBef>
                <a:spcPts val="200"/>
              </a:spcBef>
              <a:spcAft>
                <a:spcPts val="0"/>
              </a:spcAft>
              <a:buClr>
                <a:schemeClr val="dk1"/>
              </a:buClr>
              <a:buSzPts val="1800"/>
              <a:buFont typeface="Arial"/>
              <a:buNone/>
            </a:pPr>
            <a:r>
              <a:rPr b="1" i="0" lang="en-US" sz="1800" u="none" cap="none" strike="noStrike">
                <a:solidFill>
                  <a:schemeClr val="dk1"/>
                </a:solidFill>
                <a:latin typeface="Calibri"/>
                <a:ea typeface="Calibri"/>
                <a:cs typeface="Calibri"/>
                <a:sym typeface="Calibri"/>
              </a:rPr>
              <a:t> </a:t>
            </a:r>
            <a:r>
              <a:rPr b="1" i="0" lang="en-US" sz="1800" u="sng" cap="none" strike="noStrike">
                <a:solidFill>
                  <a:schemeClr val="hlink"/>
                </a:solidFill>
                <a:latin typeface="Calibri"/>
                <a:ea typeface="Calibri"/>
                <a:cs typeface="Calibri"/>
                <a:sym typeface="Calibri"/>
                <a:hlinkClick r:id="rId3"/>
              </a:rPr>
              <a:t>innovationsinfundraising.org</a:t>
            </a:r>
            <a:endParaRPr b="1" i="0" sz="1800" u="none" cap="none" strike="noStrike">
              <a:solidFill>
                <a:schemeClr val="dk1"/>
              </a:solidFill>
              <a:latin typeface="Calibri"/>
              <a:ea typeface="Calibri"/>
              <a:cs typeface="Calibri"/>
              <a:sym typeface="Calibri"/>
            </a:endParaRPr>
          </a:p>
        </p:txBody>
      </p:sp>
      <p:pic>
        <p:nvPicPr>
          <p:cNvPr id="90" name="Google Shape;90;p13"/>
          <p:cNvPicPr preferRelativeResize="0"/>
          <p:nvPr/>
        </p:nvPicPr>
        <p:blipFill rotWithShape="1">
          <a:blip r:embed="rId4">
            <a:alphaModFix/>
          </a:blip>
          <a:srcRect b="0" l="0" r="0" t="0"/>
          <a:stretch/>
        </p:blipFill>
        <p:spPr>
          <a:xfrm>
            <a:off x="1542462" y="2460762"/>
            <a:ext cx="8632475" cy="43887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Critical issues for </a:t>
            </a:r>
            <a:r>
              <a:rPr b="1" i="1" lang="en-US" sz="4400" u="sng" cap="none" strike="noStrike">
                <a:solidFill>
                  <a:schemeClr val="dk1"/>
                </a:solidFill>
                <a:latin typeface="Calibri"/>
                <a:ea typeface="Calibri"/>
                <a:cs typeface="Calibri"/>
                <a:sym typeface="Calibri"/>
              </a:rPr>
              <a:t>effective giving </a:t>
            </a:r>
            <a:r>
              <a:rPr b="0" i="0" lang="en-US" sz="4400" u="none" cap="none" strike="noStrike">
                <a:solidFill>
                  <a:schemeClr val="dk1"/>
                </a:solidFill>
                <a:latin typeface="Calibri"/>
                <a:ea typeface="Calibri"/>
                <a:cs typeface="Calibri"/>
                <a:sym typeface="Calibri"/>
              </a:rPr>
              <a:t>research</a:t>
            </a:r>
            <a:endParaRPr b="0" i="0" sz="4400" u="none" cap="none" strike="noStrike">
              <a:solidFill>
                <a:schemeClr val="dk1"/>
              </a:solidFill>
              <a:latin typeface="Calibri"/>
              <a:ea typeface="Calibri"/>
              <a:cs typeface="Calibri"/>
              <a:sym typeface="Calibri"/>
            </a:endParaRPr>
          </a:p>
        </p:txBody>
      </p:sp>
      <p:sp>
        <p:nvSpPr>
          <p:cNvPr id="97" name="Google Shape;9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1" i="0" lang="en-US" sz="2800" u="none" cap="none" strike="noStrike">
                <a:solidFill>
                  <a:schemeClr val="dk1"/>
                </a:solidFill>
                <a:latin typeface="Calibri"/>
                <a:ea typeface="Calibri"/>
                <a:cs typeface="Calibri"/>
                <a:sym typeface="Calibri"/>
              </a:rPr>
              <a:t>The ASK: little vs big guys</a:t>
            </a:r>
            <a:endParaRPr b="1"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Exposure to asks? Crowd-out of asks?</a:t>
            </a:r>
            <a:endParaRPr/>
          </a:p>
          <a:p>
            <a:pPr indent="-50800" lvl="0" marL="228600" marR="0" rtl="0" algn="l">
              <a:lnSpc>
                <a:spcPct val="90000"/>
              </a:lnSpc>
              <a:spcBef>
                <a:spcPts val="1000"/>
              </a:spcBef>
              <a:spcAft>
                <a:spcPts val="0"/>
              </a:spcAft>
              <a:buClr>
                <a:schemeClr val="dk1"/>
              </a:buClr>
              <a:buSzPts val="2800"/>
              <a:buFont typeface="Noto Sans Symbols"/>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Noto Sans Symbols"/>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rPr b="1" i="0" lang="en-US" sz="2800" u="none" cap="none" strike="noStrike">
                <a:solidFill>
                  <a:schemeClr val="dk1"/>
                </a:solidFill>
                <a:latin typeface="Calibri"/>
                <a:ea typeface="Calibri"/>
                <a:cs typeface="Calibri"/>
                <a:sym typeface="Calibri"/>
              </a:rPr>
              <a:t>When and how can </a:t>
            </a:r>
            <a:r>
              <a:rPr b="1" i="1" lang="en-US" sz="2800" u="sng" cap="none" strike="noStrike">
                <a:solidFill>
                  <a:schemeClr val="dk1"/>
                </a:solidFill>
                <a:latin typeface="Calibri"/>
                <a:ea typeface="Calibri"/>
                <a:cs typeface="Calibri"/>
                <a:sym typeface="Calibri"/>
              </a:rPr>
              <a:t>effectiveness</a:t>
            </a:r>
            <a:r>
              <a:rPr b="1" i="0" lang="en-US" sz="2800" u="none" cap="none" strike="noStrike">
                <a:solidFill>
                  <a:schemeClr val="dk1"/>
                </a:solidFill>
                <a:latin typeface="Calibri"/>
                <a:ea typeface="Calibri"/>
                <a:cs typeface="Calibri"/>
                <a:sym typeface="Calibri"/>
              </a:rPr>
              <a:t> matter?</a:t>
            </a:r>
            <a:r>
              <a:rPr b="0" i="0" lang="en-US" sz="2800" u="none" cap="none" strike="noStrike">
                <a:solidFill>
                  <a:schemeClr val="dk1"/>
                </a:solidFill>
                <a:latin typeface="Calibri"/>
                <a:ea typeface="Calibri"/>
                <a:cs typeface="Calibri"/>
                <a:sym typeface="Calibri"/>
              </a:rPr>
              <a:t> → Responses to…</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chemeClr val="dk1"/>
              </a:buClr>
              <a:buSzPts val="2000"/>
              <a:buFont typeface="Arial"/>
              <a:buNone/>
            </a:pPr>
            <a:r>
              <a:rPr b="0" i="0" lang="en-US" sz="2000" u="none" cap="none" strike="noStrike">
                <a:solidFill>
                  <a:schemeClr val="dk1"/>
                </a:solidFill>
                <a:latin typeface="Courier New"/>
                <a:ea typeface="Courier New"/>
                <a:cs typeface="Courier New"/>
                <a:sym typeface="Courier New"/>
              </a:rPr>
              <a:t> Ask ⨉ (Mission, Impact, Effectiveness) ⨉ Presentation of info</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533400" y="3471333"/>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“Expenditure Substitution”?</a:t>
            </a:r>
            <a:endParaRPr b="1" i="0" sz="4400" u="none" cap="none" strike="noStrike">
              <a:solidFill>
                <a:schemeClr val="dk1"/>
              </a:solidFill>
              <a:latin typeface="Calibri"/>
              <a:ea typeface="Calibri"/>
              <a:cs typeface="Calibri"/>
              <a:sym typeface="Calibri"/>
            </a:endParaRPr>
          </a:p>
        </p:txBody>
      </p:sp>
      <p:sp>
        <p:nvSpPr>
          <p:cNvPr id="104" name="Google Shape;104;p15"/>
          <p:cNvSpPr txBox="1"/>
          <p:nvPr>
            <p:ph idx="1" type="body"/>
          </p:nvPr>
        </p:nvSpPr>
        <p:spPr>
          <a:xfrm>
            <a:off x="838200" y="5232142"/>
            <a:ext cx="10515600" cy="1317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Field evidence (isolated asks) → mixed, weak, non-EA</a:t>
            </a:r>
            <a:endParaRPr/>
          </a:p>
          <a:p>
            <a:pPr indent="0" lvl="0" marL="0" marR="0" rtl="0" algn="ctr">
              <a:lnSpc>
                <a:spcPct val="90000"/>
              </a:lnSpc>
              <a:spcBef>
                <a:spcPts val="0"/>
              </a:spcBef>
              <a:spcAft>
                <a:spcPts val="0"/>
              </a:spcAft>
              <a:buClr>
                <a:schemeClr val="dk1"/>
              </a:buClr>
              <a:buSzPts val="2800"/>
              <a:buFont typeface="Arial"/>
              <a:buNone/>
            </a:pPr>
            <a:r>
              <a:rPr b="0" i="1" lang="en-US" sz="2800" u="none" cap="none" strike="noStrike">
                <a:solidFill>
                  <a:schemeClr val="dk1"/>
                </a:solidFill>
                <a:latin typeface="Calibri"/>
                <a:ea typeface="Calibri"/>
                <a:cs typeface="Calibri"/>
                <a:sym typeface="Calibri"/>
              </a:rPr>
              <a:t>vs.</a:t>
            </a:r>
            <a:endParaRPr/>
          </a:p>
          <a:p>
            <a:pPr indent="0" lvl="0" marL="0" marR="0" rtl="0" algn="ctr">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Lab and </a:t>
            </a:r>
            <a:r>
              <a:rPr b="0" i="1" lang="en-US" sz="2800" u="none" cap="none" strike="noStrike">
                <a:solidFill>
                  <a:schemeClr val="dk1"/>
                </a:solidFill>
                <a:latin typeface="Calibri"/>
                <a:ea typeface="Calibri"/>
                <a:cs typeface="Calibri"/>
                <a:sym typeface="Calibri"/>
              </a:rPr>
              <a:t>proximate </a:t>
            </a:r>
            <a:r>
              <a:rPr b="0" i="0" lang="en-US" sz="2800" u="none" cap="none" strike="noStrike">
                <a:solidFill>
                  <a:schemeClr val="dk1"/>
                </a:solidFill>
                <a:latin typeface="Calibri"/>
                <a:ea typeface="Calibri"/>
                <a:cs typeface="Calibri"/>
                <a:sym typeface="Calibri"/>
              </a:rPr>
              <a:t>asks → Strong crowding-out</a:t>
            </a:r>
            <a:endParaRPr b="0" i="0" sz="2800" u="none" cap="none" strike="noStrike">
              <a:solidFill>
                <a:schemeClr val="dk1"/>
              </a:solidFill>
              <a:latin typeface="Calibri"/>
              <a:ea typeface="Calibri"/>
              <a:cs typeface="Calibri"/>
              <a:sym typeface="Calibri"/>
            </a:endParaRPr>
          </a:p>
        </p:txBody>
      </p:sp>
      <p:sp>
        <p:nvSpPr>
          <p:cNvPr id="105" name="Google Shape;105;p15"/>
          <p:cNvSpPr/>
          <p:nvPr/>
        </p:nvSpPr>
        <p:spPr>
          <a:xfrm>
            <a:off x="5791200" y="315646"/>
            <a:ext cx="5935133" cy="2844801"/>
          </a:xfrm>
          <a:prstGeom prst="cloudCallout">
            <a:avLst>
              <a:gd fmla="val -81631" name="adj1"/>
              <a:gd fmla="val 63214"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lt1"/>
                </a:solidFill>
                <a:latin typeface="Calibri"/>
                <a:ea typeface="Calibri"/>
                <a:cs typeface="Calibri"/>
                <a:sym typeface="Calibri"/>
              </a:rPr>
              <a:t>Does a typical "promo for Cancer Research UK" </a:t>
            </a:r>
            <a:r>
              <a:rPr b="0" i="1" lang="en-US" sz="2800" u="none" cap="none" strike="noStrike">
                <a:solidFill>
                  <a:schemeClr val="lt1"/>
                </a:solidFill>
                <a:latin typeface="Calibri"/>
                <a:ea typeface="Calibri"/>
                <a:cs typeface="Calibri"/>
                <a:sym typeface="Calibri"/>
              </a:rPr>
              <a:t>cause</a:t>
            </a:r>
            <a:r>
              <a:rPr b="0" i="0" lang="en-US" sz="2800" u="none" cap="none" strike="noStrike">
                <a:solidFill>
                  <a:schemeClr val="lt1"/>
                </a:solidFill>
                <a:latin typeface="Calibri"/>
                <a:ea typeface="Calibri"/>
                <a:cs typeface="Calibri"/>
                <a:sym typeface="Calibri"/>
              </a:rPr>
              <a:t> more or less giving to Against Malaria?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838200" y="365126"/>
            <a:ext cx="9496647" cy="804456"/>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Calibri"/>
              <a:buNone/>
            </a:pPr>
            <a:r>
              <a:rPr b="1" i="0" lang="en-US" sz="4000" u="none" cap="none" strike="noStrike">
                <a:solidFill>
                  <a:schemeClr val="dk1"/>
                </a:solidFill>
                <a:latin typeface="Calibri"/>
                <a:ea typeface="Calibri"/>
                <a:cs typeface="Calibri"/>
                <a:sym typeface="Calibri"/>
              </a:rPr>
              <a:t>Effectiveness information </a:t>
            </a:r>
            <a:endParaRPr b="1" i="0" sz="4000" u="none" cap="none" strike="noStrike">
              <a:solidFill>
                <a:schemeClr val="dk1"/>
              </a:solidFill>
              <a:latin typeface="Calibri"/>
              <a:ea typeface="Calibri"/>
              <a:cs typeface="Calibri"/>
              <a:sym typeface="Calibri"/>
            </a:endParaRPr>
          </a:p>
        </p:txBody>
      </p:sp>
      <p:sp>
        <p:nvSpPr>
          <p:cNvPr id="112" name="Google Shape;112;p16"/>
          <p:cNvSpPr txBox="1"/>
          <p:nvPr>
            <p:ph idx="1" type="body"/>
          </p:nvPr>
        </p:nvSpPr>
        <p:spPr>
          <a:xfrm>
            <a:off x="838199" y="1424763"/>
            <a:ext cx="10687494" cy="484844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1. Freedom from Hunger direct mail study, scientific impact info </a:t>
            </a:r>
            <a:endParaRPr/>
          </a:p>
          <a:p>
            <a:pPr indent="0" lvl="0" marL="0" marR="0" rtl="0" algn="l">
              <a:lnSpc>
                <a:spcPct val="90000"/>
              </a:lnSpc>
              <a:spcBef>
                <a:spcPts val="100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 +/- giving for larger/smaller (prior) donors; small net effect </a:t>
            </a:r>
            <a:endParaRPr/>
          </a:p>
          <a:p>
            <a:pPr indent="0" lvl="0" marL="0" marR="0" rtl="0" algn="l">
              <a:lnSpc>
                <a:spcPct val="90000"/>
              </a:lnSpc>
              <a:spcBef>
                <a:spcPts val="100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2. (Non-EA) Charity ratings: </a:t>
            </a:r>
            <a:endParaRPr/>
          </a:p>
          <a:p>
            <a:pPr indent="0" lvl="0" marL="0" marR="0" rtl="0" algn="l">
              <a:lnSpc>
                <a:spcPct val="90000"/>
              </a:lnSpc>
              <a:spcBef>
                <a:spcPts val="100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 strong + evidence, at least for small charities</a:t>
            </a:r>
            <a:endParaRPr/>
          </a:p>
          <a:p>
            <a:pPr indent="0" lvl="0" marL="0" marR="0" rtl="0" algn="l">
              <a:lnSpc>
                <a:spcPct val="90000"/>
              </a:lnSpc>
              <a:spcBef>
                <a:spcPts val="100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CW: Careful in encouraging evaluation </a:t>
            </a:r>
            <a:endParaRPr/>
          </a:p>
          <a:p>
            <a:pPr indent="0" lvl="0" marL="0" marR="0" rtl="0" algn="r">
              <a:lnSpc>
                <a:spcPct val="90000"/>
              </a:lnSpc>
              <a:spcBef>
                <a:spcPts val="100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 empathy, self-justifying beliefs  </a:t>
            </a:r>
            <a:r>
              <a:rPr b="0" i="0" lang="en-US" sz="3200" u="none" cap="none" strike="noStrike">
                <a:solidFill>
                  <a:srgbClr val="7F7F7F"/>
                </a:solidFill>
                <a:latin typeface="Calibri"/>
                <a:ea typeface="Calibri"/>
                <a:cs typeface="Calibri"/>
                <a:sym typeface="Calibri"/>
              </a:rPr>
              <a:t>(but see ‘commitments')</a:t>
            </a:r>
            <a:endParaRPr/>
          </a:p>
        </p:txBody>
      </p:sp>
      <p:pic>
        <p:nvPicPr>
          <p:cNvPr id="113" name="Google Shape;113;p16"/>
          <p:cNvPicPr preferRelativeResize="0"/>
          <p:nvPr/>
        </p:nvPicPr>
        <p:blipFill rotWithShape="1">
          <a:blip r:embed="rId3">
            <a:alphaModFix/>
          </a:blip>
          <a:srcRect b="0" l="0" r="0" t="0"/>
          <a:stretch/>
        </p:blipFill>
        <p:spPr>
          <a:xfrm>
            <a:off x="6203211" y="2709530"/>
            <a:ext cx="3149651" cy="99030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Identifiable victims (bias)</a:t>
            </a:r>
            <a:endParaRPr b="1" i="0" sz="4400" u="none" cap="none" strike="noStrike">
              <a:solidFill>
                <a:schemeClr val="dk1"/>
              </a:solidFill>
              <a:latin typeface="Calibri"/>
              <a:ea typeface="Calibri"/>
              <a:cs typeface="Calibri"/>
              <a:sym typeface="Calibri"/>
            </a:endParaRPr>
          </a:p>
        </p:txBody>
      </p:sp>
      <p:sp>
        <p:nvSpPr>
          <p:cNvPr id="120" name="Google Shape;120;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Arial"/>
              <a:buNone/>
            </a:pPr>
            <a:r>
              <a:rPr b="0" i="0" lang="en-US" sz="4000" u="sng" cap="none" strike="noStrike">
                <a:solidFill>
                  <a:schemeClr val="dk1"/>
                </a:solidFill>
                <a:latin typeface="Calibri"/>
                <a:ea typeface="Calibri"/>
                <a:cs typeface="Calibri"/>
                <a:sym typeface="Calibri"/>
              </a:rPr>
              <a:t>Strong, replicated evidence</a:t>
            </a:r>
            <a:endParaRPr b="0" i="0" sz="4000" u="sng" cap="none" strike="noStrike">
              <a:solidFill>
                <a:schemeClr val="dk1"/>
              </a:solidFill>
              <a:latin typeface="Calibri"/>
              <a:ea typeface="Calibri"/>
              <a:cs typeface="Calibri"/>
              <a:sym typeface="Calibri"/>
            </a:endParaRPr>
          </a:p>
        </p:txBody>
      </p:sp>
      <p:pic>
        <p:nvPicPr>
          <p:cNvPr id="121" name="Google Shape;121;p17"/>
          <p:cNvPicPr preferRelativeResize="0"/>
          <p:nvPr/>
        </p:nvPicPr>
        <p:blipFill rotWithShape="1">
          <a:blip r:embed="rId3">
            <a:alphaModFix/>
          </a:blip>
          <a:srcRect b="0" l="0" r="0" t="0"/>
          <a:stretch/>
        </p:blipFill>
        <p:spPr>
          <a:xfrm>
            <a:off x="1701209" y="2743200"/>
            <a:ext cx="9701869" cy="38693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18"/>
          <p:cNvPicPr preferRelativeResize="0"/>
          <p:nvPr/>
        </p:nvPicPr>
        <p:blipFill rotWithShape="1">
          <a:blip r:embed="rId3">
            <a:alphaModFix/>
          </a:blip>
          <a:srcRect b="0" l="0" r="0" t="0"/>
          <a:stretch/>
        </p:blipFill>
        <p:spPr>
          <a:xfrm>
            <a:off x="-85059" y="170563"/>
            <a:ext cx="6847119" cy="2663245"/>
          </a:xfrm>
          <a:prstGeom prst="rect">
            <a:avLst/>
          </a:prstGeom>
          <a:noFill/>
          <a:ln>
            <a:noFill/>
          </a:ln>
        </p:spPr>
      </p:pic>
      <p:pic>
        <p:nvPicPr>
          <p:cNvPr id="127" name="Google Shape;127;p18"/>
          <p:cNvPicPr preferRelativeResize="0"/>
          <p:nvPr/>
        </p:nvPicPr>
        <p:blipFill rotWithShape="1">
          <a:blip r:embed="rId4">
            <a:alphaModFix/>
          </a:blip>
          <a:srcRect b="0" l="0" r="0" t="0"/>
          <a:stretch/>
        </p:blipFill>
        <p:spPr>
          <a:xfrm>
            <a:off x="5358808" y="2999440"/>
            <a:ext cx="6139666" cy="3495049"/>
          </a:xfrm>
          <a:prstGeom prst="rect">
            <a:avLst/>
          </a:prstGeom>
          <a:noFill/>
          <a:ln>
            <a:noFill/>
          </a:ln>
        </p:spPr>
      </p:pic>
      <p:sp>
        <p:nvSpPr>
          <p:cNvPr id="128" name="Google Shape;128;p18"/>
          <p:cNvSpPr txBox="1"/>
          <p:nvPr/>
        </p:nvSpPr>
        <p:spPr>
          <a:xfrm>
            <a:off x="-322969" y="3734756"/>
            <a:ext cx="5858819" cy="200054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6000">
                <a:solidFill>
                  <a:schemeClr val="dk1"/>
                </a:solidFill>
                <a:latin typeface="Calibri"/>
                <a:ea typeface="Calibri"/>
                <a:cs typeface="Calibri"/>
                <a:sym typeface="Calibri"/>
              </a:rPr>
              <a:t>:) </a:t>
            </a:r>
            <a:r>
              <a:rPr b="0" i="0" lang="en-US" sz="6000" u="none" cap="none" strike="noStrike">
                <a:solidFill>
                  <a:schemeClr val="dk1"/>
                </a:solidFill>
                <a:latin typeface="Calibri"/>
                <a:ea typeface="Calibri"/>
                <a:cs typeface="Calibri"/>
                <a:sym typeface="Calibri"/>
              </a:rPr>
              <a:t>😀</a:t>
            </a:r>
            <a:endParaRPr b="0" i="0" sz="44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3200" u="none" cap="none" strike="noStrike">
                <a:solidFill>
                  <a:schemeClr val="dk1"/>
                </a:solidFill>
                <a:latin typeface="Calibri"/>
                <a:ea typeface="Calibri"/>
                <a:cs typeface="Calibri"/>
                <a:sym typeface="Calibri"/>
              </a:rPr>
              <a:t>Social, recognition, influence </a:t>
            </a:r>
            <a:endParaRPr/>
          </a:p>
          <a:p>
            <a:pPr indent="0" lvl="0" marL="0" marR="0" rtl="0" algn="ctr">
              <a:spcBef>
                <a:spcPts val="0"/>
              </a:spcBef>
              <a:spcAft>
                <a:spcPts val="0"/>
              </a:spcAft>
              <a:buNone/>
            </a:pPr>
            <a:r>
              <a:rPr b="0" i="0" lang="en-US" sz="3200" u="none" cap="none" strike="noStrike">
                <a:solidFill>
                  <a:schemeClr val="dk1"/>
                </a:solidFill>
                <a:latin typeface="Calibri"/>
                <a:ea typeface="Calibri"/>
                <a:cs typeface="Calibri"/>
                <a:sym typeface="Calibri"/>
              </a:rPr>
              <a:t>← strong evidence</a:t>
            </a:r>
            <a:endParaRPr b="0" i="0" sz="3200" u="none" cap="none" strike="noStrike">
              <a:solidFill>
                <a:schemeClr val="dk1"/>
              </a:solidFill>
              <a:latin typeface="Calibri"/>
              <a:ea typeface="Calibri"/>
              <a:cs typeface="Calibri"/>
              <a:sym typeface="Calibri"/>
            </a:endParaRPr>
          </a:p>
        </p:txBody>
      </p:sp>
      <p:sp>
        <p:nvSpPr>
          <p:cNvPr id="129" name="Google Shape;129;p18"/>
          <p:cNvSpPr txBox="1"/>
          <p:nvPr/>
        </p:nvSpPr>
        <p:spPr>
          <a:xfrm>
            <a:off x="7686158" y="170563"/>
            <a:ext cx="5283199" cy="11079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6600" u="none" cap="none" strike="noStrike">
                <a:solidFill>
                  <a:schemeClr val="dk1"/>
                </a:solidFill>
                <a:latin typeface="Calibri"/>
                <a:ea typeface="Calibri"/>
                <a:cs typeface="Calibri"/>
                <a:sym typeface="Calibri"/>
              </a:rPr>
              <a:t>😐</a:t>
            </a:r>
            <a:endParaRPr sz="6600">
              <a:solidFill>
                <a:schemeClr val="dk1"/>
              </a:solidFill>
              <a:latin typeface="Calibri"/>
              <a:ea typeface="Calibri"/>
              <a:cs typeface="Calibri"/>
              <a:sym typeface="Calibri"/>
            </a:endParaRPr>
          </a:p>
        </p:txBody>
      </p:sp>
      <p:sp>
        <p:nvSpPr>
          <p:cNvPr id="130" name="Google Shape;130;p18"/>
          <p:cNvSpPr txBox="1"/>
          <p:nvPr/>
        </p:nvSpPr>
        <p:spPr>
          <a:xfrm>
            <a:off x="7357730" y="410776"/>
            <a:ext cx="4495603" cy="224676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 “Low-ball” </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	</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Small %, </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maybe too small anchor</a:t>
            </a:r>
            <a:endParaRPr/>
          </a:p>
          <a:p>
            <a:pPr indent="0" lvl="0" marL="0" marR="0" rtl="0" algn="ctr">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idx="1" type="body"/>
          </p:nvPr>
        </p:nvSpPr>
        <p:spPr>
          <a:xfrm>
            <a:off x="524933" y="616688"/>
            <a:ext cx="10922000" cy="557720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Arial"/>
              <a:buNone/>
            </a:pPr>
            <a:r>
              <a:rPr b="0" i="0" lang="en-US" sz="4000" u="none" cap="none" strike="noStrike">
                <a:solidFill>
                  <a:schemeClr val="dk1"/>
                </a:solidFill>
                <a:latin typeface="Courier New"/>
                <a:ea typeface="Courier New"/>
                <a:cs typeface="Courier New"/>
                <a:sym typeface="Courier New"/>
              </a:rPr>
              <a:t>Entrepreneurs make a commitment to give IF they have success</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4000"/>
              <a:buFont typeface="Arial"/>
              <a:buNone/>
            </a:pPr>
            <a:r>
              <a:rPr b="0" i="0" lang="en-US" sz="4000" u="sng" cap="none" strike="noStrike">
                <a:solidFill>
                  <a:schemeClr val="dk1"/>
                </a:solidFill>
                <a:latin typeface="Calibri"/>
                <a:ea typeface="Calibri"/>
                <a:cs typeface="Calibri"/>
                <a:sym typeface="Calibri"/>
              </a:rPr>
              <a:t>Supported by</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4000"/>
              <a:buFont typeface="Arial"/>
              <a:buNone/>
            </a:pPr>
            <a:r>
              <a:rPr b="0" i="0" lang="en-US" sz="4000" u="none" cap="none" strike="noStrike">
                <a:solidFill>
                  <a:schemeClr val="dk1"/>
                </a:solidFill>
                <a:latin typeface="Calibri"/>
                <a:ea typeface="Calibri"/>
                <a:cs typeface="Calibri"/>
                <a:sym typeface="Calibri"/>
              </a:rPr>
              <a:t>1. “Give if You Win” (Kellner, Reinstein, Riener 2017)</a:t>
            </a:r>
            <a:endParaRPr/>
          </a:p>
          <a:p>
            <a:pPr indent="0" lvl="0" marL="0" marR="0" rtl="0" algn="ctr">
              <a:lnSpc>
                <a:spcPct val="100000"/>
              </a:lnSpc>
              <a:spcBef>
                <a:spcPts val="0"/>
              </a:spcBef>
              <a:spcAft>
                <a:spcPts val="0"/>
              </a:spcAft>
              <a:buClr>
                <a:schemeClr val="dk1"/>
              </a:buClr>
              <a:buSzPts val="4000"/>
              <a:buFont typeface="Arial"/>
              <a:buNone/>
            </a:pPr>
            <a:r>
              <a:rPr b="0" i="0" lang="en-US" sz="4000" u="none" cap="none" strike="noStrike">
                <a:solidFill>
                  <a:schemeClr val="dk1"/>
                </a:solidFill>
                <a:latin typeface="Calibri"/>
                <a:ea typeface="Calibri"/>
                <a:cs typeface="Calibri"/>
                <a:sym typeface="Calibri"/>
              </a:rPr>
              <a:t> → </a:t>
            </a:r>
            <a:r>
              <a:rPr b="0" i="0" lang="en-US" sz="4000" u="sng" cap="none" strike="noStrike">
                <a:solidFill>
                  <a:schemeClr val="hlink"/>
                </a:solidFill>
                <a:latin typeface="Calibri"/>
                <a:ea typeface="Calibri"/>
                <a:cs typeface="Calibri"/>
                <a:sym typeface="Calibri"/>
                <a:hlinkClick r:id="rId3"/>
              </a:rPr>
              <a:t>giveifyouwin.org</a:t>
            </a:r>
            <a:r>
              <a:rPr b="0" i="0" lang="en-US" sz="4000" u="none" cap="none" strike="noStrike">
                <a:solidFill>
                  <a:schemeClr val="dk1"/>
                </a:solidFill>
                <a:latin typeface="Calibri"/>
                <a:ea typeface="Calibri"/>
                <a:cs typeface="Calibri"/>
                <a:sym typeface="Calibri"/>
              </a:rPr>
              <a:t> project</a:t>
            </a:r>
            <a:endParaRPr/>
          </a:p>
          <a:p>
            <a:pPr indent="0" lvl="0" marL="0" marR="0" rtl="0" algn="l">
              <a:lnSpc>
                <a:spcPct val="100000"/>
              </a:lnSpc>
              <a:spcBef>
                <a:spcPts val="0"/>
              </a:spcBef>
              <a:spcAft>
                <a:spcPts val="0"/>
              </a:spcAft>
              <a:buClr>
                <a:schemeClr val="dk1"/>
              </a:buClr>
              <a:buSzPts val="4000"/>
              <a:buFont typeface="Arial"/>
              <a:buNone/>
            </a:pPr>
            <a:r>
              <a:t/>
            </a:r>
            <a:endParaRPr b="0" i="0" sz="4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4000"/>
              <a:buFont typeface="Arial"/>
              <a:buNone/>
            </a:pPr>
            <a:r>
              <a:rPr b="0" i="0" lang="en-US" sz="4000" u="none" cap="none" strike="noStrike">
                <a:solidFill>
                  <a:schemeClr val="dk1"/>
                </a:solidFill>
                <a:latin typeface="Calibri"/>
                <a:ea typeface="Calibri"/>
                <a:cs typeface="Calibri"/>
                <a:sym typeface="Calibri"/>
              </a:rPr>
              <a:t>2. “Give more tomorrow” (Breman, 2011)</a:t>
            </a:r>
            <a:endParaRPr b="0" i="0" sz="4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0" i="1" sz="2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idx="1" type="body"/>
          </p:nvPr>
        </p:nvSpPr>
        <p:spPr>
          <a:xfrm>
            <a:off x="838200" y="893135"/>
            <a:ext cx="10515600" cy="528382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ourier New"/>
                <a:ea typeface="Courier New"/>
                <a:cs typeface="Courier New"/>
                <a:sym typeface="Courier New"/>
              </a:rPr>
              <a:t>Positive framing  </a:t>
            </a:r>
            <a:endParaRPr/>
          </a:p>
          <a:p>
            <a:pPr indent="0" lvl="0" marL="0" marR="0" rtl="0" algn="ctr">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ourier New"/>
                <a:ea typeface="Courier New"/>
                <a:cs typeface="Courier New"/>
                <a:sym typeface="Courier New"/>
              </a:rPr>
              <a:t>…how much good we can achieve</a:t>
            </a:r>
            <a:endParaRPr/>
          </a:p>
          <a:p>
            <a:pPr indent="0" lvl="0" marL="0" marR="0" rtl="0" algn="ctr">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ourier New"/>
                <a:ea typeface="Courier New"/>
                <a:cs typeface="Courier New"/>
                <a:sym typeface="Courier New"/>
              </a:rPr>
              <a:t>…not about the mistakes and ineffectiveness of some parts…</a:t>
            </a:r>
            <a:endParaRPr/>
          </a:p>
          <a:p>
            <a:pPr indent="0" lvl="0" marL="0" marR="0" rtl="0" algn="ctr">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ourier New"/>
              <a:ea typeface="Courier New"/>
              <a:cs typeface="Courier New"/>
              <a:sym typeface="Courier New"/>
            </a:endParaRPr>
          </a:p>
          <a:p>
            <a:pPr indent="0" lvl="0" marL="0" marR="0" rtl="0" algn="ctr">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ourier New"/>
              <a:ea typeface="Courier New"/>
              <a:cs typeface="Courier New"/>
              <a:sym typeface="Courier New"/>
            </a:endParaRPr>
          </a:p>
          <a:p>
            <a:pPr indent="0" lvl="0" marL="0" marR="0" rtl="0" algn="l">
              <a:lnSpc>
                <a:spcPct val="90000"/>
              </a:lnSpc>
              <a:spcBef>
                <a:spcPts val="1000"/>
              </a:spcBef>
              <a:spcAft>
                <a:spcPts val="0"/>
              </a:spcAft>
              <a:buClr>
                <a:schemeClr val="dk1"/>
              </a:buClr>
              <a:buSzPts val="3200"/>
              <a:buFont typeface="Arial"/>
              <a:buNone/>
            </a:pPr>
            <a:r>
              <a:rPr b="0" i="0" lang="en-US" sz="3200" u="sng" cap="none" strike="noStrike">
                <a:solidFill>
                  <a:schemeClr val="dk1"/>
                </a:solidFill>
                <a:latin typeface="Calibri"/>
                <a:ea typeface="Calibri"/>
                <a:cs typeface="Calibri"/>
                <a:sym typeface="Calibri"/>
              </a:rPr>
              <a:t>Mixed evidence on positive vs negative framing</a:t>
            </a:r>
            <a:endParaRPr b="0" i="0" sz="2800" u="sng"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900"/>
              <a:buFont typeface="Arial"/>
              <a:buNone/>
            </a:pPr>
            <a:r>
              <a:t/>
            </a:r>
            <a:endParaRPr b="0" i="0" sz="9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Positive mood→ generosity (to lab subjects),</a:t>
            </a:r>
            <a:endParaRPr/>
          </a:p>
          <a:p>
            <a:pPr indent="0" lvl="0" marL="0" marR="0" rtl="0" algn="l">
              <a:lnSpc>
                <a:spcPct val="90000"/>
              </a:lnSpc>
              <a:spcBef>
                <a:spcPts val="1000"/>
              </a:spcBef>
              <a:spcAft>
                <a:spcPts val="0"/>
              </a:spcAft>
              <a:buClr>
                <a:schemeClr val="dk1"/>
              </a:buClr>
              <a:buSzPts val="900"/>
              <a:buFont typeface="Arial"/>
              <a:buNone/>
            </a:pPr>
            <a:r>
              <a:t/>
            </a:r>
            <a:endParaRPr b="0" i="0" sz="9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but people respond to “loss conditions” and injustices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descr="A picture containing indoor&#10;&#10;Description generated with high confidence" id="147" name="Google Shape;147;p21"/>
          <p:cNvPicPr preferRelativeResize="0"/>
          <p:nvPr/>
        </p:nvPicPr>
        <p:blipFill rotWithShape="1">
          <a:blip r:embed="rId3">
            <a:alphaModFix/>
          </a:blip>
          <a:srcRect b="0" l="0" r="0" t="0"/>
          <a:stretch/>
        </p:blipFill>
        <p:spPr>
          <a:xfrm>
            <a:off x="7969020" y="4746510"/>
            <a:ext cx="4222980" cy="2111490"/>
          </a:xfrm>
          <a:prstGeom prst="rect">
            <a:avLst/>
          </a:prstGeom>
          <a:noFill/>
          <a:ln>
            <a:noFill/>
          </a:ln>
        </p:spPr>
      </p:pic>
      <p:sp>
        <p:nvSpPr>
          <p:cNvPr id="148" name="Google Shape;148;p21"/>
          <p:cNvSpPr txBox="1"/>
          <p:nvPr>
            <p:ph type="ctrTitle"/>
          </p:nvPr>
        </p:nvSpPr>
        <p:spPr>
          <a:xfrm>
            <a:off x="6495854" y="3288547"/>
            <a:ext cx="5580031" cy="1549876"/>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1" i="0" lang="en-US" sz="5400" u="none" cap="none" strike="noStrike">
                <a:solidFill>
                  <a:schemeClr val="dk1"/>
                </a:solidFill>
                <a:latin typeface="Calibri"/>
                <a:ea typeface="Calibri"/>
                <a:cs typeface="Calibri"/>
                <a:sym typeface="Calibri"/>
              </a:rPr>
              <a:t>Innovations in Fundraising Wiki</a:t>
            </a:r>
            <a:endParaRPr/>
          </a:p>
        </p:txBody>
      </p:sp>
      <p:pic>
        <p:nvPicPr>
          <p:cNvPr id="149" name="Google Shape;149;p21"/>
          <p:cNvPicPr preferRelativeResize="0"/>
          <p:nvPr/>
        </p:nvPicPr>
        <p:blipFill rotWithShape="1">
          <a:blip r:embed="rId4">
            <a:alphaModFix/>
          </a:blip>
          <a:srcRect b="0" l="5306" r="23968" t="21474"/>
          <a:stretch/>
        </p:blipFill>
        <p:spPr>
          <a:xfrm>
            <a:off x="-1" y="3643086"/>
            <a:ext cx="5380656" cy="3198625"/>
          </a:xfrm>
          <a:prstGeom prst="rect">
            <a:avLst/>
          </a:prstGeom>
          <a:noFill/>
          <a:ln>
            <a:noFill/>
          </a:ln>
        </p:spPr>
      </p:pic>
      <p:pic>
        <p:nvPicPr>
          <p:cNvPr id="150" name="Google Shape;150;p21"/>
          <p:cNvPicPr preferRelativeResize="0"/>
          <p:nvPr/>
        </p:nvPicPr>
        <p:blipFill rotWithShape="1">
          <a:blip r:embed="rId5">
            <a:alphaModFix/>
          </a:blip>
          <a:srcRect b="36653" l="13690" r="14284" t="11523"/>
          <a:stretch/>
        </p:blipFill>
        <p:spPr>
          <a:xfrm>
            <a:off x="104944" y="244557"/>
            <a:ext cx="5302276" cy="2042680"/>
          </a:xfrm>
          <a:prstGeom prst="rect">
            <a:avLst/>
          </a:prstGeom>
          <a:noFill/>
          <a:ln>
            <a:noFill/>
          </a:ln>
        </p:spPr>
      </p:pic>
      <p:pic>
        <p:nvPicPr>
          <p:cNvPr id="151" name="Google Shape;151;p21"/>
          <p:cNvPicPr preferRelativeResize="0"/>
          <p:nvPr/>
        </p:nvPicPr>
        <p:blipFill rotWithShape="1">
          <a:blip r:embed="rId6">
            <a:alphaModFix/>
          </a:blip>
          <a:srcRect b="0" l="5476" r="11816" t="17905"/>
          <a:stretch/>
        </p:blipFill>
        <p:spPr>
          <a:xfrm>
            <a:off x="5953509" y="-11655"/>
            <a:ext cx="6178290" cy="3283481"/>
          </a:xfrm>
          <a:prstGeom prst="rect">
            <a:avLst/>
          </a:prstGeom>
          <a:noFill/>
          <a:ln>
            <a:noFill/>
          </a:ln>
        </p:spPr>
      </p:pic>
      <p:pic>
        <p:nvPicPr>
          <p:cNvPr descr="A close up of a sign&#10;&#10;Description generated with high confidence" id="152" name="Google Shape;152;p21"/>
          <p:cNvPicPr preferRelativeResize="0"/>
          <p:nvPr/>
        </p:nvPicPr>
        <p:blipFill rotWithShape="1">
          <a:blip r:embed="rId7">
            <a:alphaModFix/>
          </a:blip>
          <a:srcRect b="0" l="0" r="0" t="0"/>
          <a:stretch/>
        </p:blipFill>
        <p:spPr>
          <a:xfrm>
            <a:off x="4676134" y="2631391"/>
            <a:ext cx="2858907" cy="28913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