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7" name="Google Shape;2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7" name="Google Shape;3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4" name="Google Shape;3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:notes"/>
          <p:cNvSpPr/>
          <p:nvPr>
            <p:ph idx="2" type="sldImg"/>
          </p:nvPr>
        </p:nvSpPr>
        <p:spPr>
          <a:xfrm>
            <a:off x="754062" y="688975"/>
            <a:ext cx="53451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1144587" y="688975"/>
            <a:ext cx="45642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4:notes"/>
          <p:cNvSpPr/>
          <p:nvPr>
            <p:ph idx="2" type="sldImg"/>
          </p:nvPr>
        </p:nvSpPr>
        <p:spPr>
          <a:xfrm>
            <a:off x="1144587" y="688975"/>
            <a:ext cx="45642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5" name="Google Shape;405;p24:notes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:notes"/>
          <p:cNvSpPr/>
          <p:nvPr>
            <p:ph idx="2" type="sldImg"/>
          </p:nvPr>
        </p:nvSpPr>
        <p:spPr>
          <a:xfrm>
            <a:off x="1144587" y="688975"/>
            <a:ext cx="45642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8" name="Google Shape;418;p26:notes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:notes"/>
          <p:cNvSpPr/>
          <p:nvPr>
            <p:ph idx="2" type="sldImg"/>
          </p:nvPr>
        </p:nvSpPr>
        <p:spPr>
          <a:xfrm>
            <a:off x="754062" y="688975"/>
            <a:ext cx="53451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5" name="Google Shape;425;p27:notes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754062" y="688975"/>
            <a:ext cx="53451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NS2 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b="0" i="0" lang="en-US" sz="3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Wireless networks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914400" y="460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mic Sans MS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Ns2: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179387" y="981075"/>
            <a:ext cx="8640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Configuring the Propagation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set val(prop) Propagation/TwoRayGround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set val(prop) Propagation/FreeSpace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2"/>
          <p:cNvCxnSpPr/>
          <p:nvPr/>
        </p:nvCxnSpPr>
        <p:spPr>
          <a:xfrm>
            <a:off x="2268537" y="3644900"/>
            <a:ext cx="4103700" cy="1500"/>
          </a:xfrm>
          <a:prstGeom prst="straightConnector1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</p:cxnSp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2565400"/>
            <a:ext cx="574675" cy="10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762" y="2636837"/>
            <a:ext cx="574675" cy="102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2"/>
          <p:cNvCxnSpPr/>
          <p:nvPr/>
        </p:nvCxnSpPr>
        <p:spPr>
          <a:xfrm>
            <a:off x="2411412" y="2781300"/>
            <a:ext cx="3744900" cy="15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22"/>
          <p:cNvSpPr txBox="1"/>
          <p:nvPr/>
        </p:nvSpPr>
        <p:spPr>
          <a:xfrm>
            <a:off x="4283075" y="2492375"/>
            <a:ext cx="1311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2"/>
          <p:cNvCxnSpPr/>
          <p:nvPr/>
        </p:nvCxnSpPr>
        <p:spPr>
          <a:xfrm>
            <a:off x="2411412" y="2781300"/>
            <a:ext cx="1944600" cy="8637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22"/>
          <p:cNvCxnSpPr/>
          <p:nvPr/>
        </p:nvCxnSpPr>
        <p:spPr>
          <a:xfrm flipH="1" rot="10800000">
            <a:off x="4356100" y="2779787"/>
            <a:ext cx="1871700" cy="8667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22"/>
          <p:cNvSpPr txBox="1"/>
          <p:nvPr/>
        </p:nvSpPr>
        <p:spPr>
          <a:xfrm>
            <a:off x="3848100" y="3068637"/>
            <a:ext cx="9621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833437" y="3429000"/>
            <a:ext cx="1027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6956425" y="3357562"/>
            <a:ext cx="1219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107950" y="3933825"/>
            <a:ext cx="8640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Configuring the Antenna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set val(antType) Antenna/OmniAntenna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set val(antType) Antenna/Directional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5516562"/>
            <a:ext cx="442912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700" y="5516562"/>
            <a:ext cx="444500" cy="79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2"/>
          <p:cNvCxnSpPr/>
          <p:nvPr/>
        </p:nvCxnSpPr>
        <p:spPr>
          <a:xfrm>
            <a:off x="1476375" y="5732462"/>
            <a:ext cx="1440000" cy="15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22"/>
          <p:cNvSpPr txBox="1"/>
          <p:nvPr/>
        </p:nvSpPr>
        <p:spPr>
          <a:xfrm>
            <a:off x="1409700" y="5805487"/>
            <a:ext cx="1542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22"/>
          <p:cNvGrpSpPr/>
          <p:nvPr/>
        </p:nvGrpSpPr>
        <p:grpSpPr>
          <a:xfrm>
            <a:off x="5655177" y="5592834"/>
            <a:ext cx="640883" cy="517513"/>
            <a:chOff x="3563" y="3524"/>
            <a:chExt cx="404" cy="326"/>
          </a:xfrm>
        </p:grpSpPr>
        <p:sp>
          <p:nvSpPr>
            <p:cNvPr id="232" name="Google Shape;232;p22"/>
            <p:cNvSpPr/>
            <p:nvPr/>
          </p:nvSpPr>
          <p:spPr>
            <a:xfrm rot="842175">
              <a:off x="3580" y="3654"/>
              <a:ext cx="223" cy="171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38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 rot="842175">
              <a:off x="3626" y="3625"/>
              <a:ext cx="223" cy="171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38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 rot="842175">
              <a:off x="3672" y="3597"/>
              <a:ext cx="223" cy="171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38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 rot="842175">
              <a:off x="3726" y="3548"/>
              <a:ext cx="223" cy="171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38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22"/>
          <p:cNvGrpSpPr/>
          <p:nvPr/>
        </p:nvGrpSpPr>
        <p:grpSpPr>
          <a:xfrm>
            <a:off x="4578084" y="5529096"/>
            <a:ext cx="605619" cy="535715"/>
            <a:chOff x="2884" y="3483"/>
            <a:chExt cx="382" cy="338"/>
          </a:xfrm>
        </p:grpSpPr>
        <p:sp>
          <p:nvSpPr>
            <p:cNvPr id="237" name="Google Shape;237;p22"/>
            <p:cNvSpPr/>
            <p:nvPr/>
          </p:nvSpPr>
          <p:spPr>
            <a:xfrm rot="-6242175">
              <a:off x="3044" y="3606"/>
              <a:ext cx="223" cy="171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38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 rot="-6242175">
              <a:off x="2997" y="3578"/>
              <a:ext cx="223" cy="171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38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 rot="-6242175">
              <a:off x="2951" y="3551"/>
              <a:ext cx="223" cy="171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38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 rot="-6242175">
              <a:off x="2882" y="3526"/>
              <a:ext cx="223" cy="171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38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22"/>
          <p:cNvSpPr txBox="1"/>
          <p:nvPr/>
        </p:nvSpPr>
        <p:spPr>
          <a:xfrm>
            <a:off x="6453187" y="5732462"/>
            <a:ext cx="207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OMNIDIRECTIONAL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/>
        </p:nvSpPr>
        <p:spPr>
          <a:xfrm>
            <a:off x="107950" y="2708275"/>
            <a:ext cx="3527400" cy="381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214312" y="1143000"/>
            <a:ext cx="8640900" cy="4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wireless environment can be modeled by configuring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 stack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each node.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$ns_ node-config –phyType $val(netif)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-propType $val(prop)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-antType $val(type)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-llType $val(ll)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-macType $val(mac)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-ifqType $val(ifq)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-ifqLen $val(ifqlen)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-adhocRouting $val(rp)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-topoInstance $topo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-channel $chan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914400" y="460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mic Sans MS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Ns2: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468312" y="5949950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473075" y="5589587"/>
            <a:ext cx="1149300" cy="3366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ANTENNA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1619250" y="5589587"/>
            <a:ext cx="1657200" cy="5811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PROPAGATION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468312" y="4797425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539750" y="2924175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546100" y="3500437"/>
            <a:ext cx="901800" cy="3366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 flipH="1" rot="10800000">
            <a:off x="1835150" y="5300687"/>
            <a:ext cx="1500" cy="2889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sp>
        <p:nvSpPr>
          <p:cNvPr id="258" name="Google Shape;258;p23"/>
          <p:cNvSpPr txBox="1"/>
          <p:nvPr/>
        </p:nvSpPr>
        <p:spPr>
          <a:xfrm>
            <a:off x="539750" y="4005262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3"/>
          <p:cNvCxnSpPr/>
          <p:nvPr/>
        </p:nvCxnSpPr>
        <p:spPr>
          <a:xfrm flipH="1" rot="10800000">
            <a:off x="1835150" y="4508525"/>
            <a:ext cx="1500" cy="2889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60" name="Google Shape;260;p23"/>
          <p:cNvCxnSpPr/>
          <p:nvPr/>
        </p:nvCxnSpPr>
        <p:spPr>
          <a:xfrm flipH="1" rot="10800000">
            <a:off x="1835150" y="3428962"/>
            <a:ext cx="1500" cy="5763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61" name="Google Shape;261;p23"/>
          <p:cNvCxnSpPr/>
          <p:nvPr/>
        </p:nvCxnSpPr>
        <p:spPr>
          <a:xfrm flipH="1">
            <a:off x="249137" y="4221162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triangl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62" name="Google Shape;262;p23"/>
          <p:cNvCxnSpPr/>
          <p:nvPr/>
        </p:nvCxnSpPr>
        <p:spPr>
          <a:xfrm>
            <a:off x="250825" y="3716337"/>
            <a:ext cx="9600" cy="512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63" name="Google Shape;263;p23"/>
          <p:cNvCxnSpPr/>
          <p:nvPr/>
        </p:nvCxnSpPr>
        <p:spPr>
          <a:xfrm flipH="1">
            <a:off x="249137" y="3716337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triangl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64" name="Google Shape;264;p23"/>
          <p:cNvCxnSpPr/>
          <p:nvPr/>
        </p:nvCxnSpPr>
        <p:spPr>
          <a:xfrm>
            <a:off x="250825" y="3213100"/>
            <a:ext cx="9600" cy="512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65" name="Google Shape;265;p23"/>
          <p:cNvCxnSpPr/>
          <p:nvPr/>
        </p:nvCxnSpPr>
        <p:spPr>
          <a:xfrm flipH="1">
            <a:off x="249137" y="3213100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914400" y="460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mic Sans MS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Ns2: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179387" y="981075"/>
            <a:ext cx="86409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Configuring the LL layer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set val(ll) 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107950" y="2492375"/>
            <a:ext cx="86409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Configuring the MAC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set val(mac) Mac/802_11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5086350" y="1674812"/>
            <a:ext cx="2587500" cy="3984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4"/>
          <p:cNvCxnSpPr/>
          <p:nvPr/>
        </p:nvCxnSpPr>
        <p:spPr>
          <a:xfrm flipH="1">
            <a:off x="5219725" y="3357562"/>
            <a:ext cx="9366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77" name="Google Shape;277;p24"/>
          <p:cNvCxnSpPr/>
          <p:nvPr/>
        </p:nvCxnSpPr>
        <p:spPr>
          <a:xfrm flipH="1">
            <a:off x="4140225" y="1847850"/>
            <a:ext cx="9366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sp>
        <p:nvSpPr>
          <p:cNvPr id="278" name="Google Shape;278;p24"/>
          <p:cNvSpPr txBox="1"/>
          <p:nvPr/>
        </p:nvSpPr>
        <p:spPr>
          <a:xfrm>
            <a:off x="6164262" y="2781300"/>
            <a:ext cx="2527200" cy="14652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protocol: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802.11 (Wifi)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802.15.4 (Sensors)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CSMA/CA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179387" y="4005262"/>
            <a:ext cx="8640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Configuring the Queue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set val(ifq) Queue/DropTail/PrimaryQueue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set val(ifqlen) 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5667375" y="5300662"/>
            <a:ext cx="2668500" cy="11907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policy: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24"/>
          <p:cNvCxnSpPr/>
          <p:nvPr/>
        </p:nvCxnSpPr>
        <p:spPr>
          <a:xfrm flipH="1" rot="10800000">
            <a:off x="7000875" y="5084662"/>
            <a:ext cx="18900" cy="2160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sp>
        <p:nvSpPr>
          <p:cNvPr id="282" name="Google Shape;282;p24"/>
          <p:cNvSpPr txBox="1"/>
          <p:nvPr/>
        </p:nvSpPr>
        <p:spPr>
          <a:xfrm>
            <a:off x="1776412" y="5876925"/>
            <a:ext cx="2327400" cy="3684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4"/>
          <p:cNvCxnSpPr/>
          <p:nvPr/>
        </p:nvCxnSpPr>
        <p:spPr>
          <a:xfrm flipH="1" rot="10800000">
            <a:off x="2987675" y="5445225"/>
            <a:ext cx="1500" cy="431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/>
        </p:nvSpPr>
        <p:spPr>
          <a:xfrm>
            <a:off x="107950" y="2708275"/>
            <a:ext cx="3527400" cy="381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914400" y="460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mic Sans MS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Ns2: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214312" y="1143000"/>
            <a:ext cx="8640900" cy="4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wireless environment can be modeled by configuring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 stack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each node.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$ns_ node-config –phyType $val(netif)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-propType $val(prop)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-antType $val(type)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-llType $val(ll)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	-macType $val(mac)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-ifqType $val(ifq)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	-ifqLen $val(ifqlen)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-adhocRouting $val(rp)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-topoInstance $topo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-channel $chan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468312" y="5949950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473075" y="5589587"/>
            <a:ext cx="1149300" cy="3366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ANTENNA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1619250" y="5589587"/>
            <a:ext cx="1657200" cy="5811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PROPAGATION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468312" y="4797425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539750" y="2924175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546100" y="3500437"/>
            <a:ext cx="901800" cy="3366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5"/>
          <p:cNvCxnSpPr/>
          <p:nvPr/>
        </p:nvCxnSpPr>
        <p:spPr>
          <a:xfrm flipH="1" rot="10800000">
            <a:off x="1835150" y="5300687"/>
            <a:ext cx="1500" cy="2889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sp>
        <p:nvSpPr>
          <p:cNvPr id="300" name="Google Shape;300;p25"/>
          <p:cNvSpPr txBox="1"/>
          <p:nvPr/>
        </p:nvSpPr>
        <p:spPr>
          <a:xfrm>
            <a:off x="539750" y="4005262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25"/>
          <p:cNvCxnSpPr/>
          <p:nvPr/>
        </p:nvCxnSpPr>
        <p:spPr>
          <a:xfrm flipH="1" rot="10800000">
            <a:off x="1835150" y="4508525"/>
            <a:ext cx="1500" cy="2889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302" name="Google Shape;302;p25"/>
          <p:cNvCxnSpPr/>
          <p:nvPr/>
        </p:nvCxnSpPr>
        <p:spPr>
          <a:xfrm flipH="1" rot="10800000">
            <a:off x="1835150" y="3428962"/>
            <a:ext cx="1500" cy="5763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303" name="Google Shape;303;p25"/>
          <p:cNvCxnSpPr/>
          <p:nvPr/>
        </p:nvCxnSpPr>
        <p:spPr>
          <a:xfrm flipH="1">
            <a:off x="249137" y="4221162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triangl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304" name="Google Shape;304;p25"/>
          <p:cNvCxnSpPr/>
          <p:nvPr/>
        </p:nvCxnSpPr>
        <p:spPr>
          <a:xfrm>
            <a:off x="250825" y="3716337"/>
            <a:ext cx="9600" cy="512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305" name="Google Shape;305;p25"/>
          <p:cNvCxnSpPr/>
          <p:nvPr/>
        </p:nvCxnSpPr>
        <p:spPr>
          <a:xfrm flipH="1">
            <a:off x="249137" y="3716337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triangl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306" name="Google Shape;306;p25"/>
          <p:cNvCxnSpPr/>
          <p:nvPr/>
        </p:nvCxnSpPr>
        <p:spPr>
          <a:xfrm>
            <a:off x="250825" y="3213100"/>
            <a:ext cx="9600" cy="512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307" name="Google Shape;307;p25"/>
          <p:cNvCxnSpPr/>
          <p:nvPr/>
        </p:nvCxnSpPr>
        <p:spPr>
          <a:xfrm flipH="1">
            <a:off x="249137" y="3213100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/>
        </p:nvSpPr>
        <p:spPr>
          <a:xfrm>
            <a:off x="914400" y="460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mic Sans MS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Ns2: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179387" y="981075"/>
            <a:ext cx="86409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Configuring the routing protocol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set val(adhocrouting) AODV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3232150" y="2349500"/>
            <a:ext cx="5106900" cy="6429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protocol for multi-hop networks: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AODV, DSDV, DSR, TORA, 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26"/>
          <p:cNvCxnSpPr/>
          <p:nvPr/>
        </p:nvCxnSpPr>
        <p:spPr>
          <a:xfrm flipH="1" rot="10800000">
            <a:off x="5219700" y="2060600"/>
            <a:ext cx="1500" cy="2889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pic>
        <p:nvPicPr>
          <p:cNvPr id="318" name="Google Shape;3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3429000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6"/>
          <p:cNvSpPr txBox="1"/>
          <p:nvPr/>
        </p:nvSpPr>
        <p:spPr>
          <a:xfrm>
            <a:off x="906462" y="4292600"/>
            <a:ext cx="1157400" cy="3684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7" y="4941887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6"/>
          <p:cNvSpPr txBox="1"/>
          <p:nvPr/>
        </p:nvSpPr>
        <p:spPr>
          <a:xfrm>
            <a:off x="7237412" y="5876925"/>
            <a:ext cx="1730400" cy="3684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137" y="3213100"/>
            <a:ext cx="863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4652962"/>
            <a:ext cx="863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537" y="4365625"/>
            <a:ext cx="863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262" y="3429000"/>
            <a:ext cx="863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0" y="5373687"/>
            <a:ext cx="863600" cy="86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6"/>
          <p:cNvCxnSpPr/>
          <p:nvPr/>
        </p:nvCxnSpPr>
        <p:spPr>
          <a:xfrm>
            <a:off x="2051050" y="3789362"/>
            <a:ext cx="938100" cy="15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26"/>
          <p:cNvCxnSpPr/>
          <p:nvPr/>
        </p:nvCxnSpPr>
        <p:spPr>
          <a:xfrm>
            <a:off x="4067175" y="4005262"/>
            <a:ext cx="433500" cy="3603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p26"/>
          <p:cNvCxnSpPr/>
          <p:nvPr/>
        </p:nvCxnSpPr>
        <p:spPr>
          <a:xfrm>
            <a:off x="5292725" y="5084762"/>
            <a:ext cx="360300" cy="2889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p26"/>
          <p:cNvCxnSpPr/>
          <p:nvPr/>
        </p:nvCxnSpPr>
        <p:spPr>
          <a:xfrm flipH="1" rot="10800000">
            <a:off x="6516687" y="5589624"/>
            <a:ext cx="719100" cy="714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26"/>
          <p:cNvCxnSpPr/>
          <p:nvPr/>
        </p:nvCxnSpPr>
        <p:spPr>
          <a:xfrm>
            <a:off x="755650" y="6021387"/>
            <a:ext cx="720600" cy="15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2" name="Google Shape;332;p26"/>
          <p:cNvSpPr txBox="1"/>
          <p:nvPr/>
        </p:nvSpPr>
        <p:spPr>
          <a:xfrm>
            <a:off x="1612900" y="5805487"/>
            <a:ext cx="1909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562" y="3644900"/>
            <a:ext cx="863600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/>
        </p:nvSpPr>
        <p:spPr>
          <a:xfrm>
            <a:off x="914400" y="-106362"/>
            <a:ext cx="82296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7"/>
          <p:cNvSpPr txBox="1"/>
          <p:nvPr/>
        </p:nvSpPr>
        <p:spPr>
          <a:xfrm>
            <a:off x="152400" y="0"/>
            <a:ext cx="8640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Define the nodes of the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 n0 [$ns node]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set n1 [$ns node]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AE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#Use “for” loop to create 3 nodes: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{set i &lt; 0} {$i &lt; 3} {incr i}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node($i) [$ns node]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$node($i) random-motion 0 </a:t>
            </a:r>
            <a:r>
              <a:rPr b="1" i="1" lang="en-US" sz="2400" u="none" cap="none" strike="noStrike">
                <a:solidFill>
                  <a:srgbClr val="5B5249"/>
                </a:solidFill>
                <a:latin typeface="Courier New"/>
                <a:ea typeface="Courier New"/>
                <a:cs typeface="Courier New"/>
                <a:sym typeface="Courier New"/>
              </a:rPr>
              <a:t># disable random motion</a:t>
            </a:r>
            <a:r>
              <a:rPr b="1" i="1" lang="en-US" sz="2000" u="none" cap="none" strike="noStrike">
                <a:solidFill>
                  <a:srgbClr val="5B52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996600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Define the 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$n0 set X_ 300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$n0 set Y_ 400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$n0 set Z_ 0 #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z axis not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996600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Define the mobility of wireless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NS_OBJ at TIME “NODE setdest X_COOR Y_COOR SPEED”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$ns at 10.5 “$node(0) setdest 100 100 5.0”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4648200" y="3733800"/>
            <a:ext cx="3733800" cy="3684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node 0 at position &lt;300,400,0&gt;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27"/>
          <p:cNvCxnSpPr/>
          <p:nvPr/>
        </p:nvCxnSpPr>
        <p:spPr>
          <a:xfrm flipH="1">
            <a:off x="3978300" y="3917950"/>
            <a:ext cx="669900" cy="333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sp>
        <p:nvSpPr>
          <p:cNvPr id="343" name="Google Shape;343;p27"/>
          <p:cNvSpPr txBox="1"/>
          <p:nvPr/>
        </p:nvSpPr>
        <p:spPr>
          <a:xfrm>
            <a:off x="5046662" y="5940425"/>
            <a:ext cx="4097400" cy="9177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time 10.5, node 0 will move toward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position (100,100) with speed equal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m/s (constant speed)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27"/>
          <p:cNvCxnSpPr/>
          <p:nvPr/>
        </p:nvCxnSpPr>
        <p:spPr>
          <a:xfrm flipH="1" rot="10800000">
            <a:off x="6705600" y="5486462"/>
            <a:ext cx="1500" cy="3603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2286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 file format -OLD</a:t>
            </a:r>
            <a:endParaRPr/>
          </a:p>
        </p:txBody>
      </p:sp>
      <p:sp>
        <p:nvSpPr>
          <p:cNvPr id="350" name="Google Shape;350;p28"/>
          <p:cNvSpPr txBox="1"/>
          <p:nvPr>
            <p:ph idx="1" type="body"/>
          </p:nvPr>
        </p:nvSpPr>
        <p:spPr>
          <a:xfrm>
            <a:off x="304800" y="990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ACTION:	[s| r|D]: s -- sent, r -- received, D -- dropped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WHEN:	the time when the action happened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	the node where the action happened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LAYER:	AGT -- application,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RTR -- routing,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LL  -- link layer (ARP is done here)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IFQ -- outgoing packet queue (between link and mac layer)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MAC -- mac,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PHY -- physical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SEQNO:	the sequence number of the packet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	the packet type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cbr -- CBR data stream packet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DSR -- DSR routing packet (control packet generated by routing)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RTS -- RTS packet generated by MAC 802.11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ARP -- link layer ARP packet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	the size of packet at current layer, when packet goes down, size increases, goes up size decreases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 b c d]:	a -- the packet duration in mac layer header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 -- the mac address of destination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 -- the mac address of source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 -- the mac type of the packet body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Flags:	               [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source node ip : port_number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destination node ip (-1 means broadcast) : port_number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ip header ttl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ip of next hop (0 means node 0 or broadcast)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]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/>
        </p:nvSpPr>
        <p:spPr>
          <a:xfrm>
            <a:off x="914400" y="460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mic Sans MS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Ns2: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Simulation Output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(TRACE)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285750" y="1000125"/>
            <a:ext cx="8750400" cy="3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Depending on the length of the simulation, the trace file might occupy lots of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bytes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the disk.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2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$ns_ node-config –agentTrace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ON/OFF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			-routerTrace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ON/OFF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-macTrace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ON/OFF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-mobilityTrace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ON/OFF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2435225" y="4076700"/>
            <a:ext cx="5924400" cy="3984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Configure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granularity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tracing process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29"/>
          <p:cNvCxnSpPr/>
          <p:nvPr/>
        </p:nvCxnSpPr>
        <p:spPr>
          <a:xfrm flipH="1">
            <a:off x="6659424" y="2852737"/>
            <a:ext cx="7923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360" name="Google Shape;360;p29"/>
          <p:cNvCxnSpPr/>
          <p:nvPr/>
        </p:nvCxnSpPr>
        <p:spPr>
          <a:xfrm>
            <a:off x="7451725" y="2852737"/>
            <a:ext cx="1500" cy="12240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sp>
        <p:nvSpPr>
          <p:cNvPr id="361" name="Google Shape;361;p29"/>
          <p:cNvSpPr txBox="1"/>
          <p:nvPr/>
        </p:nvSpPr>
        <p:spPr>
          <a:xfrm>
            <a:off x="468312" y="4797425"/>
            <a:ext cx="8207400" cy="15573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 10.00078 1 AGT --- 100 cbr 1112 [13a 1 0 800]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 10.00078 1 MAC --- 100 cbr 1112 [13a 1 0 800]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 10.00078 0 MAC --- 100 cbr 1112 [13a 1 0 800]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 10.00078 0 AGT --- 100 cbr 1112 [13a 1 0 800]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old trace file</a:t>
            </a:r>
            <a:endParaRPr/>
          </a:p>
        </p:txBody>
      </p:sp>
      <p:sp>
        <p:nvSpPr>
          <p:cNvPr id="367" name="Google Shape;367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0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0.032821055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_1_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RTR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rgbClr val="984807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rgbClr val="4A452A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rPr>
              <a:t>[0 0 0 0]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 </a:t>
            </a:r>
            <a:r>
              <a:rPr b="1" i="0" lang="en-US" sz="20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[1:255 -1:255 32 0]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b="0" i="0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228600" y="0"/>
            <a:ext cx="8229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AODV TRACE FILE</a:t>
            </a:r>
            <a:endParaRPr/>
          </a:p>
        </p:txBody>
      </p:sp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457200" y="1219200"/>
            <a:ext cx="8229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4765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trace information: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“_0_” sends (i.e., “s”) at time “21.500275” second.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trace level is at the “MAC” layer.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packet has the unique ID of “0”, contains an “AODV” payload type, and is “106” bytes in size.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MAC protocol assumes that the delay over the underlying wireless channel is zero “0”.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source and destination MAC addresses are “0” and “ffffffff”, respectively.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 IP packet running over an Ethernet network (i.e., “800”).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trace information: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IP source and destination addresses of “0” and “1”, respectively.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ports for both source and destination are “255”.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to live and the address of the next hop node are “30” hops and “0”, respectively.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AODV trace information: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 RREQ packet tagged with the ID “0×2”.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hop counts is “1” and the broadcast ID is “4”.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destination IP address and sequence number are 1 and 0, respectively.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source IP address and sequence number are 0 and 10, respectively.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string “(REQUEST)” confirms that this is the RREQ packet.</a:t>
            </a:r>
            <a:endParaRPr/>
          </a:p>
          <a:p>
            <a:pPr indent="-24765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4.bp.blogspot.com/-ifi3iwdeXsQ/U09uKj9EsOI/AAAAAAAAAUg/l3nVidUolzg/s1600/Screenshot+from+2014-04-17+11:30:55.png" id="374" name="Google Shape;3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8763001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to set up wireless network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Define the type for the network components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an instance of the simulator.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Setup trace and call the procedure trace-all {}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Setup nam and call the procedure namtrace-all-wireless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topology object with x and y co-ordinates.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object God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nodes before we can create them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 nodes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them a position to start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node movements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traffic flow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stop time when  the simulation should end.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the simulation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DSR TRACE FILE FORMAT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descr="http://3.bp.blogspot.com/-_ZIq6-eW-EU/U1EVMd2zr0I/AAAAAAAAAUw/p9I3_vBoj1g/s1600/Screenshot+from+2014-04-18+17:35:46.png" id="380" name="Google Shape;38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1000"/>
            <a:ext cx="82296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2"/>
          <p:cNvSpPr txBox="1"/>
          <p:nvPr/>
        </p:nvSpPr>
        <p:spPr>
          <a:xfrm>
            <a:off x="228600" y="1066800"/>
            <a:ext cx="8458200" cy="7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means send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606.210364161: time stamp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_39_:  node id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RTR: means router message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1306:  id of this packet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DSR: DSR agent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44: size in the common header hdr_cmn()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[13a a 27 800] MAC detail:  13a: means the expected transmission time ( note that packet size is large, 44 bytes, 314second?)                         a: means the receiving node: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27: means the sending node is 39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800:  IP header: 0x0800, (ETHERTYPE_ARP is 0x0806)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[39:255 8:255 255 8] IP detail: src address: IP 39 means 0.0.0.39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port 255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dst address: IP 8 means 0.0.0.8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port 255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TTL: 255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Next-hop: 8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[0 0] [0 0 0 0-&gt;0] [1 1 8 39-&gt;10]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DSR detail:                                                   2:  num_addrs()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[0 0] route-request option, this is not a route request, the second 0 is labeled for sequence number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[0 0 0 0-&gt;0]    route-reply option: [ " route-reply?" "Rreq seqno" "reply length" "dst of src  route", "src of the src route"]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[1 1 8 39-&gt;10], 1: shows this is a route error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                         1: number of route errors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                         8: tp notify node 8.</a:t>
            </a:r>
            <a:b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                         39-&gt;10: link 39-10 is broken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trace file format</a:t>
            </a:r>
            <a:endParaRPr/>
          </a:p>
        </p:txBody>
      </p:sp>
      <p:sp>
        <p:nvSpPr>
          <p:cNvPr id="387" name="Google Shape;387;p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$ns use-new trace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type="title"/>
          </p:nvPr>
        </p:nvSpPr>
        <p:spPr>
          <a:xfrm>
            <a:off x="982662" y="-26987"/>
            <a:ext cx="7708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Ad hoc network</a:t>
            </a:r>
            <a:endParaRPr/>
          </a:p>
        </p:txBody>
      </p:sp>
      <p:sp>
        <p:nvSpPr>
          <p:cNvPr id="394" name="Google Shape;394;p34"/>
          <p:cNvSpPr txBox="1"/>
          <p:nvPr>
            <p:ph idx="1" type="body"/>
          </p:nvPr>
        </p:nvSpPr>
        <p:spPr>
          <a:xfrm>
            <a:off x="715962" y="1193800"/>
            <a:ext cx="77106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val(chan)	Channel/WirelessChannel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channel type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val(prop)	Propagation/TwoRayGround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radio-propagation model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val(netif)	Phy/WirelessPhy	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network interface type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val(mac)	Mac/802_11	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MAC type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val(ifq)	Queue/DropTail/PriQueue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interface queue type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val(ll)		LL                         	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link layer type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val(ant)	Antenna/OmniAntenna        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antenna model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val(ifqlen)	50                         	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max packet in ifq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val(nn)	3                          	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number of nodes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val(rp)		DSDV                      	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routing protocol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val(x)		500   		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X dimension of topography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val(y)		400   		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Y dimension of topography</a:t>
            </a: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val(stop)	150			</a:t>
            </a: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time of simulation end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E00"/>
              </a:buClr>
              <a:buSzPts val="1600"/>
              <a:buNone/>
            </a:pP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Define options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ns [new Simulator]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tracefd [open out.tr w]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namtrace [open out.nam w]    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trace-all $tracefd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namtrace-all-wireless $namtrace $val(x) $val(y)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type="title"/>
          </p:nvPr>
        </p:nvSpPr>
        <p:spPr>
          <a:xfrm>
            <a:off x="982662" y="-26987"/>
            <a:ext cx="7708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/>
          </a:p>
        </p:txBody>
      </p:sp>
      <p:sp>
        <p:nvSpPr>
          <p:cNvPr id="401" name="Google Shape;401;p35"/>
          <p:cNvSpPr txBox="1"/>
          <p:nvPr>
            <p:ph idx="1" type="body"/>
          </p:nvPr>
        </p:nvSpPr>
        <p:spPr>
          <a:xfrm>
            <a:off x="609600" y="609600"/>
            <a:ext cx="7708800" cy="5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0" i="0" lang="en-US" sz="17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set ns_  [new Simulator]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AE00"/>
              </a:buClr>
              <a:buSzPts val="1700"/>
              <a:buNone/>
            </a:pPr>
            <a:r>
              <a:rPr b="1" i="0" lang="en-US" sz="17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#Initialize Global Variables</a:t>
            </a:r>
            <a:endParaRPr b="0" i="0" sz="1700" u="none">
              <a:solidFill>
                <a:srgbClr val="00AE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0" i="0" lang="en-US" sz="17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 $ns_ use-newtrace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AE00"/>
              </a:buClr>
              <a:buSzPts val="1700"/>
              <a:buNone/>
            </a:pPr>
            <a:r>
              <a:rPr b="1" i="0" lang="en-US" sz="17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Please use this trace command to get the latest  format in you trace file</a:t>
            </a:r>
            <a:endParaRPr b="0" i="0" sz="1700" u="none">
              <a:solidFill>
                <a:srgbClr val="00AE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0" i="0" lang="en-US" sz="17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set tracefd     [open simple_manet.tr w]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0" i="0" lang="en-US" sz="17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$ns_ trace-all $tracefd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0" i="0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7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b="1" i="0" lang="en-US" sz="17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Create trace file</a:t>
            </a:r>
            <a:endParaRPr b="0" i="0" sz="1700" u="none">
              <a:solidFill>
                <a:srgbClr val="00AE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0" i="0" lang="en-US" sz="17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set namtrace [open simple_manet.nam w]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0" i="0" lang="en-US" sz="17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$ns_ namtrace-all-wireless $namtrace $val(x) $val(y)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AE00"/>
              </a:buClr>
              <a:buSzPts val="1700"/>
              <a:buNone/>
            </a:pPr>
            <a:r>
              <a:rPr b="0" i="0" lang="en-US" sz="17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 #</a:t>
            </a:r>
            <a:r>
              <a:rPr b="1" i="0" lang="en-US" sz="17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Create Nam file</a:t>
            </a:r>
            <a:endParaRPr b="0" i="0" sz="1700" u="none">
              <a:solidFill>
                <a:srgbClr val="00AE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700"/>
              <a:buNone/>
            </a:pPr>
            <a:r>
              <a:rPr b="0" i="0" lang="en-US" sz="17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topo [new Topography]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700"/>
              <a:buNone/>
            </a:pPr>
            <a:r>
              <a:rPr b="0" i="0" lang="en-US" sz="17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$topo load_flatgrid $val(x) $val(y)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AE00"/>
              </a:buClr>
              <a:buSzPts val="1700"/>
              <a:buNone/>
            </a:pPr>
            <a:r>
              <a:rPr b="1" i="0" lang="en-US" sz="17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Create a topology object that keeps track of movements of nodes within the topological boundary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700"/>
              <a:buNone/>
            </a:pPr>
            <a:r>
              <a:rPr b="0" i="0" lang="en-US" sz="17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create-god $val(nn)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AE00"/>
              </a:buClr>
              <a:buSzPts val="1700"/>
              <a:buNone/>
            </a:pPr>
            <a:r>
              <a:rPr b="1" i="0" lang="en-US" sz="17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God object is used to store global information about the state of the environment, network or nodes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specified number of mobilenodes [$val(nn)] and "attach"</a:t>
            </a:r>
            <a:r>
              <a:rPr b="0" i="0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</a:t>
            </a:r>
            <a:r>
              <a:rPr b="1" i="0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 to the channel</a:t>
            </a:r>
            <a:r>
              <a:rPr b="0" i="0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chan_1_ [new $val(chan)]</a:t>
            </a:r>
            <a:endParaRPr/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982662" y="-26987"/>
            <a:ext cx="7708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408" name="Google Shape;408;p36"/>
          <p:cNvSpPr txBox="1"/>
          <p:nvPr>
            <p:ph idx="1" type="body"/>
          </p:nvPr>
        </p:nvSpPr>
        <p:spPr>
          <a:xfrm>
            <a:off x="533400" y="685800"/>
            <a:ext cx="7708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node-config	-adhocRouting $val(rp)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-llType $val(ll)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-macType $val(mac)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-ifqType $val(ifq)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-ifqLen $val(ifqlen)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-antType $val(ant)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-propType $val(prop)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-phyType $val(netif)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-channelType $val(chan)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-topoInstance $topo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-agentTrace ON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-routerTrace ON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-macTrace OFF \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		-movementTrace ON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E00"/>
              </a:buClr>
              <a:buSzPts val="1800"/>
              <a:buNone/>
            </a:pPr>
            <a:r>
              <a:rPr b="0" i="0" lang="en-US" sz="18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Configure the nodes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for {set i 0} {$i &lt; $val(nn) } { incr i } {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set node_($i) [$ns node]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$node_($i) random-motion 0	</a:t>
            </a:r>
            <a:r>
              <a:rPr b="0" i="0" lang="en-US" sz="18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;# disable random motion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b="0" i="0" lang="en-US" sz="18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414" name="Google Shape;414;p37"/>
          <p:cNvSpPr txBox="1"/>
          <p:nvPr/>
        </p:nvSpPr>
        <p:spPr>
          <a:xfrm>
            <a:off x="533400" y="1600200"/>
            <a:ext cx="7543800" cy="4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Create the specified number of nodes [$val(nn)] and "attach" them to the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$node_(0) set X_ 5.0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$node_(0) set Y_ 5.0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$node_(0) set Z_ 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$node_(1) set X_ 490.0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$node_(1) set Y_ 285.0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$node_(1) set Z_ 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$node_(2) set X_ 150.0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$node_(2) set Y_ 240.0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$node_(2) set Z_ 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E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Provide initial location of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at 10.0 "$node_(0) setdest 250.0 250.0 3.0"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at 30.0 "$node_(1) setdest 45.0 285.0 5.0"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at 100.0 "$node_(0) setdest 480.0 300.0 5.0"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E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Generation of movements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/>
          <p:nvPr>
            <p:ph type="title"/>
          </p:nvPr>
        </p:nvSpPr>
        <p:spPr>
          <a:xfrm>
            <a:off x="982662" y="-26987"/>
            <a:ext cx="7708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</a:t>
            </a:r>
            <a:endParaRPr/>
          </a:p>
        </p:txBody>
      </p:sp>
      <p:sp>
        <p:nvSpPr>
          <p:cNvPr id="421" name="Google Shape;421;p38"/>
          <p:cNvSpPr txBox="1"/>
          <p:nvPr>
            <p:ph idx="1" type="body"/>
          </p:nvPr>
        </p:nvSpPr>
        <p:spPr>
          <a:xfrm>
            <a:off x="715962" y="1193800"/>
            <a:ext cx="77106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tcp [new Agent/TCP]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sink [new Agent/TCPSink]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attach-agent $node_(0) $tcp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attach-agent $node_(1) $sink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connect $tcp $sink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set ftp [new Application/FTP]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$ftp attach-agent $tcp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at 10.0 "$ftp start" 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E00"/>
              </a:buClr>
              <a:buSzPts val="1600"/>
              <a:buNone/>
            </a:pP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Set up a TCP connection between node_(0) and node_(1)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for {set i 0} {$i &lt; $val(nn)} { incr i } {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$ns initial_node_pos $node_($i) 40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E00"/>
              </a:buClr>
              <a:buSzPts val="1600"/>
              <a:buNone/>
            </a:pP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Define node initial position in NAM, 40 defines the node size for NAM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for {set i 0} {$i &lt; $val(nn) } { incr i } {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$ns at $val(stop) "$node_($i) reset";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E00"/>
              </a:buClr>
              <a:buSzPts val="1600"/>
              <a:buNone/>
            </a:pP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Telling nodes when the simulation ends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type="title"/>
          </p:nvPr>
        </p:nvSpPr>
        <p:spPr>
          <a:xfrm>
            <a:off x="982662" y="-26987"/>
            <a:ext cx="7708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Ad hoc network</a:t>
            </a:r>
            <a:endParaRPr/>
          </a:p>
        </p:txBody>
      </p:sp>
      <p:sp>
        <p:nvSpPr>
          <p:cNvPr id="428" name="Google Shape;428;p39"/>
          <p:cNvSpPr txBox="1"/>
          <p:nvPr>
            <p:ph idx="1" type="body"/>
          </p:nvPr>
        </p:nvSpPr>
        <p:spPr>
          <a:xfrm>
            <a:off x="715962" y="1193800"/>
            <a:ext cx="77106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at $val(stop) "$ns nam-end-wireless $val(stop)"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at $val(stop) "stop"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proc stop {} {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	global ns tracefd namtrace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	$ns flush-trace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	close $tracefd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	close $namtrace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	exec nam out.nam &amp;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	exit 0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E00"/>
              </a:buClr>
              <a:buSzPts val="1600"/>
              <a:buNone/>
            </a:pPr>
            <a:r>
              <a:rPr b="0" i="0" lang="en-US" sz="1600" u="none">
                <a:solidFill>
                  <a:srgbClr val="00AE00"/>
                </a:solidFill>
                <a:latin typeface="Calibri"/>
                <a:ea typeface="Calibri"/>
                <a:cs typeface="Calibri"/>
                <a:sym typeface="Calibri"/>
              </a:rPr>
              <a:t># ending nam and the simulation </a:t>
            </a:r>
            <a:endParaRPr/>
          </a:p>
          <a:p>
            <a:pPr indent="-28416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 run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idx="1" type="body"/>
          </p:nvPr>
        </p:nvSpPr>
        <p:spPr>
          <a:xfrm>
            <a:off x="0" y="0"/>
            <a:ext cx="8686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recvdSize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startTime = 400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stopTime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event = $1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time = $2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node_id = $3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pkt_size = $8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level = $4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(level == "AGT" &amp;&amp; event == "s" &amp;&amp; pkt_size &gt;= 512) {                           # Store start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(time &lt; startTime)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startTime =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(level == "AGT" &amp;&amp; event == "r" &amp;&amp; pkt_size &gt;= 512) {	# Update total received packets' size and store packets arrival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(time &gt; stopTime)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stopTime =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hdr_size = pkt_size % 512 	 # Rip off the header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pkt_size -= hdr_size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recvdSize += pkt_size 	 # Store received packet's size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printf("Average Throughput[kbps] = %.2f\t\t StartTime=%.2f\tStopTime=%.2f\n",(recvdSize/(stopTime-startTime))*(8/1000),startTime,stopTime)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array used to define these variables, val() is not global as it used to be in the earlier wireless scripts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options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val(chan)         Channel/WirelessChannel  ;# channel type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val(prop)         Propagation/TwoRayGround ;# radio-propagation model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val(ant)          Antenna/OmniAntenna      ;# Antenna type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val(ll)           LL                       ;# Link layer type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val(ifq)          Queue/DropTail/PriQueue  ;# Interface queue type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val(ifqlen)       50                       ;# max packet in ifq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val(netif)        Phy/WirelessPhy          ;# network interface type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val(mac)          Mac/802_11               ;# MAC type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val(rp)           DSDV                     ;# ad-hoc routing protocol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val(nn)           2                        ;# number of mobilenodes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81000" y="2286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❖"/>
            </a:pPr>
            <a:r>
              <a:rPr b="1" i="0" lang="en-US" sz="2000" u="non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Create an instance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ns_ [new Simulator] 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❖"/>
            </a:pPr>
            <a:r>
              <a:rPr b="1" i="0" lang="en-US" sz="2000" u="non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Set up Trace file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tracefd [open simple.tr w]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$ns_ trace-all $tracefd  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❖"/>
            </a:pPr>
            <a:r>
              <a:rPr b="1" i="0" lang="en-US" sz="2000" u="non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Set up nam file         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wirelfd [open simple.nam w]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$ns namtrace-all-wireless $wirelfd 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#Replace $ns namtrace-all $fd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with above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1500"/>
              <a:buFont typeface="Noto Sans Symbols"/>
              <a:buChar char="❖"/>
            </a:pPr>
            <a:r>
              <a:rPr b="1" i="0" lang="en-US" sz="20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Define the position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 topograpy [new Topography]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$topography load_flatgrid 400 400   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996600"/>
              </a:buClr>
              <a:buSzPts val="2000"/>
              <a:buFont typeface="Noto Sans Symbols"/>
              <a:buChar char="❖"/>
            </a:pPr>
            <a:r>
              <a:rPr b="1" i="0" lang="en-US" sz="20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Utilize the General Object Director (GOD)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god [create-god &lt;no of mnodes&gt;]</a:t>
            </a:r>
            <a:endParaRPr/>
          </a:p>
          <a:p>
            <a:pPr indent="-455612" lvl="0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$god set-dist &lt;from&gt; &lt;to&gt; &lt;#hops&gt;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019800" y="4648200"/>
            <a:ext cx="2133600" cy="6429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simulation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400mx400m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181487" y="4800675"/>
            <a:ext cx="662100" cy="104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sp>
        <p:nvSpPr>
          <p:cNvPr id="109" name="Google Shape;109;p16"/>
          <p:cNvSpPr txBox="1"/>
          <p:nvPr/>
        </p:nvSpPr>
        <p:spPr>
          <a:xfrm>
            <a:off x="4913312" y="5940425"/>
            <a:ext cx="4230600" cy="9177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that stores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 information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state of the environment (e.g.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matrix of connectivity among nodes)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flipH="1">
            <a:off x="5486500" y="5562600"/>
            <a:ext cx="4317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11" name="Google Shape;111;p16"/>
          <p:cNvCxnSpPr/>
          <p:nvPr/>
        </p:nvCxnSpPr>
        <p:spPr>
          <a:xfrm flipH="1" rot="10800000">
            <a:off x="6019800" y="5486462"/>
            <a:ext cx="1500" cy="3603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982662" y="-26987"/>
            <a:ext cx="7708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wireless model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15962" y="1193800"/>
            <a:ext cx="77106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the node</a:t>
            </a:r>
            <a:endParaRPr/>
          </a:p>
          <a:p>
            <a:pPr indent="-227012" lvl="1" marL="68580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00"/>
              <a:buNone/>
            </a:pPr>
            <a:r>
              <a:rPr b="0" i="0" lang="en-US" sz="1600" u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$ns_ node-config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2744787" y="1817687"/>
            <a:ext cx="51132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-adhocRouting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DSDV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DSR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TORA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AODV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-topoInstance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$topo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addressType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flat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expanded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wiredRouting ON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mobileIP ON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-llType LL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-macType Mac/802_11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-antType Antenna/OmniAntenna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-propType Propagation/TwoRayGround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-phyType Phy/WirelessPhy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-channelType Channel/WirelessChannel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-ifqType Queue/DropTail/PriQueue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-ifqLen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&lt;integer&gt;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-agentTrace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-routerTrace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-macTrace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662" lvl="0" marL="476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-movementTrace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16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1682750" y="2420937"/>
            <a:ext cx="949994" cy="952500"/>
            <a:chOff x="1149" y="1525"/>
            <a:chExt cx="648" cy="600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1149" y="166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600"/>
                <a:buFont typeface="Calibri"/>
                <a:buNone/>
              </a:pPr>
              <a:r>
                <a:rPr b="0" i="1" lang="en-US" sz="1600" u="none" cap="none" strike="noStrike">
                  <a:solidFill>
                    <a:srgbClr val="006600"/>
                  </a:solidFill>
                  <a:latin typeface="Calibri"/>
                  <a:ea typeface="Calibri"/>
                  <a:cs typeface="Calibri"/>
                  <a:sym typeface="Calibri"/>
                </a:rPr>
                <a:t>MobileIP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797" y="1525"/>
              <a:ext cx="0" cy="6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00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4505325" y="2349500"/>
            <a:ext cx="4063657" cy="631825"/>
            <a:chOff x="3075" y="1480"/>
            <a:chExt cx="2774" cy="398"/>
          </a:xfrm>
        </p:grpSpPr>
        <p:grpSp>
          <p:nvGrpSpPr>
            <p:cNvPr id="124" name="Google Shape;124;p17"/>
            <p:cNvGrpSpPr/>
            <p:nvPr/>
          </p:nvGrpSpPr>
          <p:grpSpPr>
            <a:xfrm>
              <a:off x="4554" y="1502"/>
              <a:ext cx="1295" cy="376"/>
              <a:chOff x="4554" y="1502"/>
              <a:chExt cx="1295" cy="376"/>
            </a:xfrm>
          </p:grpSpPr>
          <p:sp>
            <p:nvSpPr>
              <p:cNvPr id="125" name="Google Shape;125;p17"/>
              <p:cNvSpPr txBox="1"/>
              <p:nvPr/>
            </p:nvSpPr>
            <p:spPr>
              <a:xfrm>
                <a:off x="4649" y="1578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600"/>
                  <a:buFont typeface="Calibri"/>
                  <a:buNone/>
                </a:pPr>
                <a:r>
                  <a:rPr b="0" i="1" lang="en-US" sz="1600" u="none" cap="none" strike="noStrike">
                    <a:solidFill>
                      <a:srgbClr val="0066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Wired-cum-wireless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7"/>
              <p:cNvSpPr/>
              <p:nvPr/>
            </p:nvSpPr>
            <p:spPr>
              <a:xfrm>
                <a:off x="4554" y="1502"/>
                <a:ext cx="0" cy="3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9525">
                <a:solidFill>
                  <a:srgbClr val="0066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" name="Google Shape;127;p17"/>
            <p:cNvSpPr/>
            <p:nvPr/>
          </p:nvSpPr>
          <p:spPr>
            <a:xfrm>
              <a:off x="3075" y="1480"/>
              <a:ext cx="600" cy="300"/>
            </a:xfrm>
            <a:prstGeom prst="ellipse">
              <a:avLst/>
            </a:prstGeom>
            <a:noFill/>
            <a:ln cap="flat" cmpd="sng" w="12600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107950" y="2708275"/>
            <a:ext cx="3527400" cy="381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914400" y="460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mic Sans MS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Ns2: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14312" y="1143000"/>
            <a:ext cx="8640900" cy="4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wireless environment can be modeled by configuring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 stack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each node.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$ns_ node-config –phyType $val(netif)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-propType $val(prop)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-antType $val(type)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-llType $val(ll)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	-macType $val(mac)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-ifqType $val(ifq)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	-ifqLen $val(ifqlen)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-adhocRouting $val(rp)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-topoInstance $topo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-channel $chan_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68312" y="5949950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73075" y="5589587"/>
            <a:ext cx="1149300" cy="3366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ANTENNA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619250" y="5589587"/>
            <a:ext cx="1657200" cy="5811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PROPAGATION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68312" y="4797425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39750" y="2924175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46100" y="3500437"/>
            <a:ext cx="901800" cy="3366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 flipH="1" rot="10800000">
            <a:off x="1835150" y="5300687"/>
            <a:ext cx="1500" cy="2889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sp>
        <p:nvSpPr>
          <p:cNvPr id="144" name="Google Shape;144;p18"/>
          <p:cNvSpPr txBox="1"/>
          <p:nvPr/>
        </p:nvSpPr>
        <p:spPr>
          <a:xfrm>
            <a:off x="539750" y="4005262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8"/>
          <p:cNvCxnSpPr/>
          <p:nvPr/>
        </p:nvCxnSpPr>
        <p:spPr>
          <a:xfrm flipH="1" rot="10800000">
            <a:off x="1835150" y="4508525"/>
            <a:ext cx="1500" cy="2889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46" name="Google Shape;146;p18"/>
          <p:cNvCxnSpPr/>
          <p:nvPr/>
        </p:nvCxnSpPr>
        <p:spPr>
          <a:xfrm flipH="1" rot="10800000">
            <a:off x="1835150" y="3428962"/>
            <a:ext cx="1500" cy="5763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47" name="Google Shape;147;p18"/>
          <p:cNvCxnSpPr/>
          <p:nvPr/>
        </p:nvCxnSpPr>
        <p:spPr>
          <a:xfrm flipH="1">
            <a:off x="249137" y="4221162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triangl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48" name="Google Shape;148;p18"/>
          <p:cNvCxnSpPr/>
          <p:nvPr/>
        </p:nvCxnSpPr>
        <p:spPr>
          <a:xfrm>
            <a:off x="250825" y="3716337"/>
            <a:ext cx="9600" cy="512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49" name="Google Shape;149;p18"/>
          <p:cNvCxnSpPr/>
          <p:nvPr/>
        </p:nvCxnSpPr>
        <p:spPr>
          <a:xfrm flipH="1">
            <a:off x="249137" y="3716337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triangl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50" name="Google Shape;150;p18"/>
          <p:cNvCxnSpPr/>
          <p:nvPr/>
        </p:nvCxnSpPr>
        <p:spPr>
          <a:xfrm>
            <a:off x="250825" y="3213100"/>
            <a:ext cx="9600" cy="512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51" name="Google Shape;151;p18"/>
          <p:cNvCxnSpPr/>
          <p:nvPr/>
        </p:nvCxnSpPr>
        <p:spPr>
          <a:xfrm flipH="1">
            <a:off x="249137" y="3213100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/>
        </p:nvSpPr>
        <p:spPr>
          <a:xfrm>
            <a:off x="107950" y="2708275"/>
            <a:ext cx="3527400" cy="381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914400" y="460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mic Sans MS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Ns2: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14312" y="1143000"/>
            <a:ext cx="8640900" cy="4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wireless environment can be modeled by configuring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 stack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each node.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$ns_ node-config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–phyType $val(netif)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-propType $val(prop)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-antType $val(type)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-llType $val(ll)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	-macType $val(mac)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-ifqType $val(ifq)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	-ifqLen $val(ifqlen)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-adhocRouting $val(rp)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-topoInstance $topo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-channel $chan_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68312" y="5949950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73075" y="5589587"/>
            <a:ext cx="1149300" cy="3366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ANTENNA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619250" y="5589587"/>
            <a:ext cx="1657200" cy="5811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PROPAGATION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468312" y="4797425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39750" y="2924175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46100" y="3500437"/>
            <a:ext cx="901800" cy="3366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 flipH="1" rot="10800000">
            <a:off x="1835150" y="5300687"/>
            <a:ext cx="1500" cy="2889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sp>
        <p:nvSpPr>
          <p:cNvPr id="168" name="Google Shape;168;p19"/>
          <p:cNvSpPr txBox="1"/>
          <p:nvPr/>
        </p:nvSpPr>
        <p:spPr>
          <a:xfrm>
            <a:off x="539750" y="4005262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 flipH="1" rot="10800000">
            <a:off x="1835150" y="4508525"/>
            <a:ext cx="1500" cy="2889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70" name="Google Shape;170;p19"/>
          <p:cNvCxnSpPr/>
          <p:nvPr/>
        </p:nvCxnSpPr>
        <p:spPr>
          <a:xfrm flipH="1" rot="10800000">
            <a:off x="1835150" y="3428962"/>
            <a:ext cx="1500" cy="5763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71" name="Google Shape;171;p19"/>
          <p:cNvCxnSpPr/>
          <p:nvPr/>
        </p:nvCxnSpPr>
        <p:spPr>
          <a:xfrm flipH="1">
            <a:off x="249137" y="4221162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triangl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72" name="Google Shape;172;p19"/>
          <p:cNvCxnSpPr/>
          <p:nvPr/>
        </p:nvCxnSpPr>
        <p:spPr>
          <a:xfrm>
            <a:off x="250825" y="3716337"/>
            <a:ext cx="9600" cy="512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73" name="Google Shape;173;p19"/>
          <p:cNvCxnSpPr/>
          <p:nvPr/>
        </p:nvCxnSpPr>
        <p:spPr>
          <a:xfrm flipH="1">
            <a:off x="249137" y="3716337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triangl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74" name="Google Shape;174;p19"/>
          <p:cNvCxnSpPr/>
          <p:nvPr/>
        </p:nvCxnSpPr>
        <p:spPr>
          <a:xfrm>
            <a:off x="250825" y="3213100"/>
            <a:ext cx="9600" cy="512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175" name="Google Shape;175;p19"/>
          <p:cNvCxnSpPr/>
          <p:nvPr/>
        </p:nvCxnSpPr>
        <p:spPr>
          <a:xfrm flipH="1">
            <a:off x="249137" y="3213100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914400" y="460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mic Sans MS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Ns2: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79387" y="981075"/>
            <a:ext cx="8640900" cy="6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Configuring the PHY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set val(netif) Phy/WirelessPhy[Ext]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✧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be tuned: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Phy/WirelessPhy set Pt 2.07983391e-01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Phy/WirelessPhy set RXThresh 2.591168e-08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Phy/WirelessPhy set CSThresh 3.497734e-09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✧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Functionalities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offered by the PHY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2" marL="148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Signal 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2" marL="148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Modulation &amp; Bit-rate setting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2" marL="148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Modeling of collision/transmission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2" marL="148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/>
        </p:nvSpPr>
        <p:spPr>
          <a:xfrm>
            <a:off x="107950" y="2708275"/>
            <a:ext cx="3527400" cy="381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914400" y="460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mic Sans MS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Ns2: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214312" y="1143000"/>
            <a:ext cx="8640900" cy="4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wireless environment can be modeled by configuring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 stack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each node.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$ns_ node-config –phyType $val(netif)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-propType $val(prop)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-antType $val(type)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-llType $val(ll)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	-macType $val(mac)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-ifqType $val(ifq)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	-ifqLen $val(ifqlen)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-adhocRouting $val(rp)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-topoInstance $topo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	-channel $chan_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468312" y="5949950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473075" y="5589587"/>
            <a:ext cx="1149300" cy="3366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ANTENNA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619250" y="5589587"/>
            <a:ext cx="1657200" cy="5811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PROPAGATION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68312" y="4797425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539750" y="2924175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546100" y="3500437"/>
            <a:ext cx="901800" cy="3366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1"/>
          <p:cNvCxnSpPr/>
          <p:nvPr/>
        </p:nvCxnSpPr>
        <p:spPr>
          <a:xfrm flipH="1" rot="10800000">
            <a:off x="1835150" y="5300687"/>
            <a:ext cx="1500" cy="2889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sp>
        <p:nvSpPr>
          <p:cNvPr id="200" name="Google Shape;200;p21"/>
          <p:cNvSpPr txBox="1"/>
          <p:nvPr/>
        </p:nvSpPr>
        <p:spPr>
          <a:xfrm>
            <a:off x="539750" y="4005262"/>
            <a:ext cx="2808300" cy="460500"/>
          </a:xfrm>
          <a:prstGeom prst="rect">
            <a:avLst/>
          </a:prstGeom>
          <a:gradFill>
            <a:gsLst>
              <a:gs pos="0">
                <a:srgbClr val="E8E8FA"/>
              </a:gs>
              <a:gs pos="100000">
                <a:srgbClr val="A8A8EA"/>
              </a:gs>
            </a:gsLst>
            <a:lin ang="5400012" scaled="0"/>
          </a:gradFill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938535" dist="74769">
              <a:srgbClr val="808080">
                <a:alpha val="3764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1"/>
          <p:cNvCxnSpPr/>
          <p:nvPr/>
        </p:nvCxnSpPr>
        <p:spPr>
          <a:xfrm flipH="1" rot="10800000">
            <a:off x="1835150" y="4508525"/>
            <a:ext cx="1500" cy="2889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02" name="Google Shape;202;p21"/>
          <p:cNvCxnSpPr/>
          <p:nvPr/>
        </p:nvCxnSpPr>
        <p:spPr>
          <a:xfrm flipH="1" rot="10800000">
            <a:off x="1835150" y="3428962"/>
            <a:ext cx="1500" cy="5763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03" name="Google Shape;203;p21"/>
          <p:cNvCxnSpPr/>
          <p:nvPr/>
        </p:nvCxnSpPr>
        <p:spPr>
          <a:xfrm flipH="1">
            <a:off x="249137" y="4221162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triangl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04" name="Google Shape;204;p21"/>
          <p:cNvCxnSpPr/>
          <p:nvPr/>
        </p:nvCxnSpPr>
        <p:spPr>
          <a:xfrm>
            <a:off x="250825" y="3716337"/>
            <a:ext cx="9600" cy="512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05" name="Google Shape;205;p21"/>
          <p:cNvCxnSpPr/>
          <p:nvPr/>
        </p:nvCxnSpPr>
        <p:spPr>
          <a:xfrm flipH="1">
            <a:off x="249137" y="3716337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triangl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06" name="Google Shape;206;p21"/>
          <p:cNvCxnSpPr/>
          <p:nvPr/>
        </p:nvCxnSpPr>
        <p:spPr>
          <a:xfrm>
            <a:off x="250825" y="3213100"/>
            <a:ext cx="9600" cy="512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  <p:cxnSp>
        <p:nvCxnSpPr>
          <p:cNvPr id="207" name="Google Shape;207;p21"/>
          <p:cNvCxnSpPr/>
          <p:nvPr/>
        </p:nvCxnSpPr>
        <p:spPr>
          <a:xfrm flipH="1">
            <a:off x="249137" y="3213100"/>
            <a:ext cx="292200" cy="15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509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