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59" r:id="rId5"/>
    <p:sldId id="258" r:id="rId6"/>
    <p:sldId id="261" r:id="rId7"/>
    <p:sldId id="262" r:id="rId8"/>
    <p:sldId id="275" r:id="rId9"/>
    <p:sldId id="263" r:id="rId10"/>
    <p:sldId id="277" r:id="rId11"/>
    <p:sldId id="264" r:id="rId12"/>
    <p:sldId id="276" r:id="rId13"/>
    <p:sldId id="265" r:id="rId14"/>
    <p:sldId id="266" r:id="rId15"/>
    <p:sldId id="267" r:id="rId16"/>
    <p:sldId id="268" r:id="rId17"/>
    <p:sldId id="278" r:id="rId18"/>
    <p:sldId id="279"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187"/>
  </p:normalViewPr>
  <p:slideViewPr>
    <p:cSldViewPr snapToGrid="0" snapToObjects="1">
      <p:cViewPr varScale="1">
        <p:scale>
          <a:sx n="63" d="100"/>
          <a:sy n="63" d="100"/>
        </p:scale>
        <p:origin x="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71E2-7E11-E240-8BCE-C69797BB0F0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4687367-A8A8-5941-BC53-AA3F422B7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B583913-B9BE-0F4B-9E6C-EC6A4945AF30}"/>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5" name="Footer Placeholder 4">
            <a:extLst>
              <a:ext uri="{FF2B5EF4-FFF2-40B4-BE49-F238E27FC236}">
                <a16:creationId xmlns:a16="http://schemas.microsoft.com/office/drawing/2014/main" id="{81FAD14D-5976-8B44-8A48-212E4FB45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C1CDB-26C9-3140-B2FD-BB028FF3F69C}"/>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213131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D91E-E2EE-3246-AE35-0CBF9FE2F2D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781BEF-D4A7-334F-87E6-25C0999126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988840-F5FE-6342-BB94-EE69FF7AA220}"/>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5" name="Footer Placeholder 4">
            <a:extLst>
              <a:ext uri="{FF2B5EF4-FFF2-40B4-BE49-F238E27FC236}">
                <a16:creationId xmlns:a16="http://schemas.microsoft.com/office/drawing/2014/main" id="{56977B6C-BAFE-8945-9212-127756B2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52815-3551-044C-9736-B887F6786606}"/>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247926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30DF9-5E79-E747-B83D-51FBC81921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4F3255B-BB23-3D45-980F-F7C89BC9FA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17B6CE-C742-3043-80D4-5E6C03852EA5}"/>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5" name="Footer Placeholder 4">
            <a:extLst>
              <a:ext uri="{FF2B5EF4-FFF2-40B4-BE49-F238E27FC236}">
                <a16:creationId xmlns:a16="http://schemas.microsoft.com/office/drawing/2014/main" id="{88D0DA89-4211-BE48-8DC6-14C9E3015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BCF18-831D-D94C-815A-309EA8B550AF}"/>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74929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21ED-FD99-C54A-86E5-0E75C10748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773ACC-A870-8A43-877A-40953E3CFA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5A2771-4DDF-3D43-9A23-0D330200839A}"/>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5" name="Footer Placeholder 4">
            <a:extLst>
              <a:ext uri="{FF2B5EF4-FFF2-40B4-BE49-F238E27FC236}">
                <a16:creationId xmlns:a16="http://schemas.microsoft.com/office/drawing/2014/main" id="{D1F50AC2-7F11-F242-BB5C-383A69D38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380CA-3DCB-5249-9483-092E95B48B00}"/>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12597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36E4-EE42-C743-AB85-4555C898B55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DC2DC0-F769-1543-BB2A-3C104B044F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90496B8-D08C-3B45-9522-1DD3745E27BE}"/>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5" name="Footer Placeholder 4">
            <a:extLst>
              <a:ext uri="{FF2B5EF4-FFF2-40B4-BE49-F238E27FC236}">
                <a16:creationId xmlns:a16="http://schemas.microsoft.com/office/drawing/2014/main" id="{980B1CB7-0F0C-4140-9297-9FCD12EB9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7ED20-B857-C941-9329-AA7CF7C840F6}"/>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28869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B81A-FA6B-7F43-814D-9BC0C61D86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9CEF70-A430-954F-8ECF-9DBB65FDE01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5CEB520-6A72-6F4A-B518-02AA69AC06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7769CA1-A7BE-DA44-BF92-B1E8C74389B0}"/>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6" name="Footer Placeholder 5">
            <a:extLst>
              <a:ext uri="{FF2B5EF4-FFF2-40B4-BE49-F238E27FC236}">
                <a16:creationId xmlns:a16="http://schemas.microsoft.com/office/drawing/2014/main" id="{9CCC2B22-6994-BC4F-A2C3-5C25CD642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F5703-8A73-9245-93D4-B1ED37F8544F}"/>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218759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027C-C44B-5944-B238-D6023EAE4C0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2CF6616-3C45-2A4D-A0EB-906BDA95B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C5C3B7-5C24-4A4D-8073-CAA56758121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5827571-15D8-B546-A432-1D1BBEA45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6B8F564-E9E0-D341-A84B-D7B08E38D4D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7E6E8E-A41E-EF46-B258-046E8071AE4E}"/>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8" name="Footer Placeholder 7">
            <a:extLst>
              <a:ext uri="{FF2B5EF4-FFF2-40B4-BE49-F238E27FC236}">
                <a16:creationId xmlns:a16="http://schemas.microsoft.com/office/drawing/2014/main" id="{B3B0911C-FDDB-2446-B31F-8089E3DE1B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44AE09-8E7D-584E-88CB-FD80B22EB8C7}"/>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6533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E49D-68C5-D240-AA8F-7B72F0B7C43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9B0D537-6895-1D42-9B07-73D1876F7032}"/>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4" name="Footer Placeholder 3">
            <a:extLst>
              <a:ext uri="{FF2B5EF4-FFF2-40B4-BE49-F238E27FC236}">
                <a16:creationId xmlns:a16="http://schemas.microsoft.com/office/drawing/2014/main" id="{16417DC6-2695-BC49-9E5A-E99F208D1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1542B4-B97B-8042-A42E-1B0B52BCDA2D}"/>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395805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88CB65-596B-3D4F-AA61-03479144C0C9}"/>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3" name="Footer Placeholder 2">
            <a:extLst>
              <a:ext uri="{FF2B5EF4-FFF2-40B4-BE49-F238E27FC236}">
                <a16:creationId xmlns:a16="http://schemas.microsoft.com/office/drawing/2014/main" id="{D075FDF3-BE67-C147-9222-0792881D4A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02C951-5BEC-A142-9C07-8D2E4A43E90B}"/>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110003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826A-C46B-514F-9E7A-ACAF0B120A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45B623A-FACB-4B44-942F-CB222671F8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36D86F9-1ABC-3D45-9E17-77758450A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E8A932-FC8F-924A-A3A0-BD108716220F}"/>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6" name="Footer Placeholder 5">
            <a:extLst>
              <a:ext uri="{FF2B5EF4-FFF2-40B4-BE49-F238E27FC236}">
                <a16:creationId xmlns:a16="http://schemas.microsoft.com/office/drawing/2014/main" id="{0B7DF830-C411-BD4A-A820-030273098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32B92-3E57-9E40-8BC4-EF5DEA3CD686}"/>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104737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91B1-79DE-4F49-A9B0-61C0C1CD85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E98AA78-ADFE-D048-9D42-4F2FE5DAF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6CDEDC-3582-0B40-8750-DF32BD397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5780FF-755B-5442-80C0-2B05BB6FACCE}"/>
              </a:ext>
            </a:extLst>
          </p:cNvPr>
          <p:cNvSpPr>
            <a:spLocks noGrp="1"/>
          </p:cNvSpPr>
          <p:nvPr>
            <p:ph type="dt" sz="half" idx="10"/>
          </p:nvPr>
        </p:nvSpPr>
        <p:spPr/>
        <p:txBody>
          <a:bodyPr/>
          <a:lstStyle/>
          <a:p>
            <a:fld id="{3051E60B-2153-2041-BED0-80B41C7FF491}" type="datetimeFigureOut">
              <a:rPr lang="en-US" smtClean="0"/>
              <a:t>12/1/2020</a:t>
            </a:fld>
            <a:endParaRPr lang="en-US"/>
          </a:p>
        </p:txBody>
      </p:sp>
      <p:sp>
        <p:nvSpPr>
          <p:cNvPr id="6" name="Footer Placeholder 5">
            <a:extLst>
              <a:ext uri="{FF2B5EF4-FFF2-40B4-BE49-F238E27FC236}">
                <a16:creationId xmlns:a16="http://schemas.microsoft.com/office/drawing/2014/main" id="{C1D2C336-AA1A-1549-BC3A-5BA5BD334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33D42-FD86-6C42-A011-02120B42310C}"/>
              </a:ext>
            </a:extLst>
          </p:cNvPr>
          <p:cNvSpPr>
            <a:spLocks noGrp="1"/>
          </p:cNvSpPr>
          <p:nvPr>
            <p:ph type="sldNum" sz="quarter" idx="12"/>
          </p:nvPr>
        </p:nvSpPr>
        <p:spPr/>
        <p:txBody>
          <a:bodyPr/>
          <a:lstStyle/>
          <a:p>
            <a:fld id="{B491E27F-4444-C64A-A1E2-8D43EAB99CD2}" type="slidenum">
              <a:rPr lang="en-US" smtClean="0"/>
              <a:t>‹#›</a:t>
            </a:fld>
            <a:endParaRPr lang="en-US"/>
          </a:p>
        </p:txBody>
      </p:sp>
    </p:spTree>
    <p:extLst>
      <p:ext uri="{BB962C8B-B14F-4D97-AF65-F5344CB8AC3E}">
        <p14:creationId xmlns:p14="http://schemas.microsoft.com/office/powerpoint/2010/main" val="123753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EF4CD-3FF9-7146-8BE7-BBF6AA68F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A1DE7D-3DF8-024D-963A-CBFE82B72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A84640-AD0D-1C44-971A-E6E691653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1E60B-2153-2041-BED0-80B41C7FF491}" type="datetimeFigureOut">
              <a:rPr lang="en-US" smtClean="0"/>
              <a:t>12/1/2020</a:t>
            </a:fld>
            <a:endParaRPr lang="en-US"/>
          </a:p>
        </p:txBody>
      </p:sp>
      <p:sp>
        <p:nvSpPr>
          <p:cNvPr id="5" name="Footer Placeholder 4">
            <a:extLst>
              <a:ext uri="{FF2B5EF4-FFF2-40B4-BE49-F238E27FC236}">
                <a16:creationId xmlns:a16="http://schemas.microsoft.com/office/drawing/2014/main" id="{E08C66F0-113F-854E-A914-D9CA311BEF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FCCBE-29C6-8B4A-A85E-8FE5F74D5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1E27F-4444-C64A-A1E2-8D43EAB99CD2}" type="slidenum">
              <a:rPr lang="en-US" smtClean="0"/>
              <a:t>‹#›</a:t>
            </a:fld>
            <a:endParaRPr lang="en-US"/>
          </a:p>
        </p:txBody>
      </p:sp>
    </p:spTree>
    <p:extLst>
      <p:ext uri="{BB962C8B-B14F-4D97-AF65-F5344CB8AC3E}">
        <p14:creationId xmlns:p14="http://schemas.microsoft.com/office/powerpoint/2010/main" val="1732020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fewire.com/192-168-1-2-818364" TargetMode="External"/><Relationship Id="rId2" Type="http://schemas.openxmlformats.org/officeDocument/2006/relationships/hyperlink" Target="https://www.lifewire.com/192-168-1-1-818067" TargetMode="External"/><Relationship Id="rId1" Type="http://schemas.openxmlformats.org/officeDocument/2006/relationships/slideLayout" Target="../slideLayouts/slideLayout2.xml"/><Relationship Id="rId5" Type="http://schemas.openxmlformats.org/officeDocument/2006/relationships/hyperlink" Target="https://www.lifewire.com/what-is-dhcp-2625848" TargetMode="External"/><Relationship Id="rId4" Type="http://schemas.openxmlformats.org/officeDocument/2006/relationships/hyperlink" Target="https://www.lifewire.com/192-168-1-3-818365"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hatismyipaddress.com/isp" TargetMode="External"/><Relationship Id="rId2" Type="http://schemas.openxmlformats.org/officeDocument/2006/relationships/hyperlink" Target="https://whatismyipaddress.com/router" TargetMode="External"/><Relationship Id="rId1" Type="http://schemas.openxmlformats.org/officeDocument/2006/relationships/slideLayout" Target="../slideLayouts/slideLayout2.xml"/><Relationship Id="rId4" Type="http://schemas.openxmlformats.org/officeDocument/2006/relationships/hyperlink" Target="https://whatismyipaddress.com/na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omnisecu.com/tcpip/ipv6/index.php" TargetMode="External"/><Relationship Id="rId2" Type="http://schemas.openxmlformats.org/officeDocument/2006/relationships/hyperlink" Target="https://www.omnisecu.com/tcpip/internet-layer-ip-addresses.ph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fficientip.com/glossary/dhcp-op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ifewire.com/what-is-a-router-2618162" TargetMode="External"/><Relationship Id="rId2" Type="http://schemas.openxmlformats.org/officeDocument/2006/relationships/hyperlink" Target="https://www.lifewire.com/what-is-an-ip-address-2625920" TargetMode="External"/><Relationship Id="rId1" Type="http://schemas.openxmlformats.org/officeDocument/2006/relationships/slideLayout" Target="../slideLayouts/slideLayout2.xml"/><Relationship Id="rId5" Type="http://schemas.openxmlformats.org/officeDocument/2006/relationships/hyperlink" Target="https://www.lifewire.com/what-is-computer-networking-816249" TargetMode="External"/><Relationship Id="rId4" Type="http://schemas.openxmlformats.org/officeDocument/2006/relationships/hyperlink" Target="https://www.lifewire.com/what-is-a-public-ip-address-26259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2000-FCE9-A845-990C-4C36A8806DED}"/>
              </a:ext>
            </a:extLst>
          </p:cNvPr>
          <p:cNvSpPr>
            <a:spLocks noGrp="1"/>
          </p:cNvSpPr>
          <p:nvPr>
            <p:ph type="ctrTitle"/>
          </p:nvPr>
        </p:nvSpPr>
        <p:spPr>
          <a:xfrm>
            <a:off x="1524000" y="2235200"/>
            <a:ext cx="9144000" cy="2387600"/>
          </a:xfrm>
        </p:spPr>
        <p:txBody>
          <a:bodyPr/>
          <a:lstStyle/>
          <a:p>
            <a:r>
              <a:rPr lang="en-IN" dirty="0"/>
              <a:t>DHCP, NAT and DNS</a:t>
            </a:r>
            <a:br>
              <a:rPr lang="en-IN" dirty="0"/>
            </a:br>
            <a:endParaRPr lang="en-US" dirty="0"/>
          </a:p>
        </p:txBody>
      </p:sp>
    </p:spTree>
    <p:extLst>
      <p:ext uri="{BB962C8B-B14F-4D97-AF65-F5344CB8AC3E}">
        <p14:creationId xmlns:p14="http://schemas.microsoft.com/office/powerpoint/2010/main" val="337726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76183-7357-4874-B35B-46882E218E7B}"/>
              </a:ext>
            </a:extLst>
          </p:cNvPr>
          <p:cNvSpPr>
            <a:spLocks noGrp="1"/>
          </p:cNvSpPr>
          <p:nvPr>
            <p:ph idx="1"/>
          </p:nvPr>
        </p:nvSpPr>
        <p:spPr>
          <a:xfrm>
            <a:off x="331762" y="365760"/>
            <a:ext cx="11541369" cy="6231988"/>
          </a:xfrm>
        </p:spPr>
        <p:txBody>
          <a:bodyPr/>
          <a:lstStyle/>
          <a:p>
            <a:pPr marL="0" indent="0" algn="just">
              <a:buNone/>
            </a:pPr>
            <a:r>
              <a:rPr lang="en-IN" b="1" i="0" dirty="0">
                <a:solidFill>
                  <a:srgbClr val="34444C"/>
                </a:solidFill>
                <a:effectLst/>
                <a:latin typeface="Recoleta"/>
              </a:rPr>
              <a:t>Why Private IP Addresses Are Used</a:t>
            </a:r>
          </a:p>
          <a:p>
            <a:pPr marL="0" indent="0" algn="just">
              <a:buNone/>
            </a:pPr>
            <a:r>
              <a:rPr lang="en-IN" b="0" i="0" dirty="0">
                <a:solidFill>
                  <a:srgbClr val="242729"/>
                </a:solidFill>
                <a:effectLst/>
                <a:latin typeface="Sofia Pro"/>
              </a:rPr>
              <a:t>Instead of having devices inside a home or business network each use a public IP address, of which there's a limited supply, private IP addresses provide an entirely separate set of addresses that allow access on a network but without taking up a public IP address space.</a:t>
            </a:r>
            <a:endParaRPr lang="en-IN" b="1" i="0" dirty="0">
              <a:solidFill>
                <a:srgbClr val="34444C"/>
              </a:solidFill>
              <a:effectLst/>
              <a:latin typeface="Recoleta"/>
            </a:endParaRPr>
          </a:p>
          <a:p>
            <a:pPr marL="0" indent="0" algn="just">
              <a:buNone/>
            </a:pPr>
            <a:r>
              <a:rPr lang="en-IN" b="0" i="0" dirty="0">
                <a:solidFill>
                  <a:srgbClr val="242729"/>
                </a:solidFill>
                <a:effectLst/>
                <a:latin typeface="Sofia Pro"/>
              </a:rPr>
              <a:t>For example, most routers in homes and businesses across the globe have the IP address of </a:t>
            </a:r>
            <a:r>
              <a:rPr lang="en-IN" b="0" i="0" u="none" strike="noStrike" dirty="0">
                <a:solidFill>
                  <a:srgbClr val="501445"/>
                </a:solidFill>
                <a:effectLst/>
                <a:latin typeface="Sofia Pro"/>
                <a:hlinkClick r:id="rId2"/>
              </a:rPr>
              <a:t>192.168.1.1</a:t>
            </a:r>
            <a:r>
              <a:rPr lang="en-IN" b="0" i="0" dirty="0">
                <a:solidFill>
                  <a:srgbClr val="242729"/>
                </a:solidFill>
                <a:effectLst/>
                <a:latin typeface="Sofia Pro"/>
              </a:rPr>
              <a:t>, and assign </a:t>
            </a:r>
            <a:r>
              <a:rPr lang="en-IN" b="0" i="0" u="none" strike="noStrike" dirty="0">
                <a:solidFill>
                  <a:srgbClr val="501445"/>
                </a:solidFill>
                <a:effectLst/>
                <a:latin typeface="Sofia Pro"/>
                <a:hlinkClick r:id="rId3"/>
              </a:rPr>
              <a:t>192.168.1.2</a:t>
            </a:r>
            <a:r>
              <a:rPr lang="en-IN" b="0" i="0" dirty="0">
                <a:solidFill>
                  <a:srgbClr val="242729"/>
                </a:solidFill>
                <a:effectLst/>
                <a:latin typeface="Sofia Pro"/>
              </a:rPr>
              <a:t>, </a:t>
            </a:r>
            <a:r>
              <a:rPr lang="en-IN" b="0" i="0" u="none" strike="noStrike" dirty="0">
                <a:solidFill>
                  <a:srgbClr val="501445"/>
                </a:solidFill>
                <a:effectLst/>
                <a:latin typeface="Sofia Pro"/>
                <a:hlinkClick r:id="rId4"/>
              </a:rPr>
              <a:t>192.168.1.3</a:t>
            </a:r>
            <a:r>
              <a:rPr lang="en-IN" b="0" i="0" dirty="0">
                <a:solidFill>
                  <a:srgbClr val="242729"/>
                </a:solidFill>
                <a:effectLst/>
                <a:latin typeface="Sofia Pro"/>
              </a:rPr>
              <a:t>, ... to the various devices that connect to it (using </a:t>
            </a:r>
            <a:r>
              <a:rPr lang="en-IN" b="0" i="0" u="none" strike="noStrike" dirty="0">
                <a:solidFill>
                  <a:srgbClr val="501445"/>
                </a:solidFill>
                <a:effectLst/>
                <a:latin typeface="Sofia Pro"/>
                <a:hlinkClick r:id="rId5"/>
              </a:rPr>
              <a:t>DHCP</a:t>
            </a:r>
            <a:r>
              <a:rPr lang="en-IN" b="0" i="0" dirty="0">
                <a:solidFill>
                  <a:srgbClr val="242729"/>
                </a:solidFill>
                <a:effectLst/>
                <a:latin typeface="Sofia Pro"/>
              </a:rPr>
              <a:t>).</a:t>
            </a:r>
          </a:p>
          <a:p>
            <a:pPr marL="0" indent="0" algn="just">
              <a:buNone/>
            </a:pPr>
            <a:r>
              <a:rPr lang="en-IN" b="0" i="0" dirty="0">
                <a:solidFill>
                  <a:srgbClr val="242729"/>
                </a:solidFill>
                <a:effectLst/>
                <a:latin typeface="Sofia Pro"/>
              </a:rPr>
              <a:t>It doesn't matter how many routers use the 192.168.1.1 address, or how many dozens or hundreds of devices inside that network share IP addresses with users of other networks because they aren't communicating with each other directly. Instead, the devices in a network use the router to translate requests through the public IP address, which can communicate with other public IP addresses and eventually to other local networks.</a:t>
            </a:r>
            <a:endParaRPr lang="en-IN" dirty="0"/>
          </a:p>
        </p:txBody>
      </p:sp>
    </p:spTree>
    <p:extLst>
      <p:ext uri="{BB962C8B-B14F-4D97-AF65-F5344CB8AC3E}">
        <p14:creationId xmlns:p14="http://schemas.microsoft.com/office/powerpoint/2010/main" val="393665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6066-AE24-4A4A-A8BA-D3ECF6A86B1A}"/>
              </a:ext>
            </a:extLst>
          </p:cNvPr>
          <p:cNvSpPr>
            <a:spLocks noGrp="1"/>
          </p:cNvSpPr>
          <p:nvPr>
            <p:ph type="title"/>
          </p:nvPr>
        </p:nvSpPr>
        <p:spPr>
          <a:xfrm>
            <a:off x="430306" y="210380"/>
            <a:ext cx="11438964" cy="620993"/>
          </a:xfrm>
        </p:spPr>
        <p:txBody>
          <a:bodyPr>
            <a:normAutofit/>
          </a:bodyPr>
          <a:lstStyle/>
          <a:p>
            <a:r>
              <a:rPr lang="en-IN" sz="3600" b="1" dirty="0"/>
              <a:t>Public and Private. Working together to get you connected.</a:t>
            </a:r>
            <a:endParaRPr lang="en-US" sz="3600" dirty="0"/>
          </a:p>
        </p:txBody>
      </p:sp>
      <p:sp>
        <p:nvSpPr>
          <p:cNvPr id="5" name="Rectangle 4">
            <a:extLst>
              <a:ext uri="{FF2B5EF4-FFF2-40B4-BE49-F238E27FC236}">
                <a16:creationId xmlns:a16="http://schemas.microsoft.com/office/drawing/2014/main" id="{68EA8810-E4A4-2248-A86B-42B93B4CA9B4}"/>
              </a:ext>
            </a:extLst>
          </p:cNvPr>
          <p:cNvSpPr/>
          <p:nvPr/>
        </p:nvSpPr>
        <p:spPr>
          <a:xfrm>
            <a:off x="361071" y="821128"/>
            <a:ext cx="11546540" cy="5626027"/>
          </a:xfrm>
          <a:prstGeom prst="rect">
            <a:avLst/>
          </a:prstGeom>
        </p:spPr>
        <p:txBody>
          <a:bodyPr wrap="square">
            <a:spAutoFit/>
          </a:bodyPr>
          <a:lstStyle/>
          <a:p>
            <a:pPr algn="just">
              <a:lnSpc>
                <a:spcPct val="150000"/>
              </a:lnSpc>
            </a:pPr>
            <a:r>
              <a:rPr lang="en-IN" sz="2200" b="0" i="0" dirty="0">
                <a:solidFill>
                  <a:srgbClr val="333333"/>
                </a:solidFill>
                <a:effectLst/>
                <a:latin typeface="arial" panose="020B0604020202020204" pitchFamily="34" charset="0"/>
              </a:rPr>
              <a:t>In theory, your computer must have its own unique IP address so that it will only receive the information that is meant for you.</a:t>
            </a:r>
            <a:endParaRPr lang="en-IN" sz="2200" dirty="0">
              <a:solidFill>
                <a:srgbClr val="333333"/>
              </a:solidFill>
              <a:latin typeface="arial" panose="020B0604020202020204" pitchFamily="34" charset="0"/>
            </a:endParaRPr>
          </a:p>
          <a:p>
            <a:pPr algn="just">
              <a:lnSpc>
                <a:spcPct val="150000"/>
              </a:lnSpc>
            </a:pPr>
            <a:r>
              <a:rPr lang="en-IN" sz="2200" dirty="0"/>
              <a:t>However, that's not how it works out, because of one major exception—network computers that are linked to a router and share the same public IP address.</a:t>
            </a:r>
          </a:p>
          <a:p>
            <a:pPr algn="just">
              <a:lnSpc>
                <a:spcPct val="150000"/>
              </a:lnSpc>
            </a:pPr>
            <a:r>
              <a:rPr lang="en-IN" sz="2200" b="1" dirty="0"/>
              <a:t>Yes. If you have a router, you have a private IP address.</a:t>
            </a:r>
          </a:p>
          <a:p>
            <a:pPr algn="just">
              <a:lnSpc>
                <a:spcPct val="150000"/>
              </a:lnSpc>
            </a:pPr>
            <a:r>
              <a:rPr lang="en-IN" sz="2200" b="1" i="0" dirty="0">
                <a:solidFill>
                  <a:srgbClr val="007CC3"/>
                </a:solidFill>
                <a:effectLst/>
                <a:latin typeface="arial" panose="020B0604020202020204" pitchFamily="34" charset="0"/>
              </a:rPr>
              <a:t>Reserved for private networks.</a:t>
            </a:r>
          </a:p>
          <a:p>
            <a:pPr algn="just">
              <a:lnSpc>
                <a:spcPct val="150000"/>
              </a:lnSpc>
            </a:pPr>
            <a:r>
              <a:rPr lang="en-IN" sz="2200" b="0" i="0" dirty="0">
                <a:solidFill>
                  <a:srgbClr val="333333"/>
                </a:solidFill>
                <a:effectLst/>
                <a:latin typeface="arial" panose="020B0604020202020204" pitchFamily="34" charset="0"/>
              </a:rPr>
              <a:t>The organizations that distribute IP addresses to the world reserves a range of IP addresses for </a:t>
            </a:r>
            <a:r>
              <a:rPr lang="en-IN" sz="2200" b="0" i="1" dirty="0">
                <a:solidFill>
                  <a:srgbClr val="333333"/>
                </a:solidFill>
                <a:effectLst/>
                <a:latin typeface="arial" panose="020B0604020202020204" pitchFamily="34" charset="0"/>
              </a:rPr>
              <a:t>private networks</a:t>
            </a:r>
            <a:r>
              <a:rPr lang="en-IN" sz="2200" b="0" i="0" dirty="0">
                <a:solidFill>
                  <a:srgbClr val="333333"/>
                </a:solidFill>
                <a:effectLst/>
                <a:latin typeface="arial" panose="020B0604020202020204" pitchFamily="34" charset="0"/>
              </a:rPr>
              <a:t>.</a:t>
            </a:r>
          </a:p>
          <a:p>
            <a:pPr>
              <a:lnSpc>
                <a:spcPct val="150000"/>
              </a:lnSpc>
            </a:pPr>
            <a:r>
              <a:rPr lang="en-IN" sz="2200" b="1" dirty="0"/>
              <a:t>192.168.0.0 - 192.168.255.255</a:t>
            </a:r>
            <a:r>
              <a:rPr lang="en-IN" sz="2200" dirty="0"/>
              <a:t> (65,536 IP addresses)</a:t>
            </a:r>
          </a:p>
          <a:p>
            <a:pPr>
              <a:lnSpc>
                <a:spcPct val="150000"/>
              </a:lnSpc>
            </a:pPr>
            <a:r>
              <a:rPr lang="en-IN" sz="2200" b="1" dirty="0"/>
              <a:t>172.16.0.0 - 172.31.255.255</a:t>
            </a:r>
            <a:r>
              <a:rPr lang="en-IN" sz="2200" dirty="0"/>
              <a:t> (1,048,576 IP addresses)</a:t>
            </a:r>
          </a:p>
          <a:p>
            <a:pPr>
              <a:lnSpc>
                <a:spcPct val="150000"/>
              </a:lnSpc>
            </a:pPr>
            <a:r>
              <a:rPr lang="en-IN" sz="2200" b="1" dirty="0"/>
              <a:t>10.0.0.0 - 10.255.255.255</a:t>
            </a:r>
            <a:r>
              <a:rPr lang="en-IN" sz="2200" dirty="0"/>
              <a:t> (16,777,216 IP addresses)</a:t>
            </a:r>
          </a:p>
        </p:txBody>
      </p:sp>
      <p:pic>
        <p:nvPicPr>
          <p:cNvPr id="8196" name="Picture 4" descr="Wireless Router">
            <a:extLst>
              <a:ext uri="{FF2B5EF4-FFF2-40B4-BE49-F238E27FC236}">
                <a16:creationId xmlns:a16="http://schemas.microsoft.com/office/drawing/2014/main" id="{964D2555-2D88-D64E-B502-274399768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288" y="4587875"/>
            <a:ext cx="20574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19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What is Network Address Translation (NAT)?">
            <a:extLst>
              <a:ext uri="{FF2B5EF4-FFF2-40B4-BE49-F238E27FC236}">
                <a16:creationId xmlns:a16="http://schemas.microsoft.com/office/drawing/2014/main" id="{67B2E64A-15FE-6948-B1C4-018235885D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89" b="28082"/>
          <a:stretch/>
        </p:blipFill>
        <p:spPr bwMode="auto">
          <a:xfrm>
            <a:off x="620427" y="1071282"/>
            <a:ext cx="10951146" cy="471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a:xfrm>
            <a:off x="372034" y="241288"/>
            <a:ext cx="11389659" cy="6375423"/>
          </a:xfrm>
        </p:spPr>
        <p:txBody>
          <a:bodyPr>
            <a:normAutofit lnSpcReduction="10000"/>
          </a:bodyPr>
          <a:lstStyle/>
          <a:p>
            <a:pPr marL="0" indent="0" algn="just">
              <a:lnSpc>
                <a:spcPct val="150000"/>
              </a:lnSpc>
              <a:buNone/>
            </a:pPr>
            <a:r>
              <a:rPr lang="en-IN" sz="2400" dirty="0"/>
              <a:t>Your simple home network, with its router at the centre and computers connected to it—wired or wireless—classifies as one of those networks.</a:t>
            </a:r>
          </a:p>
          <a:p>
            <a:pPr marL="0" indent="0" algn="just">
              <a:lnSpc>
                <a:spcPct val="150000"/>
              </a:lnSpc>
              <a:buNone/>
            </a:pPr>
            <a:r>
              <a:rPr lang="en-IN" sz="2400" dirty="0"/>
              <a:t>Your </a:t>
            </a:r>
            <a:r>
              <a:rPr lang="en-IN" sz="2400" u="sng" dirty="0">
                <a:hlinkClick r:id="rId2"/>
              </a:rPr>
              <a:t>router</a:t>
            </a:r>
            <a:r>
              <a:rPr lang="en-IN" sz="2400" dirty="0"/>
              <a:t>—once it makes its Internet connection through your </a:t>
            </a:r>
            <a:r>
              <a:rPr lang="en-IN" sz="2400" u="sng" dirty="0">
                <a:hlinkClick r:id="rId3"/>
              </a:rPr>
              <a:t>Internet Service Provider</a:t>
            </a:r>
            <a:r>
              <a:rPr lang="en-IN" sz="2400" dirty="0"/>
              <a:t>—sends Internet activity to any computer connected to your router, and is the basis of a networking innovation called a </a:t>
            </a:r>
            <a:r>
              <a:rPr lang="en-IN" sz="2400" u="sng" dirty="0">
                <a:hlinkClick r:id="rId4"/>
              </a:rPr>
              <a:t>Network Address Translation</a:t>
            </a:r>
            <a:r>
              <a:rPr lang="en-IN" sz="2400" dirty="0"/>
              <a:t> (NAT).</a:t>
            </a:r>
          </a:p>
          <a:p>
            <a:pPr marL="0" indent="0" algn="just">
              <a:lnSpc>
                <a:spcPct val="150000"/>
              </a:lnSpc>
              <a:buNone/>
            </a:pPr>
            <a:r>
              <a:rPr lang="en-IN" sz="2400" dirty="0"/>
              <a:t>NAT is a process in which your router changes your private IP Address into a public one so that it can send your traffic over the Internet, keeping track of the changes in the process.</a:t>
            </a:r>
          </a:p>
          <a:p>
            <a:pPr marL="0" indent="0" algn="just">
              <a:lnSpc>
                <a:spcPct val="150000"/>
              </a:lnSpc>
              <a:buNone/>
            </a:pPr>
            <a:r>
              <a:rPr lang="en-IN" sz="2400" dirty="0"/>
              <a:t>When the information comes back to your router, it reverses the change—from a real IP address into a private one—and forwards the traffic back to your computer.</a:t>
            </a:r>
          </a:p>
          <a:p>
            <a:pPr marL="0" indent="0" algn="just">
              <a:lnSpc>
                <a:spcPct val="150000"/>
              </a:lnSpc>
              <a:buNone/>
            </a:pPr>
            <a:r>
              <a:rPr lang="en-IN" sz="2400" dirty="0"/>
              <a:t>In other words, the router connects to the other devices (usually desktops, laptops and tablets).</a:t>
            </a:r>
          </a:p>
          <a:p>
            <a:pPr marL="0" indent="0" algn="just">
              <a:buNone/>
            </a:pPr>
            <a:endParaRPr lang="en-IN" sz="2400" dirty="0"/>
          </a:p>
        </p:txBody>
      </p:sp>
    </p:spTree>
    <p:extLst>
      <p:ext uri="{BB962C8B-B14F-4D97-AF65-F5344CB8AC3E}">
        <p14:creationId xmlns:p14="http://schemas.microsoft.com/office/powerpoint/2010/main" val="3455099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a:xfrm>
            <a:off x="403412" y="124677"/>
            <a:ext cx="11385176" cy="6185647"/>
          </a:xfrm>
        </p:spPr>
        <p:txBody>
          <a:bodyPr>
            <a:normAutofit fontScale="92500"/>
          </a:bodyPr>
          <a:lstStyle/>
          <a:p>
            <a:pPr marL="0" indent="0" algn="just">
              <a:lnSpc>
                <a:spcPct val="150000"/>
              </a:lnSpc>
              <a:buNone/>
            </a:pPr>
            <a:r>
              <a:rPr lang="en-IN" b="1" dirty="0"/>
              <a:t>That's the point:</a:t>
            </a:r>
            <a:r>
              <a:rPr lang="en-IN" dirty="0"/>
              <a:t> Your private address is just for your router, your network and you.</a:t>
            </a:r>
          </a:p>
          <a:p>
            <a:pPr marL="0" indent="0" algn="just">
              <a:lnSpc>
                <a:spcPct val="150000"/>
              </a:lnSpc>
              <a:buNone/>
            </a:pPr>
            <a:r>
              <a:rPr lang="en-IN" dirty="0"/>
              <a:t>The private address ranges in a network don't have to be synchronized with the rest of the world and Internet.</a:t>
            </a:r>
          </a:p>
          <a:p>
            <a:pPr marL="0" indent="0" algn="just">
              <a:lnSpc>
                <a:spcPct val="150000"/>
              </a:lnSpc>
              <a:buNone/>
            </a:pPr>
            <a:r>
              <a:rPr lang="en-IN" dirty="0"/>
              <a:t>As a matter of fact, the private address range can be used by more than one address. A network administrator using these private addresses has more room for subnetting, and many more assignable addresses.</a:t>
            </a:r>
          </a:p>
          <a:p>
            <a:pPr marL="0" indent="0" algn="just">
              <a:lnSpc>
                <a:spcPct val="150000"/>
              </a:lnSpc>
              <a:buNone/>
            </a:pPr>
            <a:r>
              <a:rPr lang="en-IN" dirty="0"/>
              <a:t>These blocks of addresses can be used by a private network. Even if your </a:t>
            </a:r>
            <a:r>
              <a:rPr lang="en-IN" dirty="0" err="1"/>
              <a:t>neighbor</a:t>
            </a:r>
            <a:r>
              <a:rPr lang="en-IN" dirty="0"/>
              <a:t> is using the exact same addresses, it won't cause a problem, because that's HIS or HER network, not yours.</a:t>
            </a:r>
          </a:p>
        </p:txBody>
      </p:sp>
    </p:spTree>
    <p:extLst>
      <p:ext uri="{BB962C8B-B14F-4D97-AF65-F5344CB8AC3E}">
        <p14:creationId xmlns:p14="http://schemas.microsoft.com/office/powerpoint/2010/main" val="164441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Network Diagram">
            <a:extLst>
              <a:ext uri="{FF2B5EF4-FFF2-40B4-BE49-F238E27FC236}">
                <a16:creationId xmlns:a16="http://schemas.microsoft.com/office/drawing/2014/main" id="{CDBC54C7-BE17-9447-AB30-E47EEB666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070" y="1981200"/>
            <a:ext cx="6741459"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1040FE-5BC1-CC4B-85B5-12F06FBB8E28}"/>
              </a:ext>
            </a:extLst>
          </p:cNvPr>
          <p:cNvSpPr/>
          <p:nvPr/>
        </p:nvSpPr>
        <p:spPr>
          <a:xfrm>
            <a:off x="502024" y="372507"/>
            <a:ext cx="11187952" cy="1200329"/>
          </a:xfrm>
          <a:prstGeom prst="rect">
            <a:avLst/>
          </a:prstGeom>
        </p:spPr>
        <p:txBody>
          <a:bodyPr wrap="square">
            <a:spAutoFit/>
          </a:bodyPr>
          <a:lstStyle/>
          <a:p>
            <a:r>
              <a:rPr lang="en-IN" sz="2400" b="0" i="0" dirty="0">
                <a:solidFill>
                  <a:srgbClr val="333333"/>
                </a:solidFill>
                <a:effectLst/>
                <a:latin typeface="arial" panose="020B0604020202020204" pitchFamily="34" charset="0"/>
              </a:rPr>
              <a:t>You see, these private addresses are known as </a:t>
            </a:r>
            <a:r>
              <a:rPr lang="en-IN" sz="2400" b="0" i="1" dirty="0">
                <a:solidFill>
                  <a:srgbClr val="333333"/>
                </a:solidFill>
                <a:effectLst/>
                <a:latin typeface="arial" panose="020B0604020202020204" pitchFamily="34" charset="0"/>
              </a:rPr>
              <a:t>non-routable addresses</a:t>
            </a:r>
            <a:r>
              <a:rPr lang="en-IN" sz="2400" b="0" i="0" dirty="0">
                <a:solidFill>
                  <a:srgbClr val="333333"/>
                </a:solidFill>
                <a:effectLst/>
                <a:latin typeface="arial" panose="020B0604020202020204" pitchFamily="34" charset="0"/>
              </a:rPr>
              <a:t>. The networking on the Internet routes Internet activity connected to your public IP address only, not your private IP.</a:t>
            </a:r>
            <a:endParaRPr lang="en-US" sz="2400" dirty="0"/>
          </a:p>
        </p:txBody>
      </p:sp>
    </p:spTree>
    <p:extLst>
      <p:ext uri="{BB962C8B-B14F-4D97-AF65-F5344CB8AC3E}">
        <p14:creationId xmlns:p14="http://schemas.microsoft.com/office/powerpoint/2010/main" val="68696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tic-source-NAT">
            <a:extLst>
              <a:ext uri="{FF2B5EF4-FFF2-40B4-BE49-F238E27FC236}">
                <a16:creationId xmlns:a16="http://schemas.microsoft.com/office/drawing/2014/main" id="{08B79DE9-9BA9-494D-9F53-32BACC639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907" y="399611"/>
            <a:ext cx="8318695" cy="58490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CC72D44-55F6-4F6C-8897-2933CF0CF76F}"/>
              </a:ext>
            </a:extLst>
          </p:cNvPr>
          <p:cNvSpPr txBox="1"/>
          <p:nvPr/>
        </p:nvSpPr>
        <p:spPr>
          <a:xfrm>
            <a:off x="4723226" y="286141"/>
            <a:ext cx="7065499" cy="369332"/>
          </a:xfrm>
          <a:prstGeom prst="rect">
            <a:avLst/>
          </a:prstGeom>
          <a:noFill/>
        </p:spPr>
        <p:txBody>
          <a:bodyPr wrap="square">
            <a:spAutoFit/>
          </a:bodyPr>
          <a:lstStyle/>
          <a:p>
            <a:r>
              <a:rPr lang="en-IN" dirty="0"/>
              <a:t>https://www.ciscozine.com/nat-and-pat-a-complete-explanation/</a:t>
            </a:r>
          </a:p>
        </p:txBody>
      </p:sp>
    </p:spTree>
    <p:extLst>
      <p:ext uri="{BB962C8B-B14F-4D97-AF65-F5344CB8AC3E}">
        <p14:creationId xmlns:p14="http://schemas.microsoft.com/office/powerpoint/2010/main" val="73249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ynamic-source-NAT">
            <a:extLst>
              <a:ext uri="{FF2B5EF4-FFF2-40B4-BE49-F238E27FC236}">
                <a16:creationId xmlns:a16="http://schemas.microsoft.com/office/drawing/2014/main" id="{020AEE29-FADA-438B-8BB7-FA14637F8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464" y="380816"/>
            <a:ext cx="8670388" cy="609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52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AT-NAT-Overload">
            <a:extLst>
              <a:ext uri="{FF2B5EF4-FFF2-40B4-BE49-F238E27FC236}">
                <a16:creationId xmlns:a16="http://schemas.microsoft.com/office/drawing/2014/main" id="{E370E700-ACD3-499B-BEA8-E5DE44B04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935" y="266242"/>
            <a:ext cx="8996289" cy="632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369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6066-AE24-4A4A-A8BA-D3ECF6A86B1A}"/>
              </a:ext>
            </a:extLst>
          </p:cNvPr>
          <p:cNvSpPr>
            <a:spLocks noGrp="1"/>
          </p:cNvSpPr>
          <p:nvPr>
            <p:ph type="title"/>
          </p:nvPr>
        </p:nvSpPr>
        <p:spPr>
          <a:xfrm>
            <a:off x="838200" y="2766218"/>
            <a:ext cx="10515600" cy="1325563"/>
          </a:xfrm>
        </p:spPr>
        <p:txBody>
          <a:bodyPr/>
          <a:lstStyle/>
          <a:p>
            <a:pPr algn="ctr"/>
            <a:r>
              <a:rPr lang="en-US" b="1" dirty="0"/>
              <a:t>DNS (Domain Name System)</a:t>
            </a:r>
          </a:p>
        </p:txBody>
      </p:sp>
    </p:spTree>
    <p:extLst>
      <p:ext uri="{BB962C8B-B14F-4D97-AF65-F5344CB8AC3E}">
        <p14:creationId xmlns:p14="http://schemas.microsoft.com/office/powerpoint/2010/main" val="325087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a:xfrm>
            <a:off x="497540" y="1290918"/>
            <a:ext cx="11084859" cy="4886045"/>
          </a:xfrm>
        </p:spPr>
        <p:txBody>
          <a:bodyPr>
            <a:normAutofit fontScale="92500" lnSpcReduction="10000"/>
          </a:bodyPr>
          <a:lstStyle/>
          <a:p>
            <a:pPr marL="0" indent="0" algn="just">
              <a:lnSpc>
                <a:spcPct val="150000"/>
              </a:lnSpc>
              <a:buNone/>
            </a:pPr>
            <a:r>
              <a:rPr lang="en-IN" dirty="0"/>
              <a:t>Dynamic Host Configuration Protocol (DHCP) is a network management protocol used to automate the process of configuring devices on IP networks, thus allowing them to use network services such as DNS, NTP, and any communication protocol based on UDP or TCP. </a:t>
            </a:r>
          </a:p>
          <a:p>
            <a:pPr marL="0" indent="0" algn="just">
              <a:lnSpc>
                <a:spcPct val="150000"/>
              </a:lnSpc>
              <a:buNone/>
            </a:pPr>
            <a:r>
              <a:rPr lang="en-IN" dirty="0"/>
              <a:t>A DHCP server dynamically assigns an IP address and other network configuration parameters to each device on a network so they can communicate with other IP networks. </a:t>
            </a:r>
          </a:p>
          <a:p>
            <a:pPr marL="0" indent="0" algn="just">
              <a:lnSpc>
                <a:spcPct val="150000"/>
              </a:lnSpc>
              <a:buNone/>
            </a:pPr>
            <a:r>
              <a:rPr lang="en-IN" dirty="0"/>
              <a:t>DHCP is an enhancement of an older protocol called BOOTP. </a:t>
            </a:r>
            <a:endParaRPr lang="en-US" dirty="0"/>
          </a:p>
        </p:txBody>
      </p:sp>
      <p:sp>
        <p:nvSpPr>
          <p:cNvPr id="4" name="Title 1">
            <a:extLst>
              <a:ext uri="{FF2B5EF4-FFF2-40B4-BE49-F238E27FC236}">
                <a16:creationId xmlns:a16="http://schemas.microsoft.com/office/drawing/2014/main" id="{F709C772-A94A-E54B-8C0F-3F97B7EF0D1E}"/>
              </a:ext>
            </a:extLst>
          </p:cNvPr>
          <p:cNvSpPr>
            <a:spLocks noGrp="1"/>
          </p:cNvSpPr>
          <p:nvPr>
            <p:ph type="title"/>
          </p:nvPr>
        </p:nvSpPr>
        <p:spPr>
          <a:xfrm>
            <a:off x="838200" y="365125"/>
            <a:ext cx="10515600" cy="925793"/>
          </a:xfrm>
        </p:spPr>
        <p:txBody>
          <a:bodyPr/>
          <a:lstStyle/>
          <a:p>
            <a:r>
              <a:rPr lang="en-IN" dirty="0"/>
              <a:t>Introducing DHCPv4</a:t>
            </a:r>
            <a:endParaRPr lang="en-US" dirty="0"/>
          </a:p>
        </p:txBody>
      </p:sp>
    </p:spTree>
    <p:extLst>
      <p:ext uri="{BB962C8B-B14F-4D97-AF65-F5344CB8AC3E}">
        <p14:creationId xmlns:p14="http://schemas.microsoft.com/office/powerpoint/2010/main" val="309055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a:xfrm>
            <a:off x="376517" y="161366"/>
            <a:ext cx="11367247" cy="6436658"/>
          </a:xfrm>
        </p:spPr>
        <p:txBody>
          <a:bodyPr>
            <a:normAutofit/>
          </a:bodyPr>
          <a:lstStyle/>
          <a:p>
            <a:pPr algn="just">
              <a:lnSpc>
                <a:spcPct val="150000"/>
              </a:lnSpc>
            </a:pPr>
            <a:r>
              <a:rPr lang="en-IN" dirty="0"/>
              <a:t>The networks which are running on TCP/IP protocol suite use IP Address (</a:t>
            </a:r>
            <a:r>
              <a:rPr lang="en-IN" b="1" dirty="0">
                <a:hlinkClick r:id="rId2"/>
              </a:rPr>
              <a:t>IPv4 Address</a:t>
            </a:r>
            <a:r>
              <a:rPr lang="en-IN" dirty="0"/>
              <a:t> or </a:t>
            </a:r>
            <a:r>
              <a:rPr lang="en-IN" b="1" dirty="0">
                <a:hlinkClick r:id="rId3"/>
              </a:rPr>
              <a:t>IPv6 Address</a:t>
            </a:r>
            <a:r>
              <a:rPr lang="en-IN" dirty="0"/>
              <a:t>), as the addressing mechanism. </a:t>
            </a:r>
          </a:p>
          <a:p>
            <a:pPr algn="just">
              <a:lnSpc>
                <a:spcPct val="150000"/>
              </a:lnSpc>
            </a:pPr>
            <a:r>
              <a:rPr lang="en-IN" dirty="0"/>
              <a:t>IP address uniquely identifies a TCP/IP device in the network. However, it is difficult for the humans to remember IP Addresses for all the computers they want to communicate. </a:t>
            </a:r>
          </a:p>
          <a:p>
            <a:pPr algn="just">
              <a:lnSpc>
                <a:spcPct val="150000"/>
              </a:lnSpc>
            </a:pPr>
            <a:r>
              <a:rPr lang="en-IN" dirty="0"/>
              <a:t>Think about difficulty in remembering the IP Addresses of 1000s of web sites we use, if we do not have the option to use their names. </a:t>
            </a:r>
          </a:p>
          <a:p>
            <a:pPr algn="just">
              <a:lnSpc>
                <a:spcPct val="150000"/>
              </a:lnSpc>
            </a:pPr>
            <a:r>
              <a:rPr lang="en-IN" dirty="0"/>
              <a:t>Humans prefer to use names instead of IP Addresses. Hence we need a system to map human readable names to corresponding IP Addresses.</a:t>
            </a:r>
            <a:endParaRPr lang="en-US" b="1" dirty="0"/>
          </a:p>
        </p:txBody>
      </p:sp>
    </p:spTree>
    <p:extLst>
      <p:ext uri="{BB962C8B-B14F-4D97-AF65-F5344CB8AC3E}">
        <p14:creationId xmlns:p14="http://schemas.microsoft.com/office/powerpoint/2010/main" val="183457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6066-AE24-4A4A-A8BA-D3ECF6A86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p:txBody>
          <a:bodyPr/>
          <a:lstStyle/>
          <a:p>
            <a:endParaRPr lang="en-US"/>
          </a:p>
        </p:txBody>
      </p:sp>
      <p:pic>
        <p:nvPicPr>
          <p:cNvPr id="15362" name="Picture 2" descr="How DNS servers work - Network | Larapulse Technology Blog">
            <a:extLst>
              <a:ext uri="{FF2B5EF4-FFF2-40B4-BE49-F238E27FC236}">
                <a16:creationId xmlns:a16="http://schemas.microsoft.com/office/drawing/2014/main" id="{00FFF982-9817-F141-9535-6DA07A2F3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387350"/>
            <a:ext cx="82550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152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ow-route-53-routes-traffic">
            <a:extLst>
              <a:ext uri="{FF2B5EF4-FFF2-40B4-BE49-F238E27FC236}">
                <a16:creationId xmlns:a16="http://schemas.microsoft.com/office/drawing/2014/main" id="{DF8E88B1-FF13-3841-9A77-BB5EAF5C3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040" y="261384"/>
            <a:ext cx="8285629" cy="633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76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6066-AE24-4A4A-A8BA-D3ECF6A86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52731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6066-AE24-4A4A-A8BA-D3ECF6A86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756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F1BF6-C58F-8F4F-9527-EF8CC9C4E6F8}"/>
              </a:ext>
            </a:extLst>
          </p:cNvPr>
          <p:cNvSpPr>
            <a:spLocks noGrp="1"/>
          </p:cNvSpPr>
          <p:nvPr>
            <p:ph idx="1"/>
          </p:nvPr>
        </p:nvSpPr>
        <p:spPr>
          <a:xfrm>
            <a:off x="838200" y="1219200"/>
            <a:ext cx="10515600" cy="4957763"/>
          </a:xfrm>
        </p:spPr>
        <p:txBody>
          <a:bodyPr>
            <a:normAutofit/>
          </a:bodyPr>
          <a:lstStyle/>
          <a:p>
            <a:pPr fontAlgn="base"/>
            <a:r>
              <a:rPr lang="en-IN" sz="2400" dirty="0"/>
              <a:t>DHCPv4 assigns IPv4 addresses and other network configuration information dynamically.</a:t>
            </a:r>
          </a:p>
          <a:p>
            <a:pPr fontAlgn="base"/>
            <a:r>
              <a:rPr lang="en-IN" sz="2400" dirty="0"/>
              <a:t>A dedicated DHCPv4 server is scalable and relatively easy to manage.</a:t>
            </a:r>
          </a:p>
          <a:p>
            <a:pPr fontAlgn="base"/>
            <a:r>
              <a:rPr lang="en-IN" sz="2400" dirty="0"/>
              <a:t>A Cisco router can be configured to provide DHCPv4 services in a small network.</a:t>
            </a:r>
          </a:p>
        </p:txBody>
      </p:sp>
      <p:pic>
        <p:nvPicPr>
          <p:cNvPr id="1026" name="Picture 2">
            <a:extLst>
              <a:ext uri="{FF2B5EF4-FFF2-40B4-BE49-F238E27FC236}">
                <a16:creationId xmlns:a16="http://schemas.microsoft.com/office/drawing/2014/main" id="{510577F2-0258-084F-85A3-40D6D5CF6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549" y="2971511"/>
            <a:ext cx="8770505" cy="355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6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ow To - How DHCP Server Assigns IP Addresses to the Client Computers? |  Tom's Hardware Forum">
            <a:extLst>
              <a:ext uri="{FF2B5EF4-FFF2-40B4-BE49-F238E27FC236}">
                <a16:creationId xmlns:a16="http://schemas.microsoft.com/office/drawing/2014/main" id="{4D2C1BE3-6066-3F46-A314-88F554817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5" y="251006"/>
            <a:ext cx="7071099" cy="633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04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87BB-828E-C343-9462-64E696377CEE}"/>
              </a:ext>
            </a:extLst>
          </p:cNvPr>
          <p:cNvSpPr>
            <a:spLocks noGrp="1"/>
          </p:cNvSpPr>
          <p:nvPr>
            <p:ph type="title"/>
          </p:nvPr>
        </p:nvSpPr>
        <p:spPr>
          <a:xfrm>
            <a:off x="838200" y="226579"/>
            <a:ext cx="10515600" cy="549275"/>
          </a:xfrm>
        </p:spPr>
        <p:txBody>
          <a:bodyPr>
            <a:normAutofit fontScale="90000"/>
          </a:bodyPr>
          <a:lstStyle/>
          <a:p>
            <a:r>
              <a:rPr lang="en-IN" b="1" dirty="0"/>
              <a:t>DHCPv4 Operation</a:t>
            </a:r>
            <a:endParaRPr lang="en-US" b="1" dirty="0"/>
          </a:p>
        </p:txBody>
      </p:sp>
      <p:sp>
        <p:nvSpPr>
          <p:cNvPr id="3" name="Content Placeholder 2">
            <a:extLst>
              <a:ext uri="{FF2B5EF4-FFF2-40B4-BE49-F238E27FC236}">
                <a16:creationId xmlns:a16="http://schemas.microsoft.com/office/drawing/2014/main" id="{3914A236-E8B1-B041-8751-70DC5DFA3ECF}"/>
              </a:ext>
            </a:extLst>
          </p:cNvPr>
          <p:cNvSpPr>
            <a:spLocks noGrp="1"/>
          </p:cNvSpPr>
          <p:nvPr>
            <p:ph idx="1"/>
          </p:nvPr>
        </p:nvSpPr>
        <p:spPr>
          <a:xfrm>
            <a:off x="304800" y="775854"/>
            <a:ext cx="11471564" cy="3948547"/>
          </a:xfrm>
        </p:spPr>
        <p:txBody>
          <a:bodyPr>
            <a:normAutofit/>
          </a:bodyPr>
          <a:lstStyle/>
          <a:p>
            <a:pPr marL="0" indent="0" fontAlgn="base">
              <a:buNone/>
            </a:pPr>
            <a:r>
              <a:rPr lang="en-IN" sz="2400" dirty="0"/>
              <a:t>Four step process for a client to obtain a lease:</a:t>
            </a:r>
          </a:p>
          <a:p>
            <a:pPr fontAlgn="base"/>
            <a:r>
              <a:rPr lang="en-IN" sz="2000" b="1" dirty="0"/>
              <a:t>DHCP Discover (DHCPDISCOVER) – </a:t>
            </a:r>
            <a:r>
              <a:rPr lang="en-IN" sz="2000" dirty="0"/>
              <a:t>client uses Layer 2 and Layer 3 broadcast addresses to find a DHCP server.</a:t>
            </a:r>
          </a:p>
          <a:p>
            <a:pPr fontAlgn="base"/>
            <a:r>
              <a:rPr lang="en-IN" sz="2000" b="1" dirty="0"/>
              <a:t>DHCP Offer (DHCPOFFER) </a:t>
            </a:r>
            <a:r>
              <a:rPr lang="en-IN" sz="2000" dirty="0"/>
              <a:t>– DHCPv4 server sends the binding DHCPOFFER message to the requesting client as a unicast.</a:t>
            </a:r>
          </a:p>
          <a:p>
            <a:pPr fontAlgn="base"/>
            <a:r>
              <a:rPr lang="en-IN" sz="2000" b="1" dirty="0"/>
              <a:t>DHCP Request (DHCPREQUEST) </a:t>
            </a:r>
            <a:r>
              <a:rPr lang="en-IN" sz="2000" dirty="0"/>
              <a:t>– the client sends back a broadcast DHCPREQUEST in response to the servers offer.</a:t>
            </a:r>
          </a:p>
          <a:p>
            <a:pPr fontAlgn="base"/>
            <a:r>
              <a:rPr lang="en-IN" sz="2000" b="1" dirty="0"/>
              <a:t>DHCP Acknowledgment (DHCPACK) </a:t>
            </a:r>
            <a:r>
              <a:rPr lang="en-IN" sz="2000" dirty="0"/>
              <a:t>– the server replies with a unicast DHCPACK message.</a:t>
            </a:r>
          </a:p>
        </p:txBody>
      </p:sp>
      <p:pic>
        <p:nvPicPr>
          <p:cNvPr id="2050" name="Picture 2">
            <a:extLst>
              <a:ext uri="{FF2B5EF4-FFF2-40B4-BE49-F238E27FC236}">
                <a16:creationId xmlns:a16="http://schemas.microsoft.com/office/drawing/2014/main" id="{CFDBCF5A-B5D7-D046-8352-87F42B335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370" y="3658103"/>
            <a:ext cx="6035135" cy="303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29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6066-AE24-4A4A-A8BA-D3ECF6A86B1A}"/>
              </a:ext>
            </a:extLst>
          </p:cNvPr>
          <p:cNvSpPr>
            <a:spLocks noGrp="1"/>
          </p:cNvSpPr>
          <p:nvPr>
            <p:ph type="title"/>
          </p:nvPr>
        </p:nvSpPr>
        <p:spPr>
          <a:xfrm>
            <a:off x="838200" y="365126"/>
            <a:ext cx="10515600" cy="764428"/>
          </a:xfrm>
        </p:spPr>
        <p:txBody>
          <a:bodyPr>
            <a:normAutofit/>
          </a:bodyPr>
          <a:lstStyle/>
          <a:p>
            <a:r>
              <a:rPr lang="en-IN" sz="3600" b="1" dirty="0"/>
              <a:t>Configuration Data Sent by DHCP Server and Key Values</a:t>
            </a:r>
            <a:endParaRPr lang="en-US" sz="3600" dirty="0"/>
          </a:p>
        </p:txBody>
      </p:sp>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a:xfrm>
            <a:off x="402291" y="1129554"/>
            <a:ext cx="11387418" cy="5576046"/>
          </a:xfrm>
        </p:spPr>
        <p:txBody>
          <a:bodyPr>
            <a:normAutofit fontScale="70000" lnSpcReduction="20000"/>
          </a:bodyPr>
          <a:lstStyle/>
          <a:p>
            <a:pPr algn="just" fontAlgn="base">
              <a:lnSpc>
                <a:spcPct val="170000"/>
              </a:lnSpc>
            </a:pPr>
            <a:r>
              <a:rPr lang="en-IN" dirty="0"/>
              <a:t>The basic flow is that a DHCP server hands out configuration data, based on the administrator’s policy, to a requesting client. Common network parameters (sometimes referred to as “</a:t>
            </a:r>
            <a:r>
              <a:rPr lang="en-IN" dirty="0">
                <a:hlinkClick r:id="rId2"/>
              </a:rPr>
              <a:t>DHCP Options</a:t>
            </a:r>
            <a:r>
              <a:rPr lang="en-IN" dirty="0"/>
              <a:t>“) requested include subnet mask, router, domain name server, hostname and domain name.</a:t>
            </a:r>
          </a:p>
          <a:p>
            <a:pPr marL="0" indent="0" algn="just" fontAlgn="base">
              <a:lnSpc>
                <a:spcPct val="170000"/>
              </a:lnSpc>
              <a:buNone/>
            </a:pPr>
            <a:r>
              <a:rPr lang="en-IN" dirty="0"/>
              <a:t>The DHCP service brings three key values: </a:t>
            </a:r>
          </a:p>
          <a:p>
            <a:pPr marL="514350" indent="-514350" algn="just" fontAlgn="base">
              <a:lnSpc>
                <a:spcPct val="170000"/>
              </a:lnSpc>
              <a:buAutoNum type="arabicParenR"/>
            </a:pPr>
            <a:r>
              <a:rPr lang="en-IN" dirty="0"/>
              <a:t>Operation tasks are reduced: the network administrator no longer needs to manually configure each client before it can use the network </a:t>
            </a:r>
          </a:p>
          <a:p>
            <a:pPr marL="514350" indent="-514350" algn="just" fontAlgn="base">
              <a:lnSpc>
                <a:spcPct val="170000"/>
              </a:lnSpc>
              <a:buAutoNum type="arabicParenR"/>
            </a:pPr>
            <a:r>
              <a:rPr lang="en-IN" dirty="0"/>
              <a:t>The IP addressing plan is optimized: addresses no longer being used are freed up and made available to new clients connecting </a:t>
            </a:r>
          </a:p>
          <a:p>
            <a:pPr marL="514350" indent="-514350" algn="just" fontAlgn="base">
              <a:lnSpc>
                <a:spcPct val="170000"/>
              </a:lnSpc>
              <a:buAutoNum type="arabicParenR"/>
            </a:pPr>
            <a:r>
              <a:rPr lang="en-IN" dirty="0"/>
              <a:t>User mobility is easily managed: the administrator doesn’t need to manually reconfigure a client when its network access point changes.</a:t>
            </a:r>
          </a:p>
          <a:p>
            <a:pPr algn="just">
              <a:lnSpc>
                <a:spcPct val="170000"/>
              </a:lnSpc>
            </a:pPr>
            <a:endParaRPr lang="en-US" dirty="0"/>
          </a:p>
        </p:txBody>
      </p:sp>
    </p:spTree>
    <p:extLst>
      <p:ext uri="{BB962C8B-B14F-4D97-AF65-F5344CB8AC3E}">
        <p14:creationId xmlns:p14="http://schemas.microsoft.com/office/powerpoint/2010/main" val="153922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6066-AE24-4A4A-A8BA-D3ECF6A86B1A}"/>
              </a:ext>
            </a:extLst>
          </p:cNvPr>
          <p:cNvSpPr>
            <a:spLocks noGrp="1"/>
          </p:cNvSpPr>
          <p:nvPr>
            <p:ph type="title"/>
          </p:nvPr>
        </p:nvSpPr>
        <p:spPr>
          <a:xfrm>
            <a:off x="838200" y="365125"/>
            <a:ext cx="10515600" cy="656851"/>
          </a:xfrm>
        </p:spPr>
        <p:txBody>
          <a:bodyPr>
            <a:normAutofit fontScale="90000"/>
          </a:bodyPr>
          <a:lstStyle/>
          <a:p>
            <a:r>
              <a:rPr lang="en-IN" b="1" dirty="0"/>
              <a:t>DHCP Lease Time Management</a:t>
            </a:r>
            <a:endParaRPr lang="en-US" dirty="0"/>
          </a:p>
        </p:txBody>
      </p:sp>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a:xfrm>
            <a:off x="286870" y="1021976"/>
            <a:ext cx="11618259" cy="5836024"/>
          </a:xfrm>
        </p:spPr>
        <p:txBody>
          <a:bodyPr>
            <a:normAutofit fontScale="85000" lnSpcReduction="20000"/>
          </a:bodyPr>
          <a:lstStyle/>
          <a:p>
            <a:pPr algn="just" fontAlgn="base">
              <a:lnSpc>
                <a:spcPct val="150000"/>
              </a:lnSpc>
            </a:pPr>
            <a:r>
              <a:rPr lang="en-IN" dirty="0"/>
              <a:t>The IP address information assigned by DHCP is only valid for a limited period of time, and is known as a DHCP lease time. </a:t>
            </a:r>
          </a:p>
          <a:p>
            <a:pPr algn="just" fontAlgn="base">
              <a:lnSpc>
                <a:spcPct val="150000"/>
              </a:lnSpc>
            </a:pPr>
            <a:r>
              <a:rPr lang="en-IN" dirty="0"/>
              <a:t>When the lease expires, the client can no longer use the IP address and has to stop all communication with the IP network unless he requests to extend the lease “rent” via the DHCP lease renewal cycle. </a:t>
            </a:r>
          </a:p>
          <a:p>
            <a:pPr algn="just" fontAlgn="base">
              <a:lnSpc>
                <a:spcPct val="150000"/>
              </a:lnSpc>
            </a:pPr>
            <a:r>
              <a:rPr lang="en-IN" dirty="0"/>
              <a:t>To avoid impacts of the DHCP server not being available at the end of the lease time, clients generally start renewing their lease halfway through the lease period. This renewal process ensures robust IP address allocation to devices. </a:t>
            </a:r>
          </a:p>
          <a:p>
            <a:pPr algn="just" fontAlgn="base">
              <a:lnSpc>
                <a:spcPct val="150000"/>
              </a:lnSpc>
            </a:pPr>
            <a:r>
              <a:rPr lang="en-IN" dirty="0"/>
              <a:t>Any device asking for a new IP version 4 address at arrival on the network and not receiving an answer will use automatic private internet protocol addressing (APIPA) to select an address. These addresses are in the network range 169.254.0.0/16.</a:t>
            </a:r>
          </a:p>
        </p:txBody>
      </p:sp>
    </p:spTree>
    <p:extLst>
      <p:ext uri="{BB962C8B-B14F-4D97-AF65-F5344CB8AC3E}">
        <p14:creationId xmlns:p14="http://schemas.microsoft.com/office/powerpoint/2010/main" val="6728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0B52-BA77-5F44-A82E-16AD4A24237B}"/>
              </a:ext>
            </a:extLst>
          </p:cNvPr>
          <p:cNvSpPr>
            <a:spLocks noGrp="1"/>
          </p:cNvSpPr>
          <p:nvPr>
            <p:ph type="title"/>
          </p:nvPr>
        </p:nvSpPr>
        <p:spPr>
          <a:xfrm>
            <a:off x="2068606" y="2766218"/>
            <a:ext cx="8054788" cy="1325563"/>
          </a:xfrm>
        </p:spPr>
        <p:txBody>
          <a:bodyPr/>
          <a:lstStyle/>
          <a:p>
            <a:r>
              <a:rPr lang="en-US" b="1" dirty="0"/>
              <a:t>NAT (</a:t>
            </a:r>
            <a:r>
              <a:rPr lang="en-IN" u="sng" dirty="0"/>
              <a:t>Network Address Translation</a:t>
            </a:r>
            <a:r>
              <a:rPr lang="en-US" b="1" dirty="0"/>
              <a:t>)</a:t>
            </a:r>
            <a:endParaRPr lang="en-US" dirty="0"/>
          </a:p>
        </p:txBody>
      </p:sp>
    </p:spTree>
    <p:extLst>
      <p:ext uri="{BB962C8B-B14F-4D97-AF65-F5344CB8AC3E}">
        <p14:creationId xmlns:p14="http://schemas.microsoft.com/office/powerpoint/2010/main" val="124604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6066-AE24-4A4A-A8BA-D3ECF6A86B1A}"/>
              </a:ext>
            </a:extLst>
          </p:cNvPr>
          <p:cNvSpPr>
            <a:spLocks noGrp="1"/>
          </p:cNvSpPr>
          <p:nvPr>
            <p:ph type="title"/>
          </p:nvPr>
        </p:nvSpPr>
        <p:spPr>
          <a:xfrm>
            <a:off x="838200" y="70975"/>
            <a:ext cx="10515600" cy="689952"/>
          </a:xfrm>
        </p:spPr>
        <p:txBody>
          <a:bodyPr>
            <a:normAutofit fontScale="90000"/>
          </a:bodyPr>
          <a:lstStyle/>
          <a:p>
            <a:pPr algn="ctr"/>
            <a:r>
              <a:rPr lang="en-US" b="1" dirty="0"/>
              <a:t>NAT (</a:t>
            </a:r>
            <a:r>
              <a:rPr lang="en-IN" u="sng" dirty="0"/>
              <a:t>Network Address Translation</a:t>
            </a:r>
            <a:r>
              <a:rPr lang="en-US" b="1" dirty="0"/>
              <a:t>)</a:t>
            </a:r>
          </a:p>
        </p:txBody>
      </p:sp>
      <p:sp>
        <p:nvSpPr>
          <p:cNvPr id="3" name="Content Placeholder 2">
            <a:extLst>
              <a:ext uri="{FF2B5EF4-FFF2-40B4-BE49-F238E27FC236}">
                <a16:creationId xmlns:a16="http://schemas.microsoft.com/office/drawing/2014/main" id="{4BF8332E-D909-5D4A-BA44-7D06904B119F}"/>
              </a:ext>
            </a:extLst>
          </p:cNvPr>
          <p:cNvSpPr>
            <a:spLocks noGrp="1"/>
          </p:cNvSpPr>
          <p:nvPr>
            <p:ph idx="1"/>
          </p:nvPr>
        </p:nvSpPr>
        <p:spPr>
          <a:xfrm>
            <a:off x="386361" y="760927"/>
            <a:ext cx="11419278" cy="6026098"/>
          </a:xfrm>
        </p:spPr>
        <p:txBody>
          <a:bodyPr>
            <a:normAutofit fontScale="92500" lnSpcReduction="10000"/>
          </a:bodyPr>
          <a:lstStyle/>
          <a:p>
            <a:pPr marL="0" indent="0" algn="just">
              <a:lnSpc>
                <a:spcPct val="160000"/>
              </a:lnSpc>
              <a:buNone/>
            </a:pPr>
            <a:r>
              <a:rPr lang="en-IN" b="1" dirty="0"/>
              <a:t>What's a Private IP address?</a:t>
            </a:r>
          </a:p>
          <a:p>
            <a:pPr marL="0" indent="0" algn="just">
              <a:lnSpc>
                <a:spcPct val="160000"/>
              </a:lnSpc>
              <a:buNone/>
            </a:pPr>
            <a:r>
              <a:rPr lang="en-IN" b="0" i="0" dirty="0">
                <a:solidFill>
                  <a:srgbClr val="242729"/>
                </a:solidFill>
                <a:effectLst/>
                <a:latin typeface="Sofia Pro"/>
              </a:rPr>
              <a:t>A private IP address is an </a:t>
            </a:r>
            <a:r>
              <a:rPr lang="en-IN" b="0" i="0" u="none" strike="noStrike" dirty="0">
                <a:solidFill>
                  <a:srgbClr val="501445"/>
                </a:solidFill>
                <a:effectLst/>
                <a:latin typeface="Sofia Pro"/>
                <a:hlinkClick r:id="rId2"/>
              </a:rPr>
              <a:t>IP address</a:t>
            </a:r>
            <a:r>
              <a:rPr lang="en-IN" b="0" i="0" dirty="0">
                <a:solidFill>
                  <a:srgbClr val="242729"/>
                </a:solidFill>
                <a:effectLst/>
                <a:latin typeface="Sofia Pro"/>
              </a:rPr>
              <a:t> that's reserved for internal use behind a </a:t>
            </a:r>
            <a:r>
              <a:rPr lang="en-IN" b="0" i="0" u="none" strike="noStrike" dirty="0">
                <a:solidFill>
                  <a:srgbClr val="501445"/>
                </a:solidFill>
                <a:effectLst/>
                <a:latin typeface="Sofia Pro"/>
                <a:hlinkClick r:id="rId3"/>
              </a:rPr>
              <a:t>router</a:t>
            </a:r>
            <a:r>
              <a:rPr lang="en-IN" b="0" i="0" dirty="0">
                <a:solidFill>
                  <a:srgbClr val="242729"/>
                </a:solidFill>
                <a:effectLst/>
                <a:latin typeface="Sofia Pro"/>
              </a:rPr>
              <a:t> or other Network Address Translation (NAT) device, apart from the public. Private IP addresses are in contrast to </a:t>
            </a:r>
            <a:r>
              <a:rPr lang="en-IN" b="0" i="0" u="none" strike="noStrike" dirty="0">
                <a:solidFill>
                  <a:srgbClr val="501445"/>
                </a:solidFill>
                <a:effectLst/>
                <a:latin typeface="Sofia Pro"/>
                <a:hlinkClick r:id="rId4"/>
              </a:rPr>
              <a:t>public IP addresses</a:t>
            </a:r>
            <a:r>
              <a:rPr lang="en-IN" b="0" i="0" dirty="0">
                <a:solidFill>
                  <a:srgbClr val="242729"/>
                </a:solidFill>
                <a:effectLst/>
                <a:latin typeface="Sofia Pro"/>
              </a:rPr>
              <a:t>, which are public and can't be used within a home or business </a:t>
            </a:r>
            <a:r>
              <a:rPr lang="en-IN" b="0" i="0" u="none" strike="noStrike" dirty="0">
                <a:solidFill>
                  <a:srgbClr val="501445"/>
                </a:solidFill>
                <a:effectLst/>
                <a:latin typeface="Sofia Pro"/>
                <a:hlinkClick r:id="rId5"/>
              </a:rPr>
              <a:t>network</a:t>
            </a:r>
            <a:r>
              <a:rPr lang="en-IN" b="0" i="0" dirty="0">
                <a:solidFill>
                  <a:srgbClr val="242729"/>
                </a:solidFill>
                <a:effectLst/>
                <a:latin typeface="Sofia Pro"/>
              </a:rPr>
              <a:t>. Sometimes a private IP address is also referred to as a local IP address.</a:t>
            </a:r>
            <a:endParaRPr lang="en-IN" dirty="0"/>
          </a:p>
          <a:p>
            <a:pPr marL="0" indent="0" algn="just">
              <a:lnSpc>
                <a:spcPct val="160000"/>
              </a:lnSpc>
              <a:buNone/>
            </a:pPr>
            <a:r>
              <a:rPr lang="en-IN" b="1" dirty="0"/>
              <a:t>How you connect to the world.</a:t>
            </a:r>
          </a:p>
          <a:p>
            <a:pPr marL="0" indent="0" algn="just">
              <a:lnSpc>
                <a:spcPct val="160000"/>
              </a:lnSpc>
              <a:buNone/>
            </a:pPr>
            <a:r>
              <a:rPr lang="en-IN" dirty="0"/>
              <a:t>You're public IP address is the IP address that someone on the other end of your Internet activity would see. That's the only reason it's known as a </a:t>
            </a:r>
            <a:r>
              <a:rPr lang="en-IN" i="1" dirty="0"/>
              <a:t>public</a:t>
            </a:r>
            <a:r>
              <a:rPr lang="en-IN" dirty="0"/>
              <a:t> IP address.</a:t>
            </a:r>
          </a:p>
          <a:p>
            <a:pPr marL="0" indent="0" algn="just">
              <a:lnSpc>
                <a:spcPct val="160000"/>
              </a:lnSpc>
              <a:buNone/>
            </a:pPr>
            <a:endParaRPr lang="en-US" dirty="0"/>
          </a:p>
        </p:txBody>
      </p:sp>
    </p:spTree>
    <p:extLst>
      <p:ext uri="{BB962C8B-B14F-4D97-AF65-F5344CB8AC3E}">
        <p14:creationId xmlns:p14="http://schemas.microsoft.com/office/powerpoint/2010/main" val="2802202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F5B7721672ED4A9D08667F2E171E5B" ma:contentTypeVersion="2" ma:contentTypeDescription="Create a new document." ma:contentTypeScope="" ma:versionID="59bf21a5cf556bb3021882732973a018">
  <xsd:schema xmlns:xsd="http://www.w3.org/2001/XMLSchema" xmlns:xs="http://www.w3.org/2001/XMLSchema" xmlns:p="http://schemas.microsoft.com/office/2006/metadata/properties" xmlns:ns2="4b9ee4e7-0a4a-416d-9034-1e403def12a0" targetNamespace="http://schemas.microsoft.com/office/2006/metadata/properties" ma:root="true" ma:fieldsID="b03f57e7e00064283580ee3cfc6a6056" ns2:_="">
    <xsd:import namespace="4b9ee4e7-0a4a-416d-9034-1e403def12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ee4e7-0a4a-416d-9034-1e403def12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781A78-807B-473F-ADDE-25B833FD6127}"/>
</file>

<file path=customXml/itemProps2.xml><?xml version="1.0" encoding="utf-8"?>
<ds:datastoreItem xmlns:ds="http://schemas.openxmlformats.org/officeDocument/2006/customXml" ds:itemID="{197CECAA-8B87-4A99-8434-6CE58429FC7B}"/>
</file>

<file path=customXml/itemProps3.xml><?xml version="1.0" encoding="utf-8"?>
<ds:datastoreItem xmlns:ds="http://schemas.openxmlformats.org/officeDocument/2006/customXml" ds:itemID="{DCF77F2A-AA90-42EF-8436-78117E3BD041}"/>
</file>

<file path=docProps/app.xml><?xml version="1.0" encoding="utf-8"?>
<Properties xmlns="http://schemas.openxmlformats.org/officeDocument/2006/extended-properties" xmlns:vt="http://schemas.openxmlformats.org/officeDocument/2006/docPropsVTypes">
  <TotalTime>604</TotalTime>
  <Words>1377</Words>
  <Application>Microsoft Office PowerPoint</Application>
  <PresentationFormat>Widescreen</PresentationFormat>
  <Paragraphs>60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vt:lpstr>
      <vt:lpstr>Calibri</vt:lpstr>
      <vt:lpstr>Calibri Light</vt:lpstr>
      <vt:lpstr>Recoleta</vt:lpstr>
      <vt:lpstr>Sofia Pro</vt:lpstr>
      <vt:lpstr>Office Theme</vt:lpstr>
      <vt:lpstr>DHCP, NAT and DNS </vt:lpstr>
      <vt:lpstr>Introducing DHCPv4</vt:lpstr>
      <vt:lpstr>PowerPoint Presentation</vt:lpstr>
      <vt:lpstr>PowerPoint Presentation</vt:lpstr>
      <vt:lpstr>DHCPv4 Operation</vt:lpstr>
      <vt:lpstr>Configuration Data Sent by DHCP Server and Key Values</vt:lpstr>
      <vt:lpstr>DHCP Lease Time Management</vt:lpstr>
      <vt:lpstr>NAT (Network Address Translation)</vt:lpstr>
      <vt:lpstr>NAT (Network Address Translation)</vt:lpstr>
      <vt:lpstr>PowerPoint Presentation</vt:lpstr>
      <vt:lpstr>Public and Private. Working together to get you connected.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DNS (Domain Name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DHCP</dc:title>
  <dc:creator>Mohan B.A</dc:creator>
  <cp:lastModifiedBy>Mohan B.A</cp:lastModifiedBy>
  <cp:revision>49</cp:revision>
  <dcterms:created xsi:type="dcterms:W3CDTF">2020-10-08T04:46:42Z</dcterms:created>
  <dcterms:modified xsi:type="dcterms:W3CDTF">2020-12-01T05:46:07Z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0x0101002FF5B7721672ED4A9D08667F2E171E5B</vt:lpwstr>
  </property>
</Properties>
</file>