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713" r:id="rId2"/>
    <p:sldId id="1742" r:id="rId3"/>
    <p:sldId id="1740" r:id="rId4"/>
    <p:sldId id="1743" r:id="rId5"/>
    <p:sldId id="1741" r:id="rId6"/>
    <p:sldId id="1748" r:id="rId7"/>
    <p:sldId id="1745" r:id="rId8"/>
    <p:sldId id="1746" r:id="rId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4" autoAdjust="0"/>
    <p:restoredTop sz="97449" autoAdjust="0"/>
  </p:normalViewPr>
  <p:slideViewPr>
    <p:cSldViewPr snapToGrid="0">
      <p:cViewPr varScale="1">
        <p:scale>
          <a:sx n="202" d="100"/>
          <a:sy n="202" d="100"/>
        </p:scale>
        <p:origin x="1314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66FA-7122-4B78-ABC4-B7F08E4F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4AAB9-FA55-4650-B7C3-03B43831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authenticated perfect links using digital signature primitive</a:t>
            </a:r>
          </a:p>
        </p:txBody>
      </p:sp>
    </p:spTree>
    <p:extLst>
      <p:ext uri="{BB962C8B-B14F-4D97-AF65-F5344CB8AC3E}">
        <p14:creationId xmlns:p14="http://schemas.microsoft.com/office/powerpoint/2010/main" val="34637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3442-2A2A-46C8-B0A0-A68316D1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62B3-5F60-43B9-8079-3A43C227E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AuthPerfectPointToPointLinks</a:t>
                </a:r>
                <a:r>
                  <a:rPr lang="en-US" dirty="0"/>
                  <a:t>, instance al.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StubbornPointToPointLinks</a:t>
                </a:r>
                <a:r>
                  <a:rPr lang="en-US" dirty="0"/>
                  <a:t>, instance sl.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al, 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delivered := ∅;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al, Send | q,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l-GR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σ</a:t>
                </a:r>
                <a:r>
                  <a:rPr lang="en-US" dirty="0">
                    <a:solidFill>
                      <a:srgbClr val="FF0000"/>
                    </a:solidFill>
                  </a:rPr>
                  <a:t> := sign(self, m);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sl</a:t>
                </a:r>
                <a:r>
                  <a:rPr lang="en-US" dirty="0"/>
                  <a:t>, Send | q, [m, </a:t>
                </a:r>
                <a:r>
                  <a:rPr lang="el-GR" altLang="en-US" dirty="0">
                    <a:ea typeface="ＭＳ Ｐゴシック" panose="020B0600070205080204" pitchFamily="34" charset="-128"/>
                  </a:rPr>
                  <a:t>σ</a:t>
                </a:r>
                <a:r>
                  <a:rPr lang="en-US" dirty="0"/>
                  <a:t>]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sl</a:t>
                </a:r>
                <a:r>
                  <a:rPr lang="en-US" dirty="0"/>
                  <a:t>, Deliver | p, [m, </a:t>
                </a:r>
                <a:r>
                  <a:rPr lang="el-GR" altLang="en-US" dirty="0">
                    <a:ea typeface="ＭＳ Ｐゴシック" panose="020B0600070205080204" pitchFamily="34" charset="-128"/>
                  </a:rPr>
                  <a:t>σ</a:t>
                </a:r>
                <a:r>
                  <a:rPr lang="en-US" dirty="0"/>
                  <a:t>]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verifysig</a:t>
                </a:r>
                <a:r>
                  <a:rPr lang="en-US" dirty="0">
                    <a:solidFill>
                      <a:srgbClr val="FF0000"/>
                    </a:solidFill>
                  </a:rPr>
                  <a:t>(p, m, </a:t>
                </a:r>
                <a:r>
                  <a:rPr lang="el-GR" altLang="en-US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σ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∧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trigger</a:t>
                </a:r>
                <a:r>
                  <a:rPr lang="en-US" dirty="0"/>
                  <a:t> &lt; al, Deliver | p,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2662B3-5F60-43B9-8079-3A43C227E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11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happens if the assumption for </a:t>
            </a:r>
            <a:r>
              <a:rPr lang="el-GR" dirty="0"/>
              <a:t>Δ</a:t>
            </a:r>
            <a:r>
              <a:rPr lang="en-US" dirty="0"/>
              <a:t> is not held? Which properties </a:t>
            </a:r>
            <a:r>
              <a:rPr lang="en-US" altLang="zh-CN" dirty="0"/>
              <a:t>of l</a:t>
            </a:r>
            <a:r>
              <a:rPr lang="en-US" dirty="0"/>
              <a:t>eader election module are violated? Give an example. </a:t>
            </a:r>
          </a:p>
          <a:p>
            <a:endParaRPr lang="en-US" dirty="0"/>
          </a:p>
          <a:p>
            <a:r>
              <a:rPr lang="en-US" b="1" dirty="0"/>
              <a:t>Accuracy </a:t>
            </a:r>
            <a:r>
              <a:rPr lang="en-US" dirty="0"/>
              <a:t>is violated.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LE2. Accuracy</a:t>
            </a:r>
            <a:r>
              <a:rPr lang="en-US" sz="1800" dirty="0"/>
              <a:t>: If a process is leader, then all previously elected leaders have crashed.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DA4-F0F3-414D-BB9E-4E3D67F2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69" y="208847"/>
            <a:ext cx="6368310" cy="45213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DFFEE15C-A29E-4193-BBCA-0BF38C7C54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4411" y="1361341"/>
            <a:ext cx="7100311" cy="91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5E4648E7-E0C8-4BF1-86BD-DFFCFAE35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1562" y="2282328"/>
            <a:ext cx="7043160" cy="259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6" name="Text Box 5">
            <a:extLst>
              <a:ext uri="{FF2B5EF4-FFF2-40B4-BE49-F238E27FC236}">
                <a16:creationId xmlns:a16="http://schemas.microsoft.com/office/drawing/2014/main" id="{5A3DC74A-16DF-43DA-8D7D-91B98BD69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2" y="116097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976E94B8-C96F-4E56-A03F-054CDD452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2" y="211347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32E0A07C-FD5B-4B80-ADE1-49741DF3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98" y="306597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9" name="Line 8">
            <a:extLst>
              <a:ext uri="{FF2B5EF4-FFF2-40B4-BE49-F238E27FC236}">
                <a16:creationId xmlns:a16="http://schemas.microsoft.com/office/drawing/2014/main" id="{08C336DD-F0D1-411B-82A1-7C30C73BE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911" y="1370523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AD8635D6-4803-482D-8EAC-34C4AA20E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911" y="1370524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AA7EC62A-DE3C-46E5-85FC-7AFACEF3D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1561" y="3304478"/>
            <a:ext cx="7043143" cy="686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E16361C3-DA0A-44D3-A425-EEB99BF9DE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4302" y="1387494"/>
            <a:ext cx="936167" cy="89198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8">
            <a:extLst>
              <a:ext uri="{FF2B5EF4-FFF2-40B4-BE49-F238E27FC236}">
                <a16:creationId xmlns:a16="http://schemas.microsoft.com/office/drawing/2014/main" id="{AE23CA11-9CFB-4C32-990B-818199A2D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4297" y="2321223"/>
            <a:ext cx="761129" cy="9583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18E98BA8-E0F5-48F4-8B54-0CDA8DD8D7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5912" y="2321210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07933E40-AF88-4E78-AB4B-D6CAACBD30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0760" y="1364748"/>
            <a:ext cx="1345227" cy="190489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796B98-27C4-4FA8-BA19-5E924CB33111}"/>
              </a:ext>
            </a:extLst>
          </p:cNvPr>
          <p:cNvSpPr/>
          <p:nvPr/>
        </p:nvSpPr>
        <p:spPr>
          <a:xfrm>
            <a:off x="2487633" y="669278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D1DEFA-45B0-4020-B8E2-590994E3D249}"/>
              </a:ext>
            </a:extLst>
          </p:cNvPr>
          <p:cNvCxnSpPr>
            <a:cxnSpLocks/>
          </p:cNvCxnSpPr>
          <p:nvPr/>
        </p:nvCxnSpPr>
        <p:spPr>
          <a:xfrm>
            <a:off x="1285392" y="1271732"/>
            <a:ext cx="0" cy="2209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Left Brace 57">
            <a:extLst>
              <a:ext uri="{FF2B5EF4-FFF2-40B4-BE49-F238E27FC236}">
                <a16:creationId xmlns:a16="http://schemas.microsoft.com/office/drawing/2014/main" id="{D68AD8DC-F7FF-4ECA-A264-07861A230CE4}"/>
              </a:ext>
            </a:extLst>
          </p:cNvPr>
          <p:cNvSpPr/>
          <p:nvPr/>
        </p:nvSpPr>
        <p:spPr>
          <a:xfrm rot="5400000">
            <a:off x="2644562" y="-211283"/>
            <a:ext cx="209357" cy="279948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ine 8">
            <a:extLst>
              <a:ext uri="{FF2B5EF4-FFF2-40B4-BE49-F238E27FC236}">
                <a16:creationId xmlns:a16="http://schemas.microsoft.com/office/drawing/2014/main" id="{1999C1BB-05F3-4110-8977-A275ECD23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542" y="1380468"/>
            <a:ext cx="1279570" cy="18991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7BF912EB-5A53-445F-9970-2D6780C53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582" y="1375619"/>
            <a:ext cx="1937402" cy="878779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DA664212-FFEC-4511-B8F9-EAD31D052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2466" y="2279714"/>
            <a:ext cx="699757" cy="100906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FCCE11-1619-4AAC-884D-DE741616856C}"/>
              </a:ext>
            </a:extLst>
          </p:cNvPr>
          <p:cNvCxnSpPr>
            <a:cxnSpLocks/>
          </p:cNvCxnSpPr>
          <p:nvPr/>
        </p:nvCxnSpPr>
        <p:spPr>
          <a:xfrm>
            <a:off x="4278528" y="1216417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ine 8">
            <a:extLst>
              <a:ext uri="{FF2B5EF4-FFF2-40B4-BE49-F238E27FC236}">
                <a16:creationId xmlns:a16="http://schemas.microsoft.com/office/drawing/2014/main" id="{EC9721A8-FDBA-403D-A17B-81B0E755D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947" y="1391091"/>
            <a:ext cx="831946" cy="8572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7594CE6E-06CB-4957-B778-042CCBFC7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256" y="2311278"/>
            <a:ext cx="1173033" cy="9526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6" name="Text Box 16">
            <a:extLst>
              <a:ext uri="{FF2B5EF4-FFF2-40B4-BE49-F238E27FC236}">
                <a16:creationId xmlns:a16="http://schemas.microsoft.com/office/drawing/2014/main" id="{9BDE313B-2C7A-4637-B92F-1FAACAD1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675" y="3279587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67" name="Text Box 16">
            <a:extLst>
              <a:ext uri="{FF2B5EF4-FFF2-40B4-BE49-F238E27FC236}">
                <a16:creationId xmlns:a16="http://schemas.microsoft.com/office/drawing/2014/main" id="{DE50D251-40CE-46F1-9D1F-FBECD535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56" y="3261781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B8071611-7975-4460-8A83-F2E7617DD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275" y="1373975"/>
            <a:ext cx="1204930" cy="87780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9" name="Line 10">
            <a:extLst>
              <a:ext uri="{FF2B5EF4-FFF2-40B4-BE49-F238E27FC236}">
                <a16:creationId xmlns:a16="http://schemas.microsoft.com/office/drawing/2014/main" id="{A21BBE53-26D1-43D5-9E07-48ADAC344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9275" y="1373976"/>
            <a:ext cx="1080497" cy="193086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0" name="Line 8">
            <a:extLst>
              <a:ext uri="{FF2B5EF4-FFF2-40B4-BE49-F238E27FC236}">
                <a16:creationId xmlns:a16="http://schemas.microsoft.com/office/drawing/2014/main" id="{A3F74E79-ADB0-4BD6-9F35-C36622753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9276" y="2324662"/>
            <a:ext cx="1033272" cy="9535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" name="Line 8">
            <a:extLst>
              <a:ext uri="{FF2B5EF4-FFF2-40B4-BE49-F238E27FC236}">
                <a16:creationId xmlns:a16="http://schemas.microsoft.com/office/drawing/2014/main" id="{0AF898B2-FA6C-4D4A-8CE1-B44D21B3B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4125" y="1405154"/>
            <a:ext cx="1193491" cy="186794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" name="Line 10">
            <a:extLst>
              <a:ext uri="{FF2B5EF4-FFF2-40B4-BE49-F238E27FC236}">
                <a16:creationId xmlns:a16="http://schemas.microsoft.com/office/drawing/2014/main" id="{9D77809C-57E6-488A-8E1E-9C4143DC2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688" y="1405154"/>
            <a:ext cx="1127347" cy="188707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1FC96EC5-86CE-47C6-834A-7E869E34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039" y="3283039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request</a:t>
            </a:r>
          </a:p>
        </p:txBody>
      </p:sp>
      <p:sp>
        <p:nvSpPr>
          <p:cNvPr id="75" name="Text Box 16">
            <a:extLst>
              <a:ext uri="{FF2B5EF4-FFF2-40B4-BE49-F238E27FC236}">
                <a16:creationId xmlns:a16="http://schemas.microsoft.com/office/drawing/2014/main" id="{90F78DE7-0EDD-488F-8387-4ECC1ED6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120" y="3265233"/>
            <a:ext cx="114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heartbeat</a:t>
            </a:r>
            <a:r>
              <a:rPr lang="en-US" altLang="en-US" sz="1800" dirty="0">
                <a:latin typeface="Times New Roman" panose="02020603050405020304" pitchFamily="18" charset="0"/>
              </a:rPr>
              <a:t>_</a:t>
            </a:r>
          </a:p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reply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4FF0E-AF01-4A71-BCF0-F4C968104783}"/>
              </a:ext>
            </a:extLst>
          </p:cNvPr>
          <p:cNvSpPr/>
          <p:nvPr/>
        </p:nvSpPr>
        <p:spPr>
          <a:xfrm>
            <a:off x="5796793" y="640354"/>
            <a:ext cx="6122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l-GR" dirty="0"/>
              <a:t>Δ</a:t>
            </a:r>
            <a:endParaRPr lang="en-US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A68BA4DD-B1B0-4C79-8E30-A00D87962F07}"/>
              </a:ext>
            </a:extLst>
          </p:cNvPr>
          <p:cNvSpPr/>
          <p:nvPr/>
        </p:nvSpPr>
        <p:spPr>
          <a:xfrm rot="5400000">
            <a:off x="5982503" y="-521548"/>
            <a:ext cx="209357" cy="34144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C327EE-0EE6-4B49-A9E7-71EA219F4BA7}"/>
              </a:ext>
            </a:extLst>
          </p:cNvPr>
          <p:cNvCxnSpPr>
            <a:cxnSpLocks/>
          </p:cNvCxnSpPr>
          <p:nvPr/>
        </p:nvCxnSpPr>
        <p:spPr>
          <a:xfrm>
            <a:off x="7869072" y="1225902"/>
            <a:ext cx="0" cy="26916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 Box 16">
            <a:extLst>
              <a:ext uri="{FF2B5EF4-FFF2-40B4-BE49-F238E27FC236}">
                <a16:creationId xmlns:a16="http://schemas.microsoft.com/office/drawing/2014/main" id="{A15585BE-5E8F-4E69-9657-DCD93871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310" y="3889952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82" name="Text Box 16">
            <a:extLst>
              <a:ext uri="{FF2B5EF4-FFF2-40B4-BE49-F238E27FC236}">
                <a16:creationId xmlns:a16="http://schemas.microsoft.com/office/drawing/2014/main" id="{04D9FFAC-CE57-4508-B804-F558DD261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99" y="3958395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7586A7-680E-4991-B063-8D5B3CD4154B}"/>
              </a:ext>
            </a:extLst>
          </p:cNvPr>
          <p:cNvSpPr/>
          <p:nvPr/>
        </p:nvSpPr>
        <p:spPr>
          <a:xfrm>
            <a:off x="3354001" y="389011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p1 :</a:t>
            </a:r>
            <a:endParaRPr lang="en-US" sz="18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6A9CB2-EAF7-47AE-95B3-AE9844AA9F8F}"/>
              </a:ext>
            </a:extLst>
          </p:cNvPr>
          <p:cNvSpPr/>
          <p:nvPr/>
        </p:nvSpPr>
        <p:spPr>
          <a:xfrm>
            <a:off x="3403579" y="436737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p2:</a:t>
            </a:r>
            <a:endParaRPr lang="en-US" sz="1800" dirty="0"/>
          </a:p>
        </p:txBody>
      </p:sp>
      <p:sp>
        <p:nvSpPr>
          <p:cNvPr id="85" name="Text Box 16">
            <a:extLst>
              <a:ext uri="{FF2B5EF4-FFF2-40B4-BE49-F238E27FC236}">
                <a16:creationId xmlns:a16="http://schemas.microsoft.com/office/drawing/2014/main" id="{BACE1303-CDFB-4C7B-B8DE-1E9A23CA5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310" y="4374011"/>
            <a:ext cx="15937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</a:t>
            </a:r>
            <a:r>
              <a:rPr lang="en-US" altLang="en-US" sz="1800" dirty="0">
                <a:latin typeface="Times New Roman" panose="02020603050405020304" pitchFamily="18" charset="0"/>
              </a:rPr>
              <a:t>p2</a:t>
            </a:r>
          </a:p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detected </a:t>
            </a:r>
            <a:r>
              <a:rPr lang="en-US" altLang="en-US" sz="1800" dirty="0">
                <a:latin typeface="Times New Roman" panose="02020603050405020304" pitchFamily="18" charset="0"/>
              </a:rPr>
              <a:t>={p1}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6" name="Line 10">
            <a:extLst>
              <a:ext uri="{FF2B5EF4-FFF2-40B4-BE49-F238E27FC236}">
                <a16:creationId xmlns:a16="http://schemas.microsoft.com/office/drawing/2014/main" id="{E13491AA-CF5C-4A43-8738-FCCA539F9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778" y="1386131"/>
            <a:ext cx="2297514" cy="893345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9" name="Text Box 16">
            <a:extLst>
              <a:ext uri="{FF2B5EF4-FFF2-40B4-BE49-F238E27FC236}">
                <a16:creationId xmlns:a16="http://schemas.microsoft.com/office/drawing/2014/main" id="{9655B5B3-F351-47C6-A1CD-CD401DE54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05" y="4131767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detected</a:t>
            </a:r>
            <a:r>
              <a:rPr lang="en-GB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= {p3}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0" name="Line 10">
            <a:extLst>
              <a:ext uri="{FF2B5EF4-FFF2-40B4-BE49-F238E27FC236}">
                <a16:creationId xmlns:a16="http://schemas.microsoft.com/office/drawing/2014/main" id="{F970F084-E8BC-4778-B1BA-95A34931D6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9239" y="1382748"/>
            <a:ext cx="2303085" cy="1918804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79" name="Picture 11" descr="bolt.png">
            <a:extLst>
              <a:ext uri="{FF2B5EF4-FFF2-40B4-BE49-F238E27FC236}">
                <a16:creationId xmlns:a16="http://schemas.microsoft.com/office/drawing/2014/main" id="{08731390-8E14-49DE-BD22-B729C285D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4044661" y="1739587"/>
            <a:ext cx="208092" cy="713096"/>
          </a:xfrm>
          <a:prstGeom prst="rect">
            <a:avLst/>
          </a:prstGeom>
        </p:spPr>
      </p:pic>
      <p:sp>
        <p:nvSpPr>
          <p:cNvPr id="91" name="Line 10">
            <a:extLst>
              <a:ext uri="{FF2B5EF4-FFF2-40B4-BE49-F238E27FC236}">
                <a16:creationId xmlns:a16="http://schemas.microsoft.com/office/drawing/2014/main" id="{FFD2301F-34F9-4E09-A89A-6B8C6F77D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8057" y="1379945"/>
            <a:ext cx="2447402" cy="1922571"/>
          </a:xfrm>
          <a:prstGeom prst="line">
            <a:avLst/>
          </a:prstGeom>
          <a:noFill/>
          <a:ln w="28575">
            <a:solidFill>
              <a:srgbClr val="C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pic>
        <p:nvPicPr>
          <p:cNvPr id="92" name="Picture 11" descr="bolt.png">
            <a:extLst>
              <a:ext uri="{FF2B5EF4-FFF2-40B4-BE49-F238E27FC236}">
                <a16:creationId xmlns:a16="http://schemas.microsoft.com/office/drawing/2014/main" id="{7E5867BC-E965-4D39-B502-5F55445E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7122988" y="1660564"/>
            <a:ext cx="208092" cy="713096"/>
          </a:xfrm>
          <a:prstGeom prst="rect">
            <a:avLst/>
          </a:prstGeom>
        </p:spPr>
      </p:pic>
      <p:sp>
        <p:nvSpPr>
          <p:cNvPr id="93" name="Text Box 16">
            <a:extLst>
              <a:ext uri="{FF2B5EF4-FFF2-40B4-BE49-F238E27FC236}">
                <a16:creationId xmlns:a16="http://schemas.microsoft.com/office/drawing/2014/main" id="{CF79DB4A-7601-4EB1-83A8-E66DD40D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091" y="3848724"/>
            <a:ext cx="12250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p1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C59A1F8-24C1-4B5F-8B8F-05500E4FDAB8}"/>
              </a:ext>
            </a:extLst>
          </p:cNvPr>
          <p:cNvSpPr/>
          <p:nvPr/>
        </p:nvSpPr>
        <p:spPr>
          <a:xfrm>
            <a:off x="6878782" y="3848886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p1 :</a:t>
            </a:r>
            <a:endParaRPr lang="en-US" sz="18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5CF3C14-FD19-4358-B44C-9C6703C00E09}"/>
              </a:ext>
            </a:extLst>
          </p:cNvPr>
          <p:cNvSpPr/>
          <p:nvPr/>
        </p:nvSpPr>
        <p:spPr>
          <a:xfrm>
            <a:off x="6928360" y="4326145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</a:rPr>
              <a:t>p2:</a:t>
            </a:r>
            <a:endParaRPr lang="en-US" sz="1800" dirty="0"/>
          </a:p>
        </p:txBody>
      </p:sp>
      <p:sp>
        <p:nvSpPr>
          <p:cNvPr id="96" name="Text Box 16">
            <a:extLst>
              <a:ext uri="{FF2B5EF4-FFF2-40B4-BE49-F238E27FC236}">
                <a16:creationId xmlns:a16="http://schemas.microsoft.com/office/drawing/2014/main" id="{9C8EC162-1593-46DF-AF14-52A0BA81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2091" y="4332783"/>
            <a:ext cx="15937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 dirty="0">
                <a:latin typeface="Times New Roman" panose="02020603050405020304" pitchFamily="18" charset="0"/>
              </a:rPr>
              <a:t>leader = </a:t>
            </a:r>
            <a:r>
              <a:rPr lang="en-US" altLang="en-US" sz="1800" dirty="0">
                <a:latin typeface="Times New Roman" panose="02020603050405020304" pitchFamily="18" charset="0"/>
              </a:rPr>
              <a:t>p2</a:t>
            </a:r>
          </a:p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detected </a:t>
            </a:r>
            <a:r>
              <a:rPr lang="en-US" altLang="en-US" sz="1800" dirty="0">
                <a:latin typeface="Times New Roman" panose="02020603050405020304" pitchFamily="18" charset="0"/>
              </a:rPr>
              <a:t>={p1}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7" name="Text Box 16">
            <a:extLst>
              <a:ext uri="{FF2B5EF4-FFF2-40B4-BE49-F238E27FC236}">
                <a16:creationId xmlns:a16="http://schemas.microsoft.com/office/drawing/2014/main" id="{5D1C6AA5-701D-4F3B-82ED-D3A54484C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986" y="4090539"/>
            <a:ext cx="16514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800" dirty="0">
                <a:latin typeface="Times New Roman" panose="02020603050405020304" pitchFamily="18" charset="0"/>
              </a:rPr>
              <a:t>detected</a:t>
            </a:r>
            <a:r>
              <a:rPr lang="en-GB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</a:rPr>
              <a:t>= {p3}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AEBA-E99C-4355-BF43-0CA08E75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446E-FE8C-44F1-A01F-4C8EB12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would prefer p2 to be the leader (though it may crash), give an eventual leader detection algorithm that additionally ensures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p2 does not crash, then eventually p2 is elected as the leader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12801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16A-62AB-4730-BC80-1D6E5BA6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Monarchical Eventual Leader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642D1-E0D0-4C2C-A881-262625384A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EventualLeaderDetector</a:t>
                </a:r>
                <a:r>
                  <a:rPr lang="en-US" dirty="0"/>
                  <a:t>, instance </a:t>
                </a:r>
                <a:r>
                  <a:rPr lang="el-GR" dirty="0"/>
                  <a:t>Ω.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EventuallyPerfectFailureDetector</a:t>
                </a:r>
                <a:r>
                  <a:rPr lang="en-US" dirty="0"/>
                  <a:t>, instance ◇P.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l-GR" dirty="0"/>
                  <a:t>Ω, </a:t>
                </a:r>
                <a:r>
                  <a:rPr lang="en-US" dirty="0"/>
                  <a:t>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dirty="0"/>
                  <a:t>	leader := ⊥;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Suspect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◇P, Restore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suspected := suspected \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</a:t>
                </a:r>
                <a:r>
                  <a:rPr lang="en-US" dirty="0">
                    <a:solidFill>
                      <a:srgbClr val="FF0000"/>
                    </a:solidFill>
                  </a:rPr>
                  <a:t>leader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maxrank(</a:t>
                </a:r>
                <a:r>
                  <a:rPr lang="el-GR" dirty="0">
                    <a:solidFill>
                      <a:srgbClr val="FF0000"/>
                    </a:solidFill>
                  </a:rPr>
                  <a:t>Π \ </a:t>
                </a:r>
                <a:r>
                  <a:rPr lang="en-US" dirty="0">
                    <a:solidFill>
                      <a:srgbClr val="FF0000"/>
                    </a:solidFill>
                  </a:rPr>
                  <a:t>suspected)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leader := </a:t>
                </a:r>
                <a:r>
                  <a:rPr lang="en-US" dirty="0" err="1"/>
                  <a:t>maxrank</a:t>
                </a:r>
                <a:r>
                  <a:rPr lang="en-US" dirty="0"/>
                  <a:t>(</a:t>
                </a:r>
                <a:r>
                  <a:rPr lang="el-GR" dirty="0"/>
                  <a:t>Π \ </a:t>
                </a:r>
                <a:r>
                  <a:rPr lang="en-US" dirty="0"/>
                  <a:t>suspected);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l-GR" dirty="0"/>
                  <a:t>Ω, </a:t>
                </a:r>
                <a:r>
                  <a:rPr lang="en-US" dirty="0"/>
                  <a:t>Trust | leader &gt;;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642D1-E0D0-4C2C-A881-262625384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5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37F-B2BD-4DA6-9651-3613EC7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</a:t>
                </a:r>
                <a:r>
                  <a:rPr lang="el-GR" sz="2300" dirty="0"/>
                  <a:t>Ω, </a:t>
                </a:r>
                <a:r>
                  <a:rPr lang="en-US" sz="2300" dirty="0"/>
                  <a:t>Init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∅;</a:t>
                </a:r>
              </a:p>
              <a:p>
                <a:pPr marL="0" indent="0">
                  <a:buNone/>
                </a:pPr>
                <a:r>
                  <a:rPr lang="en-US" sz="2300" dirty="0"/>
                  <a:t>	leader := ⊥;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◇P, Suspect | p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suspected ∪ {p};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event </a:t>
                </a:r>
                <a:r>
                  <a:rPr lang="en-US" sz="2300" dirty="0"/>
                  <a:t>&lt; ◇P, Restore | p &gt;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suspected := suspected \ {p};</a:t>
                </a:r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r>
                  <a:rPr lang="en-US" sz="2300" b="1" dirty="0"/>
                  <a:t>upon </a:t>
                </a:r>
                <a:r>
                  <a:rPr lang="en-US" sz="2300" dirty="0">
                    <a:solidFill>
                      <a:srgbClr val="FF0000"/>
                    </a:solidFill>
                  </a:rPr>
                  <a:t>(p2 ∈ 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sz="2300" dirty="0">
                    <a:solidFill>
                      <a:srgbClr val="FF0000"/>
                    </a:solidFill>
                  </a:rPr>
                  <a:t> leader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p2) or (p2 ∈ 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sz="2300" dirty="0">
                    <a:solidFill>
                      <a:srgbClr val="FF0000"/>
                    </a:solidFill>
                  </a:rPr>
                  <a:t> leader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US" sz="2300" dirty="0">
                    <a:solidFill>
                      <a:srgbClr val="FF0000"/>
                    </a:solidFill>
                  </a:rPr>
                  <a:t> maxrank(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suspected)) </a:t>
                </a:r>
                <a:r>
                  <a:rPr lang="en-US" sz="23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if</a:t>
                </a:r>
                <a:r>
                  <a:rPr lang="en-US" sz="2300" dirty="0">
                    <a:solidFill>
                      <a:srgbClr val="FF0000"/>
                    </a:solidFill>
                  </a:rPr>
                  <a:t> p2 ∈ </a:t>
                </a:r>
                <a:r>
                  <a:rPr lang="el-GR" sz="2300" dirty="0">
                    <a:solidFill>
                      <a:srgbClr val="FF0000"/>
                    </a:solidFill>
                  </a:rPr>
                  <a:t>Π \ </a:t>
                </a:r>
                <a:r>
                  <a:rPr lang="en-US" sz="2300" dirty="0">
                    <a:solidFill>
                      <a:srgbClr val="FF0000"/>
                    </a:solidFill>
                  </a:rPr>
                  <a:t>suspected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	leader := p2;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else</a:t>
                </a:r>
              </a:p>
              <a:p>
                <a:pPr marL="0" indent="0">
                  <a:buNone/>
                </a:pPr>
                <a:r>
                  <a:rPr lang="en-US" sz="2300" dirty="0">
                    <a:solidFill>
                      <a:srgbClr val="FF0000"/>
                    </a:solidFill>
                  </a:rPr>
                  <a:t>		</a:t>
                </a:r>
                <a:r>
                  <a:rPr lang="en-US" sz="2300" dirty="0"/>
                  <a:t>leader := </a:t>
                </a:r>
                <a:r>
                  <a:rPr lang="en-US" sz="2300" dirty="0" err="1"/>
                  <a:t>maxrank</a:t>
                </a:r>
                <a:r>
                  <a:rPr lang="en-US" sz="2300" dirty="0"/>
                  <a:t>(</a:t>
                </a:r>
                <a:r>
                  <a:rPr lang="el-GR" sz="2300" dirty="0"/>
                  <a:t>Π \ </a:t>
                </a:r>
                <a:r>
                  <a:rPr lang="en-US" sz="2300" dirty="0"/>
                  <a:t>suspected);</a:t>
                </a:r>
              </a:p>
              <a:p>
                <a:pPr marL="0" indent="0">
                  <a:buNone/>
                </a:pPr>
                <a:r>
                  <a:rPr lang="en-US" sz="2300" dirty="0"/>
                  <a:t>	</a:t>
                </a:r>
                <a:r>
                  <a:rPr lang="en-US" sz="2300" b="1" dirty="0"/>
                  <a:t>trigger</a:t>
                </a:r>
                <a:r>
                  <a:rPr lang="en-US" sz="2300" dirty="0"/>
                  <a:t> &lt; </a:t>
                </a:r>
                <a:r>
                  <a:rPr lang="el-GR" sz="2300" dirty="0"/>
                  <a:t>Ω, </a:t>
                </a:r>
                <a:r>
                  <a:rPr lang="en-US" sz="2300" dirty="0"/>
                  <a:t>Trust | leader &gt;;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19A67-9260-47A1-B430-91D824E37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5354"/>
                <a:ext cx="8229600" cy="4181296"/>
              </a:xfrm>
              <a:blipFill>
                <a:blip r:embed="rId2"/>
                <a:stretch>
                  <a:fillRect l="-370" t="-1606" b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65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437F-B2BD-4DA6-9651-3613EC7A7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9A67-9260-47A1-B430-91D824E3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5354"/>
            <a:ext cx="8229600" cy="418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FF0000"/>
                </a:solidFill>
              </a:rPr>
              <a:t>maxrank</a:t>
            </a:r>
            <a:r>
              <a:rPr lang="en-US" sz="2300" dirty="0">
                <a:solidFill>
                  <a:srgbClr val="FF0000"/>
                </a:solidFill>
              </a:rPr>
              <a:t>’(S) = p2, if p2 ∈ S;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				   </a:t>
            </a:r>
            <a:r>
              <a:rPr lang="en-US" sz="2300" dirty="0" err="1">
                <a:solidFill>
                  <a:srgbClr val="FF0000"/>
                </a:solidFill>
              </a:rPr>
              <a:t>maxrank</a:t>
            </a:r>
            <a:r>
              <a:rPr lang="en-US" sz="2300" dirty="0">
                <a:solidFill>
                  <a:srgbClr val="FF0000"/>
                </a:solidFill>
              </a:rPr>
              <a:t>(S), otherwise.</a:t>
            </a:r>
          </a:p>
        </p:txBody>
      </p:sp>
    </p:spTree>
    <p:extLst>
      <p:ext uri="{BB962C8B-B14F-4D97-AF65-F5344CB8AC3E}">
        <p14:creationId xmlns:p14="http://schemas.microsoft.com/office/powerpoint/2010/main" val="2847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98043</TotalTime>
  <Words>532</Words>
  <Application>Microsoft Office PowerPoint</Application>
  <PresentationFormat>全屏显示(16:9)</PresentationFormat>
  <Paragraphs>89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微软雅黑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Exercise 2-1</vt:lpstr>
      <vt:lpstr>Algorithm</vt:lpstr>
      <vt:lpstr>Exercise 2-2</vt:lpstr>
      <vt:lpstr>Example</vt:lpstr>
      <vt:lpstr>Exercise 2-3</vt:lpstr>
      <vt:lpstr>Algorithm: Monarchical Eventual Leader Detection</vt:lpstr>
      <vt:lpstr>Algorithm - 1</vt:lpstr>
      <vt:lpstr>Algorithm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2196</cp:revision>
  <cp:lastPrinted>2015-09-20T23:02:57Z</cp:lastPrinted>
  <dcterms:created xsi:type="dcterms:W3CDTF">2010-10-17T19:58:05Z</dcterms:created>
  <dcterms:modified xsi:type="dcterms:W3CDTF">2024-10-17T05:25:13Z</dcterms:modified>
</cp:coreProperties>
</file>