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15" r:id="rId2"/>
    <p:sldId id="712" r:id="rId3"/>
    <p:sldId id="1765" r:id="rId4"/>
    <p:sldId id="1766" r:id="rId5"/>
    <p:sldId id="733" r:id="rId6"/>
    <p:sldId id="1790" r:id="rId7"/>
    <p:sldId id="890" r:id="rId8"/>
    <p:sldId id="891" r:id="rId9"/>
    <p:sldId id="1791" r:id="rId10"/>
    <p:sldId id="1792" r:id="rId11"/>
    <p:sldId id="1793" r:id="rId12"/>
    <p:sldId id="1786" r:id="rId13"/>
    <p:sldId id="1707" r:id="rId14"/>
    <p:sldId id="1769" r:id="rId15"/>
    <p:sldId id="1794" r:id="rId16"/>
    <p:sldId id="1795" r:id="rId17"/>
    <p:sldId id="1796" r:id="rId18"/>
    <p:sldId id="1770" r:id="rId19"/>
    <p:sldId id="1771" r:id="rId20"/>
    <p:sldId id="1789" r:id="rId21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1276" autoAdjust="0"/>
  </p:normalViewPr>
  <p:slideViewPr>
    <p:cSldViewPr snapToGrid="0">
      <p:cViewPr>
        <p:scale>
          <a:sx n="200" d="100"/>
          <a:sy n="200" d="100"/>
        </p:scale>
        <p:origin x="996" y="-10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701-87BF-4985-AF7C-2458F74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4.1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80F0AF5-BC95-419F-8398-2101F1B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 </a:t>
            </a:r>
            <a:r>
              <a:rPr lang="en-US" altLang="en-US" dirty="0" err="1">
                <a:ea typeface="ＭＳ Ｐゴシック" panose="020B0600070205080204" pitchFamily="34" charset="-128"/>
              </a:rPr>
              <a:t>bcbBroadcast</a:t>
            </a:r>
            <a:r>
              <a:rPr lang="en-US" altLang="en-US" dirty="0">
                <a:ea typeface="ＭＳ Ｐゴシック" panose="020B0600070205080204" pitchFamily="34" charset="-128"/>
              </a:rPr>
              <a:t> algorithm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 O(N)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Without signatures, but using MACs!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N &gt; 5f.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What is the complexity?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E858AB9-86CC-4EEB-BA4B-5BADC61D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56BB2-8B7F-4ACC-97F5-C41C1609FAD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BFD-3E72-4D55-91E1-C38FEDC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13BD-4814-42C7-A1A3-8B52FE70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792865"/>
            <a:ext cx="8900932" cy="4259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[ECHO,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  <a:r>
              <a:rPr lang="en-US" sz="1400" dirty="0"/>
              <a:t>	</a:t>
            </a:r>
            <a:r>
              <a:rPr lang="el-GR" sz="1400" dirty="0"/>
              <a:t>// </a:t>
            </a:r>
            <a:r>
              <a:rPr lang="en-US" sz="1400" dirty="0"/>
              <a:t>only process 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dirty="0" err="1"/>
              <a:t>echos</a:t>
            </a:r>
            <a:r>
              <a:rPr lang="en-US" sz="1400" dirty="0"/>
              <a:t>[p] = ⊥ ∧ </a:t>
            </a:r>
            <a:r>
              <a:rPr lang="en-US" sz="1400" dirty="0" err="1">
                <a:solidFill>
                  <a:srgbClr val="FF0000"/>
                </a:solidFill>
              </a:rPr>
              <a:t>verifyauth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self</a:t>
            </a:r>
            <a:r>
              <a:rPr lang="en-US" sz="1400" dirty="0">
                <a:solidFill>
                  <a:srgbClr val="FF0000"/>
                </a:solidFill>
              </a:rPr>
              <a:t>, p, [ECHO, m], </a:t>
            </a:r>
            <a:r>
              <a:rPr lang="el-GR" sz="1400" dirty="0">
                <a:solidFill>
                  <a:srgbClr val="FF0000"/>
                </a:solidFill>
              </a:rPr>
              <a:t>σ[</a:t>
            </a:r>
            <a:r>
              <a:rPr lang="en-US" sz="1400" dirty="0">
                <a:solidFill>
                  <a:srgbClr val="FF0000"/>
                </a:solidFill>
              </a:rPr>
              <a:t>self])</a:t>
            </a:r>
            <a:r>
              <a:rPr lang="el-GR" sz="1400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echos</a:t>
            </a:r>
            <a:r>
              <a:rPr lang="en-US" sz="1400" dirty="0"/>
              <a:t>[p] := m;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l-GR" sz="1400" dirty="0"/>
              <a:t>Σ[</a:t>
            </a:r>
            <a:r>
              <a:rPr lang="en-US" sz="1400" dirty="0"/>
              <a:t>p] := </a:t>
            </a:r>
            <a:r>
              <a:rPr lang="el-GR" sz="1400" dirty="0"/>
              <a:t>σ;</a:t>
            </a:r>
          </a:p>
          <a:p>
            <a:pPr marL="0" indent="0">
              <a:buNone/>
            </a:pPr>
            <a:endParaRPr lang="el-GR" sz="1400" dirty="0"/>
          </a:p>
          <a:p>
            <a:pPr marL="0" indent="0">
              <a:buNone/>
            </a:pPr>
            <a:r>
              <a:rPr lang="en-US" sz="1400" b="1" dirty="0"/>
              <a:t>upon exists </a:t>
            </a:r>
            <a:r>
              <a:rPr lang="en-US" sz="1400" dirty="0"/>
              <a:t>m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such that #{p ∈ </a:t>
            </a:r>
            <a:r>
              <a:rPr lang="el-GR" sz="1400" dirty="0"/>
              <a:t>Π | </a:t>
            </a:r>
            <a:r>
              <a:rPr lang="en-US" sz="1400" dirty="0" err="1"/>
              <a:t>echos</a:t>
            </a:r>
            <a:r>
              <a:rPr lang="en-US" sz="1400" dirty="0"/>
              <a:t>[p] = m} &gt; </a:t>
            </a:r>
            <a:r>
              <a:rPr lang="en-US" sz="1400" dirty="0">
                <a:solidFill>
                  <a:srgbClr val="FF0000"/>
                </a:solidFill>
              </a:rPr>
              <a:t>N-f</a:t>
            </a:r>
            <a:r>
              <a:rPr lang="en-US" sz="1400" dirty="0"/>
              <a:t>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dirty="0" err="1"/>
              <a:t>sentfinal</a:t>
            </a:r>
            <a:r>
              <a:rPr lang="en-US" sz="1400" dirty="0"/>
              <a:t>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sentfinal</a:t>
            </a:r>
            <a:r>
              <a:rPr lang="en-US" sz="1400" dirty="0"/>
              <a:t> := TRUE;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al, Send | q,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b="1" dirty="0"/>
              <a:t>	if</a:t>
            </a:r>
            <a:r>
              <a:rPr lang="en-US" sz="1400" dirty="0"/>
              <a:t> #{q ∈ </a:t>
            </a:r>
            <a:r>
              <a:rPr lang="el-GR" sz="1400" dirty="0"/>
              <a:t>Π | Σ[</a:t>
            </a:r>
            <a:r>
              <a:rPr lang="en-US" sz="1400" dirty="0"/>
              <a:t>q]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∧ </a:t>
            </a:r>
            <a:r>
              <a:rPr lang="en-US" sz="1400" dirty="0" err="1">
                <a:solidFill>
                  <a:srgbClr val="FF0000"/>
                </a:solidFill>
              </a:rPr>
              <a:t>verifyauth</a:t>
            </a:r>
            <a:r>
              <a:rPr lang="en-US" sz="1400" dirty="0">
                <a:solidFill>
                  <a:srgbClr val="FF0000"/>
                </a:solidFill>
              </a:rPr>
              <a:t>(self, q, [ECHO, m], </a:t>
            </a:r>
            <a:r>
              <a:rPr lang="el-GR" sz="1400" dirty="0">
                <a:solidFill>
                  <a:srgbClr val="FF0000"/>
                </a:solidFill>
              </a:rPr>
              <a:t>Σ[</a:t>
            </a:r>
            <a:r>
              <a:rPr lang="en-US" sz="1400" dirty="0">
                <a:solidFill>
                  <a:srgbClr val="FF0000"/>
                </a:solidFill>
              </a:rPr>
              <a:t>q][self])} &gt; (</a:t>
            </a:r>
            <a:r>
              <a:rPr lang="en-US" sz="1400" dirty="0" err="1">
                <a:solidFill>
                  <a:srgbClr val="FF0000"/>
                </a:solidFill>
              </a:rPr>
              <a:t>N+f</a:t>
            </a:r>
            <a:r>
              <a:rPr lang="en-US" sz="1400" dirty="0">
                <a:solidFill>
                  <a:srgbClr val="FF0000"/>
                </a:solidFill>
              </a:rPr>
              <a:t>)/2 </a:t>
            </a:r>
            <a:r>
              <a:rPr lang="en-US" sz="1400" b="1" dirty="0"/>
              <a:t>and </a:t>
            </a:r>
            <a:r>
              <a:rPr lang="en-US" sz="1400" dirty="0"/>
              <a:t>delivered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delivered := TRUE;</a:t>
            </a:r>
          </a:p>
          <a:p>
            <a:pPr marL="0" indent="0">
              <a:buNone/>
            </a:pPr>
            <a:r>
              <a:rPr lang="en-US" sz="1400" b="1" dirty="0"/>
              <a:t>	trigger</a:t>
            </a:r>
            <a:r>
              <a:rPr lang="en-US" sz="1400" dirty="0"/>
              <a:t> &lt; </a:t>
            </a:r>
            <a:r>
              <a:rPr lang="en-US" sz="1400" dirty="0" err="1"/>
              <a:t>bcb</a:t>
            </a:r>
            <a:r>
              <a:rPr lang="en-US" sz="1400" dirty="0"/>
              <a:t>, Deliver | s, m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38F-C8D3-4566-8724-57E9AAD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1B91EA-2F89-41BA-97D9-A4191CF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3 message delays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O(N)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E703460-FE80-4951-9C68-DAF41289B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5C9461-CC69-4110-8D27-4A8BCA1CE9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04184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701-87BF-4985-AF7C-2458F74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4.2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80F0AF5-BC95-419F-8398-2101F1B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 </a:t>
            </a:r>
            <a:r>
              <a:rPr lang="en-US" altLang="en-US" dirty="0" err="1">
                <a:ea typeface="ＭＳ Ｐゴシック" panose="020B0600070205080204" pitchFamily="34" charset="-128"/>
              </a:rPr>
              <a:t>brbBroadcast</a:t>
            </a:r>
            <a:r>
              <a:rPr lang="en-US" altLang="en-US" dirty="0">
                <a:ea typeface="ＭＳ Ｐゴシック" panose="020B0600070205080204" pitchFamily="34" charset="-128"/>
              </a:rPr>
              <a:t> algorithm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ＭＳ Ｐゴシック" panose="020B0600070205080204" pitchFamily="34" charset="-128"/>
              </a:rPr>
              <a:t>Using digital signatures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What is the complexity?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Totality or uniform totality?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E858AB9-86CC-4EEB-BA4B-5BADC61D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56BB2-8B7F-4ACC-97F5-C41C1609FAD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6243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FCA-8523-40D3-84EF-741C7C5C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9BF1-8ED3-4EBB-9B8A-161C81BC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949504"/>
            <a:ext cx="8709660" cy="3818430"/>
          </a:xfrm>
        </p:spPr>
        <p:txBody>
          <a:bodyPr/>
          <a:lstStyle/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Digital signature scheme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Associates a public-key/private-key pair with each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Private key remains secret to other processes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1600" dirty="0">
                <a:ea typeface="ＭＳ Ｐゴシック" panose="020B0600070205080204" pitchFamily="34" charset="-128"/>
              </a:rPr>
              <a:t>σ </a:t>
            </a:r>
            <a:r>
              <a:rPr lang="en-US" altLang="en-US" sz="1600" dirty="0">
                <a:ea typeface="ＭＳ Ｐゴシック" panose="020B0600070205080204" pitchFamily="34" charset="-128"/>
              </a:rPr>
              <a:t>= sign(sender, message)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private key of the sender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 err="1">
                <a:ea typeface="ＭＳ Ｐゴシック" panose="020B0600070205080204" pitchFamily="34" charset="-128"/>
              </a:rPr>
              <a:t>verifysig</a:t>
            </a:r>
            <a:r>
              <a:rPr lang="en-US" altLang="en-US" sz="1600" dirty="0">
                <a:ea typeface="ＭＳ Ｐゴシック" panose="020B0600070205080204" pitchFamily="34" charset="-128"/>
              </a:rPr>
              <a:t>(sender, message,</a:t>
            </a:r>
            <a:r>
              <a:rPr lang="el-GR" altLang="en-US" sz="1600" dirty="0">
                <a:ea typeface="ＭＳ Ｐゴシック" panose="020B0600070205080204" pitchFamily="34" charset="-128"/>
              </a:rPr>
              <a:t> σ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Can be invoked by any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the public key of the sender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5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5BE-0F47-41CA-87DF-4F956A7F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Signed Echo Broadcast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3DC4DB-0854-463A-A2E1-72869C065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330E3-C284-4E41-9202-156A27836EB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1942411C-BD8F-4DDC-B3AF-53674FC92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AABD04B3-ED22-4E04-8A91-A8726F00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3609CB68-919E-4FDE-B7E9-D2014DC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B18FF7D-9091-4F10-B732-AEF7CA96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258885C-D69B-401D-94CD-02DC4650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F7A37F3-479B-4700-BBAA-84624D86E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16">
            <a:extLst>
              <a:ext uri="{FF2B5EF4-FFF2-40B4-BE49-F238E27FC236}">
                <a16:creationId xmlns:a16="http://schemas.microsoft.com/office/drawing/2014/main" id="{4E2C890B-B2E6-4AB9-A45D-246DD3B7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31" name="Oval 83">
            <a:extLst>
              <a:ext uri="{FF2B5EF4-FFF2-40B4-BE49-F238E27FC236}">
                <a16:creationId xmlns:a16="http://schemas.microsoft.com/office/drawing/2014/main" id="{59EDB9CB-240B-4E00-9768-0049B256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0A0B7D5B-DD9E-4441-BFB7-1166A3E5F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9482B4B1-A20B-4253-AB7A-2E06F211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A3273B83-8C04-4CAC-A9A1-DECC254D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0735" name="Straight Arrow Connector 40">
            <a:extLst>
              <a:ext uri="{FF2B5EF4-FFF2-40B4-BE49-F238E27FC236}">
                <a16:creationId xmlns:a16="http://schemas.microsoft.com/office/drawing/2014/main" id="{2BAD8B00-EDF1-4860-8425-B7874DE155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6" name="Straight Arrow Connector 42">
            <a:extLst>
              <a:ext uri="{FF2B5EF4-FFF2-40B4-BE49-F238E27FC236}">
                <a16:creationId xmlns:a16="http://schemas.microsoft.com/office/drawing/2014/main" id="{4E546871-5C6E-4A9B-BC6F-E95536497A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7" name="TextBox 43">
            <a:extLst>
              <a:ext uri="{FF2B5EF4-FFF2-40B4-BE49-F238E27FC236}">
                <a16:creationId xmlns:a16="http://schemas.microsoft.com/office/drawing/2014/main" id="{E4C4B42A-7B23-49AD-B56E-7B910B02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30738" name="Straight Arrow Connector 45">
            <a:extLst>
              <a:ext uri="{FF2B5EF4-FFF2-40B4-BE49-F238E27FC236}">
                <a16:creationId xmlns:a16="http://schemas.microsoft.com/office/drawing/2014/main" id="{8C7DB3ED-5857-4E93-815F-8C88355D3B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15221" y="1698427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9" name="Straight Arrow Connector 47">
            <a:extLst>
              <a:ext uri="{FF2B5EF4-FFF2-40B4-BE49-F238E27FC236}">
                <a16:creationId xmlns:a16="http://schemas.microsoft.com/office/drawing/2014/main" id="{C33EA773-C957-48CA-9FEC-729CC6B151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TextBox 48">
            <a:extLst>
              <a:ext uri="{FF2B5EF4-FFF2-40B4-BE49-F238E27FC236}">
                <a16:creationId xmlns:a16="http://schemas.microsoft.com/office/drawing/2014/main" id="{6BE336CE-D44D-4797-86C3-2A9FB672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0741" name="TextBox 49">
            <a:extLst>
              <a:ext uri="{FF2B5EF4-FFF2-40B4-BE49-F238E27FC236}">
                <a16:creationId xmlns:a16="http://schemas.microsoft.com/office/drawing/2014/main" id="{B02E70C5-01E2-48B3-B614-5E29F8B4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313015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ECHO</a:t>
            </a:r>
          </a:p>
        </p:txBody>
      </p:sp>
      <p:sp>
        <p:nvSpPr>
          <p:cNvPr id="30742" name="TextBox 50">
            <a:extLst>
              <a:ext uri="{FF2B5EF4-FFF2-40B4-BE49-F238E27FC236}">
                <a16:creationId xmlns:a16="http://schemas.microsoft.com/office/drawing/2014/main" id="{DAE93697-8F62-42CA-BD80-6546C28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44" y="19143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3" name="Line 12">
            <a:extLst>
              <a:ext uri="{FF2B5EF4-FFF2-40B4-BE49-F238E27FC236}">
                <a16:creationId xmlns:a16="http://schemas.microsoft.com/office/drawing/2014/main" id="{9416B8C0-86B3-4BC3-A261-971CDF58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7">
            <a:extLst>
              <a:ext uri="{FF2B5EF4-FFF2-40B4-BE49-F238E27FC236}">
                <a16:creationId xmlns:a16="http://schemas.microsoft.com/office/drawing/2014/main" id="{57FD17DD-9892-4268-B110-316A19C1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0745" name="Straight Arrow Connector 54">
            <a:extLst>
              <a:ext uri="{FF2B5EF4-FFF2-40B4-BE49-F238E27FC236}">
                <a16:creationId xmlns:a16="http://schemas.microsoft.com/office/drawing/2014/main" id="{482F6E1A-9A2F-4E03-9BB8-40C9AB3C2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15953" y="1596629"/>
            <a:ext cx="907256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6" name="TextBox 55">
            <a:extLst>
              <a:ext uri="{FF2B5EF4-FFF2-40B4-BE49-F238E27FC236}">
                <a16:creationId xmlns:a16="http://schemas.microsoft.com/office/drawing/2014/main" id="{1EAB2850-0755-4F70-A9A4-16BB65F5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85" y="1891904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FINAL</a:t>
            </a:r>
          </a:p>
        </p:txBody>
      </p:sp>
      <p:cxnSp>
        <p:nvCxnSpPr>
          <p:cNvPr id="30747" name="Straight Connector 57">
            <a:extLst>
              <a:ext uri="{FF2B5EF4-FFF2-40B4-BE49-F238E27FC236}">
                <a16:creationId xmlns:a16="http://schemas.microsoft.com/office/drawing/2014/main" id="{9A2433DB-4F34-4F3D-9C74-FBB2225FE4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83361" y="2468762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Text Box 16">
            <a:extLst>
              <a:ext uri="{FF2B5EF4-FFF2-40B4-BE49-F238E27FC236}">
                <a16:creationId xmlns:a16="http://schemas.microsoft.com/office/drawing/2014/main" id="{53905984-53A3-4FD7-8035-08A81088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082" y="260178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E97B-2424-4022-812F-25E66BEB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6D41-C3EE-4B41-B18D-C1EBD1B5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BRB5. Totality</a:t>
            </a:r>
            <a:r>
              <a:rPr lang="en-US" dirty="0"/>
              <a:t>: If some message is delivered by any </a:t>
            </a:r>
            <a:r>
              <a:rPr lang="en-US" b="1" dirty="0"/>
              <a:t>correct</a:t>
            </a:r>
            <a:r>
              <a:rPr lang="en-US" dirty="0"/>
              <a:t> process, every correct process eventually delivers a message.</a:t>
            </a:r>
          </a:p>
          <a:p>
            <a:endParaRPr lang="en-US" dirty="0"/>
          </a:p>
          <a:p>
            <a:r>
              <a:rPr lang="en-US" dirty="0"/>
              <a:t>Correct process can forward vector of signatures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Perfect link assumption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5BE-0F47-41CA-87DF-4F956A7F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Eager Signed Echo </a:t>
            </a:r>
            <a:r>
              <a:rPr lang="en-US" dirty="0" err="1"/>
              <a:t>brbBroadcast</a:t>
            </a:r>
            <a:endParaRPr 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3DC4DB-0854-463A-A2E1-72869C065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330E3-C284-4E41-9202-156A27836EB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1942411C-BD8F-4DDC-B3AF-53674FC92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AABD04B3-ED22-4E04-8A91-A8726F00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3609CB68-919E-4FDE-B7E9-D2014DC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B18FF7D-9091-4F10-B732-AEF7CA96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258885C-D69B-401D-94CD-02DC4650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F7A37F3-479B-4700-BBAA-84624D86E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16">
            <a:extLst>
              <a:ext uri="{FF2B5EF4-FFF2-40B4-BE49-F238E27FC236}">
                <a16:creationId xmlns:a16="http://schemas.microsoft.com/office/drawing/2014/main" id="{4E2C890B-B2E6-4AB9-A45D-246DD3B7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31" name="Oval 83">
            <a:extLst>
              <a:ext uri="{FF2B5EF4-FFF2-40B4-BE49-F238E27FC236}">
                <a16:creationId xmlns:a16="http://schemas.microsoft.com/office/drawing/2014/main" id="{59EDB9CB-240B-4E00-9768-0049B256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0A0B7D5B-DD9E-4441-BFB7-1166A3E5F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9482B4B1-A20B-4253-AB7A-2E06F211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A3273B83-8C04-4CAC-A9A1-DECC254D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crash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0735" name="Straight Arrow Connector 40">
            <a:extLst>
              <a:ext uri="{FF2B5EF4-FFF2-40B4-BE49-F238E27FC236}">
                <a16:creationId xmlns:a16="http://schemas.microsoft.com/office/drawing/2014/main" id="{2BAD8B00-EDF1-4860-8425-B7874DE155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6" name="Straight Arrow Connector 42">
            <a:extLst>
              <a:ext uri="{FF2B5EF4-FFF2-40B4-BE49-F238E27FC236}">
                <a16:creationId xmlns:a16="http://schemas.microsoft.com/office/drawing/2014/main" id="{4E546871-5C6E-4A9B-BC6F-E95536497A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7" name="TextBox 43">
            <a:extLst>
              <a:ext uri="{FF2B5EF4-FFF2-40B4-BE49-F238E27FC236}">
                <a16:creationId xmlns:a16="http://schemas.microsoft.com/office/drawing/2014/main" id="{E4C4B42A-7B23-49AD-B56E-7B910B02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30738" name="Straight Arrow Connector 45">
            <a:extLst>
              <a:ext uri="{FF2B5EF4-FFF2-40B4-BE49-F238E27FC236}">
                <a16:creationId xmlns:a16="http://schemas.microsoft.com/office/drawing/2014/main" id="{8C7DB3ED-5857-4E93-815F-8C88355D3B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15221" y="1698427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9" name="Straight Arrow Connector 47">
            <a:extLst>
              <a:ext uri="{FF2B5EF4-FFF2-40B4-BE49-F238E27FC236}">
                <a16:creationId xmlns:a16="http://schemas.microsoft.com/office/drawing/2014/main" id="{C33EA773-C957-48CA-9FEC-729CC6B151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TextBox 48">
            <a:extLst>
              <a:ext uri="{FF2B5EF4-FFF2-40B4-BE49-F238E27FC236}">
                <a16:creationId xmlns:a16="http://schemas.microsoft.com/office/drawing/2014/main" id="{6BE336CE-D44D-4797-86C3-2A9FB672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0741" name="TextBox 49">
            <a:extLst>
              <a:ext uri="{FF2B5EF4-FFF2-40B4-BE49-F238E27FC236}">
                <a16:creationId xmlns:a16="http://schemas.microsoft.com/office/drawing/2014/main" id="{B02E70C5-01E2-48B3-B614-5E29F8B4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313015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2" name="TextBox 50">
            <a:extLst>
              <a:ext uri="{FF2B5EF4-FFF2-40B4-BE49-F238E27FC236}">
                <a16:creationId xmlns:a16="http://schemas.microsoft.com/office/drawing/2014/main" id="{DAE93697-8F62-42CA-BD80-6546C28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44" y="19143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3" name="Line 12">
            <a:extLst>
              <a:ext uri="{FF2B5EF4-FFF2-40B4-BE49-F238E27FC236}">
                <a16:creationId xmlns:a16="http://schemas.microsoft.com/office/drawing/2014/main" id="{9416B8C0-86B3-4BC3-A261-971CDF58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7">
            <a:extLst>
              <a:ext uri="{FF2B5EF4-FFF2-40B4-BE49-F238E27FC236}">
                <a16:creationId xmlns:a16="http://schemas.microsoft.com/office/drawing/2014/main" id="{57FD17DD-9892-4268-B110-316A19C1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0745" name="Straight Arrow Connector 54">
            <a:extLst>
              <a:ext uri="{FF2B5EF4-FFF2-40B4-BE49-F238E27FC236}">
                <a16:creationId xmlns:a16="http://schemas.microsoft.com/office/drawing/2014/main" id="{482F6E1A-9A2F-4E03-9BB8-40C9AB3C2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15953" y="1596629"/>
            <a:ext cx="907256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6" name="TextBox 55">
            <a:extLst>
              <a:ext uri="{FF2B5EF4-FFF2-40B4-BE49-F238E27FC236}">
                <a16:creationId xmlns:a16="http://schemas.microsoft.com/office/drawing/2014/main" id="{1EAB2850-0755-4F70-A9A4-16BB65F5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605" y="1727669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FINAL</a:t>
            </a:r>
          </a:p>
        </p:txBody>
      </p:sp>
      <p:cxnSp>
        <p:nvCxnSpPr>
          <p:cNvPr id="30747" name="Straight Connector 57">
            <a:extLst>
              <a:ext uri="{FF2B5EF4-FFF2-40B4-BE49-F238E27FC236}">
                <a16:creationId xmlns:a16="http://schemas.microsoft.com/office/drawing/2014/main" id="{9A2433DB-4F34-4F3D-9C74-FBB2225FE4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83361" y="2468762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Text Box 16">
            <a:extLst>
              <a:ext uri="{FF2B5EF4-FFF2-40B4-BE49-F238E27FC236}">
                <a16:creationId xmlns:a16="http://schemas.microsoft.com/office/drawing/2014/main" id="{53905984-53A3-4FD7-8035-08A81088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082" y="260178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brbDeliver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29" name="Straight Arrow Connector 54">
            <a:extLst>
              <a:ext uri="{FF2B5EF4-FFF2-40B4-BE49-F238E27FC236}">
                <a16:creationId xmlns:a16="http://schemas.microsoft.com/office/drawing/2014/main" id="{42AAE5BD-9163-42A7-BE65-C0DAE0E02F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1466" y="2472527"/>
            <a:ext cx="1044044" cy="12576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54">
            <a:extLst>
              <a:ext uri="{FF2B5EF4-FFF2-40B4-BE49-F238E27FC236}">
                <a16:creationId xmlns:a16="http://schemas.microsoft.com/office/drawing/2014/main" id="{3A6B20D8-5B79-4D8D-A13B-0CA6B38E67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6670" y="2452687"/>
            <a:ext cx="1044044" cy="2062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45">
            <a:extLst>
              <a:ext uri="{FF2B5EF4-FFF2-40B4-BE49-F238E27FC236}">
                <a16:creationId xmlns:a16="http://schemas.microsoft.com/office/drawing/2014/main" id="{AFA5E747-991B-4AF9-8A3A-362BE7D140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613795" y="1719858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54">
            <a:extLst>
              <a:ext uri="{FF2B5EF4-FFF2-40B4-BE49-F238E27FC236}">
                <a16:creationId xmlns:a16="http://schemas.microsoft.com/office/drawing/2014/main" id="{D6068001-4122-4B4D-BC0F-2053B3F23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7216" y="3772799"/>
            <a:ext cx="621101" cy="75753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47">
            <a:extLst>
              <a:ext uri="{FF2B5EF4-FFF2-40B4-BE49-F238E27FC236}">
                <a16:creationId xmlns:a16="http://schemas.microsoft.com/office/drawing/2014/main" id="{24D818B5-1D75-42B2-BB9C-F75305BEDB1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110287" y="2257990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47">
            <a:extLst>
              <a:ext uri="{FF2B5EF4-FFF2-40B4-BE49-F238E27FC236}">
                <a16:creationId xmlns:a16="http://schemas.microsoft.com/office/drawing/2014/main" id="{F267ECE6-963A-4C33-ADE8-B0D5BC96CB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7218" y="2468165"/>
            <a:ext cx="610362" cy="12727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Text Box 16">
            <a:extLst>
              <a:ext uri="{FF2B5EF4-FFF2-40B4-BE49-F238E27FC236}">
                <a16:creationId xmlns:a16="http://schemas.microsoft.com/office/drawing/2014/main" id="{1C91E494-5E6B-400F-9FBD-505EB5A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034" y="2063516"/>
            <a:ext cx="648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sigs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5C7C5421-DF88-44F7-8429-2F8CC98C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62" y="3368406"/>
            <a:ext cx="648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sigs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7188-6093-43F3-8133-8F8895DC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Signed Echo </a:t>
            </a:r>
            <a:r>
              <a:rPr lang="en-US" dirty="0" err="1"/>
              <a:t>brbBroadcast</a:t>
            </a:r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90929D25-ECD0-48D5-BA26-4819E260D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FF53223-A32A-43A1-9E69-AA3AB7368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12574CA-CC41-41FC-8D09-18FD79B3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44E9DE-17E7-45A3-A908-9CE938745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3095B15-FD59-41F7-9909-475DEA8F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A7DDEDC2-C100-48A2-B2F2-57C73C305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B420473C-D2B0-45FD-B08D-F6F9CA87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1" name="Oval 83">
            <a:extLst>
              <a:ext uri="{FF2B5EF4-FFF2-40B4-BE49-F238E27FC236}">
                <a16:creationId xmlns:a16="http://schemas.microsoft.com/office/drawing/2014/main" id="{DF745585-B5DC-4D8A-9D76-249072F3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19AA0E-C442-4616-848F-E56473A0D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4AEA2E8-DEB5-4723-9123-606D35BD7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B46C1DEA-03AD-40A6-8123-0C120A37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crash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Arrow Connector 40">
            <a:extLst>
              <a:ext uri="{FF2B5EF4-FFF2-40B4-BE49-F238E27FC236}">
                <a16:creationId xmlns:a16="http://schemas.microsoft.com/office/drawing/2014/main" id="{31BC5E1C-5733-43FB-809D-6C8D68F486D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42">
            <a:extLst>
              <a:ext uri="{FF2B5EF4-FFF2-40B4-BE49-F238E27FC236}">
                <a16:creationId xmlns:a16="http://schemas.microsoft.com/office/drawing/2014/main" id="{127621B4-E888-408A-9BCB-CAD549E21B1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3">
            <a:extLst>
              <a:ext uri="{FF2B5EF4-FFF2-40B4-BE49-F238E27FC236}">
                <a16:creationId xmlns:a16="http://schemas.microsoft.com/office/drawing/2014/main" id="{522F4200-B40B-4CAB-A0B7-DA525841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18" name="Straight Arrow Connector 45">
            <a:extLst>
              <a:ext uri="{FF2B5EF4-FFF2-40B4-BE49-F238E27FC236}">
                <a16:creationId xmlns:a16="http://schemas.microsoft.com/office/drawing/2014/main" id="{7103DB3E-2862-41A6-8CB4-BD155D3FE6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3694" y="1570894"/>
            <a:ext cx="719968" cy="8448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47">
            <a:extLst>
              <a:ext uri="{FF2B5EF4-FFF2-40B4-BE49-F238E27FC236}">
                <a16:creationId xmlns:a16="http://schemas.microsoft.com/office/drawing/2014/main" id="{23BEA0F0-4C84-4A25-B7AB-332EC578DA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48">
            <a:extLst>
              <a:ext uri="{FF2B5EF4-FFF2-40B4-BE49-F238E27FC236}">
                <a16:creationId xmlns:a16="http://schemas.microsoft.com/office/drawing/2014/main" id="{2C60BC44-0175-46A3-83F2-0EE13C84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D42E459E-278F-47EE-8CCD-712CEF1C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787" y="382615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D243FF57-CE40-45FB-9DEA-CF7E5415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065" y="19084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C4756666-F50A-4E5B-B707-8F96F43A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87ECEAD8-C249-488A-9D81-7A3C19C1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F930C452-E818-4FB6-B6B6-9D8DAFC762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4874" y="2458338"/>
            <a:ext cx="728434" cy="13024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Connector 57">
            <a:extLst>
              <a:ext uri="{FF2B5EF4-FFF2-40B4-BE49-F238E27FC236}">
                <a16:creationId xmlns:a16="http://schemas.microsoft.com/office/drawing/2014/main" id="{F3D7FE8D-9264-4D71-A3B2-CA41650122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49548" y="2463998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16">
            <a:extLst>
              <a:ext uri="{FF2B5EF4-FFF2-40B4-BE49-F238E27FC236}">
                <a16:creationId xmlns:a16="http://schemas.microsoft.com/office/drawing/2014/main" id="{CC1ED77C-EA7E-4FEB-8E08-F90FD3917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290" y="270129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brbDeliver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29" name="Straight Arrow Connector 54">
            <a:extLst>
              <a:ext uri="{FF2B5EF4-FFF2-40B4-BE49-F238E27FC236}">
                <a16:creationId xmlns:a16="http://schemas.microsoft.com/office/drawing/2014/main" id="{BB150F51-7381-4B21-B5F2-BC168B11A9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5129" y="2472527"/>
            <a:ext cx="1044044" cy="12576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54">
            <a:extLst>
              <a:ext uri="{FF2B5EF4-FFF2-40B4-BE49-F238E27FC236}">
                <a16:creationId xmlns:a16="http://schemas.microsoft.com/office/drawing/2014/main" id="{A25AD0BE-0B45-4619-86FA-59261CFABD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0333" y="2452687"/>
            <a:ext cx="1044044" cy="2062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45">
            <a:extLst>
              <a:ext uri="{FF2B5EF4-FFF2-40B4-BE49-F238E27FC236}">
                <a16:creationId xmlns:a16="http://schemas.microsoft.com/office/drawing/2014/main" id="{2CD4E0B2-A519-4362-9508-799D7AB1FD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367458" y="1719858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54">
            <a:extLst>
              <a:ext uri="{FF2B5EF4-FFF2-40B4-BE49-F238E27FC236}">
                <a16:creationId xmlns:a16="http://schemas.microsoft.com/office/drawing/2014/main" id="{7C7E9F23-A988-4378-9853-86F2FDA82A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42402" y="3772799"/>
            <a:ext cx="621101" cy="75753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47">
            <a:extLst>
              <a:ext uri="{FF2B5EF4-FFF2-40B4-BE49-F238E27FC236}">
                <a16:creationId xmlns:a16="http://schemas.microsoft.com/office/drawing/2014/main" id="{22297FD9-CF45-4FB3-ADC0-F5155C3DA81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995473" y="2257990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D525871A-491C-40B8-BE74-5D573C93FD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2404" y="2468165"/>
            <a:ext cx="610362" cy="12727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" name="Text Box 16">
            <a:extLst>
              <a:ext uri="{FF2B5EF4-FFF2-40B4-BE49-F238E27FC236}">
                <a16:creationId xmlns:a16="http://schemas.microsoft.com/office/drawing/2014/main" id="{A3869553-B6DC-4E6A-92B6-E5821AB0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523" y="2028824"/>
            <a:ext cx="97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READY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0C4A8289-6CF6-4110-B8CE-21AC3D2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448" y="3368406"/>
            <a:ext cx="1221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READY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684C5812-EBE9-49BE-ABCD-565E5D5335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1331" y="2478808"/>
            <a:ext cx="703766" cy="12828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2169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EB0-1970-4082-9081-E83FE63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Signed Echo </a:t>
            </a:r>
            <a:r>
              <a:rPr lang="en-US" dirty="0" err="1"/>
              <a:t>brbBroadcast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D0D0-219F-49DE-92A5-FF9745B4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30200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Implements: </a:t>
            </a:r>
            <a:r>
              <a:rPr lang="en-US" sz="1400" dirty="0" err="1"/>
              <a:t>ByzantineReliableBroadcast</a:t>
            </a:r>
            <a:r>
              <a:rPr lang="en-US" sz="1400" dirty="0"/>
              <a:t>, instance brb, with sender s.</a:t>
            </a:r>
          </a:p>
          <a:p>
            <a:r>
              <a:rPr lang="en-US" sz="1400" dirty="0"/>
              <a:t>Uses: </a:t>
            </a:r>
            <a:r>
              <a:rPr lang="en-US" sz="1400" dirty="0" err="1"/>
              <a:t>AuthPerfectPointToPointLinks</a:t>
            </a:r>
            <a:r>
              <a:rPr lang="en-US" sz="1400" dirty="0"/>
              <a:t>, instance al.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brb, Init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sentecho</a:t>
            </a:r>
            <a:r>
              <a:rPr lang="en-US" sz="1400" dirty="0"/>
              <a:t> := FALSE;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sentready</a:t>
            </a:r>
            <a:r>
              <a:rPr lang="en-US" sz="1400" dirty="0"/>
              <a:t> := FALSE;</a:t>
            </a:r>
          </a:p>
          <a:p>
            <a:pPr marL="0" indent="0">
              <a:buNone/>
            </a:pPr>
            <a:r>
              <a:rPr lang="en-US" sz="1400" dirty="0"/>
              <a:t>	delivered := FALSE;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echos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l-GR" sz="1400" dirty="0">
                <a:solidFill>
                  <a:srgbClr val="FF0000"/>
                </a:solidFill>
              </a:rPr>
              <a:t>Σ := [⊥]</a:t>
            </a:r>
            <a:r>
              <a:rPr lang="en-US" sz="1400" baseline="30000" dirty="0">
                <a:solidFill>
                  <a:srgbClr val="FF0000"/>
                </a:solidFill>
              </a:rPr>
              <a:t>N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brb, Broadcast | m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al, Send | q, [SEND, m]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[SEND, m] such that p = s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dirty="0" err="1"/>
              <a:t>sentecho</a:t>
            </a:r>
            <a:r>
              <a:rPr lang="en-US" sz="1400" dirty="0"/>
              <a:t>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sentecho</a:t>
            </a:r>
            <a:r>
              <a:rPr lang="en-US" sz="1400" dirty="0"/>
              <a:t> := TRUE;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l-GR" sz="1400" dirty="0">
                <a:solidFill>
                  <a:srgbClr val="FF0000"/>
                </a:solidFill>
              </a:rPr>
              <a:t>σ := </a:t>
            </a:r>
            <a:r>
              <a:rPr lang="en-US" sz="1400" dirty="0">
                <a:solidFill>
                  <a:srgbClr val="FF0000"/>
                </a:solidFill>
              </a:rPr>
              <a:t>sign(self, [ECHO, m]);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forall</a:t>
            </a:r>
            <a:r>
              <a:rPr lang="en-US" sz="1400" dirty="0">
                <a:solidFill>
                  <a:srgbClr val="FF0000"/>
                </a:solidFill>
              </a:rPr>
              <a:t> q ∈ </a:t>
            </a:r>
            <a:r>
              <a:rPr lang="el-GR" sz="1400" dirty="0">
                <a:solidFill>
                  <a:srgbClr val="FF0000"/>
                </a:solidFill>
              </a:rPr>
              <a:t>Π </a:t>
            </a:r>
            <a:r>
              <a:rPr lang="en-US" sz="1400" b="1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b="1" dirty="0">
                <a:solidFill>
                  <a:srgbClr val="FF0000"/>
                </a:solidFill>
              </a:rPr>
              <a:t>trigger</a:t>
            </a:r>
            <a:r>
              <a:rPr lang="en-US" sz="1400" dirty="0">
                <a:solidFill>
                  <a:srgbClr val="FF0000"/>
                </a:solidFill>
              </a:rPr>
              <a:t> &lt; al, Send | q, [ECHO, m, </a:t>
            </a:r>
            <a:r>
              <a:rPr lang="el-GR" sz="1400" dirty="0">
                <a:solidFill>
                  <a:srgbClr val="FF0000"/>
                </a:solidFill>
              </a:rPr>
              <a:t>σ] 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r>
              <a:rPr lang="el-GR" sz="1400" dirty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E02-EA43-4519-99C3-40B77B73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Signed Echo </a:t>
            </a:r>
            <a:r>
              <a:rPr lang="en-US" dirty="0" err="1"/>
              <a:t>brbBroadcast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614D-3177-49C0-92EB-710EA50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" y="712913"/>
            <a:ext cx="8492647" cy="4335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al, Deliver | p, </a:t>
            </a:r>
            <a:r>
              <a:rPr lang="en-US" sz="1300" dirty="0">
                <a:solidFill>
                  <a:srgbClr val="FF0000"/>
                </a:solidFill>
              </a:rPr>
              <a:t>[ECHO, m,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] </a:t>
            </a:r>
            <a:r>
              <a:rPr lang="en-US" sz="1300" dirty="0"/>
              <a:t>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if</a:t>
            </a:r>
            <a:r>
              <a:rPr lang="en-US" sz="1300" dirty="0"/>
              <a:t> </a:t>
            </a:r>
            <a:r>
              <a:rPr lang="en-US" sz="1300" dirty="0" err="1"/>
              <a:t>echos</a:t>
            </a:r>
            <a:r>
              <a:rPr lang="en-US" sz="1300" dirty="0"/>
              <a:t>[p] = ⊥ ∧ </a:t>
            </a:r>
            <a:r>
              <a:rPr lang="en-US" sz="1300" dirty="0" err="1">
                <a:solidFill>
                  <a:srgbClr val="FF0000"/>
                </a:solidFill>
              </a:rPr>
              <a:t>verifysig</a:t>
            </a:r>
            <a:r>
              <a:rPr lang="en-US" sz="1300" dirty="0">
                <a:solidFill>
                  <a:srgbClr val="FF0000"/>
                </a:solidFill>
              </a:rPr>
              <a:t>(p, [ECHO, m,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]</a:t>
            </a:r>
            <a:r>
              <a:rPr lang="el-GR" sz="1300" dirty="0">
                <a:solidFill>
                  <a:srgbClr val="FF0000"/>
                </a:solidFill>
              </a:rPr>
              <a:t>) </a:t>
            </a:r>
            <a:r>
              <a:rPr lang="en-US" sz="1300" b="1" dirty="0"/>
              <a:t>then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dirty="0" err="1"/>
              <a:t>echos</a:t>
            </a:r>
            <a:r>
              <a:rPr lang="en-US" sz="1300" dirty="0"/>
              <a:t>[p] := m;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l-GR" sz="1300" dirty="0">
                <a:solidFill>
                  <a:srgbClr val="FF0000"/>
                </a:solidFill>
              </a:rPr>
              <a:t>Σ[</a:t>
            </a:r>
            <a:r>
              <a:rPr lang="en-US" sz="1300" dirty="0">
                <a:solidFill>
                  <a:srgbClr val="FF0000"/>
                </a:solidFill>
              </a:rPr>
              <a:t>p] := </a:t>
            </a:r>
            <a:r>
              <a:rPr lang="el-GR" sz="1300" dirty="0">
                <a:solidFill>
                  <a:srgbClr val="FF0000"/>
                </a:solidFill>
              </a:rPr>
              <a:t>σ;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exists </a:t>
            </a:r>
            <a:r>
              <a:rPr lang="en-US" sz="1300" dirty="0"/>
              <a:t>m </a:t>
            </a:r>
            <a:r>
              <a:rPr lang="en-US" altLang="en-US" sz="1300" dirty="0">
                <a:ea typeface="ＭＳ Ｐゴシック" panose="020B0600070205080204" pitchFamily="34" charset="-128"/>
              </a:rPr>
              <a:t>≠</a:t>
            </a:r>
            <a:r>
              <a:rPr lang="en-US" sz="1300" dirty="0"/>
              <a:t> ⊥ such that #{p ∈ </a:t>
            </a:r>
            <a:r>
              <a:rPr lang="el-GR" sz="1300" dirty="0"/>
              <a:t>Π | </a:t>
            </a:r>
            <a:r>
              <a:rPr lang="en-US" sz="1300" dirty="0" err="1"/>
              <a:t>echos</a:t>
            </a:r>
            <a:r>
              <a:rPr lang="en-US" sz="1300" dirty="0"/>
              <a:t>[p] = m} &gt; (</a:t>
            </a:r>
            <a:r>
              <a:rPr lang="en-US" sz="1300" dirty="0" err="1"/>
              <a:t>N+f</a:t>
            </a:r>
            <a:r>
              <a:rPr lang="en-US" sz="1300" dirty="0"/>
              <a:t>)/2 </a:t>
            </a:r>
            <a:r>
              <a:rPr lang="en-US" sz="1300" b="1" dirty="0"/>
              <a:t>and</a:t>
            </a:r>
            <a:r>
              <a:rPr lang="en-US" sz="1300" dirty="0"/>
              <a:t> delivered = FALSE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>
                <a:solidFill>
                  <a:srgbClr val="FF0000"/>
                </a:solidFill>
              </a:rPr>
              <a:t>delivered := TRUE;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	</a:t>
            </a:r>
            <a:r>
              <a:rPr lang="en-US" sz="1300" b="1" dirty="0">
                <a:solidFill>
                  <a:srgbClr val="FF0000"/>
                </a:solidFill>
              </a:rPr>
              <a:t>trigger</a:t>
            </a:r>
            <a:r>
              <a:rPr lang="en-US" sz="1300" dirty="0">
                <a:solidFill>
                  <a:srgbClr val="FF0000"/>
                </a:solidFill>
              </a:rPr>
              <a:t> &lt; brb, Deliver | s, m &gt;; </a:t>
            </a:r>
          </a:p>
          <a:p>
            <a:pPr marL="0" indent="0">
              <a:buNone/>
            </a:pPr>
            <a:r>
              <a:rPr lang="en-US" sz="1300" b="1" dirty="0"/>
              <a:t>	</a:t>
            </a:r>
            <a:r>
              <a:rPr lang="en-US" sz="1300" b="1" dirty="0" err="1">
                <a:solidFill>
                  <a:srgbClr val="FF0000"/>
                </a:solidFill>
              </a:rPr>
              <a:t>forall</a:t>
            </a:r>
            <a:r>
              <a:rPr lang="en-US" sz="1300" dirty="0">
                <a:solidFill>
                  <a:srgbClr val="FF0000"/>
                </a:solidFill>
              </a:rPr>
              <a:t> q ∈ </a:t>
            </a:r>
            <a:r>
              <a:rPr lang="el-GR" sz="1300" dirty="0">
                <a:solidFill>
                  <a:srgbClr val="FF0000"/>
                </a:solidFill>
              </a:rPr>
              <a:t>Π </a:t>
            </a:r>
            <a:r>
              <a:rPr lang="en-US" sz="1300" b="1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		</a:t>
            </a:r>
            <a:r>
              <a:rPr lang="en-US" sz="1300" b="1" dirty="0">
                <a:solidFill>
                  <a:srgbClr val="FF0000"/>
                </a:solidFill>
              </a:rPr>
              <a:t>trigger</a:t>
            </a:r>
            <a:r>
              <a:rPr lang="en-US" sz="1300" dirty="0">
                <a:solidFill>
                  <a:srgbClr val="FF0000"/>
                </a:solidFill>
              </a:rPr>
              <a:t> &lt; al, Send | q, [READY, m,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] &gt;;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al, Deliver | p, </a:t>
            </a:r>
            <a:r>
              <a:rPr lang="en-US" sz="1300" dirty="0">
                <a:solidFill>
                  <a:srgbClr val="FF0000"/>
                </a:solidFill>
              </a:rPr>
              <a:t>[READY, m,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']</a:t>
            </a:r>
            <a:r>
              <a:rPr lang="en-US" sz="1300" dirty="0"/>
              <a:t>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err="1">
                <a:solidFill>
                  <a:srgbClr val="FF0000"/>
                </a:solidFill>
              </a:rPr>
              <a:t>forall</a:t>
            </a:r>
            <a:r>
              <a:rPr lang="en-US" sz="1300" dirty="0">
                <a:solidFill>
                  <a:srgbClr val="FF0000"/>
                </a:solidFill>
              </a:rPr>
              <a:t> q ∈ </a:t>
            </a:r>
            <a:r>
              <a:rPr lang="el-GR" sz="1300" dirty="0">
                <a:solidFill>
                  <a:srgbClr val="FF0000"/>
                </a:solidFill>
              </a:rPr>
              <a:t>Π </a:t>
            </a:r>
            <a:r>
              <a:rPr lang="en-US" sz="1300" b="1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		if </a:t>
            </a:r>
            <a:r>
              <a:rPr lang="en-US" sz="1300" dirty="0" err="1">
                <a:solidFill>
                  <a:srgbClr val="FF0000"/>
                </a:solidFill>
              </a:rPr>
              <a:t>echos</a:t>
            </a:r>
            <a:r>
              <a:rPr lang="en-US" sz="1300" dirty="0">
                <a:solidFill>
                  <a:srgbClr val="FF0000"/>
                </a:solidFill>
              </a:rPr>
              <a:t>[q] = ⊥ ∧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'</a:t>
            </a:r>
            <a:r>
              <a:rPr lang="en-US" altLang="zh-CN" sz="1300" dirty="0">
                <a:solidFill>
                  <a:srgbClr val="FF0000"/>
                </a:solidFill>
              </a:rPr>
              <a:t>[q]</a:t>
            </a:r>
            <a:r>
              <a:rPr lang="en-US" altLang="en-US" sz="1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≠</a:t>
            </a:r>
            <a:r>
              <a:rPr lang="en-US" sz="1200" dirty="0">
                <a:solidFill>
                  <a:srgbClr val="FF0000"/>
                </a:solidFill>
              </a:rPr>
              <a:t> ⊥</a:t>
            </a:r>
            <a:r>
              <a:rPr lang="en-US" altLang="zh-CN" sz="1300" dirty="0">
                <a:solidFill>
                  <a:srgbClr val="FF0000"/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∧ </a:t>
            </a:r>
            <a:r>
              <a:rPr lang="en-US" sz="1300" dirty="0" err="1">
                <a:solidFill>
                  <a:srgbClr val="FF0000"/>
                </a:solidFill>
              </a:rPr>
              <a:t>verifysig</a:t>
            </a:r>
            <a:r>
              <a:rPr lang="en-US" sz="1300" dirty="0">
                <a:solidFill>
                  <a:srgbClr val="FF0000"/>
                </a:solidFill>
              </a:rPr>
              <a:t>(p, [ECHO, m,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'</a:t>
            </a:r>
            <a:r>
              <a:rPr lang="en-US" altLang="zh-CN" sz="1300" dirty="0">
                <a:solidFill>
                  <a:srgbClr val="FF0000"/>
                </a:solidFill>
              </a:rPr>
              <a:t>[q]]</a:t>
            </a:r>
            <a:r>
              <a:rPr lang="el-GR" sz="1300" dirty="0">
                <a:solidFill>
                  <a:srgbClr val="FF0000"/>
                </a:solidFill>
              </a:rPr>
              <a:t>)</a:t>
            </a:r>
            <a:r>
              <a:rPr lang="en-US" sz="1300" dirty="0">
                <a:solidFill>
                  <a:srgbClr val="FF0000"/>
                </a:solidFill>
              </a:rPr>
              <a:t> then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			</a:t>
            </a:r>
            <a:r>
              <a:rPr lang="en-US" sz="1300" dirty="0" err="1">
                <a:solidFill>
                  <a:srgbClr val="FF0000"/>
                </a:solidFill>
              </a:rPr>
              <a:t>echos</a:t>
            </a:r>
            <a:r>
              <a:rPr lang="en-US" sz="1300" dirty="0">
                <a:solidFill>
                  <a:srgbClr val="FF0000"/>
                </a:solidFill>
              </a:rPr>
              <a:t>[q] := </a:t>
            </a:r>
            <a:r>
              <a:rPr lang="en-US" altLang="zh-CN" sz="1300" dirty="0">
                <a:solidFill>
                  <a:srgbClr val="FF0000"/>
                </a:solidFill>
              </a:rPr>
              <a:t>m;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			</a:t>
            </a:r>
            <a:r>
              <a:rPr lang="el-GR" sz="1300" dirty="0">
                <a:solidFill>
                  <a:srgbClr val="FF0000"/>
                </a:solidFill>
              </a:rPr>
              <a:t>Σ[</a:t>
            </a:r>
            <a:r>
              <a:rPr lang="en-US" sz="1300" dirty="0">
                <a:solidFill>
                  <a:srgbClr val="FF0000"/>
                </a:solidFill>
              </a:rPr>
              <a:t>q] := </a:t>
            </a:r>
            <a:r>
              <a:rPr lang="el-GR" sz="1300" dirty="0">
                <a:solidFill>
                  <a:srgbClr val="FF0000"/>
                </a:solidFill>
              </a:rPr>
              <a:t>Σ</a:t>
            </a:r>
            <a:r>
              <a:rPr lang="en-US" sz="1300" dirty="0">
                <a:solidFill>
                  <a:srgbClr val="FF0000"/>
                </a:solidFill>
              </a:rPr>
              <a:t>'</a:t>
            </a:r>
            <a:r>
              <a:rPr lang="en-US" altLang="zh-CN" sz="1300" dirty="0">
                <a:solidFill>
                  <a:srgbClr val="FF0000"/>
                </a:solidFill>
              </a:rPr>
              <a:t>[q]</a:t>
            </a:r>
            <a:r>
              <a:rPr lang="el-GR" sz="13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5BE-0F47-41CA-87DF-4F956A7F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Execution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3DC4DB-0854-463A-A2E1-72869C065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330E3-C284-4E41-9202-156A27836EB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1942411C-BD8F-4DDC-B3AF-53674FC92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AABD04B3-ED22-4E04-8A91-A8726F00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3609CB68-919E-4FDE-B7E9-D2014DC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B18FF7D-9091-4F10-B732-AEF7CA96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258885C-D69B-401D-94CD-02DC4650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F7A37F3-479B-4700-BBAA-84624D86E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16">
            <a:extLst>
              <a:ext uri="{FF2B5EF4-FFF2-40B4-BE49-F238E27FC236}">
                <a16:creationId xmlns:a16="http://schemas.microsoft.com/office/drawing/2014/main" id="{4E2C890B-B2E6-4AB9-A45D-246DD3B7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31" name="Oval 83">
            <a:extLst>
              <a:ext uri="{FF2B5EF4-FFF2-40B4-BE49-F238E27FC236}">
                <a16:creationId xmlns:a16="http://schemas.microsoft.com/office/drawing/2014/main" id="{59EDB9CB-240B-4E00-9768-0049B256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0A0B7D5B-DD9E-4441-BFB7-1166A3E5F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9482B4B1-A20B-4253-AB7A-2E06F211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A3273B83-8C04-4CAC-A9A1-DECC254D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0735" name="Straight Arrow Connector 40">
            <a:extLst>
              <a:ext uri="{FF2B5EF4-FFF2-40B4-BE49-F238E27FC236}">
                <a16:creationId xmlns:a16="http://schemas.microsoft.com/office/drawing/2014/main" id="{2BAD8B00-EDF1-4860-8425-B7874DE155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6" name="Straight Arrow Connector 42">
            <a:extLst>
              <a:ext uri="{FF2B5EF4-FFF2-40B4-BE49-F238E27FC236}">
                <a16:creationId xmlns:a16="http://schemas.microsoft.com/office/drawing/2014/main" id="{4E546871-5C6E-4A9B-BC6F-E95536497A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7" name="TextBox 43">
            <a:extLst>
              <a:ext uri="{FF2B5EF4-FFF2-40B4-BE49-F238E27FC236}">
                <a16:creationId xmlns:a16="http://schemas.microsoft.com/office/drawing/2014/main" id="{E4C4B42A-7B23-49AD-B56E-7B910B02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30738" name="Straight Arrow Connector 45">
            <a:extLst>
              <a:ext uri="{FF2B5EF4-FFF2-40B4-BE49-F238E27FC236}">
                <a16:creationId xmlns:a16="http://schemas.microsoft.com/office/drawing/2014/main" id="{8C7DB3ED-5857-4E93-815F-8C88355D3B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15221" y="1698427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9" name="Straight Arrow Connector 47">
            <a:extLst>
              <a:ext uri="{FF2B5EF4-FFF2-40B4-BE49-F238E27FC236}">
                <a16:creationId xmlns:a16="http://schemas.microsoft.com/office/drawing/2014/main" id="{C33EA773-C957-48CA-9FEC-729CC6B151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TextBox 48">
            <a:extLst>
              <a:ext uri="{FF2B5EF4-FFF2-40B4-BE49-F238E27FC236}">
                <a16:creationId xmlns:a16="http://schemas.microsoft.com/office/drawing/2014/main" id="{6BE336CE-D44D-4797-86C3-2A9FB672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0741" name="TextBox 49">
            <a:extLst>
              <a:ext uri="{FF2B5EF4-FFF2-40B4-BE49-F238E27FC236}">
                <a16:creationId xmlns:a16="http://schemas.microsoft.com/office/drawing/2014/main" id="{B02E70C5-01E2-48B3-B614-5E29F8B4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313015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ECHO</a:t>
            </a:r>
          </a:p>
        </p:txBody>
      </p:sp>
      <p:sp>
        <p:nvSpPr>
          <p:cNvPr id="30742" name="TextBox 50">
            <a:extLst>
              <a:ext uri="{FF2B5EF4-FFF2-40B4-BE49-F238E27FC236}">
                <a16:creationId xmlns:a16="http://schemas.microsoft.com/office/drawing/2014/main" id="{DAE93697-8F62-42CA-BD80-6546C28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44" y="19143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3" name="Line 12">
            <a:extLst>
              <a:ext uri="{FF2B5EF4-FFF2-40B4-BE49-F238E27FC236}">
                <a16:creationId xmlns:a16="http://schemas.microsoft.com/office/drawing/2014/main" id="{9416B8C0-86B3-4BC3-A261-971CDF58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7">
            <a:extLst>
              <a:ext uri="{FF2B5EF4-FFF2-40B4-BE49-F238E27FC236}">
                <a16:creationId xmlns:a16="http://schemas.microsoft.com/office/drawing/2014/main" id="{57FD17DD-9892-4268-B110-316A19C1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0745" name="Straight Arrow Connector 54">
            <a:extLst>
              <a:ext uri="{FF2B5EF4-FFF2-40B4-BE49-F238E27FC236}">
                <a16:creationId xmlns:a16="http://schemas.microsoft.com/office/drawing/2014/main" id="{482F6E1A-9A2F-4E03-9BB8-40C9AB3C2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15953" y="1596629"/>
            <a:ext cx="907256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6" name="TextBox 55">
            <a:extLst>
              <a:ext uri="{FF2B5EF4-FFF2-40B4-BE49-F238E27FC236}">
                <a16:creationId xmlns:a16="http://schemas.microsoft.com/office/drawing/2014/main" id="{1EAB2850-0755-4F70-A9A4-16BB65F5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85" y="1891904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FINAL</a:t>
            </a:r>
          </a:p>
        </p:txBody>
      </p:sp>
      <p:cxnSp>
        <p:nvCxnSpPr>
          <p:cNvPr id="30747" name="Straight Connector 57">
            <a:extLst>
              <a:ext uri="{FF2B5EF4-FFF2-40B4-BE49-F238E27FC236}">
                <a16:creationId xmlns:a16="http://schemas.microsoft.com/office/drawing/2014/main" id="{9A2433DB-4F34-4F3D-9C74-FBB2225FE4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83361" y="2468762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Text Box 16">
            <a:extLst>
              <a:ext uri="{FF2B5EF4-FFF2-40B4-BE49-F238E27FC236}">
                <a16:creationId xmlns:a16="http://schemas.microsoft.com/office/drawing/2014/main" id="{53905984-53A3-4FD7-8035-08A81088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082" y="260178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38F-C8D3-4566-8724-57E9AAD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1B91EA-2F89-41BA-97D9-A4191CF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ＭＳ Ｐゴシック" panose="020B0600070205080204" pitchFamily="34" charset="-128"/>
              </a:rPr>
              <a:t>Best case</a:t>
            </a:r>
            <a:r>
              <a:rPr lang="zh-CN" altLang="en-US" dirty="0">
                <a:ea typeface="ＭＳ Ｐゴシック" panose="020B0600070205080204" pitchFamily="34" charset="-128"/>
              </a:rPr>
              <a:t>：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 message delays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O(N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E703460-FE80-4951-9C68-DAF41289B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5C9461-CC69-4110-8D27-4A8BCA1CE9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73251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564-0C65-4088-BF5B-D73A5A6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CD13-3A6B-403B-8077-0872675A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33" y="837254"/>
            <a:ext cx="8518967" cy="402989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Implements: </a:t>
            </a:r>
            <a:r>
              <a:rPr lang="en-US" sz="5600" dirty="0" err="1"/>
              <a:t>ByzantineConsistentBroadcast</a:t>
            </a:r>
            <a:r>
              <a:rPr lang="en-US" sz="5600" dirty="0"/>
              <a:t>, instance </a:t>
            </a:r>
            <a:r>
              <a:rPr lang="en-US" sz="5600" dirty="0" err="1"/>
              <a:t>bcb</a:t>
            </a:r>
            <a:r>
              <a:rPr lang="en-US" sz="5600" dirty="0"/>
              <a:t>, with sender s.</a:t>
            </a:r>
          </a:p>
          <a:p>
            <a:r>
              <a:rPr lang="en-US" sz="5600" dirty="0"/>
              <a:t>Uses: </a:t>
            </a:r>
            <a:r>
              <a:rPr lang="en-US" sz="5600" dirty="0" err="1"/>
              <a:t>AuthPerfectPointToPointLinks</a:t>
            </a:r>
            <a:r>
              <a:rPr lang="en-US" sz="5600" dirty="0"/>
              <a:t>, instance al.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Init &gt;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sentfinal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delivered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echos</a:t>
            </a:r>
            <a:r>
              <a:rPr lang="en-US" sz="5600" dirty="0"/>
              <a:t> := [⊥]</a:t>
            </a:r>
            <a:r>
              <a:rPr lang="en-US" sz="5600" baseline="30000" dirty="0"/>
              <a:t>N</a:t>
            </a:r>
            <a:r>
              <a:rPr lang="en-US" sz="5600" dirty="0"/>
              <a:t>;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l-GR" sz="5600" dirty="0"/>
              <a:t>Σ := [⊥]</a:t>
            </a:r>
            <a:r>
              <a:rPr lang="en-US" sz="5600" baseline="30000" dirty="0"/>
              <a:t>N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Broadcast | m &gt; </a:t>
            </a:r>
            <a:r>
              <a:rPr lang="en-US" sz="5600" b="1" dirty="0"/>
              <a:t>do</a:t>
            </a:r>
            <a:r>
              <a:rPr lang="en-US" sz="5600" dirty="0"/>
              <a:t>	// only process s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 err="1"/>
              <a:t>forall</a:t>
            </a:r>
            <a:r>
              <a:rPr lang="en-US" sz="5600" dirty="0"/>
              <a:t> q ∈ </a:t>
            </a:r>
            <a:r>
              <a:rPr lang="el-GR" sz="5600" dirty="0"/>
              <a:t>Π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b="1" dirty="0"/>
              <a:t>trigger</a:t>
            </a:r>
            <a:r>
              <a:rPr lang="en-US" sz="5600" dirty="0"/>
              <a:t> &lt; al, Send | q, [SEND, m] &gt;;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al, Deliver | p, [SEND, m] &gt; such that p = s and </a:t>
            </a:r>
            <a:r>
              <a:rPr lang="en-US" sz="5600" dirty="0" err="1"/>
              <a:t>sentecho</a:t>
            </a:r>
            <a:r>
              <a:rPr lang="en-US" sz="5600" dirty="0"/>
              <a:t> = FALSE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TRUE;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l-GR" sz="5600" dirty="0"/>
              <a:t>σ := </a:t>
            </a:r>
            <a:r>
              <a:rPr lang="en-US" sz="5600" dirty="0"/>
              <a:t>sign(self, [ECHO, m]);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/>
              <a:t>trigger</a:t>
            </a:r>
            <a:r>
              <a:rPr lang="en-US" sz="5600" dirty="0"/>
              <a:t> &lt; al, Send | s, [ECHO, m, </a:t>
            </a:r>
            <a:r>
              <a:rPr lang="el-GR" sz="5600" dirty="0"/>
              <a:t>σ] </a:t>
            </a:r>
            <a:r>
              <a:rPr lang="en-US" sz="5600" dirty="0"/>
              <a:t>&gt;</a:t>
            </a:r>
            <a:r>
              <a:rPr lang="el-GR" sz="5600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BFD-3E72-4D55-91E1-C38FEDC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13BD-4814-42C7-A1A3-8B52FE70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792865"/>
            <a:ext cx="8900932" cy="4259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[ECHO,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  <a:r>
              <a:rPr lang="en-US" sz="1400" dirty="0"/>
              <a:t>	</a:t>
            </a:r>
            <a:r>
              <a:rPr lang="el-GR" sz="1400" dirty="0"/>
              <a:t>// </a:t>
            </a:r>
            <a:r>
              <a:rPr lang="en-US" sz="1400" dirty="0"/>
              <a:t>only process 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dirty="0" err="1"/>
              <a:t>echos</a:t>
            </a:r>
            <a:r>
              <a:rPr lang="en-US" sz="1400" dirty="0"/>
              <a:t>[p] = ⊥ ∧ </a:t>
            </a:r>
            <a:r>
              <a:rPr lang="en-US" sz="1400" dirty="0" err="1"/>
              <a:t>verifysig</a:t>
            </a:r>
            <a:r>
              <a:rPr lang="en-US" sz="1400" dirty="0"/>
              <a:t>(p, [ECHO, m, </a:t>
            </a:r>
            <a:r>
              <a:rPr lang="el-GR" sz="1400" dirty="0"/>
              <a:t>σ</a:t>
            </a:r>
            <a:r>
              <a:rPr lang="en-US" sz="1400" dirty="0"/>
              <a:t>]</a:t>
            </a:r>
            <a:r>
              <a:rPr lang="el-GR" sz="1400" dirty="0"/>
              <a:t>)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echos</a:t>
            </a:r>
            <a:r>
              <a:rPr lang="en-US" sz="1400" dirty="0"/>
              <a:t>[p] := m;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l-GR" sz="1400" dirty="0"/>
              <a:t>Σ[</a:t>
            </a:r>
            <a:r>
              <a:rPr lang="en-US" sz="1400" dirty="0"/>
              <a:t>p] := </a:t>
            </a:r>
            <a:r>
              <a:rPr lang="el-GR" sz="1400" dirty="0"/>
              <a:t>σ;</a:t>
            </a:r>
          </a:p>
          <a:p>
            <a:pPr marL="0" indent="0">
              <a:buNone/>
            </a:pPr>
            <a:endParaRPr lang="el-GR" sz="1400" dirty="0"/>
          </a:p>
          <a:p>
            <a:pPr marL="0" indent="0">
              <a:buNone/>
            </a:pPr>
            <a:r>
              <a:rPr lang="en-US" sz="1400" b="1" dirty="0"/>
              <a:t>upon exists </a:t>
            </a:r>
            <a:r>
              <a:rPr lang="en-US" sz="1400" dirty="0"/>
              <a:t>m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such that #{p ∈ </a:t>
            </a:r>
            <a:r>
              <a:rPr lang="el-GR" sz="1400" dirty="0"/>
              <a:t>Π | </a:t>
            </a:r>
            <a:r>
              <a:rPr lang="en-US" sz="1400" dirty="0" err="1"/>
              <a:t>echos</a:t>
            </a:r>
            <a:r>
              <a:rPr lang="en-US" sz="1400" dirty="0"/>
              <a:t>[p] = m} &gt; (</a:t>
            </a:r>
            <a:r>
              <a:rPr lang="en-US" sz="1400" dirty="0" err="1"/>
              <a:t>N+f</a:t>
            </a:r>
            <a:r>
              <a:rPr lang="en-US" sz="1400" dirty="0"/>
              <a:t>)/2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dirty="0" err="1"/>
              <a:t>sentfinal</a:t>
            </a:r>
            <a:r>
              <a:rPr lang="en-US" sz="1400" dirty="0"/>
              <a:t>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sentfinal</a:t>
            </a:r>
            <a:r>
              <a:rPr lang="en-US" sz="1400" dirty="0"/>
              <a:t> := TRUE;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al, Send | q,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b="1" dirty="0"/>
              <a:t>	if</a:t>
            </a:r>
            <a:r>
              <a:rPr lang="en-US" sz="1400" dirty="0"/>
              <a:t> #{q ∈ </a:t>
            </a:r>
            <a:r>
              <a:rPr lang="el-GR" sz="1400" dirty="0"/>
              <a:t>Π | Σ[</a:t>
            </a:r>
            <a:r>
              <a:rPr lang="en-US" sz="1400" dirty="0"/>
              <a:t>q]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∧ </a:t>
            </a:r>
            <a:r>
              <a:rPr lang="en-US" sz="1400" dirty="0" err="1"/>
              <a:t>verifysig</a:t>
            </a:r>
            <a:r>
              <a:rPr lang="en-US" sz="1400" dirty="0"/>
              <a:t>(q, [ECHO, m, </a:t>
            </a:r>
            <a:r>
              <a:rPr lang="el-GR" sz="1400" dirty="0"/>
              <a:t>Σ[</a:t>
            </a:r>
            <a:r>
              <a:rPr lang="en-US" sz="1400" dirty="0"/>
              <a:t>q]])} &gt; (</a:t>
            </a:r>
            <a:r>
              <a:rPr lang="en-US" sz="1400" dirty="0" err="1"/>
              <a:t>N+f</a:t>
            </a:r>
            <a:r>
              <a:rPr lang="en-US" sz="1400" dirty="0"/>
              <a:t>)/2 </a:t>
            </a:r>
            <a:r>
              <a:rPr lang="en-US" sz="1400" b="1" dirty="0"/>
              <a:t>and </a:t>
            </a:r>
            <a:r>
              <a:rPr lang="en-US" sz="1400" dirty="0"/>
              <a:t>delivered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delivered := TRUE;</a:t>
            </a:r>
          </a:p>
          <a:p>
            <a:pPr marL="0" indent="0">
              <a:buNone/>
            </a:pPr>
            <a:r>
              <a:rPr lang="en-US" sz="1400" b="1" dirty="0"/>
              <a:t>	trigger</a:t>
            </a:r>
            <a:r>
              <a:rPr lang="en-US" sz="1400" dirty="0"/>
              <a:t> &lt; </a:t>
            </a:r>
            <a:r>
              <a:rPr lang="en-US" sz="1400" dirty="0" err="1"/>
              <a:t>bcb</a:t>
            </a:r>
            <a:r>
              <a:rPr lang="en-US" sz="1400" dirty="0"/>
              <a:t>, Deliver | s, m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F3C-04F6-478D-99F4-EBB658AB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Cryptographic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A987-1D5B-4DCC-B3C3-6FA4AB4A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49504"/>
            <a:ext cx="8933688" cy="381843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ea typeface="ＭＳ Ｐゴシック" panose="020B0600070205080204" pitchFamily="34" charset="-128"/>
              </a:rPr>
              <a:t>Message Authentication Codes (MAC)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Every pair of processes shares a symmetric 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Symmetric key is known only to a sender and a receiver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MAC = </a:t>
            </a:r>
            <a:r>
              <a:rPr lang="en-US" sz="1600" dirty="0"/>
              <a:t>authenticate</a:t>
            </a:r>
            <a:r>
              <a:rPr lang="en-US" altLang="en-US" sz="1600" dirty="0">
                <a:ea typeface="ＭＳ Ｐゴシック" panose="020B0600070205080204" pitchFamily="34" charset="-128"/>
              </a:rPr>
              <a:t>(p=sender, q=receiver, message)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Only the sender p can invoke </a:t>
            </a:r>
            <a:r>
              <a:rPr lang="en-US" sz="1600" dirty="0"/>
              <a:t>authenticate</a:t>
            </a:r>
            <a:r>
              <a:rPr lang="en-US" altLang="en-US" sz="1600" dirty="0">
                <a:ea typeface="ＭＳ Ｐゴシック" panose="020B0600070205080204" pitchFamily="34" charset="-128"/>
              </a:rPr>
              <a:t> to generate a MAC for process q (and only for 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verifyauth</a:t>
            </a:r>
            <a:r>
              <a:rPr lang="en-US" altLang="en-US" sz="1600" dirty="0">
                <a:ea typeface="ＭＳ Ｐゴシック" panose="020B0600070205080204" pitchFamily="34" charset="-128"/>
              </a:rPr>
              <a:t>(q=receiver, sender, message, MAC)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Evaluates to true/false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err="1"/>
              <a:t>verifyauth</a:t>
            </a:r>
            <a:r>
              <a:rPr lang="en-US" altLang="en-US" sz="1600" dirty="0">
                <a:ea typeface="ＭＳ Ｐゴシック" panose="020B0600070205080204" pitchFamily="34" charset="-128"/>
              </a:rPr>
              <a:t> can only be invoked by a process q to tell if a message was sent by 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Its of no use to process r different from p and q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3AB2113-5E10-4907-BC5D-0714CFDCB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E53D74-02A0-48D4-A2AA-76FF87D4ECD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20E8-75F3-4D65-8763-991AC22E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018F-85A9-4214-A822-293465BD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949504"/>
            <a:ext cx="8805797" cy="3818430"/>
          </a:xfrm>
        </p:spPr>
        <p:txBody>
          <a:bodyPr>
            <a:normAutofit/>
          </a:bodyPr>
          <a:lstStyle/>
          <a:p>
            <a:r>
              <a:rPr lang="en-US" sz="2000" dirty="0"/>
              <a:t>Maintain the same pattern as Signed Echo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 vectors of MACs instead of signatures</a:t>
            </a:r>
          </a:p>
          <a:p>
            <a:endParaRPr lang="en-US" sz="2000" dirty="0"/>
          </a:p>
          <a:p>
            <a:r>
              <a:rPr lang="en-US" sz="2000" dirty="0"/>
              <a:t>Instead </a:t>
            </a:r>
            <a:r>
              <a:rPr lang="el-GR" sz="2000" dirty="0"/>
              <a:t>σ := </a:t>
            </a:r>
            <a:r>
              <a:rPr lang="en-US" sz="2000" dirty="0"/>
              <a:t>sign(self, [ECHO, m])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/>
              <a:t>σ </a:t>
            </a:r>
            <a:r>
              <a:rPr lang="en-US" sz="2000" dirty="0"/>
              <a:t>becomes a vector with n MACs (called authenticator), where: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2000" dirty="0"/>
              <a:t>σ[</a:t>
            </a:r>
            <a:r>
              <a:rPr lang="en-US" sz="2000" dirty="0"/>
              <a:t>pk] := authenticate(self, pk, [ECHO, m])</a:t>
            </a:r>
          </a:p>
          <a:p>
            <a:endParaRPr lang="en-US" sz="2000" dirty="0"/>
          </a:p>
          <a:p>
            <a:r>
              <a:rPr lang="en-US" sz="2000" dirty="0"/>
              <a:t>Instead </a:t>
            </a:r>
            <a:r>
              <a:rPr lang="en-US" sz="2000" dirty="0" err="1"/>
              <a:t>verifysig</a:t>
            </a:r>
            <a:r>
              <a:rPr lang="en-US" sz="2000" dirty="0"/>
              <a:t>(</a:t>
            </a:r>
            <a:r>
              <a:rPr lang="en-US" sz="2000" dirty="0" err="1"/>
              <a:t>pj</a:t>
            </a:r>
            <a:r>
              <a:rPr lang="en-US" sz="2000" dirty="0"/>
              <a:t>, [ECHO, m], </a:t>
            </a:r>
            <a:r>
              <a:rPr lang="el-GR" sz="2000" dirty="0"/>
              <a:t>σ)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we have </a:t>
            </a:r>
            <a:r>
              <a:rPr lang="en-US" sz="2000" dirty="0" err="1"/>
              <a:t>verifyauth</a:t>
            </a:r>
            <a:r>
              <a:rPr lang="en-US" sz="2000" dirty="0"/>
              <a:t>(self, </a:t>
            </a:r>
            <a:r>
              <a:rPr lang="en-US" sz="2000" dirty="0" err="1"/>
              <a:t>pj</a:t>
            </a:r>
            <a:r>
              <a:rPr lang="en-US" sz="2000" dirty="0"/>
              <a:t>, [ECHO, m], </a:t>
            </a:r>
            <a:r>
              <a:rPr lang="el-GR" sz="2000" dirty="0"/>
              <a:t>σ[</a:t>
            </a:r>
            <a:r>
              <a:rPr lang="en-US" sz="2000" dirty="0"/>
              <a:t>self])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85E9-FACB-48D1-8E68-F6373E6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B68-8318-4C08-B37E-EBD1F0C6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949504"/>
            <a:ext cx="8611644" cy="3818430"/>
          </a:xfrm>
        </p:spPr>
        <p:txBody>
          <a:bodyPr>
            <a:normAutofit fontScale="92500"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Are MAC authenticators and signatures equivalent?</a:t>
            </a: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Verification of the authenticator </a:t>
            </a:r>
            <a:r>
              <a:rPr lang="el-GR" sz="2200" dirty="0"/>
              <a:t>σ</a:t>
            </a:r>
            <a:r>
              <a:rPr lang="en-US" sz="2200" dirty="0"/>
              <a:t> from pk </a:t>
            </a:r>
            <a:r>
              <a:rPr lang="en-US" altLang="en-US" sz="2200" dirty="0">
                <a:ea typeface="ＭＳ Ｐゴシック" panose="020B0600070205080204" pitchFamily="34" charset="-128"/>
              </a:rPr>
              <a:t>may fail at some correct process q and succeed at some other correct process q'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ea typeface="ＭＳ Ｐゴシック" panose="020B0600070205080204" pitchFamily="34" charset="-128"/>
              </a:rPr>
              <a:t>if: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200" dirty="0">
                <a:ea typeface="ＭＳ Ｐゴシック" panose="020B0600070205080204" pitchFamily="34" charset="-128"/>
              </a:rPr>
              <a:t>pk (or sender) is Byzantine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200" dirty="0">
                <a:ea typeface="ＭＳ Ｐゴシック" panose="020B0600070205080204" pitchFamily="34" charset="-128"/>
              </a:rPr>
              <a:t>MAC </a:t>
            </a:r>
            <a:r>
              <a:rPr lang="el-GR" sz="2200" dirty="0"/>
              <a:t>σ</a:t>
            </a:r>
            <a:r>
              <a:rPr lang="en-US" altLang="en-US" sz="2200" dirty="0">
                <a:ea typeface="ＭＳ Ｐゴシック" panose="020B0600070205080204" pitchFamily="34" charset="-128"/>
              </a:rPr>
              <a:t>[q'] has been computed correctly by pk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200" dirty="0">
                <a:ea typeface="ＭＳ Ｐゴシック" panose="020B0600070205080204" pitchFamily="34" charset="-128"/>
              </a:rPr>
              <a:t>But MAC </a:t>
            </a:r>
            <a:r>
              <a:rPr lang="el-GR" sz="2200" dirty="0"/>
              <a:t>σ</a:t>
            </a:r>
            <a:r>
              <a:rPr lang="en-US" altLang="en-US" sz="2200" dirty="0">
                <a:ea typeface="ＭＳ Ｐゴシック" panose="020B0600070205080204" pitchFamily="34" charset="-128"/>
              </a:rPr>
              <a:t>[q] has been corrupted by pk (or sender)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ea typeface="ＭＳ Ｐゴシック" panose="020B0600070205080204" pitchFamily="34" charset="-128"/>
              </a:rPr>
              <a:t>In case pk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≠ </a:t>
            </a:r>
            <a:r>
              <a:rPr lang="en-US" altLang="en-US" sz="2200" dirty="0">
                <a:ea typeface="ＭＳ Ｐゴシック" panose="020B0600070205080204" pitchFamily="34" charset="-128"/>
              </a:rPr>
              <a:t>sender is Byzantine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200" dirty="0">
                <a:ea typeface="ＭＳ Ｐゴシック" panose="020B0600070205080204" pitchFamily="34" charset="-128"/>
              </a:rPr>
              <a:t>Validity of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bcbBroadcast</a:t>
            </a:r>
            <a:r>
              <a:rPr lang="en-US" altLang="en-US" sz="2200" dirty="0">
                <a:ea typeface="ＭＳ Ｐゴシック" panose="020B0600070205080204" pitchFamily="34" charset="-128"/>
              </a:rPr>
              <a:t> may be violated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3948-EFA2-40DA-A523-F150DC69F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DFF362-54C3-4773-A2FA-7F7F0FFAEFB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ED2A-59A4-4E63-A229-52C056C9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5f+1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832A-E642-4ACB-B2F0-FB489486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Helps bring back 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Send FINAL after receiving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n-f = 4f+1</a:t>
            </a:r>
            <a:r>
              <a:rPr lang="en-US" altLang="en-US" dirty="0">
                <a:ea typeface="ＭＳ Ｐゴシック" panose="020B0600070205080204" pitchFamily="34" charset="-128"/>
              </a:rPr>
              <a:t> valid ECHO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Instead of more than (</a:t>
            </a:r>
            <a:r>
              <a:rPr lang="en-US" altLang="en-US" dirty="0" err="1">
                <a:ea typeface="ＭＳ Ｐゴシック" panose="020B0600070205080204" pitchFamily="34" charset="-128"/>
              </a:rPr>
              <a:t>n+f</a:t>
            </a:r>
            <a:r>
              <a:rPr lang="en-US" altLang="en-US" dirty="0">
                <a:ea typeface="ＭＳ Ｐゴシック" panose="020B0600070205080204" pitchFamily="34" charset="-128"/>
              </a:rPr>
              <a:t>)/2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Sender verifies n-f MACs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And forwards n-f authenticators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At least n-2f of those come from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u="sng" dirty="0">
                <a:ea typeface="ＭＳ Ｐゴシック" panose="020B0600070205080204" pitchFamily="34" charset="-128"/>
              </a:rPr>
              <a:t>n-2f &gt; (</a:t>
            </a:r>
            <a:r>
              <a:rPr lang="en-US" altLang="en-US" b="1" u="sng" dirty="0" err="1">
                <a:ea typeface="ＭＳ Ｐゴシック" panose="020B0600070205080204" pitchFamily="34" charset="-128"/>
              </a:rPr>
              <a:t>n+f</a:t>
            </a:r>
            <a:r>
              <a:rPr lang="en-US" altLang="en-US" b="1" u="sng" dirty="0">
                <a:ea typeface="ＭＳ Ｐゴシック" panose="020B0600070205080204" pitchFamily="34" charset="-128"/>
              </a:rPr>
              <a:t>)/2 </a:t>
            </a:r>
            <a:r>
              <a:rPr lang="en-US" altLang="en-US" b="1" u="sng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 n&gt;5f</a:t>
            </a:r>
            <a:endParaRPr lang="en-US" altLang="en-US" b="1" u="sng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88953-F253-464F-A805-550D2E511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3DAEEA-EB46-420A-8918-0BA7A69C444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564-0C65-4088-BF5B-D73A5A6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  <a:r>
              <a:rPr lang="en-US" altLang="zh-CN" dirty="0"/>
              <a:t>-Vector</a:t>
            </a:r>
            <a:r>
              <a:rPr lang="en-US" dirty="0"/>
              <a:t>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CD13-3A6B-403B-8077-0872675A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33" y="837254"/>
            <a:ext cx="8518967" cy="402989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Implements: </a:t>
            </a:r>
            <a:r>
              <a:rPr lang="en-US" sz="5600" dirty="0" err="1"/>
              <a:t>ByzantineConsistentBroadcast</a:t>
            </a:r>
            <a:r>
              <a:rPr lang="en-US" sz="5600" dirty="0"/>
              <a:t>, instance </a:t>
            </a:r>
            <a:r>
              <a:rPr lang="en-US" sz="5600" dirty="0" err="1"/>
              <a:t>bcb</a:t>
            </a:r>
            <a:r>
              <a:rPr lang="en-US" sz="5600" dirty="0"/>
              <a:t>, with sender s.</a:t>
            </a:r>
          </a:p>
          <a:p>
            <a:r>
              <a:rPr lang="en-US" sz="5600" dirty="0"/>
              <a:t>Uses: </a:t>
            </a:r>
            <a:r>
              <a:rPr lang="en-US" sz="5600" dirty="0" err="1"/>
              <a:t>AuthPerfectPointToPointLinks</a:t>
            </a:r>
            <a:r>
              <a:rPr lang="en-US" sz="5600" dirty="0"/>
              <a:t>, instance al.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Init &gt;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sentfinal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delivered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echos</a:t>
            </a:r>
            <a:r>
              <a:rPr lang="en-US" sz="5600" dirty="0"/>
              <a:t> := [⊥]</a:t>
            </a:r>
            <a:r>
              <a:rPr lang="en-US" sz="5600" baseline="30000" dirty="0"/>
              <a:t>N</a:t>
            </a:r>
            <a:r>
              <a:rPr lang="en-US" sz="5600" dirty="0"/>
              <a:t>;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l-GR" sz="5600" dirty="0"/>
              <a:t>Σ := [⊥]</a:t>
            </a:r>
            <a:r>
              <a:rPr lang="en-US" sz="5600" baseline="30000" dirty="0"/>
              <a:t>N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Broadcast | m &gt; </a:t>
            </a:r>
            <a:r>
              <a:rPr lang="en-US" sz="5600" b="1" dirty="0"/>
              <a:t>do</a:t>
            </a:r>
            <a:r>
              <a:rPr lang="en-US" sz="5600" dirty="0"/>
              <a:t>	// only process s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 err="1"/>
              <a:t>forall</a:t>
            </a:r>
            <a:r>
              <a:rPr lang="en-US" sz="5600" dirty="0"/>
              <a:t> q ∈ </a:t>
            </a:r>
            <a:r>
              <a:rPr lang="el-GR" sz="5600" dirty="0"/>
              <a:t>Π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b="1" dirty="0"/>
              <a:t>trigger</a:t>
            </a:r>
            <a:r>
              <a:rPr lang="en-US" sz="5600" dirty="0"/>
              <a:t> &lt; al, Send | q, [SEND, m] &gt;;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al, Deliver | p, [SEND, m] &gt; such that p = s and </a:t>
            </a:r>
            <a:r>
              <a:rPr lang="en-US" sz="5600" dirty="0" err="1"/>
              <a:t>sentecho</a:t>
            </a:r>
            <a:r>
              <a:rPr lang="en-US" sz="5600" dirty="0"/>
              <a:t> = FALSE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TRUE;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 err="1">
                <a:solidFill>
                  <a:srgbClr val="FF0000"/>
                </a:solidFill>
              </a:rPr>
              <a:t>forall</a:t>
            </a:r>
            <a:r>
              <a:rPr lang="en-US" sz="5600" dirty="0">
                <a:solidFill>
                  <a:srgbClr val="FF0000"/>
                </a:solidFill>
              </a:rPr>
              <a:t> </a:t>
            </a:r>
            <a:r>
              <a:rPr lang="en-US" altLang="zh-CN" sz="5600" dirty="0">
                <a:solidFill>
                  <a:srgbClr val="FF0000"/>
                </a:solidFill>
              </a:rPr>
              <a:t>pk</a:t>
            </a:r>
            <a:r>
              <a:rPr lang="en-US" sz="5600" dirty="0">
                <a:solidFill>
                  <a:srgbClr val="FF0000"/>
                </a:solidFill>
              </a:rPr>
              <a:t> ∈ </a:t>
            </a:r>
            <a:r>
              <a:rPr lang="el-GR" sz="5600" dirty="0">
                <a:solidFill>
                  <a:srgbClr val="FF0000"/>
                </a:solidFill>
              </a:rPr>
              <a:t>Π </a:t>
            </a:r>
            <a:r>
              <a:rPr lang="en-US" sz="5600" b="1" dirty="0">
                <a:solidFill>
                  <a:srgbClr val="FF0000"/>
                </a:solidFill>
              </a:rPr>
              <a:t>do 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FF0000"/>
                </a:solidFill>
              </a:rPr>
              <a:t>		</a:t>
            </a:r>
            <a:r>
              <a:rPr lang="el-GR" sz="5600" dirty="0">
                <a:solidFill>
                  <a:srgbClr val="FF0000"/>
                </a:solidFill>
              </a:rPr>
              <a:t>σ</a:t>
            </a:r>
            <a:r>
              <a:rPr lang="en-US" sz="5600" dirty="0">
                <a:solidFill>
                  <a:srgbClr val="FF0000"/>
                </a:solidFill>
              </a:rPr>
              <a:t>[pk]</a:t>
            </a:r>
            <a:r>
              <a:rPr lang="el-GR" sz="5600" dirty="0">
                <a:solidFill>
                  <a:srgbClr val="FF0000"/>
                </a:solidFill>
              </a:rPr>
              <a:t> := </a:t>
            </a:r>
            <a:r>
              <a:rPr lang="en-US" sz="6000" dirty="0">
                <a:solidFill>
                  <a:srgbClr val="FF0000"/>
                </a:solidFill>
              </a:rPr>
              <a:t>authenticate</a:t>
            </a:r>
            <a:r>
              <a:rPr lang="en-US" sz="5600" dirty="0">
                <a:solidFill>
                  <a:srgbClr val="FF0000"/>
                </a:solidFill>
              </a:rPr>
              <a:t>(self, pk, [ECHO, m]);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/>
              <a:t>trigger</a:t>
            </a:r>
            <a:r>
              <a:rPr lang="en-US" sz="5600" dirty="0"/>
              <a:t> &lt; al, Send | s, [ECHO, m, </a:t>
            </a:r>
            <a:r>
              <a:rPr lang="el-GR" sz="5600" dirty="0"/>
              <a:t>σ] </a:t>
            </a:r>
            <a:r>
              <a:rPr lang="en-US" sz="5600" dirty="0"/>
              <a:t>&gt;</a:t>
            </a:r>
            <a:r>
              <a:rPr lang="el-GR" sz="5600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100390</TotalTime>
  <Words>1669</Words>
  <Application>Microsoft Office PowerPoint</Application>
  <PresentationFormat>On-screen Show (16:9)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YaHei</vt:lpstr>
      <vt:lpstr>ＭＳ Ｐゴシック</vt:lpstr>
      <vt:lpstr>SimSun</vt:lpstr>
      <vt:lpstr>Arial</vt:lpstr>
      <vt:lpstr>Calibri</vt:lpstr>
      <vt:lpstr>Courier New</vt:lpstr>
      <vt:lpstr>Eurostile LT Std</vt:lpstr>
      <vt:lpstr>Times New Roman</vt:lpstr>
      <vt:lpstr>Wingdings</vt:lpstr>
      <vt:lpstr>Office Theme</vt:lpstr>
      <vt:lpstr>Exercise 4.1</vt:lpstr>
      <vt:lpstr>Sample Execution</vt:lpstr>
      <vt:lpstr>Signed Echo Broadcast</vt:lpstr>
      <vt:lpstr>Signed Echo Broadcast</vt:lpstr>
      <vt:lpstr>Cryptographic Abstractions</vt:lpstr>
      <vt:lpstr>Solution</vt:lpstr>
      <vt:lpstr>Problems?</vt:lpstr>
      <vt:lpstr>5f+1</vt:lpstr>
      <vt:lpstr>MAC-Vector Echo Broadcast</vt:lpstr>
      <vt:lpstr>Signed Echo Broadcast</vt:lpstr>
      <vt:lpstr>Performance</vt:lpstr>
      <vt:lpstr>Exercise 4.2</vt:lpstr>
      <vt:lpstr>Cryptographic Abstractions</vt:lpstr>
      <vt:lpstr>Signed Echo Broadcast</vt:lpstr>
      <vt:lpstr>Solution</vt:lpstr>
      <vt:lpstr>Eager Signed Echo brbBroadcast</vt:lpstr>
      <vt:lpstr>Eager Signed Echo brbBroadcast</vt:lpstr>
      <vt:lpstr>Eager Signed Echo brbBroadcast</vt:lpstr>
      <vt:lpstr>Eager Signed Echo brbBroadcast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2930</cp:revision>
  <cp:lastPrinted>2015-09-20T23:02:57Z</cp:lastPrinted>
  <dcterms:created xsi:type="dcterms:W3CDTF">2010-10-17T19:58:05Z</dcterms:created>
  <dcterms:modified xsi:type="dcterms:W3CDTF">2021-11-08T14:27:34Z</dcterms:modified>
</cp:coreProperties>
</file>