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787" r:id="rId2"/>
    <p:sldId id="1842" r:id="rId3"/>
    <p:sldId id="1789" r:id="rId4"/>
    <p:sldId id="1783" r:id="rId5"/>
    <p:sldId id="1784" r:id="rId6"/>
    <p:sldId id="1779" r:id="rId7"/>
    <p:sldId id="1844" r:id="rId8"/>
    <p:sldId id="1845" r:id="rId9"/>
    <p:sldId id="881" r:id="rId10"/>
    <p:sldId id="1846" r:id="rId11"/>
    <p:sldId id="1816" r:id="rId12"/>
    <p:sldId id="1820" r:id="rId13"/>
    <p:sldId id="1821" r:id="rId14"/>
    <p:sldId id="1822" r:id="rId15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1276" autoAdjust="0"/>
  </p:normalViewPr>
  <p:slideViewPr>
    <p:cSldViewPr snapToGrid="0">
      <p:cViewPr varScale="1">
        <p:scale>
          <a:sx n="153" d="100"/>
          <a:sy n="153" d="100"/>
        </p:scale>
        <p:origin x="3024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92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8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12/20/2021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04" y="103737"/>
            <a:ext cx="940293" cy="94062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470955"/>
            <a:ext cx="9144000" cy="132187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/>
          </a:bodyPr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10"/>
            <a:ext cx="9144000" cy="3368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052061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12/20/2021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4C4F-F6CA-4133-A5D2-F6B3206C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D726-76F4-4800-BAC9-1924151AA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What happens if a process that receives a write [W] message (with a timestamp and a value) updates its value and timestamp, without checking if it actually has an older timestamp?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Which properties are violated?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Give an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6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08CA-6167-4C25-A025-623682AA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Read-Write-Majority (Read)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97C0-C1E7-4304-9984-7567E76A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remove write-back phase for each read! </a:t>
            </a:r>
          </a:p>
        </p:txBody>
      </p:sp>
    </p:spTree>
    <p:extLst>
      <p:ext uri="{BB962C8B-B14F-4D97-AF65-F5344CB8AC3E}">
        <p14:creationId xmlns:p14="http://schemas.microsoft.com/office/powerpoint/2010/main" val="415843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689D-5AEB-487E-926E-C7387CBD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Read-Write-Majority (Read)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EDBA4-7009-4583-AD5C-CDA160AF4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7929"/>
            <a:ext cx="8461332" cy="4189955"/>
          </a:xfrm>
        </p:spPr>
        <p:txBody>
          <a:bodyPr>
            <a:normAutofit fontScale="92500"/>
          </a:bodyPr>
          <a:lstStyle/>
          <a:p>
            <a:r>
              <a:rPr lang="en-US" sz="1600" dirty="0"/>
              <a:t>Implements: (</a:t>
            </a:r>
            <a:r>
              <a:rPr lang="en-US" sz="1600" dirty="0">
                <a:solidFill>
                  <a:srgbClr val="FF0000"/>
                </a:solidFill>
              </a:rPr>
              <a:t>1,1</a:t>
            </a:r>
            <a:r>
              <a:rPr lang="en-US" sz="1600" dirty="0"/>
              <a:t>)-</a:t>
            </a:r>
            <a:r>
              <a:rPr lang="en-US" sz="1600" dirty="0" err="1"/>
              <a:t>AtomicRegister</a:t>
            </a:r>
            <a:r>
              <a:rPr lang="en-US" sz="1600" dirty="0"/>
              <a:t>, instance </a:t>
            </a:r>
            <a:r>
              <a:rPr lang="en-US" sz="1600" dirty="0" err="1">
                <a:solidFill>
                  <a:srgbClr val="FF0000"/>
                </a:solidFill>
              </a:rPr>
              <a:t>ooar</a:t>
            </a:r>
            <a:r>
              <a:rPr lang="en-US" sz="1600" dirty="0"/>
              <a:t>.</a:t>
            </a:r>
          </a:p>
          <a:p>
            <a:r>
              <a:rPr lang="en-US" sz="1600" dirty="0"/>
              <a:t>Uses: </a:t>
            </a:r>
            <a:r>
              <a:rPr lang="en-US" sz="1600" dirty="0" err="1"/>
              <a:t>BestEffortBroadcast</a:t>
            </a:r>
            <a:r>
              <a:rPr lang="en-US" sz="1600" dirty="0"/>
              <a:t>, instance </a:t>
            </a:r>
            <a:r>
              <a:rPr lang="en-US" sz="1600" dirty="0" err="1"/>
              <a:t>beb</a:t>
            </a:r>
            <a:r>
              <a:rPr lang="en-US" sz="1600" dirty="0"/>
              <a:t>; </a:t>
            </a:r>
            <a:r>
              <a:rPr lang="en-US" sz="1600" dirty="0" err="1"/>
              <a:t>PerfectPointToPointLinks</a:t>
            </a:r>
            <a:r>
              <a:rPr lang="en-US" sz="1600" dirty="0"/>
              <a:t>, instance pl.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upon event </a:t>
            </a:r>
            <a:r>
              <a:rPr lang="en-US" sz="1600" dirty="0"/>
              <a:t>&lt; </a:t>
            </a:r>
            <a:r>
              <a:rPr lang="en-US" sz="1600" dirty="0" err="1"/>
              <a:t>ooar</a:t>
            </a:r>
            <a:r>
              <a:rPr lang="en-US" sz="1600" dirty="0"/>
              <a:t>, Init &gt; </a:t>
            </a:r>
            <a:r>
              <a:rPr lang="en-US" sz="1600" b="1" dirty="0"/>
              <a:t>do</a:t>
            </a:r>
          </a:p>
          <a:p>
            <a:pPr marL="400050" lvl="1" indent="0">
              <a:buNone/>
            </a:pPr>
            <a:r>
              <a:rPr lang="en-US" sz="1600" dirty="0"/>
              <a:t>(</a:t>
            </a:r>
            <a:r>
              <a:rPr lang="en-US" sz="1600" dirty="0" err="1"/>
              <a:t>ts</a:t>
            </a:r>
            <a:r>
              <a:rPr lang="en-US" sz="1600" dirty="0"/>
              <a:t>, </a:t>
            </a:r>
            <a:r>
              <a:rPr lang="en-US" sz="1600" dirty="0" err="1"/>
              <a:t>val</a:t>
            </a:r>
            <a:r>
              <a:rPr lang="en-US" sz="1600" dirty="0"/>
              <a:t>) := (0, ⊥);</a:t>
            </a:r>
          </a:p>
          <a:p>
            <a:pPr marL="400050" lvl="1" indent="0">
              <a:buNone/>
            </a:pPr>
            <a:r>
              <a:rPr lang="en-US" sz="1600" dirty="0" err="1"/>
              <a:t>wts</a:t>
            </a:r>
            <a:r>
              <a:rPr lang="en-US" sz="1600" dirty="0"/>
              <a:t> := 0;</a:t>
            </a:r>
          </a:p>
          <a:p>
            <a:pPr marL="400050" lvl="1" indent="0">
              <a:buNone/>
            </a:pPr>
            <a:r>
              <a:rPr lang="en-US" sz="1600" dirty="0"/>
              <a:t>rid := 0;</a:t>
            </a:r>
          </a:p>
          <a:p>
            <a:pPr marL="400050" lvl="1" indent="0">
              <a:buNone/>
            </a:pPr>
            <a:r>
              <a:rPr lang="en-US" sz="1600" dirty="0"/>
              <a:t>acks := 0;</a:t>
            </a:r>
          </a:p>
          <a:p>
            <a:pPr marL="400050" lvl="1" indent="0">
              <a:buNone/>
            </a:pPr>
            <a:r>
              <a:rPr lang="en-US" sz="1600" dirty="0" err="1"/>
              <a:t>readlist</a:t>
            </a:r>
            <a:r>
              <a:rPr lang="en-US" sz="1600" dirty="0"/>
              <a:t> := [⊥]</a:t>
            </a:r>
            <a:r>
              <a:rPr lang="en-US" sz="1600" baseline="30000" dirty="0"/>
              <a:t>N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upon event </a:t>
            </a:r>
            <a:r>
              <a:rPr lang="en-US" sz="1600" dirty="0"/>
              <a:t>&lt; </a:t>
            </a:r>
            <a:r>
              <a:rPr lang="en-US" sz="1600" dirty="0" err="1"/>
              <a:t>ooar</a:t>
            </a:r>
            <a:r>
              <a:rPr lang="en-US" sz="1600" dirty="0"/>
              <a:t>, Read &gt; </a:t>
            </a:r>
            <a:r>
              <a:rPr lang="en-US" sz="1600" b="1" dirty="0"/>
              <a:t>do</a:t>
            </a:r>
          </a:p>
          <a:p>
            <a:pPr marL="400050" lvl="1" indent="0">
              <a:buNone/>
            </a:pPr>
            <a:r>
              <a:rPr lang="en-US" sz="1600" dirty="0"/>
              <a:t>rid := rid + 1;</a:t>
            </a:r>
          </a:p>
          <a:p>
            <a:pPr marL="400050" lvl="1" indent="0">
              <a:buNone/>
            </a:pPr>
            <a:r>
              <a:rPr lang="en-US" sz="1600" dirty="0" err="1"/>
              <a:t>readlist</a:t>
            </a:r>
            <a:r>
              <a:rPr lang="en-US" sz="1600" dirty="0"/>
              <a:t> := [⊥]</a:t>
            </a:r>
            <a:r>
              <a:rPr lang="en-US" sz="1600" baseline="30000" dirty="0"/>
              <a:t>N</a:t>
            </a:r>
            <a:r>
              <a:rPr lang="en-US" sz="1600" dirty="0"/>
              <a:t>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FF0000"/>
                </a:solidFill>
              </a:rPr>
              <a:t>readlist</a:t>
            </a:r>
            <a:r>
              <a:rPr lang="en-US" sz="1600" dirty="0">
                <a:solidFill>
                  <a:srgbClr val="FF0000"/>
                </a:solidFill>
              </a:rPr>
              <a:t>[self] := (</a:t>
            </a:r>
            <a:r>
              <a:rPr lang="en-US" sz="1600" dirty="0" err="1">
                <a:solidFill>
                  <a:srgbClr val="FF0000"/>
                </a:solidFill>
              </a:rPr>
              <a:t>ts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val</a:t>
            </a:r>
            <a:r>
              <a:rPr lang="en-US" sz="1600" dirty="0">
                <a:solidFill>
                  <a:srgbClr val="FF0000"/>
                </a:solidFill>
              </a:rPr>
              <a:t>);</a:t>
            </a:r>
          </a:p>
          <a:p>
            <a:pPr marL="400050" lvl="1" indent="0">
              <a:buNone/>
            </a:pPr>
            <a:r>
              <a:rPr lang="en-US" sz="1600" b="1" dirty="0"/>
              <a:t>trigger</a:t>
            </a:r>
            <a:r>
              <a:rPr lang="en-US" sz="1600" dirty="0"/>
              <a:t> &lt; </a:t>
            </a:r>
            <a:r>
              <a:rPr lang="en-US" sz="1600" dirty="0" err="1"/>
              <a:t>beb</a:t>
            </a:r>
            <a:r>
              <a:rPr lang="en-US" sz="1600" dirty="0"/>
              <a:t>, Broadcast | [READ, rid] &gt;;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7FC1-3DAC-4AC2-93C6-B05319C5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Read-Write-Majority (Read)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3704A-D564-4666-B978-340665E4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upon event </a:t>
            </a:r>
            <a:r>
              <a:rPr lang="en-US" sz="1500" dirty="0"/>
              <a:t>&lt; </a:t>
            </a:r>
            <a:r>
              <a:rPr lang="en-US" sz="1500" dirty="0" err="1"/>
              <a:t>beb</a:t>
            </a:r>
            <a:r>
              <a:rPr lang="en-US" sz="1500" dirty="0"/>
              <a:t>, Deliver | p, [READ, r] &gt;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/>
              <a:t>trigger</a:t>
            </a:r>
            <a:r>
              <a:rPr lang="en-US" sz="1500" dirty="0"/>
              <a:t> &lt; pl, Send | p, [VALUE, r, </a:t>
            </a:r>
            <a:r>
              <a:rPr lang="en-US" sz="1500" dirty="0" err="1"/>
              <a:t>ts</a:t>
            </a:r>
            <a:r>
              <a:rPr lang="en-US" sz="1500" dirty="0"/>
              <a:t>, </a:t>
            </a:r>
            <a:r>
              <a:rPr lang="en-US" sz="1500" dirty="0" err="1"/>
              <a:t>val</a:t>
            </a:r>
            <a:r>
              <a:rPr lang="en-US" sz="1500" dirty="0"/>
              <a:t>] &gt;;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upon event </a:t>
            </a:r>
            <a:r>
              <a:rPr lang="en-US" sz="1500" dirty="0"/>
              <a:t>&lt; pl, Deliver | q, [VALUE, r, </a:t>
            </a:r>
            <a:r>
              <a:rPr lang="en-US" sz="1500" dirty="0" err="1"/>
              <a:t>ts</a:t>
            </a:r>
            <a:r>
              <a:rPr lang="en-US" sz="1500" dirty="0"/>
              <a:t>', v’] &gt; </a:t>
            </a:r>
            <a:r>
              <a:rPr lang="en-US" sz="1500" b="1" dirty="0"/>
              <a:t>such that </a:t>
            </a:r>
            <a:r>
              <a:rPr lang="en-US" sz="1500" dirty="0"/>
              <a:t>r = rid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dirty="0" err="1"/>
              <a:t>readlist</a:t>
            </a:r>
            <a:r>
              <a:rPr lang="en-US" sz="1500" dirty="0"/>
              <a:t>[q] := (</a:t>
            </a:r>
            <a:r>
              <a:rPr lang="en-US" sz="1500" dirty="0" err="1"/>
              <a:t>ts</a:t>
            </a:r>
            <a:r>
              <a:rPr lang="en-US" sz="1500" dirty="0"/>
              <a:t>', v');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/>
              <a:t>if</a:t>
            </a:r>
            <a:r>
              <a:rPr lang="en-US" sz="1500" dirty="0"/>
              <a:t> #(</a:t>
            </a:r>
            <a:r>
              <a:rPr lang="en-US" sz="1500" dirty="0" err="1"/>
              <a:t>readlist</a:t>
            </a:r>
            <a:r>
              <a:rPr lang="en-US" sz="1500" dirty="0"/>
              <a:t>) &gt; N/2 </a:t>
            </a:r>
            <a:r>
              <a:rPr lang="en-US" sz="1500" b="1" dirty="0"/>
              <a:t>then</a:t>
            </a:r>
          </a:p>
          <a:p>
            <a:pPr marL="0" indent="0">
              <a:buNone/>
            </a:pPr>
            <a:r>
              <a:rPr lang="en-US" sz="1500" dirty="0"/>
              <a:t>		</a:t>
            </a:r>
            <a:r>
              <a:rPr lang="en-US" sz="1500" dirty="0">
                <a:solidFill>
                  <a:srgbClr val="FF0000"/>
                </a:solidFill>
              </a:rPr>
              <a:t>(</a:t>
            </a:r>
            <a:r>
              <a:rPr lang="en-US" sz="1500" dirty="0" err="1">
                <a:solidFill>
                  <a:srgbClr val="FF0000"/>
                </a:solidFill>
              </a:rPr>
              <a:t>ts</a:t>
            </a:r>
            <a:r>
              <a:rPr lang="en-US" sz="1500" dirty="0">
                <a:solidFill>
                  <a:srgbClr val="FF0000"/>
                </a:solidFill>
              </a:rPr>
              <a:t>, </a:t>
            </a:r>
            <a:r>
              <a:rPr lang="en-US" sz="1500" dirty="0" err="1">
                <a:solidFill>
                  <a:srgbClr val="FF0000"/>
                </a:solidFill>
              </a:rPr>
              <a:t>val</a:t>
            </a:r>
            <a:r>
              <a:rPr lang="en-US" sz="1500" dirty="0">
                <a:solidFill>
                  <a:srgbClr val="FF0000"/>
                </a:solidFill>
              </a:rPr>
              <a:t>) := highest(</a:t>
            </a:r>
            <a:r>
              <a:rPr lang="en-US" sz="1500" dirty="0" err="1">
                <a:solidFill>
                  <a:srgbClr val="FF0000"/>
                </a:solidFill>
              </a:rPr>
              <a:t>readlist</a:t>
            </a:r>
            <a:r>
              <a:rPr lang="en-US" sz="15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		</a:t>
            </a:r>
            <a:r>
              <a:rPr lang="en-US" sz="1500" dirty="0" err="1">
                <a:solidFill>
                  <a:srgbClr val="FF0000"/>
                </a:solidFill>
              </a:rPr>
              <a:t>readlist</a:t>
            </a:r>
            <a:r>
              <a:rPr lang="en-US" sz="1500" dirty="0">
                <a:solidFill>
                  <a:srgbClr val="FF0000"/>
                </a:solidFill>
              </a:rPr>
              <a:t> := [⊥]</a:t>
            </a:r>
            <a:r>
              <a:rPr lang="en-US" sz="1500" baseline="30000" dirty="0">
                <a:solidFill>
                  <a:srgbClr val="FF0000"/>
                </a:solidFill>
              </a:rPr>
              <a:t>N</a:t>
            </a:r>
            <a:r>
              <a:rPr lang="en-US" sz="15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		</a:t>
            </a:r>
            <a:r>
              <a:rPr lang="en-US" sz="1600" b="1" dirty="0"/>
              <a:t>trigger</a:t>
            </a:r>
            <a:r>
              <a:rPr lang="en-US" sz="1600" dirty="0"/>
              <a:t> &lt; </a:t>
            </a:r>
            <a:r>
              <a:rPr lang="en-US" altLang="zh-CN" sz="1600" dirty="0" err="1"/>
              <a:t>ooar</a:t>
            </a:r>
            <a:r>
              <a:rPr lang="en-US" sz="1600" dirty="0"/>
              <a:t>, </a:t>
            </a:r>
            <a:r>
              <a:rPr lang="en-US" sz="1600" dirty="0" err="1"/>
              <a:t>ReadReturn</a:t>
            </a:r>
            <a:r>
              <a:rPr lang="en-US" sz="1600" dirty="0"/>
              <a:t> | </a:t>
            </a:r>
            <a:r>
              <a:rPr lang="en-US" sz="1600" dirty="0" err="1"/>
              <a:t>val</a:t>
            </a:r>
            <a:r>
              <a:rPr lang="en-US" sz="1600" dirty="0"/>
              <a:t> &gt;;</a:t>
            </a:r>
            <a:r>
              <a:rPr lang="en-US" sz="15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5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81385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AFA0-7253-478A-A652-C70F132D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Read-Write-Majority (Write)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BB507-96F3-497E-97BD-EE7C6CA5D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1033"/>
            <a:ext cx="8229600" cy="38057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/>
              <a:t>upon event </a:t>
            </a:r>
            <a:r>
              <a:rPr lang="en-US" sz="1500" dirty="0"/>
              <a:t>&lt; </a:t>
            </a:r>
            <a:r>
              <a:rPr lang="en-US" sz="1500" dirty="0" err="1"/>
              <a:t>ooar</a:t>
            </a:r>
            <a:r>
              <a:rPr lang="en-US" sz="1500" dirty="0"/>
              <a:t>, Write | v &gt;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dirty="0" err="1"/>
              <a:t>wts</a:t>
            </a:r>
            <a:r>
              <a:rPr lang="en-US" sz="1500" dirty="0"/>
              <a:t> := </a:t>
            </a:r>
            <a:r>
              <a:rPr lang="en-US" sz="1500" dirty="0" err="1"/>
              <a:t>wts</a:t>
            </a:r>
            <a:r>
              <a:rPr lang="en-US" sz="1500" dirty="0"/>
              <a:t> + 1;</a:t>
            </a:r>
          </a:p>
          <a:p>
            <a:pPr marL="0" indent="0">
              <a:buNone/>
            </a:pPr>
            <a:r>
              <a:rPr lang="en-US" sz="1500" dirty="0"/>
              <a:t>	acks := 0;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/>
              <a:t>trigger</a:t>
            </a:r>
            <a:r>
              <a:rPr lang="en-US" sz="1500" dirty="0"/>
              <a:t> &lt; </a:t>
            </a:r>
            <a:r>
              <a:rPr lang="en-US" sz="1500" dirty="0" err="1"/>
              <a:t>beb</a:t>
            </a:r>
            <a:r>
              <a:rPr lang="en-US" sz="1500" dirty="0"/>
              <a:t>, Broadcast | [WRITE, </a:t>
            </a:r>
            <a:r>
              <a:rPr lang="en-US" sz="1500" dirty="0" err="1">
                <a:solidFill>
                  <a:srgbClr val="FF0000"/>
                </a:solidFill>
              </a:rPr>
              <a:t>wts</a:t>
            </a:r>
            <a:r>
              <a:rPr lang="en-US" sz="1500" dirty="0"/>
              <a:t>, v] &gt;;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upon event </a:t>
            </a:r>
            <a:r>
              <a:rPr lang="en-US" sz="1500" dirty="0"/>
              <a:t>&lt; </a:t>
            </a:r>
            <a:r>
              <a:rPr lang="en-US" sz="1500" dirty="0" err="1"/>
              <a:t>beb</a:t>
            </a:r>
            <a:r>
              <a:rPr lang="en-US" sz="1500" dirty="0"/>
              <a:t>, Deliver | p, [WRITE, </a:t>
            </a:r>
            <a:r>
              <a:rPr lang="en-US" sz="1500" dirty="0" err="1">
                <a:solidFill>
                  <a:srgbClr val="FF0000"/>
                </a:solidFill>
              </a:rPr>
              <a:t>ts</a:t>
            </a:r>
            <a:r>
              <a:rPr lang="en-US" sz="1500" dirty="0">
                <a:solidFill>
                  <a:srgbClr val="FF0000"/>
                </a:solidFill>
              </a:rPr>
              <a:t>'</a:t>
            </a:r>
            <a:r>
              <a:rPr lang="en-US" sz="1500" dirty="0"/>
              <a:t>, v'] &gt;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/>
              <a:t>if</a:t>
            </a:r>
            <a:r>
              <a:rPr lang="en-US" sz="1500" dirty="0"/>
              <a:t> </a:t>
            </a:r>
            <a:r>
              <a:rPr lang="en-US" sz="1500" dirty="0" err="1"/>
              <a:t>ts'</a:t>
            </a:r>
            <a:r>
              <a:rPr lang="en-US" sz="1500" dirty="0"/>
              <a:t> &gt; </a:t>
            </a:r>
            <a:r>
              <a:rPr lang="en-US" sz="1500" dirty="0" err="1"/>
              <a:t>ts</a:t>
            </a:r>
            <a:r>
              <a:rPr lang="en-US" sz="1500" dirty="0"/>
              <a:t> </a:t>
            </a:r>
            <a:r>
              <a:rPr lang="en-US" sz="1500" b="1" dirty="0"/>
              <a:t>then</a:t>
            </a:r>
          </a:p>
          <a:p>
            <a:pPr marL="0" indent="0">
              <a:buNone/>
            </a:pPr>
            <a:r>
              <a:rPr lang="en-US" sz="1500" dirty="0"/>
              <a:t>		(</a:t>
            </a:r>
            <a:r>
              <a:rPr lang="en-US" sz="1500" dirty="0" err="1"/>
              <a:t>ts</a:t>
            </a:r>
            <a:r>
              <a:rPr lang="en-US" sz="1500" dirty="0"/>
              <a:t>, </a:t>
            </a:r>
            <a:r>
              <a:rPr lang="en-US" sz="1500" dirty="0" err="1"/>
              <a:t>val</a:t>
            </a:r>
            <a:r>
              <a:rPr lang="en-US" sz="1500" dirty="0"/>
              <a:t>) := (</a:t>
            </a:r>
            <a:r>
              <a:rPr lang="en-US" sz="1500" dirty="0" err="1"/>
              <a:t>ts</a:t>
            </a:r>
            <a:r>
              <a:rPr lang="en-US" sz="1500" dirty="0"/>
              <a:t>', v');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/>
              <a:t>trigger</a:t>
            </a:r>
            <a:r>
              <a:rPr lang="en-US" sz="1500" dirty="0"/>
              <a:t> &lt; pl, Send | p, [ACK, </a:t>
            </a:r>
            <a:r>
              <a:rPr lang="en-US" sz="1500" dirty="0" err="1">
                <a:solidFill>
                  <a:srgbClr val="FF0000"/>
                </a:solidFill>
              </a:rPr>
              <a:t>ts'</a:t>
            </a:r>
            <a:r>
              <a:rPr lang="en-US" sz="1500" dirty="0"/>
              <a:t>] &gt;;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2199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E28-AF5F-4B89-8F04-215D8B5D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Read-Write-Majority (Write)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D0747-A998-4139-8A7F-A90FAEC50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upon event </a:t>
            </a:r>
            <a:r>
              <a:rPr lang="en-US" sz="1500" dirty="0"/>
              <a:t>&lt; pl, Deliver | q, [ACK, </a:t>
            </a:r>
            <a:r>
              <a:rPr lang="en-US" sz="1500" dirty="0" err="1">
                <a:solidFill>
                  <a:srgbClr val="FF0000"/>
                </a:solidFill>
              </a:rPr>
              <a:t>ts</a:t>
            </a:r>
            <a:r>
              <a:rPr lang="en-US" sz="1500" dirty="0"/>
              <a:t>] &gt; </a:t>
            </a:r>
            <a:r>
              <a:rPr lang="en-US" sz="1500" b="1" dirty="0"/>
              <a:t>such that </a:t>
            </a:r>
            <a:r>
              <a:rPr lang="en-US" sz="1500" dirty="0" err="1">
                <a:solidFill>
                  <a:srgbClr val="FF0000"/>
                </a:solidFill>
              </a:rPr>
              <a:t>wts</a:t>
            </a:r>
            <a:r>
              <a:rPr lang="en-US" sz="1500" dirty="0">
                <a:solidFill>
                  <a:srgbClr val="FF0000"/>
                </a:solidFill>
              </a:rPr>
              <a:t> = </a:t>
            </a:r>
            <a:r>
              <a:rPr lang="en-US" sz="1500" dirty="0" err="1">
                <a:solidFill>
                  <a:srgbClr val="FF0000"/>
                </a:solidFill>
              </a:rPr>
              <a:t>ts</a:t>
            </a:r>
            <a:r>
              <a:rPr lang="en-US" sz="1500" dirty="0"/>
              <a:t>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dirty="0"/>
              <a:t>	acks := acks + 1;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/>
              <a:t>if</a:t>
            </a:r>
            <a:r>
              <a:rPr lang="en-US" sz="1500" dirty="0"/>
              <a:t> acks &gt; N/2 </a:t>
            </a:r>
            <a:r>
              <a:rPr lang="en-US" sz="1500" b="1" dirty="0"/>
              <a:t>then</a:t>
            </a:r>
          </a:p>
          <a:p>
            <a:pPr marL="0" indent="0">
              <a:buNone/>
            </a:pPr>
            <a:r>
              <a:rPr lang="en-US" sz="1500" dirty="0"/>
              <a:t>		acks := 0;</a:t>
            </a:r>
          </a:p>
          <a:p>
            <a:pPr marL="0" indent="0">
              <a:buNone/>
            </a:pPr>
            <a:r>
              <a:rPr lang="en-US" sz="1500" dirty="0"/>
              <a:t>		</a:t>
            </a:r>
            <a:r>
              <a:rPr lang="en-US" sz="1500" b="1" dirty="0">
                <a:solidFill>
                  <a:srgbClr val="FF0000"/>
                </a:solidFill>
              </a:rPr>
              <a:t>trigger</a:t>
            </a:r>
            <a:r>
              <a:rPr lang="en-US" sz="1500" dirty="0">
                <a:solidFill>
                  <a:srgbClr val="FF0000"/>
                </a:solidFill>
              </a:rPr>
              <a:t> &lt; </a:t>
            </a:r>
            <a:r>
              <a:rPr lang="en-US" sz="1500" dirty="0" err="1">
                <a:solidFill>
                  <a:srgbClr val="FF0000"/>
                </a:solidFill>
              </a:rPr>
              <a:t>ooar</a:t>
            </a:r>
            <a:r>
              <a:rPr lang="en-US" sz="1500" dirty="0">
                <a:solidFill>
                  <a:srgbClr val="FF0000"/>
                </a:solidFill>
              </a:rPr>
              <a:t>, </a:t>
            </a:r>
            <a:r>
              <a:rPr lang="en-US" sz="1500" dirty="0" err="1">
                <a:solidFill>
                  <a:srgbClr val="FF0000"/>
                </a:solidFill>
              </a:rPr>
              <a:t>WriteReturn</a:t>
            </a:r>
            <a:r>
              <a:rPr lang="en-US" sz="1500" dirty="0">
                <a:solidFill>
                  <a:srgbClr val="FF0000"/>
                </a:solidFill>
              </a:rPr>
              <a:t> &gt;;</a:t>
            </a:r>
          </a:p>
        </p:txBody>
      </p:sp>
    </p:spTree>
    <p:extLst>
      <p:ext uri="{BB962C8B-B14F-4D97-AF65-F5344CB8AC3E}">
        <p14:creationId xmlns:p14="http://schemas.microsoft.com/office/powerpoint/2010/main" val="157491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4B4A-C429-4F7B-BA68-59D30282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Old–new overwrite problem </a:t>
            </a:r>
            <a:r>
              <a:rPr lang="zh-CN" altLang="en-US" dirty="0"/>
              <a:t>（</a:t>
            </a:r>
            <a:r>
              <a:rPr lang="en-US" altLang="zh-CN" dirty="0"/>
              <a:t>Validity</a:t>
            </a:r>
            <a:r>
              <a:rPr lang="zh-CN" altLang="en-US" dirty="0"/>
              <a:t>）</a:t>
            </a:r>
            <a:endParaRPr 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F1E91A4-540A-40AF-8F5E-0AD854878503}"/>
              </a:ext>
            </a:extLst>
          </p:cNvPr>
          <p:cNvGrpSpPr>
            <a:grpSpLocks/>
          </p:cNvGrpSpPr>
          <p:nvPr/>
        </p:nvGrpSpPr>
        <p:grpSpPr bwMode="auto">
          <a:xfrm>
            <a:off x="1447517" y="1385845"/>
            <a:ext cx="1143000" cy="228600"/>
            <a:chOff x="336" y="3312"/>
            <a:chExt cx="1632" cy="192"/>
          </a:xfrm>
        </p:grpSpPr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F267B1A6-1EF1-42FD-86AC-6BF71AF261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B726FD1B-2FBC-44AF-BCED-C2296044A1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97DE2A1D-93C6-4611-87A2-434D669BD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" name="Text Box 8">
            <a:extLst>
              <a:ext uri="{FF2B5EF4-FFF2-40B4-BE49-F238E27FC236}">
                <a16:creationId xmlns:a16="http://schemas.microsoft.com/office/drawing/2014/main" id="{B78E2988-F934-4D16-9C9D-187F505FF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54" y="1209632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P1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CCD2824A-9FAA-407B-80CB-9DE5515BCB3F}"/>
              </a:ext>
            </a:extLst>
          </p:cNvPr>
          <p:cNvGrpSpPr>
            <a:grpSpLocks/>
          </p:cNvGrpSpPr>
          <p:nvPr/>
        </p:nvGrpSpPr>
        <p:grpSpPr bwMode="auto">
          <a:xfrm>
            <a:off x="3398554" y="1425532"/>
            <a:ext cx="2667000" cy="304800"/>
            <a:chOff x="336" y="3312"/>
            <a:chExt cx="1632" cy="192"/>
          </a:xfrm>
        </p:grpSpPr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6E26BBC2-6E40-4016-BE71-4DA53C7FD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0F2587A5-BF2A-4F85-B1F0-353243A1B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BC1B046B-23E6-4A13-B011-B14C7981F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3" name="Text Box 13">
            <a:extLst>
              <a:ext uri="{FF2B5EF4-FFF2-40B4-BE49-F238E27FC236}">
                <a16:creationId xmlns:a16="http://schemas.microsoft.com/office/drawing/2014/main" id="{7A210B7B-1B14-4BB2-9F88-620973478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042" y="842920"/>
            <a:ext cx="9350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>
                <a:latin typeface="Times New Roman" panose="02020603050405020304" pitchFamily="18" charset="0"/>
              </a:rPr>
              <a:t>W(5)</a:t>
            </a:r>
            <a:endParaRPr lang="en-GB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2658B408-41C9-4328-B124-CD89A5A6F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229" y="849270"/>
            <a:ext cx="935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W(6)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63D369ED-777F-42C9-883F-2F0B597AD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54" y="2576470"/>
            <a:ext cx="560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P2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558E4043-EE90-4DD8-B3F6-033356B3F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167" y="1568407"/>
            <a:ext cx="2592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>
                <a:latin typeface="Times New Roman" panose="02020603050405020304" pitchFamily="18" charset="0"/>
              </a:rPr>
              <a:t> ts1 = 1; v1 = 5</a:t>
            </a:r>
            <a:endParaRPr lang="en-GB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6E329A5F-4087-4897-A8A2-7ECF3AFA1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54" y="3873457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P3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D62691EC-F020-4716-A1C2-5F25527D2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167" y="2505032"/>
            <a:ext cx="2592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>
                <a:latin typeface="Times New Roman" panose="02020603050405020304" pitchFamily="18" charset="0"/>
              </a:rPr>
              <a:t> ts2 = 1; v2 = 5</a:t>
            </a:r>
            <a:endParaRPr lang="en-GB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9" name="Text Box 20">
            <a:extLst>
              <a:ext uri="{FF2B5EF4-FFF2-40B4-BE49-F238E27FC236}">
                <a16:creationId xmlns:a16="http://schemas.microsoft.com/office/drawing/2014/main" id="{66915DB9-86C0-4E11-A46F-350688EF9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292" y="3944895"/>
            <a:ext cx="2592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>
                <a:latin typeface="Times New Roman" panose="02020603050405020304" pitchFamily="18" charset="0"/>
              </a:rPr>
              <a:t> ts3 = 2; v3 = 6</a:t>
            </a:r>
            <a:endParaRPr lang="en-GB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3C4747F2-0EBA-4B23-8D21-994F63559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0579" y="3944895"/>
            <a:ext cx="2592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>
                <a:latin typeface="Times New Roman" panose="02020603050405020304" pitchFamily="18" charset="0"/>
              </a:rPr>
              <a:t> ts3 = 1; v3 = 5</a:t>
            </a:r>
            <a:endParaRPr lang="en-GB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21" name="Group 22">
            <a:extLst>
              <a:ext uri="{FF2B5EF4-FFF2-40B4-BE49-F238E27FC236}">
                <a16:creationId xmlns:a16="http://schemas.microsoft.com/office/drawing/2014/main" id="{34EF6673-0CD6-4ACC-8E10-586CEAA55886}"/>
              </a:ext>
            </a:extLst>
          </p:cNvPr>
          <p:cNvGrpSpPr>
            <a:grpSpLocks/>
          </p:cNvGrpSpPr>
          <p:nvPr/>
        </p:nvGrpSpPr>
        <p:grpSpPr bwMode="auto">
          <a:xfrm>
            <a:off x="6228589" y="2792370"/>
            <a:ext cx="2667000" cy="304800"/>
            <a:chOff x="336" y="3312"/>
            <a:chExt cx="1632" cy="192"/>
          </a:xfrm>
        </p:grpSpPr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EDC49D90-22C0-4D8E-B18B-9586243D4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117B282-E665-4DED-8AFF-56862E915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5D93B976-6AC9-4375-8EDC-A25990247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5" name="Text Box 26">
            <a:extLst>
              <a:ext uri="{FF2B5EF4-FFF2-40B4-BE49-F238E27FC236}">
                <a16:creationId xmlns:a16="http://schemas.microsoft.com/office/drawing/2014/main" id="{F63508D2-E323-4392-92AF-1BCC5D1FE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989" y="2182770"/>
            <a:ext cx="1333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>
                <a:latin typeface="Times New Roman" panose="02020603050405020304" pitchFamily="18" charset="0"/>
              </a:rPr>
              <a:t>R() -&gt; 5</a:t>
            </a:r>
            <a:endParaRPr lang="en-GB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20E447EA-4D62-4010-B446-7ECBEA0F8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8554" y="1568407"/>
            <a:ext cx="2592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>
                <a:latin typeface="Times New Roman" panose="02020603050405020304" pitchFamily="18" charset="0"/>
              </a:rPr>
              <a:t> ts1 = 2; v1 = 6</a:t>
            </a:r>
            <a:endParaRPr lang="en-GB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7" name="Line 28">
            <a:extLst>
              <a:ext uri="{FF2B5EF4-FFF2-40B4-BE49-F238E27FC236}">
                <a16:creationId xmlns:a16="http://schemas.microsoft.com/office/drawing/2014/main" id="{36E89E80-0317-4817-87AD-A000284E4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6029" y="2073232"/>
            <a:ext cx="4464050" cy="18716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7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75F1-CE61-43E1-B1D3-FEBF8B1D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5738F-6D6F-4506-81C0-C4246250D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Explain why a timestamp is needed in the “majority algorithm” (w/o FDs), but not in the “Read-One Write-All” algorithm (with FDs).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9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4CA8-3A2A-4D93-93CA-120D68A8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Voting Regular Register (Write)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8C70F-72E6-4BC2-B485-BCD74E081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6858"/>
            <a:ext cx="8229600" cy="4328813"/>
          </a:xfrm>
        </p:spPr>
        <p:txBody>
          <a:bodyPr>
            <a:normAutofit fontScale="55000" lnSpcReduction="20000"/>
          </a:bodyPr>
          <a:lstStyle/>
          <a:p>
            <a:r>
              <a:rPr lang="en-US" sz="2600" dirty="0"/>
              <a:t>Implements: (1, N)-</a:t>
            </a:r>
            <a:r>
              <a:rPr lang="en-US" sz="2600" dirty="0" err="1"/>
              <a:t>RegularRegister</a:t>
            </a:r>
            <a:r>
              <a:rPr lang="en-US" sz="2600" dirty="0"/>
              <a:t>, instance </a:t>
            </a:r>
            <a:r>
              <a:rPr lang="en-US" sz="2600" dirty="0" err="1"/>
              <a:t>onrr</a:t>
            </a:r>
            <a:r>
              <a:rPr lang="en-US" sz="2600" dirty="0"/>
              <a:t>.</a:t>
            </a:r>
          </a:p>
          <a:p>
            <a:r>
              <a:rPr lang="en-US" sz="2600" dirty="0"/>
              <a:t>Uses: </a:t>
            </a:r>
            <a:r>
              <a:rPr lang="en-US" sz="2600" dirty="0" err="1"/>
              <a:t>BestEffortBroadcast</a:t>
            </a:r>
            <a:r>
              <a:rPr lang="en-US" sz="2600" dirty="0"/>
              <a:t>, instance </a:t>
            </a:r>
            <a:r>
              <a:rPr lang="en-US" sz="2600" dirty="0" err="1"/>
              <a:t>beb</a:t>
            </a:r>
            <a:r>
              <a:rPr lang="en-US" sz="2600" dirty="0"/>
              <a:t>; </a:t>
            </a:r>
            <a:r>
              <a:rPr lang="en-US" sz="2600" dirty="0" err="1"/>
              <a:t>PerfectPointToPointLinks</a:t>
            </a:r>
            <a:r>
              <a:rPr lang="en-US" sz="2600" dirty="0"/>
              <a:t>, instance pl.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upon event </a:t>
            </a:r>
            <a:r>
              <a:rPr lang="en-US" sz="2600" dirty="0"/>
              <a:t>&lt; </a:t>
            </a:r>
            <a:r>
              <a:rPr lang="en-US" sz="2600" dirty="0" err="1"/>
              <a:t>onrr</a:t>
            </a:r>
            <a:r>
              <a:rPr lang="en-US" sz="2600" dirty="0"/>
              <a:t>, Init &gt; </a:t>
            </a:r>
            <a:r>
              <a:rPr lang="en-US" sz="2600" b="1" dirty="0"/>
              <a:t>do</a:t>
            </a:r>
          </a:p>
          <a:p>
            <a:pPr marL="0" indent="0">
              <a:buNone/>
            </a:pPr>
            <a:r>
              <a:rPr lang="en-US" sz="2600" dirty="0"/>
              <a:t>	(</a:t>
            </a:r>
            <a:r>
              <a:rPr lang="en-US" sz="2600" dirty="0" err="1"/>
              <a:t>ts</a:t>
            </a:r>
            <a:r>
              <a:rPr lang="en-US" sz="2600" dirty="0"/>
              <a:t>, </a:t>
            </a:r>
            <a:r>
              <a:rPr lang="en-US" sz="2600" dirty="0" err="1"/>
              <a:t>val</a:t>
            </a:r>
            <a:r>
              <a:rPr lang="en-US" sz="2600" dirty="0"/>
              <a:t>) := (0, ⊥);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>
                <a:solidFill>
                  <a:srgbClr val="FF0000"/>
                </a:solidFill>
              </a:rPr>
              <a:t>wts</a:t>
            </a:r>
            <a:r>
              <a:rPr lang="en-US" sz="2600" dirty="0">
                <a:solidFill>
                  <a:srgbClr val="FF0000"/>
                </a:solidFill>
              </a:rPr>
              <a:t> := 0;</a:t>
            </a:r>
          </a:p>
          <a:p>
            <a:pPr marL="0" indent="0">
              <a:buNone/>
            </a:pPr>
            <a:r>
              <a:rPr lang="en-US" sz="2600" dirty="0"/>
              <a:t>	rid := 0;</a:t>
            </a:r>
          </a:p>
          <a:p>
            <a:pPr marL="0" indent="0">
              <a:buNone/>
            </a:pPr>
            <a:r>
              <a:rPr lang="en-US" sz="2600" dirty="0"/>
              <a:t>	acks := 0;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readlist</a:t>
            </a:r>
            <a:r>
              <a:rPr lang="en-US" sz="2600" dirty="0"/>
              <a:t> := [⊥]</a:t>
            </a:r>
            <a:r>
              <a:rPr lang="en-US" sz="2600" baseline="30000" dirty="0"/>
              <a:t>N</a:t>
            </a:r>
            <a:r>
              <a:rPr lang="en-US" sz="2600" dirty="0"/>
              <a:t>;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upon event </a:t>
            </a:r>
            <a:r>
              <a:rPr lang="en-US" sz="2600" dirty="0"/>
              <a:t>&lt; </a:t>
            </a:r>
            <a:r>
              <a:rPr lang="en-US" sz="2600" dirty="0" err="1"/>
              <a:t>onrr</a:t>
            </a:r>
            <a:r>
              <a:rPr lang="en-US" sz="2600" dirty="0"/>
              <a:t>, Write | v &gt; </a:t>
            </a:r>
            <a:r>
              <a:rPr lang="en-US" sz="2600" b="1" dirty="0"/>
              <a:t>do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wts</a:t>
            </a:r>
            <a:r>
              <a:rPr lang="en-US" sz="2600" dirty="0"/>
              <a:t> := </a:t>
            </a:r>
            <a:r>
              <a:rPr lang="en-US" sz="2600" dirty="0" err="1"/>
              <a:t>wts</a:t>
            </a:r>
            <a:r>
              <a:rPr lang="en-US" sz="2600" dirty="0"/>
              <a:t> + 1;</a:t>
            </a:r>
          </a:p>
          <a:p>
            <a:pPr marL="0" indent="0">
              <a:buNone/>
            </a:pPr>
            <a:r>
              <a:rPr lang="en-US" sz="2600" dirty="0"/>
              <a:t>	acks := 0;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b="1" dirty="0"/>
              <a:t>trigger</a:t>
            </a:r>
            <a:r>
              <a:rPr lang="en-US" sz="2600" dirty="0"/>
              <a:t> &lt; </a:t>
            </a:r>
            <a:r>
              <a:rPr lang="en-US" sz="2600" dirty="0" err="1"/>
              <a:t>beb</a:t>
            </a:r>
            <a:r>
              <a:rPr lang="en-US" sz="2600" dirty="0"/>
              <a:t>, Broadcast | [WRITE, </a:t>
            </a:r>
            <a:r>
              <a:rPr lang="en-US" sz="2600" dirty="0" err="1"/>
              <a:t>wts</a:t>
            </a:r>
            <a:r>
              <a:rPr lang="en-US" sz="2600" dirty="0"/>
              <a:t>, v] &gt;;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upon event </a:t>
            </a:r>
            <a:r>
              <a:rPr lang="en-US" sz="2600" dirty="0"/>
              <a:t>&lt; </a:t>
            </a:r>
            <a:r>
              <a:rPr lang="en-US" sz="2600" dirty="0" err="1"/>
              <a:t>beb</a:t>
            </a:r>
            <a:r>
              <a:rPr lang="en-US" sz="2600" dirty="0"/>
              <a:t>, Deliver | p, [WRITE, </a:t>
            </a:r>
            <a:r>
              <a:rPr lang="en-US" sz="2600" dirty="0" err="1"/>
              <a:t>ts</a:t>
            </a:r>
            <a:r>
              <a:rPr lang="en-US" sz="2600" dirty="0"/>
              <a:t>', v'] &gt; </a:t>
            </a:r>
            <a:r>
              <a:rPr lang="en-US" sz="2600" b="1" dirty="0"/>
              <a:t>do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b="1" dirty="0"/>
              <a:t>if</a:t>
            </a:r>
            <a:r>
              <a:rPr lang="en-US" sz="2600" dirty="0"/>
              <a:t> </a:t>
            </a:r>
            <a:r>
              <a:rPr lang="en-US" sz="2600" dirty="0" err="1"/>
              <a:t>ts'</a:t>
            </a:r>
            <a:r>
              <a:rPr lang="en-US" sz="2600" dirty="0"/>
              <a:t> &gt; </a:t>
            </a:r>
            <a:r>
              <a:rPr lang="en-US" sz="2600" dirty="0" err="1"/>
              <a:t>ts</a:t>
            </a:r>
            <a:r>
              <a:rPr lang="en-US" sz="2600" dirty="0"/>
              <a:t> </a:t>
            </a:r>
            <a:r>
              <a:rPr lang="en-US" sz="2600" b="1" dirty="0"/>
              <a:t>then</a:t>
            </a:r>
          </a:p>
          <a:p>
            <a:pPr marL="0" indent="0">
              <a:buNone/>
            </a:pPr>
            <a:r>
              <a:rPr lang="en-US" sz="2600" dirty="0"/>
              <a:t>		(</a:t>
            </a:r>
            <a:r>
              <a:rPr lang="en-US" sz="2600" dirty="0" err="1"/>
              <a:t>ts</a:t>
            </a:r>
            <a:r>
              <a:rPr lang="en-US" sz="2600" dirty="0"/>
              <a:t>, </a:t>
            </a:r>
            <a:r>
              <a:rPr lang="en-US" sz="2600" dirty="0" err="1"/>
              <a:t>val</a:t>
            </a:r>
            <a:r>
              <a:rPr lang="en-US" sz="2600" dirty="0"/>
              <a:t>) := (</a:t>
            </a:r>
            <a:r>
              <a:rPr lang="en-US" sz="2600" dirty="0" err="1"/>
              <a:t>ts</a:t>
            </a:r>
            <a:r>
              <a:rPr lang="en-US" sz="2600" dirty="0"/>
              <a:t>', v');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b="1" dirty="0"/>
              <a:t>trigger</a:t>
            </a:r>
            <a:r>
              <a:rPr lang="en-US" sz="2600" dirty="0"/>
              <a:t> &lt; pl, Send | p, [ACK, </a:t>
            </a:r>
            <a:r>
              <a:rPr lang="en-US" sz="2600" dirty="0" err="1"/>
              <a:t>ts'</a:t>
            </a:r>
            <a:r>
              <a:rPr lang="en-US" sz="2600" dirty="0"/>
              <a:t>] &gt;;</a:t>
            </a:r>
            <a:endParaRPr lang="en-US" sz="15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58114B-3A7C-46CC-8B14-3BD46310D72A}"/>
              </a:ext>
            </a:extLst>
          </p:cNvPr>
          <p:cNvSpPr/>
          <p:nvPr/>
        </p:nvSpPr>
        <p:spPr>
          <a:xfrm>
            <a:off x="3350712" y="1402199"/>
            <a:ext cx="57870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upon event </a:t>
            </a: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&lt; pl, Deliver | q, [ACK, </a:t>
            </a:r>
            <a:r>
              <a:rPr lang="en-US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ts'</a:t>
            </a: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such that </a:t>
            </a:r>
            <a:r>
              <a:rPr lang="en-US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ts'</a:t>
            </a: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wts</a:t>
            </a: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do</a:t>
            </a:r>
          </a:p>
          <a:p>
            <a:pPr marL="0" indent="0">
              <a:buNone/>
            </a:pP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	acks := acks + 1;</a:t>
            </a:r>
          </a:p>
          <a:p>
            <a:pPr marL="0" indent="0">
              <a:buNone/>
            </a:pP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 acks &gt; N/2 </a:t>
            </a:r>
            <a:r>
              <a:rPr 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then</a:t>
            </a:r>
          </a:p>
          <a:p>
            <a:pPr marL="0" indent="0">
              <a:buNone/>
            </a:pP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trigger</a:t>
            </a: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 &lt; </a:t>
            </a:r>
            <a:r>
              <a:rPr lang="en-US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onrr</a:t>
            </a: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WriteReturn</a:t>
            </a: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 &gt;;</a:t>
            </a:r>
          </a:p>
        </p:txBody>
      </p:sp>
    </p:spTree>
    <p:extLst>
      <p:ext uri="{BB962C8B-B14F-4D97-AF65-F5344CB8AC3E}">
        <p14:creationId xmlns:p14="http://schemas.microsoft.com/office/powerpoint/2010/main" val="393305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EFE6-7585-49F9-A414-C0F585DC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Voting Regular Register (Read)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2DA7F-859B-461B-8FE9-F1D07FF93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94827"/>
            <a:ext cx="8229600" cy="43476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upon event </a:t>
            </a:r>
            <a:r>
              <a:rPr lang="en-US" sz="1400" dirty="0"/>
              <a:t>&lt; </a:t>
            </a:r>
            <a:r>
              <a:rPr lang="en-US" sz="1400" dirty="0" err="1"/>
              <a:t>onrr</a:t>
            </a:r>
            <a:r>
              <a:rPr lang="en-US" sz="1400" dirty="0"/>
              <a:t>, Read &gt; </a:t>
            </a:r>
            <a:r>
              <a:rPr lang="en-US" sz="1400" b="1" dirty="0"/>
              <a:t>do</a:t>
            </a:r>
          </a:p>
          <a:p>
            <a:pPr marL="0" indent="0">
              <a:buNone/>
            </a:pPr>
            <a:r>
              <a:rPr lang="en-US" sz="1400" dirty="0"/>
              <a:t>	rid := rid + 1;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readlist</a:t>
            </a:r>
            <a:r>
              <a:rPr lang="en-US" sz="1400" dirty="0"/>
              <a:t> := [⊥]</a:t>
            </a:r>
            <a:r>
              <a:rPr lang="en-US" sz="1400" baseline="30000" dirty="0"/>
              <a:t>N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trigger</a:t>
            </a:r>
            <a:r>
              <a:rPr lang="en-US" sz="1400" dirty="0"/>
              <a:t> &lt; </a:t>
            </a:r>
            <a:r>
              <a:rPr lang="en-US" sz="1400" dirty="0" err="1"/>
              <a:t>beb</a:t>
            </a:r>
            <a:r>
              <a:rPr lang="en-US" sz="1400" dirty="0"/>
              <a:t>, Broadcast | [READ, rid] &gt;;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upon event </a:t>
            </a:r>
            <a:r>
              <a:rPr lang="en-US" sz="1400" dirty="0"/>
              <a:t>&lt; </a:t>
            </a:r>
            <a:r>
              <a:rPr lang="en-US" sz="1400" dirty="0" err="1"/>
              <a:t>beb</a:t>
            </a:r>
            <a:r>
              <a:rPr lang="en-US" sz="1400" dirty="0"/>
              <a:t>, Deliver | p, [READ, r] &gt; </a:t>
            </a:r>
            <a:r>
              <a:rPr lang="en-US" sz="1400" b="1" dirty="0"/>
              <a:t>do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trigger</a:t>
            </a:r>
            <a:r>
              <a:rPr lang="en-US" sz="1400" dirty="0"/>
              <a:t> &lt; pl, Send | p, [VALUE, r, </a:t>
            </a:r>
            <a:r>
              <a:rPr lang="en-US" sz="1400" dirty="0" err="1"/>
              <a:t>ts</a:t>
            </a:r>
            <a:r>
              <a:rPr lang="en-US" sz="1400" dirty="0"/>
              <a:t>, </a:t>
            </a:r>
            <a:r>
              <a:rPr lang="en-US" sz="1400" dirty="0" err="1"/>
              <a:t>val</a:t>
            </a:r>
            <a:r>
              <a:rPr lang="en-US" sz="1400" dirty="0"/>
              <a:t>] &gt;;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upon event </a:t>
            </a:r>
            <a:r>
              <a:rPr lang="en-US" sz="1400" dirty="0"/>
              <a:t>&lt; pl, Deliver | q, [VALUE, r, </a:t>
            </a:r>
            <a:r>
              <a:rPr lang="en-US" sz="1400" dirty="0" err="1"/>
              <a:t>ts</a:t>
            </a:r>
            <a:r>
              <a:rPr lang="en-US" sz="1400" dirty="0"/>
              <a:t>', v'] &gt; </a:t>
            </a:r>
            <a:r>
              <a:rPr lang="en-US" sz="1400" b="1" dirty="0"/>
              <a:t>such that </a:t>
            </a:r>
            <a:r>
              <a:rPr lang="en-US" sz="1400" dirty="0"/>
              <a:t>r = rid </a:t>
            </a:r>
            <a:r>
              <a:rPr lang="en-US" sz="1400" b="1" dirty="0"/>
              <a:t>do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readlist</a:t>
            </a:r>
            <a:r>
              <a:rPr lang="en-US" sz="1400" dirty="0"/>
              <a:t>[q] := (</a:t>
            </a:r>
            <a:r>
              <a:rPr lang="en-US" sz="1400" dirty="0" err="1"/>
              <a:t>ts</a:t>
            </a:r>
            <a:r>
              <a:rPr lang="en-US" sz="1400" dirty="0"/>
              <a:t>', v');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if</a:t>
            </a:r>
            <a:r>
              <a:rPr lang="en-US" sz="1400" dirty="0"/>
              <a:t> #(</a:t>
            </a:r>
            <a:r>
              <a:rPr lang="en-US" sz="1400" dirty="0" err="1"/>
              <a:t>readlist</a:t>
            </a:r>
            <a:r>
              <a:rPr lang="en-US" sz="1400" dirty="0"/>
              <a:t>) &gt; N/2 </a:t>
            </a:r>
            <a:r>
              <a:rPr lang="en-US" sz="1400" b="1" dirty="0"/>
              <a:t>then</a:t>
            </a:r>
          </a:p>
          <a:p>
            <a:pPr marL="0" indent="0">
              <a:buNone/>
            </a:pPr>
            <a:r>
              <a:rPr lang="en-US" sz="1400" dirty="0"/>
              <a:t>		v := </a:t>
            </a:r>
            <a:r>
              <a:rPr lang="en-US" sz="1400" dirty="0" err="1"/>
              <a:t>highestval</a:t>
            </a:r>
            <a:r>
              <a:rPr lang="en-US" sz="1400" dirty="0"/>
              <a:t>(</a:t>
            </a:r>
            <a:r>
              <a:rPr lang="en-US" sz="1400" dirty="0" err="1"/>
              <a:t>readlist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readlist</a:t>
            </a:r>
            <a:r>
              <a:rPr lang="en-US" sz="1400" dirty="0"/>
              <a:t> := [⊥]</a:t>
            </a:r>
            <a:r>
              <a:rPr lang="en-US" sz="1400" baseline="30000" dirty="0"/>
              <a:t>N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b="1" dirty="0"/>
              <a:t>trigger</a:t>
            </a:r>
            <a:r>
              <a:rPr lang="en-US" sz="1400" dirty="0"/>
              <a:t> &lt; </a:t>
            </a:r>
            <a:r>
              <a:rPr lang="en-US" sz="1400" dirty="0" err="1"/>
              <a:t>onrr</a:t>
            </a:r>
            <a:r>
              <a:rPr lang="en-US" sz="1400" dirty="0"/>
              <a:t>, </a:t>
            </a:r>
            <a:r>
              <a:rPr lang="en-US" sz="1400" dirty="0" err="1"/>
              <a:t>ReadReturn</a:t>
            </a:r>
            <a:r>
              <a:rPr lang="en-US" sz="1400" dirty="0"/>
              <a:t> | v &gt;;</a:t>
            </a:r>
          </a:p>
        </p:txBody>
      </p:sp>
    </p:spTree>
    <p:extLst>
      <p:ext uri="{BB962C8B-B14F-4D97-AF65-F5344CB8AC3E}">
        <p14:creationId xmlns:p14="http://schemas.microsoft.com/office/powerpoint/2010/main" val="66733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68F5-673C-48A3-96B7-3DB29CE5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Read-One Write-All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71E6A-72BB-4A44-BCE6-5DA68022C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68" y="776614"/>
            <a:ext cx="8768220" cy="430268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Implements: (1, N)-</a:t>
            </a:r>
            <a:r>
              <a:rPr lang="en-US" dirty="0" err="1"/>
              <a:t>RegularRegister</a:t>
            </a:r>
            <a:r>
              <a:rPr lang="en-US" dirty="0"/>
              <a:t>, instance </a:t>
            </a:r>
            <a:r>
              <a:rPr lang="en-US" dirty="0" err="1"/>
              <a:t>onrr</a:t>
            </a:r>
            <a:r>
              <a:rPr lang="en-US" dirty="0"/>
              <a:t>.</a:t>
            </a:r>
          </a:p>
          <a:p>
            <a:r>
              <a:rPr lang="en-US" dirty="0"/>
              <a:t>Uses: </a:t>
            </a:r>
            <a:r>
              <a:rPr lang="en-US" dirty="0" err="1"/>
              <a:t>BestEffortBroadcast</a:t>
            </a:r>
            <a:r>
              <a:rPr lang="en-US" dirty="0"/>
              <a:t>, instance </a:t>
            </a:r>
            <a:r>
              <a:rPr lang="en-US" dirty="0" err="1"/>
              <a:t>beb</a:t>
            </a:r>
            <a:r>
              <a:rPr lang="en-US" dirty="0"/>
              <a:t>; </a:t>
            </a:r>
            <a:r>
              <a:rPr lang="en-US" dirty="0" err="1"/>
              <a:t>PerfectPointToPointLinks</a:t>
            </a:r>
            <a:r>
              <a:rPr lang="en-US" dirty="0"/>
              <a:t>, instance pl; </a:t>
            </a:r>
            <a:r>
              <a:rPr lang="en-US" b="1" dirty="0" err="1"/>
              <a:t>PerfectFailureDetector</a:t>
            </a:r>
            <a:r>
              <a:rPr lang="en-US" dirty="0"/>
              <a:t>, instance P.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</a:t>
            </a:r>
            <a:r>
              <a:rPr lang="en-US" dirty="0" err="1"/>
              <a:t>onrr</a:t>
            </a:r>
            <a:r>
              <a:rPr lang="en-US" dirty="0"/>
              <a:t>, Init &gt;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val</a:t>
            </a:r>
            <a:r>
              <a:rPr lang="en-US" dirty="0"/>
              <a:t> := ⊥;</a:t>
            </a:r>
          </a:p>
          <a:p>
            <a:pPr marL="0" indent="0">
              <a:buNone/>
            </a:pPr>
            <a:r>
              <a:rPr lang="en-US" dirty="0"/>
              <a:t>	correct := </a:t>
            </a:r>
            <a:r>
              <a:rPr lang="el-GR" dirty="0"/>
              <a:t>Π;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writeset</a:t>
            </a:r>
            <a:r>
              <a:rPr lang="en-US" dirty="0"/>
              <a:t> := ∅;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P , Crash | p &gt;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correct := correct \ {p};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</a:t>
            </a:r>
            <a:r>
              <a:rPr lang="en-US" dirty="0" err="1"/>
              <a:t>onrr</a:t>
            </a:r>
            <a:r>
              <a:rPr lang="en-US" dirty="0"/>
              <a:t>, Read &gt;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trigger</a:t>
            </a:r>
            <a:r>
              <a:rPr lang="en-US" dirty="0"/>
              <a:t> &lt; </a:t>
            </a:r>
            <a:r>
              <a:rPr lang="en-US" dirty="0" err="1"/>
              <a:t>onrr</a:t>
            </a:r>
            <a:r>
              <a:rPr lang="en-US" dirty="0"/>
              <a:t>, </a:t>
            </a:r>
            <a:r>
              <a:rPr lang="en-US" dirty="0" err="1"/>
              <a:t>ReadReturn</a:t>
            </a:r>
            <a:r>
              <a:rPr lang="en-US" dirty="0"/>
              <a:t> | </a:t>
            </a:r>
            <a:r>
              <a:rPr lang="en-US" dirty="0" err="1"/>
              <a:t>val</a:t>
            </a:r>
            <a:r>
              <a:rPr lang="en-US" dirty="0"/>
              <a:t> &gt;;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</a:t>
            </a:r>
            <a:r>
              <a:rPr lang="en-US" dirty="0" err="1"/>
              <a:t>onrr</a:t>
            </a:r>
            <a:r>
              <a:rPr lang="en-US" dirty="0"/>
              <a:t>, Write | v &gt;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trigger</a:t>
            </a:r>
            <a:r>
              <a:rPr lang="en-US" dirty="0"/>
              <a:t> &lt; </a:t>
            </a:r>
            <a:r>
              <a:rPr lang="en-US" dirty="0" err="1"/>
              <a:t>beb</a:t>
            </a:r>
            <a:r>
              <a:rPr lang="en-US" dirty="0"/>
              <a:t>, Broadcast | [WRITE, v] &gt;;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293D35-590C-45C8-80FB-EB4C3DD74EEF}"/>
              </a:ext>
            </a:extLst>
          </p:cNvPr>
          <p:cNvSpPr/>
          <p:nvPr/>
        </p:nvSpPr>
        <p:spPr>
          <a:xfrm>
            <a:off x="4446730" y="1598644"/>
            <a:ext cx="470352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upon event 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&lt; 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beb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, Deliver | q, [WRITE, v] &gt; </a:t>
            </a: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do</a:t>
            </a:r>
          </a:p>
          <a:p>
            <a:pPr marL="0" indent="0">
              <a:buNone/>
            </a:pP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val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 := v;</a:t>
            </a:r>
          </a:p>
          <a:p>
            <a:pPr marL="0" indent="0">
              <a:buNone/>
            </a:pP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trigger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 &lt; pl, Send | q, ACK &gt;;</a:t>
            </a:r>
          </a:p>
          <a:p>
            <a:pPr marL="0" indent="0">
              <a:buNone/>
            </a:pPr>
            <a:endParaRPr lang="en-US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upon event 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&lt; pl, Deliver | p, ACK &gt; </a:t>
            </a: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do</a:t>
            </a:r>
          </a:p>
          <a:p>
            <a:pPr marL="0" indent="0">
              <a:buNone/>
            </a:pP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writeset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 := 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writeset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 ∪ {p};</a:t>
            </a:r>
          </a:p>
          <a:p>
            <a:pPr marL="0" indent="0">
              <a:buNone/>
            </a:pPr>
            <a:endParaRPr lang="en-US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upon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 correct ⊆ 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writeset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do</a:t>
            </a:r>
          </a:p>
          <a:p>
            <a:pPr marL="0" indent="0">
              <a:buNone/>
            </a:pP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writeset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 := ∅;</a:t>
            </a:r>
          </a:p>
          <a:p>
            <a:pPr marL="0" indent="0">
              <a:buNone/>
            </a:pP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	trigger &lt; 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onrr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WriteReturn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 &gt;;</a:t>
            </a:r>
          </a:p>
        </p:txBody>
      </p:sp>
    </p:spTree>
    <p:extLst>
      <p:ext uri="{BB962C8B-B14F-4D97-AF65-F5344CB8AC3E}">
        <p14:creationId xmlns:p14="http://schemas.microsoft.com/office/powerpoint/2010/main" val="254059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506D-2D67-4C77-87D1-243D14D5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differently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3637E-3CD7-40C3-9FA9-E0E89235E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“old-new overwrite problem” does not appear in Read-one Write-all regular algorithm?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6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C3805-4A19-4961-B516-85707C77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E9B3D-03C1-4396-8004-6658E15F8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FD and "wait until receive [ack] from  every </a:t>
            </a:r>
            <a:r>
              <a:rPr lang="en-US" dirty="0" err="1"/>
              <a:t>pj</a:t>
            </a:r>
            <a:r>
              <a:rPr lang="en-US" dirty="0"/>
              <a:t>" effectively make every process update its </a:t>
            </a:r>
            <a:r>
              <a:rPr lang="en-US" dirty="0" err="1"/>
              <a:t>val</a:t>
            </a:r>
            <a:endParaRPr lang="en-US" dirty="0"/>
          </a:p>
          <a:p>
            <a:endParaRPr lang="en-US" dirty="0"/>
          </a:p>
          <a:p>
            <a:r>
              <a:rPr lang="en-US" dirty="0"/>
              <a:t>No messages exchanged among correct processes are in transit once a write completes. </a:t>
            </a:r>
          </a:p>
          <a:p>
            <a:endParaRPr lang="en-US" dirty="0"/>
          </a:p>
          <a:p>
            <a:r>
              <a:rPr lang="en-US" dirty="0"/>
              <a:t>Unlike in the "Majority algorithm" w/o FD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4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D2BA-2B66-4AA1-B9FE-AEF558A2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 5.3</a:t>
            </a:r>
          </a:p>
        </p:txBody>
      </p:sp>
      <p:sp>
        <p:nvSpPr>
          <p:cNvPr id="108547" name="Content Placeholder 2">
            <a:extLst>
              <a:ext uri="{FF2B5EF4-FFF2-40B4-BE49-F238E27FC236}">
                <a16:creationId xmlns:a16="http://schemas.microsoft.com/office/drawing/2014/main" id="{78613F78-DC13-4584-911B-14E1DEDD5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Give an algorithm that implements a (1,1) atomic register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w/o FDs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That is more efficient than the (1,N) “Read-Impose Write-Majority” algorithm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B904B-24ED-43FB-AA75-89A1F77A2B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D87FDFC-3350-494C-8459-0424836B4BAE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9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  <p:extLst>
      <p:ext uri="{BB962C8B-B14F-4D97-AF65-F5344CB8AC3E}">
        <p14:creationId xmlns:p14="http://schemas.microsoft.com/office/powerpoint/2010/main" val="24338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102799</TotalTime>
  <Words>1168</Words>
  <Application>Microsoft Office PowerPoint</Application>
  <PresentationFormat>On-screen Show (16:9)</PresentationFormat>
  <Paragraphs>144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Eurostile LT Std</vt:lpstr>
      <vt:lpstr>微软雅黑</vt:lpstr>
      <vt:lpstr>ＭＳ Ｐゴシック</vt:lpstr>
      <vt:lpstr>宋体</vt:lpstr>
      <vt:lpstr>Arial</vt:lpstr>
      <vt:lpstr>Calibri</vt:lpstr>
      <vt:lpstr>Times New Roman</vt:lpstr>
      <vt:lpstr>Wingdings</vt:lpstr>
      <vt:lpstr>Office Theme</vt:lpstr>
      <vt:lpstr>Exercise 5.1</vt:lpstr>
      <vt:lpstr>Old–new overwrite problem （Validity）</vt:lpstr>
      <vt:lpstr>Exercise 5.2</vt:lpstr>
      <vt:lpstr>Majority Voting Regular Register (Write)</vt:lpstr>
      <vt:lpstr>Majority Voting Regular Register (Read)</vt:lpstr>
      <vt:lpstr>Read-One Write-All</vt:lpstr>
      <vt:lpstr>Put differently</vt:lpstr>
      <vt:lpstr>Rationale</vt:lpstr>
      <vt:lpstr>Exercise 5.3</vt:lpstr>
      <vt:lpstr>Read-Write-Majority (Read)</vt:lpstr>
      <vt:lpstr>Read-Write-Majority (Read)</vt:lpstr>
      <vt:lpstr>Read-Write-Majority (Read)</vt:lpstr>
      <vt:lpstr>Read-Write-Majority (Write)</vt:lpstr>
      <vt:lpstr>Read-Write-Majority (Write)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区块链思想、技术及应用场景</dc:title>
  <dc:creator>milane</dc:creator>
  <cp:lastModifiedBy>milane</cp:lastModifiedBy>
  <cp:revision>3531</cp:revision>
  <cp:lastPrinted>2015-09-20T23:02:57Z</cp:lastPrinted>
  <dcterms:created xsi:type="dcterms:W3CDTF">2010-10-17T19:58:05Z</dcterms:created>
  <dcterms:modified xsi:type="dcterms:W3CDTF">2021-12-20T11:20:48Z</dcterms:modified>
</cp:coreProperties>
</file>