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802" r:id="rId2"/>
    <p:sldId id="737" r:id="rId3"/>
    <p:sldId id="1761" r:id="rId4"/>
    <p:sldId id="1803" r:id="rId5"/>
    <p:sldId id="324" r:id="rId6"/>
    <p:sldId id="325" r:id="rId7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1276" autoAdjust="0"/>
  </p:normalViewPr>
  <p:slideViewPr>
    <p:cSldViewPr snapToGrid="0">
      <p:cViewPr varScale="1">
        <p:scale>
          <a:sx n="153" d="100"/>
          <a:sy n="153" d="100"/>
        </p:scale>
        <p:origin x="2376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D5-5351-40A2-9133-35C53012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990F-D407-44F6-BB4C-510554AA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6.1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Consensus using total-order 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9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301B-949E-4459-90EF-680152B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Order Broadcast specification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D969D69-69A8-4843-B010-71A0D5CA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12913"/>
            <a:ext cx="8542751" cy="432881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Name: </a:t>
            </a:r>
            <a:r>
              <a:rPr lang="en-US" altLang="en-US" dirty="0" err="1">
                <a:ea typeface="ＭＳ Ｐゴシック" panose="020B0600070205080204" pitchFamily="34" charset="-128"/>
              </a:rPr>
              <a:t>TotalOrderBroadcast</a:t>
            </a:r>
            <a:r>
              <a:rPr lang="en-US" altLang="en-US" dirty="0">
                <a:ea typeface="ＭＳ Ｐゴシック" panose="020B0600070205080204" pitchFamily="34" charset="-128"/>
              </a:rPr>
              <a:t>, instance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Request: &lt;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, Broadcast | m &gt;: Broadcasts a message m to all processes.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Indication: &lt;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, Deliver | p, m &gt;: Delivers a message m broadcast by process p.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TOB1. Validity</a:t>
            </a:r>
            <a:r>
              <a:rPr lang="en-US" altLang="en-US" dirty="0">
                <a:ea typeface="ＭＳ Ｐゴシック" panose="020B0600070205080204" pitchFamily="34" charset="-128"/>
              </a:rPr>
              <a:t>: If a correct process p broadcasts a message m, then p eventually delivers 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TOB2. No duplication</a:t>
            </a:r>
            <a:r>
              <a:rPr lang="en-US" altLang="en-US" dirty="0">
                <a:ea typeface="ＭＳ Ｐゴシック" panose="020B0600070205080204" pitchFamily="34" charset="-128"/>
              </a:rPr>
              <a:t>: No message is delivered more than once.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TOB3. No creation</a:t>
            </a:r>
            <a:r>
              <a:rPr lang="en-US" altLang="en-US" dirty="0">
                <a:ea typeface="ＭＳ Ｐゴシック" panose="020B0600070205080204" pitchFamily="34" charset="-128"/>
              </a:rPr>
              <a:t>: If a process delivers a message m with sender s, then m was previously broadcast by process 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TOB4. Agreement</a:t>
            </a:r>
            <a:r>
              <a:rPr lang="en-US" altLang="en-US" dirty="0">
                <a:ea typeface="ＭＳ Ｐゴシック" panose="020B0600070205080204" pitchFamily="34" charset="-128"/>
              </a:rPr>
              <a:t>: If a message m is delivered by some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correct</a:t>
            </a:r>
            <a:r>
              <a:rPr lang="en-US" altLang="en-US" dirty="0">
                <a:ea typeface="ＭＳ Ｐゴシック" panose="020B0600070205080204" pitchFamily="34" charset="-128"/>
              </a:rPr>
              <a:t> process, then m is eventually delivered by every correct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TOB5. Total order</a:t>
            </a:r>
            <a:r>
              <a:rPr lang="en-US" altLang="en-US" dirty="0">
                <a:ea typeface="ＭＳ Ｐゴシック" panose="020B0600070205080204" pitchFamily="34" charset="-128"/>
              </a:rPr>
              <a:t>: Let m1 and m2 be any two messages and suppose p and q are any two correct processes that deliver m1 and m2. If p delivers m1 before m2, then q delivers m1 before m2.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4867472E-D642-4C33-AD2A-BA5C0D13E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0927CD-5E9D-462D-9695-7359F05EAF4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c.</a:t>
            </a:r>
          </a:p>
          <a:p>
            <a:endParaRPr lang="en-US" sz="1800" dirty="0"/>
          </a:p>
          <a:p>
            <a:r>
              <a:rPr lang="en-US" sz="1800" dirty="0"/>
              <a:t>Request: &lt; c, Propose | v &gt;: Proposes value v for consensus.</a:t>
            </a:r>
          </a:p>
          <a:p>
            <a:r>
              <a:rPr lang="en-US" sz="1800" dirty="0"/>
              <a:t>Indication: &lt; c,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Agreement</a:t>
            </a:r>
            <a:r>
              <a:rPr lang="en-US" sz="1800" dirty="0"/>
              <a:t>: No two correct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8A23-E4AC-4F42-9815-947212D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Total-order Broadcast based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E4C3-F3B6-4DCF-B3E9-96AB5023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93321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Implements: Consensus, instance c.</a:t>
            </a:r>
          </a:p>
          <a:p>
            <a:r>
              <a:rPr lang="en-US" sz="1900" dirty="0"/>
              <a:t>Uses: </a:t>
            </a:r>
            <a:r>
              <a:rPr lang="en-US" sz="1900" dirty="0" err="1"/>
              <a:t>TotalOrderBroadcast</a:t>
            </a:r>
            <a:r>
              <a:rPr lang="en-US" sz="1900" dirty="0"/>
              <a:t>, instance </a:t>
            </a:r>
            <a:r>
              <a:rPr lang="en-US" sz="1900" dirty="0" err="1"/>
              <a:t>tob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c, </a:t>
            </a:r>
            <a:r>
              <a:rPr lang="en-US" sz="1500" dirty="0" err="1"/>
              <a:t>init</a:t>
            </a:r>
            <a:r>
              <a:rPr lang="en-US" sz="1500" dirty="0"/>
              <a:t>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dirty="0"/>
              <a:t>decided := false;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dirty="0"/>
              <a:t>proposal := ⊥;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c, Propose | v &gt; </a:t>
            </a:r>
            <a:r>
              <a:rPr lang="en-US" sz="1500" b="1" dirty="0"/>
              <a:t>such that </a:t>
            </a:r>
            <a:r>
              <a:rPr lang="en-US" sz="1500" dirty="0"/>
              <a:t>proposal = ⊥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proposal := v;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tob</a:t>
            </a:r>
            <a:r>
              <a:rPr lang="en-US" sz="1500" dirty="0"/>
              <a:t>, Broadcast | proposal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tob</a:t>
            </a:r>
            <a:r>
              <a:rPr lang="en-US" sz="1500" dirty="0"/>
              <a:t>, Deliver | p, m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b="1" dirty="0"/>
              <a:t>	 if </a:t>
            </a:r>
            <a:r>
              <a:rPr lang="en-US" sz="1500" dirty="0"/>
              <a:t>decided = FALSE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decided := TRUE;</a:t>
            </a:r>
          </a:p>
          <a:p>
            <a:pPr marL="0" indent="0">
              <a:buNone/>
            </a:pPr>
            <a:r>
              <a:rPr lang="en-US" sz="1500" b="1" dirty="0"/>
              <a:t>		trigger </a:t>
            </a:r>
            <a:r>
              <a:rPr lang="en-US" sz="1500" dirty="0"/>
              <a:t>&lt; c, Decide | m &gt;;</a:t>
            </a:r>
          </a:p>
        </p:txBody>
      </p:sp>
    </p:spTree>
    <p:extLst>
      <p:ext uri="{BB962C8B-B14F-4D97-AF65-F5344CB8AC3E}">
        <p14:creationId xmlns:p14="http://schemas.microsoft.com/office/powerpoint/2010/main" val="40211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F624-FFF5-4D82-B76B-A9453B73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323DDB7-3FB6-47E9-9F3E-B1EF7CD7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Explain why any consensus algorithm that uses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</a:t>
            </a:r>
            <a:r>
              <a:rPr lang="en-US" altLang="en-US" dirty="0">
                <a:ea typeface="ＭＳ Ｐゴシック" panose="020B0600070205080204" pitchFamily="34" charset="-128"/>
              </a:rPr>
              <a:t>P actually solves uniform consensus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9E6D3B2B-BBBA-4838-BADE-8088E8697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D5623E-5A81-449D-93AC-40F489D8EF1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A3ED-AE51-4F32-964D-6ACCA07C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 6.2.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960A61A-ECA4-42B0-BBD5-6316BB49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Proof by contradiction: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Assume there </a:t>
            </a:r>
            <a:r>
              <a:rPr lang="en-US" altLang="zh-CN" dirty="0">
                <a:ea typeface="ＭＳ Ｐゴシック" panose="020B0600070205080204" pitchFamily="34" charset="-128"/>
              </a:rPr>
              <a:t>is a</a:t>
            </a:r>
            <a:r>
              <a:rPr lang="en-US" altLang="en-US" dirty="0">
                <a:ea typeface="ＭＳ Ｐゴシック" panose="020B0600070205080204" pitchFamily="34" charset="-128"/>
              </a:rPr>
              <a:t> consensus algorithm </a:t>
            </a:r>
            <a:r>
              <a:rPr lang="en-US" altLang="zh-CN" dirty="0">
                <a:ea typeface="ＭＳ Ｐゴシック" panose="020B0600070205080204" pitchFamily="34" charset="-128"/>
              </a:rPr>
              <a:t>with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</a:t>
            </a:r>
            <a:r>
              <a:rPr lang="en-US" altLang="en-US" dirty="0">
                <a:ea typeface="ＭＳ Ｐゴシック" panose="020B0600070205080204" pitchFamily="34" charset="-128"/>
              </a:rPr>
              <a:t>P that does not implement uniform consensus.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This means that there is an execution ex where two processes p and q decide differently and one of them crashes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Assume </a:t>
            </a:r>
            <a:r>
              <a:rPr lang="en-US" altLang="en-US" dirty="0" err="1">
                <a:ea typeface="ＭＳ Ｐゴシック" panose="020B0600070205080204" pitchFamily="34" charset="-128"/>
              </a:rPr>
              <a:t>w.l.o.g</a:t>
            </a:r>
            <a:r>
              <a:rPr lang="en-US" altLang="en-US" dirty="0">
                <a:ea typeface="ＭＳ Ｐゴシック" panose="020B0600070205080204" pitchFamily="34" charset="-128"/>
              </a:rPr>
              <a:t>. that process p crashes in ex.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With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</a:t>
            </a:r>
            <a:r>
              <a:rPr lang="en-US" altLang="en-US" dirty="0">
                <a:ea typeface="ＭＳ Ｐゴシック" panose="020B0600070205080204" pitchFamily="34" charset="-128"/>
              </a:rPr>
              <a:t>P, it might be the case (ex') that p has not crashed but is falsely suspected to have crashed by all other processes.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Process q would decide the same in ex' as in ex, and the algorithm would even violate the non-uniform agreement 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E577F28-7F08-42CF-A8F8-FD499B836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C8EC99-68FC-4F06-A743-B8487D16CCE7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102826</TotalTime>
  <Words>506</Words>
  <Application>Microsoft Office PowerPoint</Application>
  <PresentationFormat>On-screen Show (16:9)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Eurostile LT Std</vt:lpstr>
      <vt:lpstr>微软雅黑</vt:lpstr>
      <vt:lpstr>ＭＳ Ｐゴシック</vt:lpstr>
      <vt:lpstr>宋体</vt:lpstr>
      <vt:lpstr>Arial</vt:lpstr>
      <vt:lpstr>Calibri</vt:lpstr>
      <vt:lpstr>Symbol</vt:lpstr>
      <vt:lpstr>Wingdings</vt:lpstr>
      <vt:lpstr>Office Theme</vt:lpstr>
      <vt:lpstr>Exercises</vt:lpstr>
      <vt:lpstr>Total Order Broadcast specification</vt:lpstr>
      <vt:lpstr>Consensus</vt:lpstr>
      <vt:lpstr>Total-order Broadcast based Consensus</vt:lpstr>
      <vt:lpstr>Exercises</vt:lpstr>
      <vt:lpstr>Solution 6.2.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milane</cp:lastModifiedBy>
  <cp:revision>3560</cp:revision>
  <cp:lastPrinted>2015-09-20T23:02:57Z</cp:lastPrinted>
  <dcterms:created xsi:type="dcterms:W3CDTF">2010-10-17T19:58:05Z</dcterms:created>
  <dcterms:modified xsi:type="dcterms:W3CDTF">2021-12-21T01:57:57Z</dcterms:modified>
</cp:coreProperties>
</file>