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1664" r:id="rId2"/>
    <p:sldId id="366" r:id="rId3"/>
    <p:sldId id="1735" r:id="rId4"/>
    <p:sldId id="1725" r:id="rId5"/>
    <p:sldId id="1758" r:id="rId6"/>
    <p:sldId id="1724" r:id="rId7"/>
    <p:sldId id="559" r:id="rId8"/>
    <p:sldId id="558" r:id="rId9"/>
    <p:sldId id="1726" r:id="rId10"/>
    <p:sldId id="1727" r:id="rId11"/>
    <p:sldId id="1728" r:id="rId12"/>
    <p:sldId id="567" r:id="rId13"/>
    <p:sldId id="569" r:id="rId14"/>
    <p:sldId id="570" r:id="rId15"/>
    <p:sldId id="571" r:id="rId16"/>
    <p:sldId id="1729" r:id="rId17"/>
    <p:sldId id="1730" r:id="rId18"/>
    <p:sldId id="1742" r:id="rId19"/>
    <p:sldId id="1743" r:id="rId20"/>
    <p:sldId id="581" r:id="rId21"/>
    <p:sldId id="1744" r:id="rId22"/>
    <p:sldId id="589" r:id="rId23"/>
    <p:sldId id="591" r:id="rId24"/>
    <p:sldId id="590" r:id="rId25"/>
    <p:sldId id="1745" r:id="rId26"/>
    <p:sldId id="1746" r:id="rId27"/>
    <p:sldId id="1749" r:id="rId28"/>
    <p:sldId id="1748" r:id="rId29"/>
    <p:sldId id="1747" r:id="rId30"/>
    <p:sldId id="674" r:id="rId31"/>
    <p:sldId id="1750" r:id="rId32"/>
    <p:sldId id="1759" r:id="rId33"/>
    <p:sldId id="1752" r:id="rId34"/>
    <p:sldId id="1753" r:id="rId35"/>
    <p:sldId id="607" r:id="rId36"/>
    <p:sldId id="610" r:id="rId37"/>
    <p:sldId id="611" r:id="rId38"/>
    <p:sldId id="612" r:id="rId39"/>
    <p:sldId id="613" r:id="rId40"/>
    <p:sldId id="614" r:id="rId41"/>
    <p:sldId id="615" r:id="rId42"/>
    <p:sldId id="616" r:id="rId43"/>
    <p:sldId id="618" r:id="rId44"/>
    <p:sldId id="619" r:id="rId45"/>
    <p:sldId id="1760" r:id="rId46"/>
    <p:sldId id="1761" r:id="rId47"/>
    <p:sldId id="654" r:id="rId48"/>
    <p:sldId id="1751" r:id="rId49"/>
    <p:sldId id="655" r:id="rId50"/>
    <p:sldId id="656" r:id="rId51"/>
    <p:sldId id="657" r:id="rId52"/>
    <p:sldId id="1754" r:id="rId53"/>
    <p:sldId id="1755" r:id="rId54"/>
    <p:sldId id="664" r:id="rId55"/>
    <p:sldId id="665" r:id="rId56"/>
    <p:sldId id="1764" r:id="rId57"/>
    <p:sldId id="1757" r:id="rId58"/>
    <p:sldId id="1766" r:id="rId59"/>
    <p:sldId id="1756" r:id="rId60"/>
    <p:sldId id="672" r:id="rId61"/>
    <p:sldId id="673" r:id="rId62"/>
    <p:sldId id="1763" r:id="rId63"/>
    <p:sldId id="1765" r:id="rId64"/>
    <p:sldId id="675" r:id="rId65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959" autoAdjust="0"/>
  </p:normalViewPr>
  <p:slideViewPr>
    <p:cSldViewPr snapToGrid="0">
      <p:cViewPr varScale="1">
        <p:scale>
          <a:sx n="193" d="100"/>
          <a:sy n="193" d="100"/>
        </p:scale>
        <p:origin x="1806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ea typeface="幼圆" panose="02010509060101010101" pitchFamily="49" charset="-122"/>
              </a:rPr>
              <a:t>Broadcast communication – Part I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DC1-F187-4AF4-B4B2-5BAD3DD7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FEE5-CB2B-4148-B028-7953BCF7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" y="949504"/>
            <a:ext cx="8863013" cy="3818430"/>
          </a:xfrm>
        </p:spPr>
        <p:txBody>
          <a:bodyPr>
            <a:normAutofit/>
          </a:bodyPr>
          <a:lstStyle/>
          <a:p>
            <a:r>
              <a:rPr lang="en-US" sz="1800" dirty="0"/>
              <a:t>The no creation and no duplication properties follow directly from the corresponding properties of perfect links.</a:t>
            </a:r>
          </a:p>
          <a:p>
            <a:endParaRPr lang="en-US" sz="1800" dirty="0"/>
          </a:p>
          <a:p>
            <a:r>
              <a:rPr lang="en-US" sz="1800" dirty="0"/>
              <a:t>Validity is derived from the reliable delivery property and the fact that the sender sends the message to every other process.</a:t>
            </a:r>
          </a:p>
          <a:p>
            <a:endParaRPr lang="en-US" sz="1800" dirty="0"/>
          </a:p>
          <a:p>
            <a:r>
              <a:rPr lang="en-US" sz="1800" b="1" dirty="0"/>
              <a:t>Performance.</a:t>
            </a:r>
            <a:r>
              <a:rPr lang="en-US" sz="1800" dirty="0"/>
              <a:t> A single communication step, O(N) messages.</a:t>
            </a:r>
          </a:p>
        </p:txBody>
      </p:sp>
    </p:spTree>
    <p:extLst>
      <p:ext uri="{BB962C8B-B14F-4D97-AF65-F5344CB8AC3E}">
        <p14:creationId xmlns:p14="http://schemas.microsoft.com/office/powerpoint/2010/main" val="233333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3731-B774-4D10-BF0D-427FBDA0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(Regular)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FD2D-6022-4F09-919F-9CBCF9E1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ReliableBroadcast</a:t>
            </a:r>
            <a:r>
              <a:rPr lang="en-US" dirty="0"/>
              <a:t>, instance </a:t>
            </a:r>
            <a:r>
              <a:rPr lang="en-US" dirty="0" err="1"/>
              <a:t>rb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rb</a:t>
            </a:r>
            <a:r>
              <a:rPr lang="en-US" dirty="0"/>
              <a:t>, Broadcast | m &gt;: Broadcasts a message m to all processes.</a:t>
            </a:r>
          </a:p>
          <a:p>
            <a:r>
              <a:rPr lang="en-US" dirty="0"/>
              <a:t>Indication: &lt; </a:t>
            </a:r>
            <a:r>
              <a:rPr lang="en-US" dirty="0" err="1"/>
              <a:t>rb</a:t>
            </a:r>
            <a:r>
              <a:rPr lang="en-US" dirty="0"/>
              <a:t>, Deliver | p, m &gt;: Delivers a message m broadcast by process 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RB1–RB3: Same as properties BEB1–BEB3 in best-effort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RB4. Agreement</a:t>
            </a:r>
            <a:r>
              <a:rPr lang="en-US" dirty="0"/>
              <a:t>: If a message m is delivered by some </a:t>
            </a:r>
            <a:r>
              <a:rPr lang="en-US" b="1" u="sng" dirty="0"/>
              <a:t>correct</a:t>
            </a:r>
            <a:r>
              <a:rPr lang="en-US" dirty="0"/>
              <a:t> process, then m is eventually delivered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10814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2754-71CE-4996-9DC8-20A82BF4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r>
              <a:rPr lang="en-US" dirty="0"/>
              <a:t>?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5643B0D-3214-4404-9CAC-BFEA280EF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6860EF5-C563-487F-BF90-498B7AA2320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9700" name="Line 3">
            <a:extLst>
              <a:ext uri="{FF2B5EF4-FFF2-40B4-BE49-F238E27FC236}">
                <a16:creationId xmlns:a16="http://schemas.microsoft.com/office/drawing/2014/main" id="{96B80E46-7C55-44EA-ACC1-05D802935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88C8A9D8-33E9-483D-992F-C0D73F9B7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2" name="Text Box 5">
            <a:extLst>
              <a:ext uri="{FF2B5EF4-FFF2-40B4-BE49-F238E27FC236}">
                <a16:creationId xmlns:a16="http://schemas.microsoft.com/office/drawing/2014/main" id="{638F7F49-C61A-4356-9078-97F5131F3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7954B0B5-B09A-4F86-9912-32B14F09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9704" name="Text Box 7">
            <a:extLst>
              <a:ext uri="{FF2B5EF4-FFF2-40B4-BE49-F238E27FC236}">
                <a16:creationId xmlns:a16="http://schemas.microsoft.com/office/drawing/2014/main" id="{01D1936C-425E-4817-887E-C803FF7A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9705" name="Line 8">
            <a:extLst>
              <a:ext uri="{FF2B5EF4-FFF2-40B4-BE49-F238E27FC236}">
                <a16:creationId xmlns:a16="http://schemas.microsoft.com/office/drawing/2014/main" id="{F2564CC0-78A5-4B9D-97E7-6304DD349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6" name="Text Box 9">
            <a:extLst>
              <a:ext uri="{FF2B5EF4-FFF2-40B4-BE49-F238E27FC236}">
                <a16:creationId xmlns:a16="http://schemas.microsoft.com/office/drawing/2014/main" id="{836FEB50-3571-4447-BD0E-16103D30E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37FF3300-D157-477E-A7BA-7AF2D6254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08" name="Text Box 11">
            <a:extLst>
              <a:ext uri="{FF2B5EF4-FFF2-40B4-BE49-F238E27FC236}">
                <a16:creationId xmlns:a16="http://schemas.microsoft.com/office/drawing/2014/main" id="{408BD985-40CA-4974-BB4F-6ED45B940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0C3A4213-9D54-4807-8090-916728757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0B8E2D08-0353-4DAA-9162-629F489C2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1" name="Text Box 14">
            <a:extLst>
              <a:ext uri="{FF2B5EF4-FFF2-40B4-BE49-F238E27FC236}">
                <a16:creationId xmlns:a16="http://schemas.microsoft.com/office/drawing/2014/main" id="{3D3DB649-2DAF-4FA8-9F76-6FBF29F98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2" name="Line 15">
            <a:extLst>
              <a:ext uri="{FF2B5EF4-FFF2-40B4-BE49-F238E27FC236}">
                <a16:creationId xmlns:a16="http://schemas.microsoft.com/office/drawing/2014/main" id="{C0F18004-B583-4149-A3A1-4B9AA9E9D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99EE7AC6-34E4-456D-9311-AD67E357D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4" name="Line 17">
            <a:extLst>
              <a:ext uri="{FF2B5EF4-FFF2-40B4-BE49-F238E27FC236}">
                <a16:creationId xmlns:a16="http://schemas.microsoft.com/office/drawing/2014/main" id="{FF0D83AF-213E-41BF-B602-41A8EC755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BE221300-07A0-4233-B3B6-ED48CFF2F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6" name="Text Box 16">
            <a:extLst>
              <a:ext uri="{FF2B5EF4-FFF2-40B4-BE49-F238E27FC236}">
                <a16:creationId xmlns:a16="http://schemas.microsoft.com/office/drawing/2014/main" id="{FB5EDD3E-C9A4-44AF-8E8E-31AF6F84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17" name="Oval 83">
            <a:extLst>
              <a:ext uri="{FF2B5EF4-FFF2-40B4-BE49-F238E27FC236}">
                <a16:creationId xmlns:a16="http://schemas.microsoft.com/office/drawing/2014/main" id="{56A5170F-A2CA-4BE2-B701-6D9FD3DB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718" name="Line 10">
            <a:extLst>
              <a:ext uri="{FF2B5EF4-FFF2-40B4-BE49-F238E27FC236}">
                <a16:creationId xmlns:a16="http://schemas.microsoft.com/office/drawing/2014/main" id="{6878538D-351C-4918-8303-351904603A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19" name="Line 11">
            <a:extLst>
              <a:ext uri="{FF2B5EF4-FFF2-40B4-BE49-F238E27FC236}">
                <a16:creationId xmlns:a16="http://schemas.microsoft.com/office/drawing/2014/main" id="{26845B78-E1DA-4C03-9EEB-CA4BEAF39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0" name="Text Box 16">
            <a:extLst>
              <a:ext uri="{FF2B5EF4-FFF2-40B4-BE49-F238E27FC236}">
                <a16:creationId xmlns:a16="http://schemas.microsoft.com/office/drawing/2014/main" id="{A840BC32-CB35-4169-9484-C8C32EA2E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21" name="Text Box 16">
            <a:extLst>
              <a:ext uri="{FF2B5EF4-FFF2-40B4-BE49-F238E27FC236}">
                <a16:creationId xmlns:a16="http://schemas.microsoft.com/office/drawing/2014/main" id="{7662B5C7-4316-4092-93E2-67E3B5140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9722" name="Oval 88">
            <a:extLst>
              <a:ext uri="{FF2B5EF4-FFF2-40B4-BE49-F238E27FC236}">
                <a16:creationId xmlns:a16="http://schemas.microsoft.com/office/drawing/2014/main" id="{F84891BB-A681-4794-AA0E-A270AD15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9723" name="Line 16">
            <a:extLst>
              <a:ext uri="{FF2B5EF4-FFF2-40B4-BE49-F238E27FC236}">
                <a16:creationId xmlns:a16="http://schemas.microsoft.com/office/drawing/2014/main" id="{76CA67D3-DFA9-460F-BCFE-8B1C3CB2C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4" name="Line 18">
            <a:extLst>
              <a:ext uri="{FF2B5EF4-FFF2-40B4-BE49-F238E27FC236}">
                <a16:creationId xmlns:a16="http://schemas.microsoft.com/office/drawing/2014/main" id="{BA95D151-FE95-4ADE-92B3-D870C8EF4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5" name="Line 20">
            <a:extLst>
              <a:ext uri="{FF2B5EF4-FFF2-40B4-BE49-F238E27FC236}">
                <a16:creationId xmlns:a16="http://schemas.microsoft.com/office/drawing/2014/main" id="{F87AE890-B2A3-4128-8854-958619DD7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6" name="Line 21">
            <a:extLst>
              <a:ext uri="{FF2B5EF4-FFF2-40B4-BE49-F238E27FC236}">
                <a16:creationId xmlns:a16="http://schemas.microsoft.com/office/drawing/2014/main" id="{0FA9A11F-1C3C-4206-9B3D-100634B1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27" name="Text Box 9">
            <a:extLst>
              <a:ext uri="{FF2B5EF4-FFF2-40B4-BE49-F238E27FC236}">
                <a16:creationId xmlns:a16="http://schemas.microsoft.com/office/drawing/2014/main" id="{8A01B5B0-45D8-49AA-9C2F-D3974E833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9728" name="Text Box 11">
            <a:extLst>
              <a:ext uri="{FF2B5EF4-FFF2-40B4-BE49-F238E27FC236}">
                <a16:creationId xmlns:a16="http://schemas.microsoft.com/office/drawing/2014/main" id="{C2373228-35D9-404A-BD75-762D709A9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9729" name="Line 13">
            <a:extLst>
              <a:ext uri="{FF2B5EF4-FFF2-40B4-BE49-F238E27FC236}">
                <a16:creationId xmlns:a16="http://schemas.microsoft.com/office/drawing/2014/main" id="{F5583E4C-0D58-4249-A406-ACF062885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730" name="Text Box 14">
            <a:extLst>
              <a:ext uri="{FF2B5EF4-FFF2-40B4-BE49-F238E27FC236}">
                <a16:creationId xmlns:a16="http://schemas.microsoft.com/office/drawing/2014/main" id="{17546EE3-D78E-48B8-BD5C-FC466AD81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0DE1-1DD1-4264-836C-953B1F4C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endParaRPr lang="en-US" dirty="0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EEC1D282-5372-4934-9477-E96B05260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F5C31E6-908E-4858-AF59-BFB29203B84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3E3F253B-32CC-467E-8214-2D383DD85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3845B991-7C1D-488C-87E5-0F29C9F64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C4379261-6C01-4796-A411-19AB1985A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0003B928-59E9-40FD-B82A-42E9DDA7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9969E953-8C0E-4626-B3BD-830EF2FD9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5E366C9D-B9E6-47D6-AD6E-D5195FC6F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FEEE44E4-FC75-4175-BCAB-4EEAEA8A0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818CC4B5-9159-4356-BA29-106386ED8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2" name="Text Box 11">
            <a:extLst>
              <a:ext uri="{FF2B5EF4-FFF2-40B4-BE49-F238E27FC236}">
                <a16:creationId xmlns:a16="http://schemas.microsoft.com/office/drawing/2014/main" id="{D75DFCAF-4E64-473D-9372-36A47016E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57E6C506-384B-49E5-90A9-BC85D84E7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4" name="Line 13">
            <a:extLst>
              <a:ext uri="{FF2B5EF4-FFF2-40B4-BE49-F238E27FC236}">
                <a16:creationId xmlns:a16="http://schemas.microsoft.com/office/drawing/2014/main" id="{D8807154-7A76-4246-A881-0130ECB384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452FCB08-D347-4BDD-816D-3417372AF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8794521C-F8EC-4688-8229-D3F8A7D74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7" name="Text Box 16">
            <a:extLst>
              <a:ext uri="{FF2B5EF4-FFF2-40B4-BE49-F238E27FC236}">
                <a16:creationId xmlns:a16="http://schemas.microsoft.com/office/drawing/2014/main" id="{4DA214CA-19BE-4E08-B169-40A5AEF56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id="{2A6499D5-E34B-4754-BB46-BADBCC1FF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9" name="Text Box 18">
            <a:extLst>
              <a:ext uri="{FF2B5EF4-FFF2-40B4-BE49-F238E27FC236}">
                <a16:creationId xmlns:a16="http://schemas.microsoft.com/office/drawing/2014/main" id="{0E65FE48-2512-4CF9-81A0-544A73C29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0" name="Text Box 16">
            <a:extLst>
              <a:ext uri="{FF2B5EF4-FFF2-40B4-BE49-F238E27FC236}">
                <a16:creationId xmlns:a16="http://schemas.microsoft.com/office/drawing/2014/main" id="{2DD90CF7-B89F-464B-BEB1-84E56076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1" name="Oval 83">
            <a:extLst>
              <a:ext uri="{FF2B5EF4-FFF2-40B4-BE49-F238E27FC236}">
                <a16:creationId xmlns:a16="http://schemas.microsoft.com/office/drawing/2014/main" id="{6E90B142-75D6-45F5-814A-271E48AA0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42" name="Line 10">
            <a:extLst>
              <a:ext uri="{FF2B5EF4-FFF2-40B4-BE49-F238E27FC236}">
                <a16:creationId xmlns:a16="http://schemas.microsoft.com/office/drawing/2014/main" id="{72FAFFF1-06F2-4157-B927-8C110D4E28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3" name="Line 11">
            <a:extLst>
              <a:ext uri="{FF2B5EF4-FFF2-40B4-BE49-F238E27FC236}">
                <a16:creationId xmlns:a16="http://schemas.microsoft.com/office/drawing/2014/main" id="{227BA5AE-6F8F-4281-84B9-0D2414169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4" name="Text Box 16">
            <a:extLst>
              <a:ext uri="{FF2B5EF4-FFF2-40B4-BE49-F238E27FC236}">
                <a16:creationId xmlns:a16="http://schemas.microsoft.com/office/drawing/2014/main" id="{2C20A1C6-1C93-42BF-8790-A44DC678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5" name="Text Box 16">
            <a:extLst>
              <a:ext uri="{FF2B5EF4-FFF2-40B4-BE49-F238E27FC236}">
                <a16:creationId xmlns:a16="http://schemas.microsoft.com/office/drawing/2014/main" id="{05D27761-A87F-4EB2-B095-581FCC92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46" name="Oval 88">
            <a:extLst>
              <a:ext uri="{FF2B5EF4-FFF2-40B4-BE49-F238E27FC236}">
                <a16:creationId xmlns:a16="http://schemas.microsoft.com/office/drawing/2014/main" id="{6CD3DB52-D7AD-4EA1-A570-47D5FE11B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47" name="Line 16">
            <a:extLst>
              <a:ext uri="{FF2B5EF4-FFF2-40B4-BE49-F238E27FC236}">
                <a16:creationId xmlns:a16="http://schemas.microsoft.com/office/drawing/2014/main" id="{440E81C7-2C52-44A5-905F-F1D01281A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8" name="Text Box 9">
            <a:extLst>
              <a:ext uri="{FF2B5EF4-FFF2-40B4-BE49-F238E27FC236}">
                <a16:creationId xmlns:a16="http://schemas.microsoft.com/office/drawing/2014/main" id="{866AEFBE-BF80-458A-93CF-C879D611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49" name="Text Box 11">
            <a:extLst>
              <a:ext uri="{FF2B5EF4-FFF2-40B4-BE49-F238E27FC236}">
                <a16:creationId xmlns:a16="http://schemas.microsoft.com/office/drawing/2014/main" id="{3A4637F1-C707-45B0-AD43-EF1106BCF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622" y="2997994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50" name="Line 13">
            <a:extLst>
              <a:ext uri="{FF2B5EF4-FFF2-40B4-BE49-F238E27FC236}">
                <a16:creationId xmlns:a16="http://schemas.microsoft.com/office/drawing/2014/main" id="{EFE6677D-3E5B-4967-83BF-A23384D80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51" name="Text Box 14">
            <a:extLst>
              <a:ext uri="{FF2B5EF4-FFF2-40B4-BE49-F238E27FC236}">
                <a16:creationId xmlns:a16="http://schemas.microsoft.com/office/drawing/2014/main" id="{85DF457F-E953-437B-83B8-DB4DF8E5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0752" name="Line 16">
            <a:extLst>
              <a:ext uri="{FF2B5EF4-FFF2-40B4-BE49-F238E27FC236}">
                <a16:creationId xmlns:a16="http://schemas.microsoft.com/office/drawing/2014/main" id="{8589B783-4876-4B0D-8A94-F1287A64A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577" y="2493406"/>
            <a:ext cx="769992" cy="121658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53" name="Line 17">
            <a:extLst>
              <a:ext uri="{FF2B5EF4-FFF2-40B4-BE49-F238E27FC236}">
                <a16:creationId xmlns:a16="http://schemas.microsoft.com/office/drawing/2014/main" id="{78E68F2E-7E36-4BD7-9148-D54633C02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2681" y="356592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54" name="Text Box 18">
            <a:extLst>
              <a:ext uri="{FF2B5EF4-FFF2-40B4-BE49-F238E27FC236}">
                <a16:creationId xmlns:a16="http://schemas.microsoft.com/office/drawing/2014/main" id="{1435C24A-1004-4E35-AFD7-E7406E257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831" y="3451622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8921-FDD5-4918-A1FC-F651538A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8AFBEA8-43A4-454E-8198-2631C2BA0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F164D0E-9AAA-494B-B44F-CC45256D850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1748" name="Line 3">
            <a:extLst>
              <a:ext uri="{FF2B5EF4-FFF2-40B4-BE49-F238E27FC236}">
                <a16:creationId xmlns:a16="http://schemas.microsoft.com/office/drawing/2014/main" id="{60E9D7ED-9563-4AE7-83A9-D27780F2C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49" name="Line 4">
            <a:extLst>
              <a:ext uri="{FF2B5EF4-FFF2-40B4-BE49-F238E27FC236}">
                <a16:creationId xmlns:a16="http://schemas.microsoft.com/office/drawing/2014/main" id="{4E5C4CAD-68B4-45BC-9188-B09FBE284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8952313A-97F8-4A4F-8056-0688FC20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1751" name="Text Box 6">
            <a:extLst>
              <a:ext uri="{FF2B5EF4-FFF2-40B4-BE49-F238E27FC236}">
                <a16:creationId xmlns:a16="http://schemas.microsoft.com/office/drawing/2014/main" id="{8CB2DB91-8CD6-45C6-BA08-6681B6EB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1752" name="Text Box 7">
            <a:extLst>
              <a:ext uri="{FF2B5EF4-FFF2-40B4-BE49-F238E27FC236}">
                <a16:creationId xmlns:a16="http://schemas.microsoft.com/office/drawing/2014/main" id="{4076218F-B073-41A5-A821-1324F944E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1753" name="Line 8">
            <a:extLst>
              <a:ext uri="{FF2B5EF4-FFF2-40B4-BE49-F238E27FC236}">
                <a16:creationId xmlns:a16="http://schemas.microsoft.com/office/drawing/2014/main" id="{F82DCDEE-E2DC-463A-A9BC-614FF88FC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0379ADAE-6371-4AA2-9D7D-F356AF3A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55" name="Line 10">
            <a:extLst>
              <a:ext uri="{FF2B5EF4-FFF2-40B4-BE49-F238E27FC236}">
                <a16:creationId xmlns:a16="http://schemas.microsoft.com/office/drawing/2014/main" id="{91FFD01E-74F7-45EB-B25E-895B40C78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6" name="Text Box 11">
            <a:extLst>
              <a:ext uri="{FF2B5EF4-FFF2-40B4-BE49-F238E27FC236}">
                <a16:creationId xmlns:a16="http://schemas.microsoft.com/office/drawing/2014/main" id="{870EE24F-8B30-4C8A-B5DD-7122B7439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040EDB01-3F69-4B22-8ABB-78E37D602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8" name="Line 13">
            <a:extLst>
              <a:ext uri="{FF2B5EF4-FFF2-40B4-BE49-F238E27FC236}">
                <a16:creationId xmlns:a16="http://schemas.microsoft.com/office/drawing/2014/main" id="{27889877-4F59-4677-B40D-0BD16883C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91F636DF-2894-4689-A8EF-43C0E6DC7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0" name="Line 15">
            <a:extLst>
              <a:ext uri="{FF2B5EF4-FFF2-40B4-BE49-F238E27FC236}">
                <a16:creationId xmlns:a16="http://schemas.microsoft.com/office/drawing/2014/main" id="{08D66927-78B6-40B7-BCD1-09BA0C702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1" name="Text Box 16">
            <a:extLst>
              <a:ext uri="{FF2B5EF4-FFF2-40B4-BE49-F238E27FC236}">
                <a16:creationId xmlns:a16="http://schemas.microsoft.com/office/drawing/2014/main" id="{526949E1-0D3C-4272-AAFB-7A5FC717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2" name="Line 17">
            <a:extLst>
              <a:ext uri="{FF2B5EF4-FFF2-40B4-BE49-F238E27FC236}">
                <a16:creationId xmlns:a16="http://schemas.microsoft.com/office/drawing/2014/main" id="{3AD42AEF-9F62-4A8E-AD41-2FAA4991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CACA20E2-7BE1-4CAD-BFE2-870AECA46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4" name="Text Box 16">
            <a:extLst>
              <a:ext uri="{FF2B5EF4-FFF2-40B4-BE49-F238E27FC236}">
                <a16:creationId xmlns:a16="http://schemas.microsoft.com/office/drawing/2014/main" id="{0FDB6BAF-6C85-4636-A268-056D35D35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5" name="Oval 83">
            <a:extLst>
              <a:ext uri="{FF2B5EF4-FFF2-40B4-BE49-F238E27FC236}">
                <a16:creationId xmlns:a16="http://schemas.microsoft.com/office/drawing/2014/main" id="{69C18B05-4BA2-467B-9854-3C2FCB99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766" name="Line 10">
            <a:extLst>
              <a:ext uri="{FF2B5EF4-FFF2-40B4-BE49-F238E27FC236}">
                <a16:creationId xmlns:a16="http://schemas.microsoft.com/office/drawing/2014/main" id="{7B6582F0-4478-4E35-874A-8EACA10E8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7" name="Line 11">
            <a:extLst>
              <a:ext uri="{FF2B5EF4-FFF2-40B4-BE49-F238E27FC236}">
                <a16:creationId xmlns:a16="http://schemas.microsoft.com/office/drawing/2014/main" id="{0EACC6F3-91DA-4FE4-BEA0-8A8428B75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68" name="Text Box 16">
            <a:extLst>
              <a:ext uri="{FF2B5EF4-FFF2-40B4-BE49-F238E27FC236}">
                <a16:creationId xmlns:a16="http://schemas.microsoft.com/office/drawing/2014/main" id="{055609E1-B1A2-4D6F-9731-87E705A30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69" name="Text Box 16">
            <a:extLst>
              <a:ext uri="{FF2B5EF4-FFF2-40B4-BE49-F238E27FC236}">
                <a16:creationId xmlns:a16="http://schemas.microsoft.com/office/drawing/2014/main" id="{42DB7F47-C927-4260-BEFA-AEEC9DFF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1770" name="Oval 88">
            <a:extLst>
              <a:ext uri="{FF2B5EF4-FFF2-40B4-BE49-F238E27FC236}">
                <a16:creationId xmlns:a16="http://schemas.microsoft.com/office/drawing/2014/main" id="{C6DF4835-BBA5-453C-9194-A65E8E83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1771" name="Line 16">
            <a:extLst>
              <a:ext uri="{FF2B5EF4-FFF2-40B4-BE49-F238E27FC236}">
                <a16:creationId xmlns:a16="http://schemas.microsoft.com/office/drawing/2014/main" id="{5CF5FC1C-1B96-4974-946B-4589EEED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1657351"/>
            <a:ext cx="302419" cy="41314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772" name="Text Box 9">
            <a:extLst>
              <a:ext uri="{FF2B5EF4-FFF2-40B4-BE49-F238E27FC236}">
                <a16:creationId xmlns:a16="http://schemas.microsoft.com/office/drawing/2014/main" id="{0D5A1F44-4B8C-4E09-BD72-E407FD614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ABA5-27AF-49CE-A99B-8F58A36F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rbBroadcast</a:t>
            </a:r>
            <a:endParaRPr lang="en-US" dirty="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AE9C8DD-047C-4261-9338-A9387ADC5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D1579F-7738-4940-A31A-C1C453E10E77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2772" name="Line 3">
            <a:extLst>
              <a:ext uri="{FF2B5EF4-FFF2-40B4-BE49-F238E27FC236}">
                <a16:creationId xmlns:a16="http://schemas.microsoft.com/office/drawing/2014/main" id="{F788EC9F-55AB-478C-94E7-4C27A2358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73" name="Line 4">
            <a:extLst>
              <a:ext uri="{FF2B5EF4-FFF2-40B4-BE49-F238E27FC236}">
                <a16:creationId xmlns:a16="http://schemas.microsoft.com/office/drawing/2014/main" id="{A3C6F601-65A8-4FE5-B618-6BC66A801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F2F7E424-F649-4464-A24D-B18BA2D7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113E20CD-567A-4813-BD6D-368796969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2776" name="Text Box 7">
            <a:extLst>
              <a:ext uri="{FF2B5EF4-FFF2-40B4-BE49-F238E27FC236}">
                <a16:creationId xmlns:a16="http://schemas.microsoft.com/office/drawing/2014/main" id="{CE4F04E8-BDBF-4999-9C21-81CFFDE61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DD745FF7-E382-4290-8420-B8D10AF4E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78" name="Text Box 9">
            <a:extLst>
              <a:ext uri="{FF2B5EF4-FFF2-40B4-BE49-F238E27FC236}">
                <a16:creationId xmlns:a16="http://schemas.microsoft.com/office/drawing/2014/main" id="{5256FD7E-64AD-4939-BA47-89AB8FCB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79" name="Line 10">
            <a:extLst>
              <a:ext uri="{FF2B5EF4-FFF2-40B4-BE49-F238E27FC236}">
                <a16:creationId xmlns:a16="http://schemas.microsoft.com/office/drawing/2014/main" id="{97A2EDF2-9E25-4DC6-97A4-2A3D86B6B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0" name="Text Box 11">
            <a:extLst>
              <a:ext uri="{FF2B5EF4-FFF2-40B4-BE49-F238E27FC236}">
                <a16:creationId xmlns:a16="http://schemas.microsoft.com/office/drawing/2014/main" id="{5F667930-8C4D-4641-B16A-3BD50DC91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8E410D2E-F6D2-4BD2-B3E9-268CE2527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2" name="Line 13">
            <a:extLst>
              <a:ext uri="{FF2B5EF4-FFF2-40B4-BE49-F238E27FC236}">
                <a16:creationId xmlns:a16="http://schemas.microsoft.com/office/drawing/2014/main" id="{4E5D64A8-9CED-41FF-9929-4C00BB9E6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3" name="Text Box 14">
            <a:extLst>
              <a:ext uri="{FF2B5EF4-FFF2-40B4-BE49-F238E27FC236}">
                <a16:creationId xmlns:a16="http://schemas.microsoft.com/office/drawing/2014/main" id="{238F48BE-78E1-4C59-B7EA-4D071202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4" name="Line 15">
            <a:extLst>
              <a:ext uri="{FF2B5EF4-FFF2-40B4-BE49-F238E27FC236}">
                <a16:creationId xmlns:a16="http://schemas.microsoft.com/office/drawing/2014/main" id="{9AA8111D-9491-4A5A-9A69-0B5AE5772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5" name="Text Box 16">
            <a:extLst>
              <a:ext uri="{FF2B5EF4-FFF2-40B4-BE49-F238E27FC236}">
                <a16:creationId xmlns:a16="http://schemas.microsoft.com/office/drawing/2014/main" id="{E7494FB2-B496-4DD7-80BF-4A3FC3707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6" name="Line 17">
            <a:extLst>
              <a:ext uri="{FF2B5EF4-FFF2-40B4-BE49-F238E27FC236}">
                <a16:creationId xmlns:a16="http://schemas.microsoft.com/office/drawing/2014/main" id="{7D5705E5-2B3F-40DA-84B4-4615F7E65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87" name="Text Box 18">
            <a:extLst>
              <a:ext uri="{FF2B5EF4-FFF2-40B4-BE49-F238E27FC236}">
                <a16:creationId xmlns:a16="http://schemas.microsoft.com/office/drawing/2014/main" id="{2B7BCC97-7BF7-49C8-9944-B07FADB9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8" name="Text Box 16">
            <a:extLst>
              <a:ext uri="{FF2B5EF4-FFF2-40B4-BE49-F238E27FC236}">
                <a16:creationId xmlns:a16="http://schemas.microsoft.com/office/drawing/2014/main" id="{88147E14-E09B-402C-8C5D-E0BE23595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89" name="Oval 83">
            <a:extLst>
              <a:ext uri="{FF2B5EF4-FFF2-40B4-BE49-F238E27FC236}">
                <a16:creationId xmlns:a16="http://schemas.microsoft.com/office/drawing/2014/main" id="{D5AFB7DE-D6AC-43FA-8A81-0DCAD8A0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790" name="Line 10">
            <a:extLst>
              <a:ext uri="{FF2B5EF4-FFF2-40B4-BE49-F238E27FC236}">
                <a16:creationId xmlns:a16="http://schemas.microsoft.com/office/drawing/2014/main" id="{ECEF4134-BED0-4FBC-8A32-7A36628132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1" name="Line 11">
            <a:extLst>
              <a:ext uri="{FF2B5EF4-FFF2-40B4-BE49-F238E27FC236}">
                <a16:creationId xmlns:a16="http://schemas.microsoft.com/office/drawing/2014/main" id="{95873736-FB3B-4DB8-B990-B33DE8EF4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2" name="Text Box 16">
            <a:extLst>
              <a:ext uri="{FF2B5EF4-FFF2-40B4-BE49-F238E27FC236}">
                <a16:creationId xmlns:a16="http://schemas.microsoft.com/office/drawing/2014/main" id="{EDA9CD17-8824-4C92-B15B-9A38897FE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93" name="Text Box 16">
            <a:extLst>
              <a:ext uri="{FF2B5EF4-FFF2-40B4-BE49-F238E27FC236}">
                <a16:creationId xmlns:a16="http://schemas.microsoft.com/office/drawing/2014/main" id="{02A860FD-9686-4E50-8B79-6BA55FDE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794" name="Oval 88">
            <a:extLst>
              <a:ext uri="{FF2B5EF4-FFF2-40B4-BE49-F238E27FC236}">
                <a16:creationId xmlns:a16="http://schemas.microsoft.com/office/drawing/2014/main" id="{7FC35D27-0FFA-4B00-8780-547D2152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2795" name="Line 16">
            <a:extLst>
              <a:ext uri="{FF2B5EF4-FFF2-40B4-BE49-F238E27FC236}">
                <a16:creationId xmlns:a16="http://schemas.microsoft.com/office/drawing/2014/main" id="{973A6C2E-5F2B-42DF-A2D6-38F6D4A7F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6" name="Line 18">
            <a:extLst>
              <a:ext uri="{FF2B5EF4-FFF2-40B4-BE49-F238E27FC236}">
                <a16:creationId xmlns:a16="http://schemas.microsoft.com/office/drawing/2014/main" id="{BC4C425D-5536-43EE-9667-1ADC11351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7" name="Line 20">
            <a:extLst>
              <a:ext uri="{FF2B5EF4-FFF2-40B4-BE49-F238E27FC236}">
                <a16:creationId xmlns:a16="http://schemas.microsoft.com/office/drawing/2014/main" id="{E3CB96B3-A777-4093-8EFD-59144FA45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8" name="Line 21">
            <a:extLst>
              <a:ext uri="{FF2B5EF4-FFF2-40B4-BE49-F238E27FC236}">
                <a16:creationId xmlns:a16="http://schemas.microsoft.com/office/drawing/2014/main" id="{AE9C3670-D795-467F-89D9-47E233B39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799" name="Text Box 9">
            <a:extLst>
              <a:ext uri="{FF2B5EF4-FFF2-40B4-BE49-F238E27FC236}">
                <a16:creationId xmlns:a16="http://schemas.microsoft.com/office/drawing/2014/main" id="{FB630BA2-5006-4187-89FE-2F38B4650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800" name="Text Box 11">
            <a:extLst>
              <a:ext uri="{FF2B5EF4-FFF2-40B4-BE49-F238E27FC236}">
                <a16:creationId xmlns:a16="http://schemas.microsoft.com/office/drawing/2014/main" id="{EE388320-D29E-4A27-B4E3-C6975366E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2801" name="Line 13">
            <a:extLst>
              <a:ext uri="{FF2B5EF4-FFF2-40B4-BE49-F238E27FC236}">
                <a16:creationId xmlns:a16="http://schemas.microsoft.com/office/drawing/2014/main" id="{0416A688-502C-4D30-B462-15874BAF3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802" name="Text Box 14">
            <a:extLst>
              <a:ext uri="{FF2B5EF4-FFF2-40B4-BE49-F238E27FC236}">
                <a16:creationId xmlns:a16="http://schemas.microsoft.com/office/drawing/2014/main" id="{8A0D3212-0CDC-4F4A-AE64-AD75FE3F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2803" name="Line 10">
            <a:extLst>
              <a:ext uri="{FF2B5EF4-FFF2-40B4-BE49-F238E27FC236}">
                <a16:creationId xmlns:a16="http://schemas.microsoft.com/office/drawing/2014/main" id="{DA488505-F331-4C4C-AC99-00B54D4B7F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804" name="Line 11">
            <a:extLst>
              <a:ext uri="{FF2B5EF4-FFF2-40B4-BE49-F238E27FC236}">
                <a16:creationId xmlns:a16="http://schemas.microsoft.com/office/drawing/2014/main" id="{40C69AAC-B3E1-4246-9710-3898D9033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C9A7-C953-42DB-B30D-282A903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681FB-7971-4471-AF5A-4CC32A4D8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961" y="678196"/>
                <a:ext cx="8736845" cy="4307137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Implements: </a:t>
                </a:r>
                <a:r>
                  <a:rPr lang="en-US" sz="1400" dirty="0" err="1"/>
                  <a:t>ReliableBroadcast</a:t>
                </a:r>
                <a:r>
                  <a:rPr lang="en-US" sz="1400" dirty="0"/>
                  <a:t>, instance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.</a:t>
                </a:r>
              </a:p>
              <a:p>
                <a:r>
                  <a:rPr lang="en-US" sz="1400" dirty="0"/>
                  <a:t>Uses: </a:t>
                </a:r>
                <a:r>
                  <a:rPr lang="en-US" sz="1400" dirty="0" err="1"/>
                  <a:t>BestEffortBroadcast</a:t>
                </a:r>
                <a:r>
                  <a:rPr lang="en-US" sz="1400" dirty="0"/>
                  <a:t>, instance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; </a:t>
                </a:r>
                <a:r>
                  <a:rPr lang="en-US" sz="1400" dirty="0" err="1">
                    <a:solidFill>
                      <a:srgbClr val="C00000"/>
                    </a:solidFill>
                  </a:rPr>
                  <a:t>PerfectFailureDetector</a:t>
                </a:r>
                <a:r>
                  <a:rPr lang="en-US" sz="1400" dirty="0"/>
                  <a:t>, instance P.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Init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correct := </a:t>
                </a:r>
                <a:r>
                  <a:rPr lang="el-GR" sz="1400" dirty="0"/>
                  <a:t>Π;</a:t>
                </a:r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	delivered := ∅;</a:t>
                </a:r>
                <a:endParaRPr lang="el-GR" sz="1400" dirty="0"/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 err="1"/>
                  <a:t>forall</a:t>
                </a:r>
                <a:r>
                  <a:rPr lang="en-US" sz="1400" dirty="0"/>
                  <a:t> p </a:t>
                </a:r>
                <a:r>
                  <a:rPr lang="en-US" sz="1400" dirty="0">
                    <a:sym typeface="Symbol"/>
                  </a:rPr>
                  <a:t> </a:t>
                </a:r>
                <a:r>
                  <a:rPr lang="el-GR" sz="1400" dirty="0">
                    <a:sym typeface="Symbol"/>
                  </a:rPr>
                  <a:t>Π</a:t>
                </a:r>
                <a:r>
                  <a:rPr lang="en-US" sz="1400" dirty="0">
                    <a:sym typeface="Symbol"/>
                  </a:rPr>
                  <a:t> </a:t>
                </a:r>
                <a:r>
                  <a:rPr lang="en-US" sz="1400" b="1" dirty="0">
                    <a:sym typeface="Symbol"/>
                  </a:rPr>
                  <a:t>do</a:t>
                </a:r>
                <a:r>
                  <a:rPr lang="en-US" sz="1400" dirty="0">
                    <a:sym typeface="Symbol"/>
                  </a:rPr>
                  <a:t> </a:t>
                </a:r>
                <a:r>
                  <a:rPr lang="en-US" sz="1400" dirty="0"/>
                  <a:t>from[p] := ∅;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Broadcast | m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, Broadcast | [DATA, self, m] &gt;;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, Deliver | p, [DATA, s, m]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if</a:t>
                </a:r>
                <a:r>
                  <a:rPr lang="en-US" sz="1400" dirty="0"/>
                  <a:t> m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delivered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dirty="0"/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sz="1400" b="1" dirty="0"/>
                  <a:t>		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Deliver | s, m &gt;;</a:t>
                </a:r>
              </a:p>
              <a:p>
                <a:pPr marL="0" indent="0">
                  <a:buNone/>
                </a:pPr>
                <a:r>
                  <a:rPr lang="en-US" sz="1400" dirty="0"/>
                  <a:t>		from[p] := from[p] ∪ {s, m};</a:t>
                </a:r>
              </a:p>
              <a:p>
                <a:pPr marL="0" indent="0">
                  <a:buNone/>
                </a:pPr>
                <a:r>
                  <a:rPr lang="en-US" sz="1400" dirty="0"/>
                  <a:t>		</a:t>
                </a:r>
                <a:r>
                  <a:rPr lang="en-US" sz="1400" b="1" dirty="0"/>
                  <a:t>if</a:t>
                </a:r>
                <a:r>
                  <a:rPr lang="en-US" sz="1400" dirty="0"/>
                  <a:t> p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correct </a:t>
                </a:r>
                <a:r>
                  <a:rPr lang="en-US" sz="14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400" dirty="0"/>
                  <a:t>		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beb</a:t>
                </a:r>
                <a:r>
                  <a:rPr lang="en-US" sz="1400" dirty="0"/>
                  <a:t>, Broadcast | [DATA, s, m]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8681FB-7971-4471-AF5A-4CC32A4D8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961" y="678196"/>
                <a:ext cx="8736845" cy="4307137"/>
              </a:xfrm>
              <a:blipFill>
                <a:blip r:embed="rId2"/>
                <a:stretch>
                  <a:fillRect l="-209" t="-141" b="-3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3D78CE5-B827-4C90-AC87-136258D00768}"/>
              </a:ext>
            </a:extLst>
          </p:cNvPr>
          <p:cNvSpPr/>
          <p:nvPr/>
        </p:nvSpPr>
        <p:spPr>
          <a:xfrm>
            <a:off x="4213033" y="1583044"/>
            <a:ext cx="48545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&lt; P, Crash | p &gt;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correct := correct \ {p};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forall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{s, m} ∈ from[p]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beb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Broadcast | [DATA, s, m] &gt;;</a:t>
            </a:r>
            <a:endParaRPr lang="en-US" sz="13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87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8D2A-6CF7-4AB9-85D6-9F5945C0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5455-AC44-4F51-A41F-26246C066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72364"/>
            <a:ext cx="886968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Performance.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Best case: if the initial sender does not crash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a single communication step and O(N)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Worst case: if the processes crash in sequence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O(N)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</p:txBody>
      </p:sp>
    </p:spTree>
    <p:extLst>
      <p:ext uri="{BB962C8B-B14F-4D97-AF65-F5344CB8AC3E}">
        <p14:creationId xmlns:p14="http://schemas.microsoft.com/office/powerpoint/2010/main" val="2798957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3B7A-86B0-4716-B8E3-B67DC4BD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30EBA-EA64-428E-B95E-B43DA92D5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ReliableBroadcast</a:t>
                </a:r>
                <a:r>
                  <a:rPr lang="en-US" dirty="0"/>
                  <a:t>, instance </a:t>
                </a:r>
                <a:r>
                  <a:rPr lang="en-US" dirty="0" err="1"/>
                  <a:t>rb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BestEffortBroadcast</a:t>
                </a:r>
                <a:r>
                  <a:rPr lang="en-US" dirty="0"/>
                  <a:t>, instance </a:t>
                </a:r>
                <a:r>
                  <a:rPr lang="en-US" dirty="0" err="1"/>
                  <a:t>beb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rb</a:t>
                </a:r>
                <a:r>
                  <a:rPr lang="en-US" dirty="0"/>
                  <a:t>, 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delivered := ∅;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rb</a:t>
                </a:r>
                <a:r>
                  <a:rPr lang="en-US" dirty="0"/>
                  <a:t>, Broadcast | m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beb</a:t>
                </a:r>
                <a:r>
                  <a:rPr lang="en-US" dirty="0"/>
                  <a:t>, Broadcast | [DATA, self, m] &gt;;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beb</a:t>
                </a:r>
                <a:r>
                  <a:rPr lang="en-US" dirty="0"/>
                  <a:t>, Deliver | p, [DATA, s, m]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delivered </a:t>
                </a:r>
                <a:r>
                  <a:rPr lang="en-US" b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b="1" dirty="0"/>
                  <a:t>		trigger</a:t>
                </a:r>
                <a:r>
                  <a:rPr lang="en-US" dirty="0"/>
                  <a:t> &lt; </a:t>
                </a:r>
                <a:r>
                  <a:rPr lang="en-US" dirty="0" err="1"/>
                  <a:t>rb</a:t>
                </a:r>
                <a:r>
                  <a:rPr lang="en-US" dirty="0"/>
                  <a:t>, Deliver | s, m &gt;;</a:t>
                </a:r>
              </a:p>
              <a:p>
                <a:pPr marL="0" indent="0">
                  <a:buNone/>
                </a:pPr>
                <a:r>
                  <a:rPr lang="en-US" b="1" dirty="0"/>
                  <a:t>		trigger</a:t>
                </a:r>
                <a:r>
                  <a:rPr lang="en-US" dirty="0"/>
                  <a:t> &lt; </a:t>
                </a:r>
                <a:r>
                  <a:rPr lang="en-US" dirty="0" err="1"/>
                  <a:t>beb</a:t>
                </a:r>
                <a:r>
                  <a:rPr lang="en-US" dirty="0"/>
                  <a:t>, Broadcast | [DATA, s, m]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30EBA-EA64-428E-B95E-B43DA92D5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18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023-8364-4B39-B71A-1F78168D6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AAA2-B2B0-4151-95F2-977C03928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Performance.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Best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A single communication step and O(N</a:t>
            </a:r>
            <a:r>
              <a:rPr lang="en-US" sz="2000" baseline="30000" dirty="0"/>
              <a:t>2</a:t>
            </a:r>
            <a:r>
              <a:rPr lang="en-US" sz="2000" dirty="0"/>
              <a:t>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Worst case: the processes crash in sequence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O(N) steps and O(N</a:t>
            </a:r>
            <a:r>
              <a:rPr lang="en-US" sz="2000" baseline="30000" dirty="0"/>
              <a:t>2</a:t>
            </a:r>
            <a:r>
              <a:rPr lang="en-US" sz="2000" dirty="0"/>
              <a:t>) messages</a:t>
            </a:r>
          </a:p>
        </p:txBody>
      </p:sp>
    </p:spTree>
    <p:extLst>
      <p:ext uri="{BB962C8B-B14F-4D97-AF65-F5344CB8AC3E}">
        <p14:creationId xmlns:p14="http://schemas.microsoft.com/office/powerpoint/2010/main" val="15945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Distributed Computation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Cryptographic Abstractions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Communication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Timing 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Abstracting time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79B5-598F-406E-BF6D-AFE51121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(Regular) Reliable Broadcast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5243D19E-06E1-48A8-B80C-F06332491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2B77FF-6AB2-4E37-9C81-7424A1BDF5E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5844" name="Line 3">
            <a:extLst>
              <a:ext uri="{FF2B5EF4-FFF2-40B4-BE49-F238E27FC236}">
                <a16:creationId xmlns:a16="http://schemas.microsoft.com/office/drawing/2014/main" id="{9FD75C88-09E2-41D7-91E3-5E0F05741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FECEF14F-EE83-46C4-B395-2293366A4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46" name="Text Box 5">
            <a:extLst>
              <a:ext uri="{FF2B5EF4-FFF2-40B4-BE49-F238E27FC236}">
                <a16:creationId xmlns:a16="http://schemas.microsoft.com/office/drawing/2014/main" id="{1E64CB5E-323D-47CE-9A18-A81F6BFC0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EEEFC716-CB5A-4322-AD89-47BD73338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FCA0C0BD-C032-4B4D-90D7-EAF7792A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5849" name="Line 8">
            <a:extLst>
              <a:ext uri="{FF2B5EF4-FFF2-40B4-BE49-F238E27FC236}">
                <a16:creationId xmlns:a16="http://schemas.microsoft.com/office/drawing/2014/main" id="{FF4A2234-EEF1-4B15-B509-6060C9C39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0" name="Text Box 9">
            <a:extLst>
              <a:ext uri="{FF2B5EF4-FFF2-40B4-BE49-F238E27FC236}">
                <a16:creationId xmlns:a16="http://schemas.microsoft.com/office/drawing/2014/main" id="{EC74D57A-2DCE-44F6-B800-E9546705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B3D75A24-510C-4720-9909-CD1CA56E3C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2" name="Text Box 11">
            <a:extLst>
              <a:ext uri="{FF2B5EF4-FFF2-40B4-BE49-F238E27FC236}">
                <a16:creationId xmlns:a16="http://schemas.microsoft.com/office/drawing/2014/main" id="{F3A8FB54-001B-49FD-9D9F-36AC5A94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3" name="Line 12">
            <a:extLst>
              <a:ext uri="{FF2B5EF4-FFF2-40B4-BE49-F238E27FC236}">
                <a16:creationId xmlns:a16="http://schemas.microsoft.com/office/drawing/2014/main" id="{8836628E-54D2-41DF-BB2E-B5215786A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4" name="Line 13">
            <a:extLst>
              <a:ext uri="{FF2B5EF4-FFF2-40B4-BE49-F238E27FC236}">
                <a16:creationId xmlns:a16="http://schemas.microsoft.com/office/drawing/2014/main" id="{394541C3-9455-4D33-AAC3-2311F9C99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5" name="Text Box 14">
            <a:extLst>
              <a:ext uri="{FF2B5EF4-FFF2-40B4-BE49-F238E27FC236}">
                <a16:creationId xmlns:a16="http://schemas.microsoft.com/office/drawing/2014/main" id="{B4A911BD-AFF5-4365-AF1F-D5AD1FECD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6" name="Line 15">
            <a:extLst>
              <a:ext uri="{FF2B5EF4-FFF2-40B4-BE49-F238E27FC236}">
                <a16:creationId xmlns:a16="http://schemas.microsoft.com/office/drawing/2014/main" id="{4C355A13-4737-4057-A716-4E8680A98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7" name="Text Box 16">
            <a:extLst>
              <a:ext uri="{FF2B5EF4-FFF2-40B4-BE49-F238E27FC236}">
                <a16:creationId xmlns:a16="http://schemas.microsoft.com/office/drawing/2014/main" id="{FCF3FFE1-A7E1-46CC-B13F-E11C4B2C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58" name="Line 17">
            <a:extLst>
              <a:ext uri="{FF2B5EF4-FFF2-40B4-BE49-F238E27FC236}">
                <a16:creationId xmlns:a16="http://schemas.microsoft.com/office/drawing/2014/main" id="{EA038D44-8812-460F-89A7-34B8B3635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59" name="Text Box 18">
            <a:extLst>
              <a:ext uri="{FF2B5EF4-FFF2-40B4-BE49-F238E27FC236}">
                <a16:creationId xmlns:a16="http://schemas.microsoft.com/office/drawing/2014/main" id="{70CD584F-6F2A-44F8-965C-055B3237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0" name="Text Box 16">
            <a:extLst>
              <a:ext uri="{FF2B5EF4-FFF2-40B4-BE49-F238E27FC236}">
                <a16:creationId xmlns:a16="http://schemas.microsoft.com/office/drawing/2014/main" id="{D0139471-D2F7-457D-ADEE-5D5295E9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1" name="Oval 83">
            <a:extLst>
              <a:ext uri="{FF2B5EF4-FFF2-40B4-BE49-F238E27FC236}">
                <a16:creationId xmlns:a16="http://schemas.microsoft.com/office/drawing/2014/main" id="{60359F1B-ED0C-46C6-AD65-2185DE620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862" name="Line 10">
            <a:extLst>
              <a:ext uri="{FF2B5EF4-FFF2-40B4-BE49-F238E27FC236}">
                <a16:creationId xmlns:a16="http://schemas.microsoft.com/office/drawing/2014/main" id="{44971116-87EF-4920-9062-FC2511D34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3" name="Line 11">
            <a:extLst>
              <a:ext uri="{FF2B5EF4-FFF2-40B4-BE49-F238E27FC236}">
                <a16:creationId xmlns:a16="http://schemas.microsoft.com/office/drawing/2014/main" id="{61DB57C3-401C-4785-980A-0FD4E7D39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4" name="Text Box 16">
            <a:extLst>
              <a:ext uri="{FF2B5EF4-FFF2-40B4-BE49-F238E27FC236}">
                <a16:creationId xmlns:a16="http://schemas.microsoft.com/office/drawing/2014/main" id="{F63FD3E7-5FD8-4DEF-AE3B-BD31C26E2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5" name="Text Box 16">
            <a:extLst>
              <a:ext uri="{FF2B5EF4-FFF2-40B4-BE49-F238E27FC236}">
                <a16:creationId xmlns:a16="http://schemas.microsoft.com/office/drawing/2014/main" id="{E2933BBF-546F-48D4-967B-8A6DE12E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866" name="Oval 88">
            <a:extLst>
              <a:ext uri="{FF2B5EF4-FFF2-40B4-BE49-F238E27FC236}">
                <a16:creationId xmlns:a16="http://schemas.microsoft.com/office/drawing/2014/main" id="{70AD6000-8F0A-480F-BF5C-D5B8B9D95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5867" name="Line 16">
            <a:extLst>
              <a:ext uri="{FF2B5EF4-FFF2-40B4-BE49-F238E27FC236}">
                <a16:creationId xmlns:a16="http://schemas.microsoft.com/office/drawing/2014/main" id="{D0EC050E-4604-4CFD-BC1A-FD79F75E0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8" name="Line 18">
            <a:extLst>
              <a:ext uri="{FF2B5EF4-FFF2-40B4-BE49-F238E27FC236}">
                <a16:creationId xmlns:a16="http://schemas.microsoft.com/office/drawing/2014/main" id="{E5C39777-9FB0-4B8B-8581-315EE9E47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69" name="Line 20">
            <a:extLst>
              <a:ext uri="{FF2B5EF4-FFF2-40B4-BE49-F238E27FC236}">
                <a16:creationId xmlns:a16="http://schemas.microsoft.com/office/drawing/2014/main" id="{C5AB468A-8151-48A6-BD7F-21A245ED2B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70" name="Line 21">
            <a:extLst>
              <a:ext uri="{FF2B5EF4-FFF2-40B4-BE49-F238E27FC236}">
                <a16:creationId xmlns:a16="http://schemas.microsoft.com/office/drawing/2014/main" id="{E92066B1-D724-4ED5-A2CF-49D3EC4E3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71" name="Text Box 9">
            <a:extLst>
              <a:ext uri="{FF2B5EF4-FFF2-40B4-BE49-F238E27FC236}">
                <a16:creationId xmlns:a16="http://schemas.microsoft.com/office/drawing/2014/main" id="{7E1F759F-B0F7-4E88-8F6F-21CEE016F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5872" name="Text Box 11">
            <a:extLst>
              <a:ext uri="{FF2B5EF4-FFF2-40B4-BE49-F238E27FC236}">
                <a16:creationId xmlns:a16="http://schemas.microsoft.com/office/drawing/2014/main" id="{483EB510-7C8F-4519-A1BD-09BD15CC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40" y="315311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5873" name="Line 13">
            <a:extLst>
              <a:ext uri="{FF2B5EF4-FFF2-40B4-BE49-F238E27FC236}">
                <a16:creationId xmlns:a16="http://schemas.microsoft.com/office/drawing/2014/main" id="{7E668C7B-F727-42D3-B890-616B6A500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874" name="Text Box 14">
            <a:extLst>
              <a:ext uri="{FF2B5EF4-FFF2-40B4-BE49-F238E27FC236}">
                <a16:creationId xmlns:a16="http://schemas.microsoft.com/office/drawing/2014/main" id="{ABE2CFE8-36A4-45CC-994F-02BD0E4F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897" y="1843088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62EC8302-E594-468D-9258-C1D1D7E98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206097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DAE9C5-8D50-4810-826C-0B04CD751165}"/>
              </a:ext>
            </a:extLst>
          </p:cNvPr>
          <p:cNvSpPr/>
          <p:nvPr/>
        </p:nvSpPr>
        <p:spPr bwMode="auto">
          <a:xfrm>
            <a:off x="5929313" y="234672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7953214C-4748-4A9E-B98C-53C148F26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566" y="2476500"/>
            <a:ext cx="860822" cy="126563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6C98DAC4-5B3B-4EEA-A184-DA3B05B9B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4329" y="1423988"/>
            <a:ext cx="711994" cy="1038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B396A6F1-9B8B-4D6A-8892-6502F4AB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044" y="2896791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0" name="Line 17">
            <a:extLst>
              <a:ext uri="{FF2B5EF4-FFF2-40B4-BE49-F238E27FC236}">
                <a16:creationId xmlns:a16="http://schemas.microsoft.com/office/drawing/2014/main" id="{59870F3A-0ECF-410C-967E-18997AEB6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0888" y="354687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BF9791FE-3751-410B-9710-43123469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254" y="3209925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012FB626-DCE5-40EA-ABCF-837157F71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1697831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9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E4B1-5853-4565-B92B-67779CD3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533-943B-4B3B-8B74-715011F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Name: </a:t>
            </a:r>
            <a:r>
              <a:rPr lang="en-US" sz="1800" dirty="0" err="1"/>
              <a:t>UniformReliableBroadcast</a:t>
            </a:r>
            <a:r>
              <a:rPr lang="en-US" sz="1800" dirty="0"/>
              <a:t>, instance </a:t>
            </a:r>
            <a:r>
              <a:rPr lang="en-US" sz="1800" dirty="0" err="1"/>
              <a:t>urb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urb</a:t>
            </a:r>
            <a:r>
              <a:rPr lang="en-US" sz="1800" dirty="0"/>
              <a:t>, Broadcast | m &gt;: Broadcasts a message m to all processes.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urb</a:t>
            </a:r>
            <a:r>
              <a:rPr lang="en-US" sz="1800" dirty="0"/>
              <a:t>, Deliver | p, m &gt;: Delivers a message m broadcast by process p.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URB1–URB3: Same as properties RB1–RB3 in (regular) reliable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URB4: Uniform agreement: If a message m is delivered by some process (</a:t>
            </a:r>
            <a:r>
              <a:rPr lang="en-US" sz="1800" b="1" u="sng" dirty="0"/>
              <a:t>whether correct or faulty</a:t>
            </a:r>
            <a:r>
              <a:rPr lang="en-US" sz="1800" dirty="0"/>
              <a:t>), then m is eventually delivered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340284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0DF-1FA1-44BA-BF61-261ED84B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urbBroadcast</a:t>
            </a:r>
            <a:r>
              <a:rPr lang="en-US" dirty="0"/>
              <a:t>?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FA7E497B-BD9F-48C1-A36B-D9F8E3E06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B650F8-E9D9-4341-A19B-54431F2DFB5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9940" name="Line 3">
            <a:extLst>
              <a:ext uri="{FF2B5EF4-FFF2-40B4-BE49-F238E27FC236}">
                <a16:creationId xmlns:a16="http://schemas.microsoft.com/office/drawing/2014/main" id="{87604772-E196-41E6-AC80-D93A8169B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6CF37F07-A752-43C0-A996-D15A8FA3A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2" name="Text Box 5">
            <a:extLst>
              <a:ext uri="{FF2B5EF4-FFF2-40B4-BE49-F238E27FC236}">
                <a16:creationId xmlns:a16="http://schemas.microsoft.com/office/drawing/2014/main" id="{1449DFF3-BB60-498F-A0FE-4E87A001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3B5510E9-F402-4FF5-A542-186EECE5F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4" name="Text Box 7">
            <a:extLst>
              <a:ext uri="{FF2B5EF4-FFF2-40B4-BE49-F238E27FC236}">
                <a16:creationId xmlns:a16="http://schemas.microsoft.com/office/drawing/2014/main" id="{FA22E935-9329-479B-B56A-14E3627B1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5" name="Line 8">
            <a:extLst>
              <a:ext uri="{FF2B5EF4-FFF2-40B4-BE49-F238E27FC236}">
                <a16:creationId xmlns:a16="http://schemas.microsoft.com/office/drawing/2014/main" id="{19531678-C30E-4CE9-8498-CE525947C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6" name="Text Box 9">
            <a:extLst>
              <a:ext uri="{FF2B5EF4-FFF2-40B4-BE49-F238E27FC236}">
                <a16:creationId xmlns:a16="http://schemas.microsoft.com/office/drawing/2014/main" id="{117FADDE-DA6B-439B-83AB-A7C80AAD0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66F75E88-94F1-45E4-B61F-D859ACC23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8" name="Text Box 11">
            <a:extLst>
              <a:ext uri="{FF2B5EF4-FFF2-40B4-BE49-F238E27FC236}">
                <a16:creationId xmlns:a16="http://schemas.microsoft.com/office/drawing/2014/main" id="{BCAF47A9-3742-43FD-B1CB-0EDF4D42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4AA9789F-0A2C-4FA5-90C7-C1B6280490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85CF84DF-B3F2-46B3-AB37-BE5E6B69A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1" name="Text Box 14">
            <a:extLst>
              <a:ext uri="{FF2B5EF4-FFF2-40B4-BE49-F238E27FC236}">
                <a16:creationId xmlns:a16="http://schemas.microsoft.com/office/drawing/2014/main" id="{57D93620-8A4D-46D6-B7B6-7AAA5A07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2" name="Line 15">
            <a:extLst>
              <a:ext uri="{FF2B5EF4-FFF2-40B4-BE49-F238E27FC236}">
                <a16:creationId xmlns:a16="http://schemas.microsoft.com/office/drawing/2014/main" id="{370BB54C-6531-4F42-8FF1-36AE484DD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3" name="Text Box 16">
            <a:extLst>
              <a:ext uri="{FF2B5EF4-FFF2-40B4-BE49-F238E27FC236}">
                <a16:creationId xmlns:a16="http://schemas.microsoft.com/office/drawing/2014/main" id="{0AD88A8F-C61C-4993-BC1F-232F1180C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4" name="Line 17">
            <a:extLst>
              <a:ext uri="{FF2B5EF4-FFF2-40B4-BE49-F238E27FC236}">
                <a16:creationId xmlns:a16="http://schemas.microsoft.com/office/drawing/2014/main" id="{DC452F39-2AEE-45E1-9945-E1BF6EB9B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5" name="Text Box 18">
            <a:extLst>
              <a:ext uri="{FF2B5EF4-FFF2-40B4-BE49-F238E27FC236}">
                <a16:creationId xmlns:a16="http://schemas.microsoft.com/office/drawing/2014/main" id="{EDCFBE14-B894-443F-8E1D-EF18BCE8F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6" name="Text Box 16">
            <a:extLst>
              <a:ext uri="{FF2B5EF4-FFF2-40B4-BE49-F238E27FC236}">
                <a16:creationId xmlns:a16="http://schemas.microsoft.com/office/drawing/2014/main" id="{396C6D33-41DF-40BA-B7CF-515061BF2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7" name="Oval 83">
            <a:extLst>
              <a:ext uri="{FF2B5EF4-FFF2-40B4-BE49-F238E27FC236}">
                <a16:creationId xmlns:a16="http://schemas.microsoft.com/office/drawing/2014/main" id="{7B0B714A-49AD-4447-AD89-7E89A416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958" name="Line 10">
            <a:extLst>
              <a:ext uri="{FF2B5EF4-FFF2-40B4-BE49-F238E27FC236}">
                <a16:creationId xmlns:a16="http://schemas.microsoft.com/office/drawing/2014/main" id="{1350B06C-53C8-4F12-9E23-098FF9B184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9" name="Line 11">
            <a:extLst>
              <a:ext uri="{FF2B5EF4-FFF2-40B4-BE49-F238E27FC236}">
                <a16:creationId xmlns:a16="http://schemas.microsoft.com/office/drawing/2014/main" id="{4BEDEC83-F3E9-4CF9-B6E6-99AC84F74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0" name="Text Box 16">
            <a:extLst>
              <a:ext uri="{FF2B5EF4-FFF2-40B4-BE49-F238E27FC236}">
                <a16:creationId xmlns:a16="http://schemas.microsoft.com/office/drawing/2014/main" id="{88BFE301-C80D-4252-B131-4FB05CC2F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61" name="Text Box 16">
            <a:extLst>
              <a:ext uri="{FF2B5EF4-FFF2-40B4-BE49-F238E27FC236}">
                <a16:creationId xmlns:a16="http://schemas.microsoft.com/office/drawing/2014/main" id="{12F60D87-3D70-4BFF-953A-8E1E091E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62" name="Oval 88">
            <a:extLst>
              <a:ext uri="{FF2B5EF4-FFF2-40B4-BE49-F238E27FC236}">
                <a16:creationId xmlns:a16="http://schemas.microsoft.com/office/drawing/2014/main" id="{4B802F46-5685-4A2E-B123-8755DBAB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9963" name="Line 16">
            <a:extLst>
              <a:ext uri="{FF2B5EF4-FFF2-40B4-BE49-F238E27FC236}">
                <a16:creationId xmlns:a16="http://schemas.microsoft.com/office/drawing/2014/main" id="{A22187A3-DC0C-4D78-9010-5DD4C1EBC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4" name="Line 18">
            <a:extLst>
              <a:ext uri="{FF2B5EF4-FFF2-40B4-BE49-F238E27FC236}">
                <a16:creationId xmlns:a16="http://schemas.microsoft.com/office/drawing/2014/main" id="{352866F7-3A11-4569-977B-C2CEC9269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5" name="Line 20">
            <a:extLst>
              <a:ext uri="{FF2B5EF4-FFF2-40B4-BE49-F238E27FC236}">
                <a16:creationId xmlns:a16="http://schemas.microsoft.com/office/drawing/2014/main" id="{BC394936-8518-4C5E-B3B8-C63839A86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6" name="Line 21">
            <a:extLst>
              <a:ext uri="{FF2B5EF4-FFF2-40B4-BE49-F238E27FC236}">
                <a16:creationId xmlns:a16="http://schemas.microsoft.com/office/drawing/2014/main" id="{1EF28ED7-F137-4775-A656-0981C38C9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7" name="Text Box 9">
            <a:extLst>
              <a:ext uri="{FF2B5EF4-FFF2-40B4-BE49-F238E27FC236}">
                <a16:creationId xmlns:a16="http://schemas.microsoft.com/office/drawing/2014/main" id="{455FDAF2-8D4A-41EC-9EB4-F77F4C081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968" name="Text Box 11">
            <a:extLst>
              <a:ext uri="{FF2B5EF4-FFF2-40B4-BE49-F238E27FC236}">
                <a16:creationId xmlns:a16="http://schemas.microsoft.com/office/drawing/2014/main" id="{19BEF97C-F01D-453A-A396-58E6F4730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969" name="Line 13">
            <a:extLst>
              <a:ext uri="{FF2B5EF4-FFF2-40B4-BE49-F238E27FC236}">
                <a16:creationId xmlns:a16="http://schemas.microsoft.com/office/drawing/2014/main" id="{20854C9A-9010-440A-BFED-1CF5FC946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70" name="Text Box 14">
            <a:extLst>
              <a:ext uri="{FF2B5EF4-FFF2-40B4-BE49-F238E27FC236}">
                <a16:creationId xmlns:a16="http://schemas.microsoft.com/office/drawing/2014/main" id="{6C8C677A-8346-402F-8F59-2AA88312C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71" name="Line 10">
            <a:extLst>
              <a:ext uri="{FF2B5EF4-FFF2-40B4-BE49-F238E27FC236}">
                <a16:creationId xmlns:a16="http://schemas.microsoft.com/office/drawing/2014/main" id="{532C1E42-C861-47BB-817C-8CB22C7CD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72" name="Line 11">
            <a:extLst>
              <a:ext uri="{FF2B5EF4-FFF2-40B4-BE49-F238E27FC236}">
                <a16:creationId xmlns:a16="http://schemas.microsoft.com/office/drawing/2014/main" id="{DE64459D-AA3A-4425-B500-9DBD4E9C8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0195-E694-489F-BC76-27ED699C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urbBroadcast</a:t>
            </a:r>
            <a:endParaRPr lang="en-US" dirty="0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AD36BD50-C44C-4A3D-90BE-759BF001C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DA1FF6-C61D-440E-B409-D8FC8DF8F13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13F971DA-0A73-46D1-9081-8EA387AEF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65F478A8-8C5C-43C6-9A78-4057D4F01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60303519-544B-4DB6-B264-D8A731439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914D6A63-BC0C-46DB-BB6C-F5EB925C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9B06D271-EB74-456B-BDD1-1E65C9710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0969" name="Line 8">
            <a:extLst>
              <a:ext uri="{FF2B5EF4-FFF2-40B4-BE49-F238E27FC236}">
                <a16:creationId xmlns:a16="http://schemas.microsoft.com/office/drawing/2014/main" id="{BF995DA5-15BC-42B2-8C97-9957068A3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0" name="Text Box 9">
            <a:extLst>
              <a:ext uri="{FF2B5EF4-FFF2-40B4-BE49-F238E27FC236}">
                <a16:creationId xmlns:a16="http://schemas.microsoft.com/office/drawing/2014/main" id="{0438D8F6-051A-45F6-8992-0D7076003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1" name="Line 10">
            <a:extLst>
              <a:ext uri="{FF2B5EF4-FFF2-40B4-BE49-F238E27FC236}">
                <a16:creationId xmlns:a16="http://schemas.microsoft.com/office/drawing/2014/main" id="{1B3ACA2A-6158-48D4-9299-30703F009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2" name="Text Box 11">
            <a:extLst>
              <a:ext uri="{FF2B5EF4-FFF2-40B4-BE49-F238E27FC236}">
                <a16:creationId xmlns:a16="http://schemas.microsoft.com/office/drawing/2014/main" id="{63FD2C34-7DF1-47B3-98D2-C3AAC68E2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3" name="Line 12">
            <a:extLst>
              <a:ext uri="{FF2B5EF4-FFF2-40B4-BE49-F238E27FC236}">
                <a16:creationId xmlns:a16="http://schemas.microsoft.com/office/drawing/2014/main" id="{0B62FD99-0524-42E2-A4D7-146B9404D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4" name="Line 13">
            <a:extLst>
              <a:ext uri="{FF2B5EF4-FFF2-40B4-BE49-F238E27FC236}">
                <a16:creationId xmlns:a16="http://schemas.microsoft.com/office/drawing/2014/main" id="{10642BF9-99A6-4FA9-8B1D-DC4EF6662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5" name="Text Box 14">
            <a:extLst>
              <a:ext uri="{FF2B5EF4-FFF2-40B4-BE49-F238E27FC236}">
                <a16:creationId xmlns:a16="http://schemas.microsoft.com/office/drawing/2014/main" id="{D78B9835-873E-421F-901C-854344F14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6" name="Line 15">
            <a:extLst>
              <a:ext uri="{FF2B5EF4-FFF2-40B4-BE49-F238E27FC236}">
                <a16:creationId xmlns:a16="http://schemas.microsoft.com/office/drawing/2014/main" id="{1ECD7E44-AFB4-49BC-A8D1-7B23FCF1D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7" name="Text Box 16">
            <a:extLst>
              <a:ext uri="{FF2B5EF4-FFF2-40B4-BE49-F238E27FC236}">
                <a16:creationId xmlns:a16="http://schemas.microsoft.com/office/drawing/2014/main" id="{D8DCB733-06E8-4993-B31A-1FE0995F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78" name="Line 17">
            <a:extLst>
              <a:ext uri="{FF2B5EF4-FFF2-40B4-BE49-F238E27FC236}">
                <a16:creationId xmlns:a16="http://schemas.microsoft.com/office/drawing/2014/main" id="{345A9DE3-EB0F-4B16-8B31-E0F2BBFDB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79" name="Text Box 18">
            <a:extLst>
              <a:ext uri="{FF2B5EF4-FFF2-40B4-BE49-F238E27FC236}">
                <a16:creationId xmlns:a16="http://schemas.microsoft.com/office/drawing/2014/main" id="{1118D3B1-DA85-4B8C-A83B-FF1D2D2A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0" name="Text Box 16">
            <a:extLst>
              <a:ext uri="{FF2B5EF4-FFF2-40B4-BE49-F238E27FC236}">
                <a16:creationId xmlns:a16="http://schemas.microsoft.com/office/drawing/2014/main" id="{9037190A-9323-48B7-A248-A8D1E4999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1" name="Oval 83">
            <a:extLst>
              <a:ext uri="{FF2B5EF4-FFF2-40B4-BE49-F238E27FC236}">
                <a16:creationId xmlns:a16="http://schemas.microsoft.com/office/drawing/2014/main" id="{17248264-2D3B-49EB-8F2C-C0ACBA68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0982" name="Line 10">
            <a:extLst>
              <a:ext uri="{FF2B5EF4-FFF2-40B4-BE49-F238E27FC236}">
                <a16:creationId xmlns:a16="http://schemas.microsoft.com/office/drawing/2014/main" id="{7B8D772E-DEC5-4DF7-8170-955ABC13E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3" name="Line 11">
            <a:extLst>
              <a:ext uri="{FF2B5EF4-FFF2-40B4-BE49-F238E27FC236}">
                <a16:creationId xmlns:a16="http://schemas.microsoft.com/office/drawing/2014/main" id="{2BF8542B-C306-473C-945F-148853912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4" name="Text Box 16">
            <a:extLst>
              <a:ext uri="{FF2B5EF4-FFF2-40B4-BE49-F238E27FC236}">
                <a16:creationId xmlns:a16="http://schemas.microsoft.com/office/drawing/2014/main" id="{9E3FAF5A-3D44-4956-9D34-6B193C7B0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5" name="Text Box 16">
            <a:extLst>
              <a:ext uri="{FF2B5EF4-FFF2-40B4-BE49-F238E27FC236}">
                <a16:creationId xmlns:a16="http://schemas.microsoft.com/office/drawing/2014/main" id="{F919A039-17F6-41B0-BBD3-CE64FB34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0986" name="Oval 88">
            <a:extLst>
              <a:ext uri="{FF2B5EF4-FFF2-40B4-BE49-F238E27FC236}">
                <a16:creationId xmlns:a16="http://schemas.microsoft.com/office/drawing/2014/main" id="{0B88ED83-B3E6-460D-B8BE-62A546DA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0987" name="Line 16">
            <a:extLst>
              <a:ext uri="{FF2B5EF4-FFF2-40B4-BE49-F238E27FC236}">
                <a16:creationId xmlns:a16="http://schemas.microsoft.com/office/drawing/2014/main" id="{56D3F92C-5953-4E6A-B78F-9024B4B5D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1657351"/>
            <a:ext cx="321469" cy="4321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8" name="Line 18">
            <a:extLst>
              <a:ext uri="{FF2B5EF4-FFF2-40B4-BE49-F238E27FC236}">
                <a16:creationId xmlns:a16="http://schemas.microsoft.com/office/drawing/2014/main" id="{D5222220-A596-4029-BDAE-ADD13FAAE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89" name="Line 20">
            <a:extLst>
              <a:ext uri="{FF2B5EF4-FFF2-40B4-BE49-F238E27FC236}">
                <a16:creationId xmlns:a16="http://schemas.microsoft.com/office/drawing/2014/main" id="{C3B79C86-5CEB-4353-BE19-4A081FD57B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90" name="Line 21">
            <a:extLst>
              <a:ext uri="{FF2B5EF4-FFF2-40B4-BE49-F238E27FC236}">
                <a16:creationId xmlns:a16="http://schemas.microsoft.com/office/drawing/2014/main" id="{8AEC9AA6-9E42-435E-8E6F-E3EDE8C27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91" name="Text Box 9">
            <a:extLst>
              <a:ext uri="{FF2B5EF4-FFF2-40B4-BE49-F238E27FC236}">
                <a16:creationId xmlns:a16="http://schemas.microsoft.com/office/drawing/2014/main" id="{679CC9AE-A48F-460C-98F6-39FA26761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0992" name="Text Box 11">
            <a:extLst>
              <a:ext uri="{FF2B5EF4-FFF2-40B4-BE49-F238E27FC236}">
                <a16:creationId xmlns:a16="http://schemas.microsoft.com/office/drawing/2014/main" id="{B5753CAC-7BED-4504-BABA-9754B4B9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0993" name="Line 10">
            <a:extLst>
              <a:ext uri="{FF2B5EF4-FFF2-40B4-BE49-F238E27FC236}">
                <a16:creationId xmlns:a16="http://schemas.microsoft.com/office/drawing/2014/main" id="{9141BAF1-118A-4599-8B1A-19F4A5B64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994" name="Line 11">
            <a:extLst>
              <a:ext uri="{FF2B5EF4-FFF2-40B4-BE49-F238E27FC236}">
                <a16:creationId xmlns:a16="http://schemas.microsoft.com/office/drawing/2014/main" id="{DA83B241-98A9-43EF-A979-1CAAF030A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9179-2F57-4835-8071-00853FF2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urbBroadcast</a:t>
            </a:r>
            <a:endParaRPr lang="en-US" dirty="0"/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26808AF7-23F5-4471-963B-FE71AF6448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C2AAFD-7DC7-46CF-B767-E16133155EE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41988" name="Line 3">
            <a:extLst>
              <a:ext uri="{FF2B5EF4-FFF2-40B4-BE49-F238E27FC236}">
                <a16:creationId xmlns:a16="http://schemas.microsoft.com/office/drawing/2014/main" id="{C115D377-8912-4744-A343-060870B01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89" name="Line 4">
            <a:extLst>
              <a:ext uri="{FF2B5EF4-FFF2-40B4-BE49-F238E27FC236}">
                <a16:creationId xmlns:a16="http://schemas.microsoft.com/office/drawing/2014/main" id="{6D22A94C-6E7E-4CAD-8A5B-66C46240C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457450"/>
            <a:ext cx="4698206" cy="476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F6496D38-3500-4DBE-B1D7-D1364673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1991" name="Text Box 6">
            <a:extLst>
              <a:ext uri="{FF2B5EF4-FFF2-40B4-BE49-F238E27FC236}">
                <a16:creationId xmlns:a16="http://schemas.microsoft.com/office/drawing/2014/main" id="{09296F7F-B8FC-4757-B808-F86BCE19E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1992" name="Text Box 7">
            <a:extLst>
              <a:ext uri="{FF2B5EF4-FFF2-40B4-BE49-F238E27FC236}">
                <a16:creationId xmlns:a16="http://schemas.microsoft.com/office/drawing/2014/main" id="{FE8BB497-A59D-41C1-BB2B-B1CC584A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41993" name="Line 8">
            <a:extLst>
              <a:ext uri="{FF2B5EF4-FFF2-40B4-BE49-F238E27FC236}">
                <a16:creationId xmlns:a16="http://schemas.microsoft.com/office/drawing/2014/main" id="{054FB40A-4C74-4FB0-883E-49DD3A2BD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4" name="Text Box 9">
            <a:extLst>
              <a:ext uri="{FF2B5EF4-FFF2-40B4-BE49-F238E27FC236}">
                <a16:creationId xmlns:a16="http://schemas.microsoft.com/office/drawing/2014/main" id="{4E80308E-031E-4282-B779-DCC03F58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DCE12330-276B-4DE7-81DE-60465002A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6" name="Text Box 11">
            <a:extLst>
              <a:ext uri="{FF2B5EF4-FFF2-40B4-BE49-F238E27FC236}">
                <a16:creationId xmlns:a16="http://schemas.microsoft.com/office/drawing/2014/main" id="{CF04DCA8-DCF9-48D1-B9D5-34D154EE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1997" name="Line 12">
            <a:extLst>
              <a:ext uri="{FF2B5EF4-FFF2-40B4-BE49-F238E27FC236}">
                <a16:creationId xmlns:a16="http://schemas.microsoft.com/office/drawing/2014/main" id="{B5026895-DB9C-4183-9A7A-D4A9D83C6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8" name="Line 13">
            <a:extLst>
              <a:ext uri="{FF2B5EF4-FFF2-40B4-BE49-F238E27FC236}">
                <a16:creationId xmlns:a16="http://schemas.microsoft.com/office/drawing/2014/main" id="{2BB45D69-972A-49D3-A266-9E35B8519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999" name="Text Box 14">
            <a:extLst>
              <a:ext uri="{FF2B5EF4-FFF2-40B4-BE49-F238E27FC236}">
                <a16:creationId xmlns:a16="http://schemas.microsoft.com/office/drawing/2014/main" id="{B6D8DF31-6938-4FCF-AE75-07296785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00" name="Line 15">
            <a:extLst>
              <a:ext uri="{FF2B5EF4-FFF2-40B4-BE49-F238E27FC236}">
                <a16:creationId xmlns:a16="http://schemas.microsoft.com/office/drawing/2014/main" id="{3372317A-85C4-4FEA-B485-9F77F10F9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1" name="Text Box 16">
            <a:extLst>
              <a:ext uri="{FF2B5EF4-FFF2-40B4-BE49-F238E27FC236}">
                <a16:creationId xmlns:a16="http://schemas.microsoft.com/office/drawing/2014/main" id="{37BABE6E-118B-498E-93C1-079966D9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urbDeliver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9E26C758-CC6F-4468-8FF4-5F12B0D94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3" name="Text Box 18">
            <a:extLst>
              <a:ext uri="{FF2B5EF4-FFF2-40B4-BE49-F238E27FC236}">
                <a16:creationId xmlns:a16="http://schemas.microsoft.com/office/drawing/2014/main" id="{1905469A-3162-4275-8159-D1073002D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04" name="Text Box 16">
            <a:extLst>
              <a:ext uri="{FF2B5EF4-FFF2-40B4-BE49-F238E27FC236}">
                <a16:creationId xmlns:a16="http://schemas.microsoft.com/office/drawing/2014/main" id="{B6B03914-9AB2-46B6-AEC4-A35C5D24E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urbBroadcast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05" name="Oval 83">
            <a:extLst>
              <a:ext uri="{FF2B5EF4-FFF2-40B4-BE49-F238E27FC236}">
                <a16:creationId xmlns:a16="http://schemas.microsoft.com/office/drawing/2014/main" id="{D34EF071-04E6-4FCC-8B92-ADC8F443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2006" name="Line 10">
            <a:extLst>
              <a:ext uri="{FF2B5EF4-FFF2-40B4-BE49-F238E27FC236}">
                <a16:creationId xmlns:a16="http://schemas.microsoft.com/office/drawing/2014/main" id="{24274527-11FE-4B23-89D5-E5D05D52A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7" name="Line 11">
            <a:extLst>
              <a:ext uri="{FF2B5EF4-FFF2-40B4-BE49-F238E27FC236}">
                <a16:creationId xmlns:a16="http://schemas.microsoft.com/office/drawing/2014/main" id="{B4621AE6-2F77-4A77-A5F6-9398B203C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08" name="Text Box 16">
            <a:extLst>
              <a:ext uri="{FF2B5EF4-FFF2-40B4-BE49-F238E27FC236}">
                <a16:creationId xmlns:a16="http://schemas.microsoft.com/office/drawing/2014/main" id="{4274DE0F-A678-490F-93D7-35AD4D9B3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09" name="Text Box 16">
            <a:extLst>
              <a:ext uri="{FF2B5EF4-FFF2-40B4-BE49-F238E27FC236}">
                <a16:creationId xmlns:a16="http://schemas.microsoft.com/office/drawing/2014/main" id="{D4245491-9BFB-4AC8-B8C8-A19B9E985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10" name="Oval 88">
            <a:extLst>
              <a:ext uri="{FF2B5EF4-FFF2-40B4-BE49-F238E27FC236}">
                <a16:creationId xmlns:a16="http://schemas.microsoft.com/office/drawing/2014/main" id="{82AC8E39-1E1B-4707-80A7-4B962119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42011" name="Line 16">
            <a:extLst>
              <a:ext uri="{FF2B5EF4-FFF2-40B4-BE49-F238E27FC236}">
                <a16:creationId xmlns:a16="http://schemas.microsoft.com/office/drawing/2014/main" id="{76093D12-72A8-4D4B-A118-9E1D7763C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2" name="Line 18">
            <a:extLst>
              <a:ext uri="{FF2B5EF4-FFF2-40B4-BE49-F238E27FC236}">
                <a16:creationId xmlns:a16="http://schemas.microsoft.com/office/drawing/2014/main" id="{8C073764-C37B-4BF4-A652-F7C8DBB20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740694" cy="200620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3" name="Text Box 9">
            <a:extLst>
              <a:ext uri="{FF2B5EF4-FFF2-40B4-BE49-F238E27FC236}">
                <a16:creationId xmlns:a16="http://schemas.microsoft.com/office/drawing/2014/main" id="{C7C2AD7D-A90A-4F03-8325-726DAC4FC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14" name="Text Box 11">
            <a:extLst>
              <a:ext uri="{FF2B5EF4-FFF2-40B4-BE49-F238E27FC236}">
                <a16:creationId xmlns:a16="http://schemas.microsoft.com/office/drawing/2014/main" id="{A8731CA1-C1DE-42BF-9D29-CE7BE6E2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41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2015" name="Line 13">
            <a:extLst>
              <a:ext uri="{FF2B5EF4-FFF2-40B4-BE49-F238E27FC236}">
                <a16:creationId xmlns:a16="http://schemas.microsoft.com/office/drawing/2014/main" id="{A4900AEA-B3D1-4B70-8CCD-F01B8A5BCF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6" name="Text Box 14">
            <a:extLst>
              <a:ext uri="{FF2B5EF4-FFF2-40B4-BE49-F238E27FC236}">
                <a16:creationId xmlns:a16="http://schemas.microsoft.com/office/drawing/2014/main" id="{CEFC2FFF-84C3-4E36-9B1A-6A85856EE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42017" name="Line 10">
            <a:extLst>
              <a:ext uri="{FF2B5EF4-FFF2-40B4-BE49-F238E27FC236}">
                <a16:creationId xmlns:a16="http://schemas.microsoft.com/office/drawing/2014/main" id="{44D249AE-8356-4783-8352-DF243113B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8" name="Line 11">
            <a:extLst>
              <a:ext uri="{FF2B5EF4-FFF2-40B4-BE49-F238E27FC236}">
                <a16:creationId xmlns:a16="http://schemas.microsoft.com/office/drawing/2014/main" id="{54531DC3-F648-4FE5-81D4-510F50D84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2181225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19" name="Line 13">
            <a:extLst>
              <a:ext uri="{FF2B5EF4-FFF2-40B4-BE49-F238E27FC236}">
                <a16:creationId xmlns:a16="http://schemas.microsoft.com/office/drawing/2014/main" id="{80CDE9B3-DCC3-4A72-B8BB-DEE3CD41F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529" y="363497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2020" name="Text Box 14">
            <a:extLst>
              <a:ext uri="{FF2B5EF4-FFF2-40B4-BE49-F238E27FC236}">
                <a16:creationId xmlns:a16="http://schemas.microsoft.com/office/drawing/2014/main" id="{803393E3-6AE1-4741-BAD3-C2E83E8B5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972" y="3323035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urbDeliver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E92E-E8C2-491F-9C05-E94689DA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Implements: </a:t>
            </a:r>
            <a:r>
              <a:rPr lang="en-US" sz="1500" dirty="0" err="1"/>
              <a:t>UniformReliableBroadcast</a:t>
            </a:r>
            <a:r>
              <a:rPr lang="en-US" sz="1500" dirty="0"/>
              <a:t>, instance </a:t>
            </a:r>
            <a:r>
              <a:rPr lang="en-US" sz="1500" dirty="0" err="1"/>
              <a:t>urb</a:t>
            </a:r>
            <a:r>
              <a:rPr lang="en-US" sz="1500" dirty="0"/>
              <a:t>.</a:t>
            </a:r>
          </a:p>
          <a:p>
            <a:r>
              <a:rPr lang="en-US" sz="1500" dirty="0"/>
              <a:t>Uses: </a:t>
            </a:r>
            <a:r>
              <a:rPr lang="en-US" sz="1500" dirty="0" err="1"/>
              <a:t>BestEffortBroadcast</a:t>
            </a:r>
            <a:r>
              <a:rPr lang="en-US" sz="1500" dirty="0"/>
              <a:t>, instance </a:t>
            </a:r>
            <a:r>
              <a:rPr lang="en-US" sz="1500" dirty="0" err="1"/>
              <a:t>beb</a:t>
            </a:r>
            <a:r>
              <a:rPr lang="en-US" sz="1500" dirty="0"/>
              <a:t>; </a:t>
            </a:r>
            <a:r>
              <a:rPr lang="en-US" sz="1500" dirty="0" err="1"/>
              <a:t>PerfectFailureDetector</a:t>
            </a:r>
            <a:r>
              <a:rPr lang="en-US" sz="1500" dirty="0"/>
              <a:t>, instance P.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urb</a:t>
            </a:r>
            <a:r>
              <a:rPr lang="en-US" sz="1500" dirty="0"/>
              <a:t>, Init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delivered := ∅;</a:t>
            </a:r>
          </a:p>
          <a:p>
            <a:pPr marL="0" indent="0">
              <a:buNone/>
            </a:pPr>
            <a:r>
              <a:rPr lang="en-US" sz="1500" dirty="0"/>
              <a:t>	pending := ∅;</a:t>
            </a:r>
          </a:p>
          <a:p>
            <a:pPr marL="0" indent="0">
              <a:buNone/>
            </a:pPr>
            <a:r>
              <a:rPr lang="en-US" sz="1500" dirty="0"/>
              <a:t>	correct := </a:t>
            </a:r>
            <a:r>
              <a:rPr lang="el-GR" sz="1500" dirty="0"/>
              <a:t>Π;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 err="1"/>
              <a:t>forall</a:t>
            </a:r>
            <a:r>
              <a:rPr lang="en-US" sz="1500" dirty="0"/>
              <a:t> m </a:t>
            </a:r>
            <a:r>
              <a:rPr lang="en-US" sz="1500" b="1" dirty="0"/>
              <a:t>do</a:t>
            </a:r>
            <a:r>
              <a:rPr lang="en-US" sz="1500" dirty="0"/>
              <a:t> ack[m] := ∅;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urb</a:t>
            </a:r>
            <a:r>
              <a:rPr lang="en-US" sz="1500" dirty="0"/>
              <a:t>, Broadcast | m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pending := pending ∪ {(self, m)};</a:t>
            </a:r>
          </a:p>
          <a:p>
            <a:pPr marL="0" indent="0">
              <a:buNone/>
            </a:pPr>
            <a:r>
              <a:rPr lang="en-US" sz="1500" b="1" dirty="0"/>
              <a:t>	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[DATA, self, m] &gt;;</a:t>
            </a:r>
          </a:p>
        </p:txBody>
      </p:sp>
    </p:spTree>
    <p:extLst>
      <p:ext uri="{BB962C8B-B14F-4D97-AF65-F5344CB8AC3E}">
        <p14:creationId xmlns:p14="http://schemas.microsoft.com/office/powerpoint/2010/main" val="27142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beb</a:t>
                </a:r>
                <a:r>
                  <a:rPr lang="en-US" dirty="0"/>
                  <a:t>, Deliver | p, [DATA, s, m]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ack[m] := ack[m] ∪ {p};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(s, m)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pending </a:t>
                </a:r>
                <a:r>
                  <a:rPr lang="en-US" b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pending := pending ∪ {(s, m)};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beb</a:t>
                </a:r>
                <a:r>
                  <a:rPr lang="en-US" dirty="0"/>
                  <a:t>, Broadcast | [DATA, s, m] &gt;;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P, Crash | p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correct := correct \ {p};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dirty="0" err="1"/>
                  <a:t>candeliver</a:t>
                </a:r>
                <a:r>
                  <a:rPr lang="en-US" dirty="0"/>
                  <a:t>(m) </a:t>
                </a:r>
                <a:r>
                  <a:rPr lang="en-US" b="1" dirty="0"/>
                  <a:t>returns</a:t>
                </a:r>
                <a:r>
                  <a:rPr lang="en-US" dirty="0"/>
                  <a:t> Boolean </a:t>
                </a:r>
                <a:r>
                  <a:rPr lang="en-US" b="1" dirty="0"/>
                  <a:t>is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return</a:t>
                </a:r>
                <a:r>
                  <a:rPr lang="en-US" dirty="0"/>
                  <a:t> (correct ⊆ ack[m]);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exists </a:t>
                </a:r>
                <a:r>
                  <a:rPr lang="en-US" dirty="0"/>
                  <a:t>(s, m) ∈ pending such that </a:t>
                </a:r>
                <a:r>
                  <a:rPr lang="en-US" dirty="0" err="1"/>
                  <a:t>candeliver</a:t>
                </a:r>
                <a:r>
                  <a:rPr lang="en-US" dirty="0"/>
                  <a:t>(m) ∧ 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delivered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delivered := delivered ∪ {m};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urb</a:t>
                </a:r>
                <a:r>
                  <a:rPr lang="en-US" dirty="0"/>
                  <a:t>, Deliver | s, m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7AD9-724A-44EF-8762-659E1C9E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C68C2A34-BB6C-498C-8C83-D843C7E35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" y="17647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D8B77F1D-5EF1-42AE-8663-4E1E3CF06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2983992"/>
            <a:ext cx="8118475" cy="190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B04E5AD-386A-421E-87C8-333A289C8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4920" y="1840992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54FD7F6-E49D-4220-B2DF-A096D319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21457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6E70ABD-2F0A-49B7-BA7F-D3EEA5F10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320" y="1840992"/>
            <a:ext cx="32004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A18C2D2-4517-4BB6-AF3D-88E18726E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" y="47365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544C42C6-253A-455B-B3E2-43B9725B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720" y="38983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C798CE1-5EA4-405D-9338-C042E541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" y="14853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F2305B2-FEB7-4D86-ACEF-3B296BCD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" y="27553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2868E24-3939-436B-8A7B-69FEAD6AB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" y="41269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33247F16-B8C4-4532-A297-FF9C28C53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720" y="22219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AA6AC5C-FC03-4CD5-A4EA-B7797EB6B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3120" y="1793367"/>
            <a:ext cx="815975" cy="962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EBA4BD4-48FF-44EF-8A01-035958CD3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6783" y="3009392"/>
            <a:ext cx="1262062" cy="1587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ABA0A9C-010C-44B8-9B4A-9C5759508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1720" y="359359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8F5DE06-96C9-4E81-9507-3626A267C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083" y="3125280"/>
            <a:ext cx="1541462" cy="14017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C3DE954-49AB-4D7F-A74E-EA2187382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008" y="1764792"/>
            <a:ext cx="2068512" cy="27543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99020F3C-C29E-462E-971F-98DE7B6C2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633" y="153619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22E4E20A-2EB1-4AF1-A6F0-16EB5A922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070" y="1039305"/>
            <a:ext cx="151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urbDeliver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CF4FED45-9AB9-4C6F-9F4B-CD2D45E80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5883" y="443179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29ABF81B-BA3D-43DC-BBFC-72C94E442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883" y="3969830"/>
            <a:ext cx="1517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>
                <a:latin typeface="Times New Roman" panose="02020603050405020304" pitchFamily="18" charset="0"/>
              </a:rPr>
              <a:t>urbDeliver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0DEAF6-5DF4-4CE2-AB63-1DE744DB6D45}"/>
              </a:ext>
            </a:extLst>
          </p:cNvPr>
          <p:cNvSpPr/>
          <p:nvPr/>
        </p:nvSpPr>
        <p:spPr bwMode="auto">
          <a:xfrm>
            <a:off x="1123633" y="156953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D32B52-B671-4451-ACBC-F2E304B4F052}"/>
              </a:ext>
            </a:extLst>
          </p:cNvPr>
          <p:cNvSpPr/>
          <p:nvPr/>
        </p:nvSpPr>
        <p:spPr bwMode="auto">
          <a:xfrm>
            <a:off x="1876108" y="2791905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D1B794-C085-4008-941B-A625C1984CCC}"/>
              </a:ext>
            </a:extLst>
          </p:cNvPr>
          <p:cNvSpPr/>
          <p:nvPr/>
        </p:nvSpPr>
        <p:spPr bwMode="auto">
          <a:xfrm>
            <a:off x="3344545" y="4538155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174A11-C9D0-4EAD-827E-207F9C7E817E}"/>
              </a:ext>
            </a:extLst>
          </p:cNvPr>
          <p:cNvSpPr/>
          <p:nvPr/>
        </p:nvSpPr>
        <p:spPr bwMode="auto">
          <a:xfrm>
            <a:off x="585470" y="1016126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C0796574-C17B-48B2-B950-83E8F2FE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82" y="930401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bebBroadcast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28734452-67EA-4535-B241-4084FFF660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245" y="269030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66AAD236-9FFB-4AB5-A5A6-6B467C487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095" y="2193417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urbDeliver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5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7" grpId="0"/>
      <p:bldP spid="21" grpId="0"/>
      <p:bldP spid="23" grpId="0"/>
      <p:bldP spid="24" grpId="0" animBg="1"/>
      <p:bldP spid="25" grpId="0" animBg="1"/>
      <p:bldP spid="26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56DE-C6C8-4F6C-AA08-DFDB3B4D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0EC96B2-094A-4273-AD90-E3644D680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87" y="169587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32B1071-3DDB-44C0-968B-E66E446DB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" y="2915078"/>
            <a:ext cx="2641600" cy="15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96E2393-179B-489E-BF00-AE526A203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8587" y="1772078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E801BC2-4A1B-4609-A438-A1460B020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7" y="207687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5AD496F-5B18-4C54-A096-05CA4E12C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7" y="1772078"/>
            <a:ext cx="32004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350D6562-04A7-479C-BBB3-EED091EB2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" y="466767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A3624D3-745D-4376-A837-9FBF586F1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7" y="382947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2EFF2889-579C-40E3-9FB8-3FA61964D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141647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0A0DF3FA-3FDC-4942-86BB-E737630C2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268647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EB1D8FD-5984-4D59-84D2-CA0CE577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" y="405807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ABCB642-B743-4C3E-837D-6E5DAE178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7" y="215307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F16CE49-070E-4AAE-A70E-3E97D4038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6787" y="2368978"/>
            <a:ext cx="538163" cy="317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426DA1F-29B0-420B-B20B-25DBB0758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0450" y="2940478"/>
            <a:ext cx="479425" cy="4381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59E86768-8795-43DE-8C00-AB14CE99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887" y="3289934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m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2D2005E1-8C80-40BC-A58E-FBD4C05731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3056366"/>
            <a:ext cx="392112" cy="13938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325BC817-7AEE-46BA-813E-FE8AC058D1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1087" y="1695878"/>
            <a:ext cx="927100" cy="2832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31D0F1C2-B5BA-4B05-B220-A473759A9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145322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B9279E64-4DFA-48AD-B45B-8766833E8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4" y="1010616"/>
            <a:ext cx="151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 err="1">
                <a:latin typeface="Times New Roman" panose="02020603050405020304" pitchFamily="18" charset="0"/>
              </a:rPr>
              <a:t>urbDeliver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E039D84B-202F-4D38-9BEA-8282390F9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3625" y="439075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6EC3BA39-7649-419D-B65B-C5E618227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2" y="3988228"/>
            <a:ext cx="1516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>
                <a:latin typeface="Times New Roman" panose="02020603050405020304" pitchFamily="18" charset="0"/>
              </a:rPr>
              <a:t>urbDeliver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935FF8-F037-40DC-894D-3479AC1B6741}"/>
              </a:ext>
            </a:extLst>
          </p:cNvPr>
          <p:cNvSpPr/>
          <p:nvPr/>
        </p:nvSpPr>
        <p:spPr bwMode="auto">
          <a:xfrm>
            <a:off x="1257300" y="1500616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4C9610-0C07-4AB7-A0E5-1B6B6AA454B1}"/>
              </a:ext>
            </a:extLst>
          </p:cNvPr>
          <p:cNvSpPr/>
          <p:nvPr/>
        </p:nvSpPr>
        <p:spPr bwMode="auto">
          <a:xfrm>
            <a:off x="2009775" y="2722991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8212D5-6CCC-4DEB-BBF1-3DC7C96E3D11}"/>
              </a:ext>
            </a:extLst>
          </p:cNvPr>
          <p:cNvSpPr/>
          <p:nvPr/>
        </p:nvSpPr>
        <p:spPr bwMode="auto">
          <a:xfrm>
            <a:off x="4714875" y="4478766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3AE9C1C-5451-4939-B245-35D21CB3ECC9}"/>
              </a:ext>
            </a:extLst>
          </p:cNvPr>
          <p:cNvSpPr/>
          <p:nvPr/>
        </p:nvSpPr>
        <p:spPr bwMode="auto">
          <a:xfrm>
            <a:off x="550863" y="936418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CD7CDEEF-5AB9-4823-9BD5-9DC00F5F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850693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 err="1">
                <a:latin typeface="Times New Roman" panose="02020603050405020304" pitchFamily="18" charset="0"/>
              </a:rPr>
              <a:t>bebBroadcast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id="{D3640E8E-B886-419D-A87C-C0C78F189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3262" y="2576941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1">
            <a:extLst>
              <a:ext uri="{FF2B5EF4-FFF2-40B4-BE49-F238E27FC236}">
                <a16:creationId xmlns:a16="http://schemas.microsoft.com/office/drawing/2014/main" id="{450D7B35-33C2-4B1E-A971-1562AE192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3262" y="2576941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Text Box 13">
            <a:extLst>
              <a:ext uri="{FF2B5EF4-FFF2-40B4-BE49-F238E27FC236}">
                <a16:creationId xmlns:a16="http://schemas.microsoft.com/office/drawing/2014/main" id="{2FF3875A-1020-443A-8D59-E9DEDF0D0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268" y="251026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m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64D3FE-7BEC-441A-A00E-94D2CE70B5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57587" y="1837166"/>
            <a:ext cx="3954463" cy="10541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14702F-35C4-46A6-ACDF-DB96B4483C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9800" y="2934128"/>
            <a:ext cx="3857625" cy="1663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C71BD3-C3D5-4426-8427-E0304F020A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90863" y="1102056"/>
            <a:ext cx="835025" cy="793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5" name="Text Box 23">
            <a:extLst>
              <a:ext uri="{FF2B5EF4-FFF2-40B4-BE49-F238E27FC236}">
                <a16:creationId xmlns:a16="http://schemas.microsoft.com/office/drawing/2014/main" id="{DD256EDC-C3E1-4DF0-8776-6DF9E2C21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2243" y="851241"/>
            <a:ext cx="1817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FD suspicion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2BCE-BD36-4BD4-81ED-10C1E4C1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24F8-07C8-42DF-902F-3ECBDCBF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4" y="949504"/>
            <a:ext cx="8764524" cy="3818430"/>
          </a:xfrm>
        </p:spPr>
        <p:txBody>
          <a:bodyPr/>
          <a:lstStyle/>
          <a:p>
            <a:r>
              <a:rPr lang="en-US" sz="1800" dirty="0"/>
              <a:t>Performance.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Best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two communication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Worst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N+1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One step more to deliver a message than its regular counterpart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1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Crash-tolerant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Reliable broadcast primitives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Causal-order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270895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82C-0BB5-4DAD-A0DC-A216E7D7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6B90-44A3-4836-802E-CF6F3ACF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817" y="949504"/>
            <a:ext cx="8709042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Exercise 3.1.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Can we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devise an uniform reliable broadcast algorithm using eventually perfect failure detector?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ea typeface="ＭＳ Ｐゴシック" panose="020B0600070205080204" pitchFamily="34" charset="-128"/>
              </a:rPr>
              <a:t>If so, give the algorithm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Otherwise, give the reason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A3F9842-0EE9-4F00-A977-2B058A087C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54FB7D7-D715-4C70-BBF9-7C1EBEF1A72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Crash-tolerant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Causal-order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598160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A0B8-BF7F-41C5-B3EF-1342BE8F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causal order?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0388-78CF-4BFF-B929-79A41724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CH" altLang="en-US" dirty="0">
                <a:ea typeface="ＭＳ Ｐゴシック" panose="020B0600070205080204" pitchFamily="34" charset="-128"/>
              </a:rPr>
              <a:t>Two messages broadcast by the same process might not be delivered in order</a:t>
            </a:r>
          </a:p>
          <a:p>
            <a:endParaRPr lang="en-US" dirty="0"/>
          </a:p>
          <a:p>
            <a:r>
              <a:rPr lang="en-US" dirty="0"/>
              <a:t>A message m1 that causes a message m2 might be delivered by some process after m2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comment on Facebook appears before the photo?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Might happen even with (uniform) reliable broadcast</a:t>
            </a:r>
          </a:p>
          <a:p>
            <a:endParaRPr lang="en-US" dirty="0"/>
          </a:p>
          <a:p>
            <a:r>
              <a:rPr lang="en-US" dirty="0"/>
              <a:t>Causal broadcast alleviates the need for the application to deal with such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CA40-5890-42FB-8D57-A05F9BF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requiring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sr-Latn-CS" altLang="en-US" dirty="0">
                <a:ea typeface="ＭＳ Ｐゴシック" panose="020B0600070205080204" pitchFamily="34" charset="-128"/>
              </a:rPr>
              <a:t>ausal</a:t>
            </a:r>
            <a:r>
              <a:rPr lang="en-US" dirty="0"/>
              <a:t> relationship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9155CD9-3360-48D5-B05B-20BCF5C39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5830" y="194157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F079BC8-1B73-4B4F-926C-48F0166C2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2981" y="2855978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4D04C283-7B3C-4790-9D8E-B1F6C8D3A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2980" y="417042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FAB5527-D07D-4FDC-ACEC-F486AD03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993" y="168152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4F9C1D69-EB3C-4063-B56B-36AA2711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85" y="266151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9C2FC77-C133-464A-8FD6-9CE4E3B3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542" y="392097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D9864D-4752-4ACB-AC82-CC7A626C9BA0}"/>
              </a:ext>
            </a:extLst>
          </p:cNvPr>
          <p:cNvSpPr/>
          <p:nvPr/>
        </p:nvSpPr>
        <p:spPr bwMode="auto">
          <a:xfrm>
            <a:off x="1906956" y="182727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143DE382-4315-400B-B446-BA1542BD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978" y="1419047"/>
            <a:ext cx="2377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transfer(A, B, 100)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16D7F4DF-9C95-4178-9264-7E8E82653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429" y="1218363"/>
            <a:ext cx="1454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A: 100 -&gt; 0</a:t>
            </a:r>
          </a:p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B: 0 -&gt; 100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9E37C8-0107-4B0E-A2A0-CA44EBD990D5}"/>
              </a:ext>
            </a:extLst>
          </p:cNvPr>
          <p:cNvSpPr/>
          <p:nvPr/>
        </p:nvSpPr>
        <p:spPr bwMode="auto">
          <a:xfrm>
            <a:off x="3062724" y="274167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2C704520-AF56-4FCF-8CE5-6550230CB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678" y="2044371"/>
            <a:ext cx="272105" cy="7296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6D3BF32-EC59-4B40-8DA0-A649C0CF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561" y="2377280"/>
            <a:ext cx="2377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transfer(B, C, 100)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5AB3BB55-D9AF-4F72-8C30-517F8BE9D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064" y="2202968"/>
            <a:ext cx="14927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B: 100 -&gt; 0</a:t>
            </a:r>
          </a:p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C: 0 -&gt; 100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17B76125-A093-471D-B634-BFF2FF4CC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4598" y="2028228"/>
            <a:ext cx="2184846" cy="207368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8696D-3C51-48F5-BDF8-F9FB227D0ADB}"/>
              </a:ext>
            </a:extLst>
          </p:cNvPr>
          <p:cNvSpPr/>
          <p:nvPr/>
        </p:nvSpPr>
        <p:spPr bwMode="auto">
          <a:xfrm>
            <a:off x="2298991" y="275992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9F907-A5A4-4ED9-B25B-7B0F8C2AC35C}"/>
              </a:ext>
            </a:extLst>
          </p:cNvPr>
          <p:cNvSpPr/>
          <p:nvPr/>
        </p:nvSpPr>
        <p:spPr bwMode="auto">
          <a:xfrm>
            <a:off x="4258486" y="4069537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592A6-BE43-4D1A-BCAC-E78913D55B83}"/>
              </a:ext>
            </a:extLst>
          </p:cNvPr>
          <p:cNvSpPr/>
          <p:nvPr/>
        </p:nvSpPr>
        <p:spPr bwMode="auto">
          <a:xfrm>
            <a:off x="3556184" y="404986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7737087B-C999-44C9-84B7-594B9EA6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861" y="2962008"/>
            <a:ext cx="440739" cy="10847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3" name="TextBox 27">
            <a:extLst>
              <a:ext uri="{FF2B5EF4-FFF2-40B4-BE49-F238E27FC236}">
                <a16:creationId xmlns:a16="http://schemas.microsoft.com/office/drawing/2014/main" id="{E91E334E-5F48-430A-A1B1-7D5C8F175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620" y="4238948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B: 0 -&gt; -100?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096EF4-A735-41C4-9648-6659FB084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97" y="864769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Payment services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C299A2-B794-48FA-9855-3B6D90E077AE}"/>
              </a:ext>
            </a:extLst>
          </p:cNvPr>
          <p:cNvSpPr/>
          <p:nvPr/>
        </p:nvSpPr>
        <p:spPr>
          <a:xfrm>
            <a:off x="5022727" y="3418566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Causality is violated! </a:t>
            </a:r>
          </a:p>
        </p:txBody>
      </p:sp>
    </p:spTree>
    <p:extLst>
      <p:ext uri="{BB962C8B-B14F-4D97-AF65-F5344CB8AC3E}">
        <p14:creationId xmlns:p14="http://schemas.microsoft.com/office/powerpoint/2010/main" val="147041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CA40-5890-42FB-8D57-A05F9BF2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requiring </a:t>
            </a:r>
            <a:r>
              <a:rPr lang="en-US" altLang="en-US" dirty="0">
                <a:ea typeface="ＭＳ Ｐゴシック" panose="020B0600070205080204" pitchFamily="34" charset="-128"/>
              </a:rPr>
              <a:t>c</a:t>
            </a:r>
            <a:r>
              <a:rPr lang="sr-Latn-CS" altLang="en-US" dirty="0">
                <a:ea typeface="ＭＳ Ｐゴシック" panose="020B0600070205080204" pitchFamily="34" charset="-128"/>
              </a:rPr>
              <a:t>ausal</a:t>
            </a:r>
            <a:r>
              <a:rPr lang="en-US" dirty="0"/>
              <a:t> relationship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69155CD9-3360-48D5-B05B-20BCF5C39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4455" y="1890893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F079BC8-1B73-4B4F-926C-48F0166C2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1606" y="2805293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4D04C283-7B3C-4790-9D8E-B1F6C8D3A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1605" y="4119743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0FAB5527-D07D-4FDC-ACEC-F486AD03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2618" y="16308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4F9C1D69-EB3C-4063-B56B-36AA2711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110" y="261083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69C2FC77-C133-464A-8FD6-9CE4E3B3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67" y="3870292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D9864D-4752-4ACB-AC82-CC7A626C9BA0}"/>
              </a:ext>
            </a:extLst>
          </p:cNvPr>
          <p:cNvSpPr/>
          <p:nvPr/>
        </p:nvSpPr>
        <p:spPr bwMode="auto">
          <a:xfrm>
            <a:off x="2025581" y="177659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143DE382-4315-400B-B446-BA1542BD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387" y="1338742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upload a picture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9E37C8-0107-4B0E-A2A0-CA44EBD990D5}"/>
              </a:ext>
            </a:extLst>
          </p:cNvPr>
          <p:cNvSpPr/>
          <p:nvPr/>
        </p:nvSpPr>
        <p:spPr bwMode="auto">
          <a:xfrm>
            <a:off x="3243333" y="2686467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2C704520-AF56-4FCF-8CE5-6550230CB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4303" y="1993686"/>
            <a:ext cx="272105" cy="7296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96D3BF32-EC59-4B40-8DA0-A649C0CF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9248" y="231562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thumb!</a:t>
            </a: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17B76125-A093-471D-B634-BFF2FF4CC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3223" y="1977543"/>
            <a:ext cx="2184846" cy="207368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68696D-3C51-48F5-BDF8-F9FB227D0ADB}"/>
              </a:ext>
            </a:extLst>
          </p:cNvPr>
          <p:cNvSpPr/>
          <p:nvPr/>
        </p:nvSpPr>
        <p:spPr bwMode="auto">
          <a:xfrm>
            <a:off x="2417616" y="270924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9F907-A5A4-4ED9-B25B-7B0F8C2AC35C}"/>
              </a:ext>
            </a:extLst>
          </p:cNvPr>
          <p:cNvSpPr/>
          <p:nvPr/>
        </p:nvSpPr>
        <p:spPr bwMode="auto">
          <a:xfrm>
            <a:off x="4377111" y="401885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592A6-BE43-4D1A-BCAC-E78913D55B83}"/>
              </a:ext>
            </a:extLst>
          </p:cNvPr>
          <p:cNvSpPr/>
          <p:nvPr/>
        </p:nvSpPr>
        <p:spPr bwMode="auto">
          <a:xfrm>
            <a:off x="3674809" y="399918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7737087B-C999-44C9-84B7-594B9EA6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0809" y="2915067"/>
            <a:ext cx="395416" cy="10810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A4B1A32B-1962-4A74-8278-6DD57203F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194" y="4259523"/>
            <a:ext cx="24318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Thumb for nothing?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6E6EB9-EC20-4B98-9E5D-49AB11386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29" y="773450"/>
            <a:ext cx="1652811" cy="10381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42B7B4-3F86-4C46-BAFD-89BE5670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225" y="2201505"/>
            <a:ext cx="515746" cy="51574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EB2012-AFBF-4CE5-A786-BF32ACD6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021" y="4532684"/>
            <a:ext cx="515746" cy="5157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1BBB787-4C1C-44A8-9697-5734AACF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718" y="781432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Social networks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4A3D5A-D392-452F-8EA2-7AD864F523B0}"/>
              </a:ext>
            </a:extLst>
          </p:cNvPr>
          <p:cNvSpPr/>
          <p:nvPr/>
        </p:nvSpPr>
        <p:spPr>
          <a:xfrm>
            <a:off x="4959212" y="3252967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SimSun" panose="02010600030101010101" pitchFamily="2" charset="-122"/>
                <a:ea typeface="SimSun" panose="02010600030101010101" pitchFamily="2" charset="-122"/>
              </a:rPr>
              <a:t>Causality is violated! </a:t>
            </a:r>
          </a:p>
        </p:txBody>
      </p:sp>
    </p:spTree>
    <p:extLst>
      <p:ext uri="{BB962C8B-B14F-4D97-AF65-F5344CB8AC3E}">
        <p14:creationId xmlns:p14="http://schemas.microsoft.com/office/powerpoint/2010/main" val="4907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2A9C-EF8A-4E93-A1E2-168BE9C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 relationship [Lam78]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E329-AC3A-4980-9D05-36BA4573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7162"/>
            <a:ext cx="8439912" cy="413947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 an asynchronous distributed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100" dirty="0"/>
              <a:t>Event a “happened before” event b (we write a </a:t>
            </a:r>
            <a:r>
              <a:rPr lang="en-US" altLang="en-US" sz="2100" dirty="0">
                <a:sym typeface="Wingdings" panose="05000000000000000000" pitchFamily="2" charset="2"/>
              </a:rPr>
              <a:t> b</a:t>
            </a:r>
            <a:r>
              <a:rPr lang="en-US" altLang="en-US" sz="2100" dirty="0"/>
              <a:t>) </a:t>
            </a:r>
            <a:r>
              <a:rPr lang="en-US" altLang="en-US" sz="2100" dirty="0" err="1"/>
              <a:t>iff</a:t>
            </a:r>
            <a:endParaRPr lang="en-US" altLang="en-US" sz="21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900" dirty="0">
                <a:ea typeface="ＭＳ Ｐゴシック" panose="020B0600070205080204" pitchFamily="34" charset="-128"/>
              </a:rPr>
              <a:t>Local order: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both a and b occur at the same process p, and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event a precedes b according to p’s local clock, 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900" dirty="0">
                <a:ea typeface="ＭＳ Ｐゴシック" panose="020B0600070205080204" pitchFamily="34" charset="-128"/>
              </a:rPr>
              <a:t>Communication order: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a is a send event containing message m, whereas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b is a receive event for m, 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900" dirty="0">
                <a:ea typeface="ＭＳ Ｐゴシック" panose="020B0600070205080204" pitchFamily="34" charset="-128"/>
              </a:rPr>
              <a:t>Transitivity: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altLang="en-US" sz="1900" dirty="0">
                <a:ea typeface="ＭＳ Ｐゴシック" panose="020B0600070205080204" pitchFamily="34" charset="-128"/>
              </a:rPr>
              <a:t>there is event c, such that a </a:t>
            </a:r>
            <a:r>
              <a:rPr lang="en-US" altLang="en-US" sz="19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c and c  b</a:t>
            </a:r>
          </a:p>
          <a:p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If a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b and b  a: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a and b are </a:t>
            </a:r>
            <a:r>
              <a:rPr lang="en-US" altLang="en-US" sz="2100" b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concurrent events</a:t>
            </a:r>
            <a:r>
              <a:rPr lang="en-US" altLang="en-US" sz="21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(we write a || b)</a:t>
            </a:r>
            <a:endParaRPr lang="en-US" altLang="en-US" sz="2100" b="1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D3E8D040-0E5A-4AA6-886A-1748B68D12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CFDF8B-A03B-4D1E-A100-5C4CF6F04A7F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BBC805-C173-4B46-9739-8EBECB2EB6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51588" y="4120277"/>
            <a:ext cx="131492" cy="21212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1CBE7D-5E54-4FCA-B4E1-37082327494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85597" y="4120277"/>
            <a:ext cx="131492" cy="212122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3A02-A949-4C4E-98E8-3E384769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 with local clocks?</a:t>
            </a: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0380EB1B-8AEB-4633-8EF8-AB84EDDF2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9FEF78-8DE5-4E2C-89EB-52FC285C119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53252" name="Line 3">
            <a:extLst>
              <a:ext uri="{FF2B5EF4-FFF2-40B4-BE49-F238E27FC236}">
                <a16:creationId xmlns:a16="http://schemas.microsoft.com/office/drawing/2014/main" id="{253618D3-121A-4DAE-8D13-5EA8A10F3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859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3" name="Line 4">
            <a:extLst>
              <a:ext uri="{FF2B5EF4-FFF2-40B4-BE49-F238E27FC236}">
                <a16:creationId xmlns:a16="http://schemas.microsoft.com/office/drawing/2014/main" id="{8BAA90A6-C49F-4E09-B2BA-AB99CEF8A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800350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96BB8B99-9F79-4F78-A08E-5AC144866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43100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5" name="Line 8">
            <a:extLst>
              <a:ext uri="{FF2B5EF4-FFF2-40B4-BE49-F238E27FC236}">
                <a16:creationId xmlns:a16="http://schemas.microsoft.com/office/drawing/2014/main" id="{6A9EF984-FE31-4ACB-8075-13A9023D5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41148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256" name="Text Box 10">
            <a:extLst>
              <a:ext uri="{FF2B5EF4-FFF2-40B4-BE49-F238E27FC236}">
                <a16:creationId xmlns:a16="http://schemas.microsoft.com/office/drawing/2014/main" id="{FAB85586-9946-41E7-98A2-532D9F65C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363" y="1625893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2C9B3EC0-8DAF-44A3-9CDE-0F8415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55" y="260588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46F26334-D06E-4E42-9EF9-8874DD386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912" y="386534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3259" name="Line 15">
            <a:extLst>
              <a:ext uri="{FF2B5EF4-FFF2-40B4-BE49-F238E27FC236}">
                <a16:creationId xmlns:a16="http://schemas.microsoft.com/office/drawing/2014/main" id="{BDF97F23-13C6-433F-8D58-9D7D3A4277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4219" y="2890838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BE4AD9-4BF8-4F81-A88E-8C1B5852883A}"/>
              </a:ext>
            </a:extLst>
          </p:cNvPr>
          <p:cNvSpPr/>
          <p:nvPr/>
        </p:nvSpPr>
        <p:spPr bwMode="auto">
          <a:xfrm>
            <a:off x="1951435" y="17395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B9F1AA-9170-4FC2-8A1C-1F17482A51FC}"/>
              </a:ext>
            </a:extLst>
          </p:cNvPr>
          <p:cNvSpPr/>
          <p:nvPr/>
        </p:nvSpPr>
        <p:spPr bwMode="auto">
          <a:xfrm>
            <a:off x="2515791" y="2656285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41F4F8-E5D7-4F01-BEB1-690C909BA107}"/>
              </a:ext>
            </a:extLst>
          </p:cNvPr>
          <p:cNvSpPr/>
          <p:nvPr/>
        </p:nvSpPr>
        <p:spPr bwMode="auto">
          <a:xfrm>
            <a:off x="3120629" y="39874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0F6937-D194-4125-A5D9-6EF0F5E80330}"/>
              </a:ext>
            </a:extLst>
          </p:cNvPr>
          <p:cNvSpPr/>
          <p:nvPr/>
        </p:nvSpPr>
        <p:spPr bwMode="auto">
          <a:xfrm>
            <a:off x="2793206" y="174783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5F16016-8460-4AA0-8690-EFD9B397E81F}"/>
              </a:ext>
            </a:extLst>
          </p:cNvPr>
          <p:cNvSpPr/>
          <p:nvPr/>
        </p:nvSpPr>
        <p:spPr bwMode="auto">
          <a:xfrm>
            <a:off x="2622947" y="398264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0DFB52-C122-4128-BFFA-BAEC504E107C}"/>
              </a:ext>
            </a:extLst>
          </p:cNvPr>
          <p:cNvSpPr/>
          <p:nvPr/>
        </p:nvSpPr>
        <p:spPr bwMode="auto">
          <a:xfrm>
            <a:off x="1852613" y="400407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31B3C36-5125-44D5-BED0-4C56A874E7F1}"/>
              </a:ext>
            </a:extLst>
          </p:cNvPr>
          <p:cNvSpPr/>
          <p:nvPr/>
        </p:nvSpPr>
        <p:spPr bwMode="auto">
          <a:xfrm>
            <a:off x="3886200" y="26967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2127A43-455A-4FC1-844C-0F47BF6B389D}"/>
              </a:ext>
            </a:extLst>
          </p:cNvPr>
          <p:cNvSpPr/>
          <p:nvPr/>
        </p:nvSpPr>
        <p:spPr bwMode="auto">
          <a:xfrm>
            <a:off x="4352925" y="268486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68" name="Line 15">
            <a:extLst>
              <a:ext uri="{FF2B5EF4-FFF2-40B4-BE49-F238E27FC236}">
                <a16:creationId xmlns:a16="http://schemas.microsoft.com/office/drawing/2014/main" id="{09824A6B-D5C0-44C8-952A-B5693FB58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948" y="1951435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87E19EE-B00E-4349-8820-38FF7386000E}"/>
              </a:ext>
            </a:extLst>
          </p:cNvPr>
          <p:cNvSpPr/>
          <p:nvPr/>
        </p:nvSpPr>
        <p:spPr bwMode="auto">
          <a:xfrm>
            <a:off x="3942160" y="17668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4211F2-1CA1-494F-BB83-EE4FA3161DBF}"/>
              </a:ext>
            </a:extLst>
          </p:cNvPr>
          <p:cNvSpPr/>
          <p:nvPr/>
        </p:nvSpPr>
        <p:spPr bwMode="auto">
          <a:xfrm>
            <a:off x="5037535" y="175498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71" name="Line 5">
            <a:extLst>
              <a:ext uri="{FF2B5EF4-FFF2-40B4-BE49-F238E27FC236}">
                <a16:creationId xmlns:a16="http://schemas.microsoft.com/office/drawing/2014/main" id="{565FACB5-7991-402D-A0A4-EA77DA701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353" y="1931432"/>
            <a:ext cx="2213060" cy="81176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302075-2A10-4BB8-943A-DA4DD47D3AFB}"/>
              </a:ext>
            </a:extLst>
          </p:cNvPr>
          <p:cNvSpPr/>
          <p:nvPr/>
        </p:nvSpPr>
        <p:spPr bwMode="auto">
          <a:xfrm>
            <a:off x="5193506" y="265985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3273" name="TextBox 27">
            <a:extLst>
              <a:ext uri="{FF2B5EF4-FFF2-40B4-BE49-F238E27FC236}">
                <a16:creationId xmlns:a16="http://schemas.microsoft.com/office/drawing/2014/main" id="{EF41F9BE-E5C4-4F12-9491-C16C43B94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947" y="142613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</a:t>
            </a:r>
          </a:p>
        </p:txBody>
      </p:sp>
      <p:sp>
        <p:nvSpPr>
          <p:cNvPr id="53274" name="TextBox 28">
            <a:extLst>
              <a:ext uri="{FF2B5EF4-FFF2-40B4-BE49-F238E27FC236}">
                <a16:creationId xmlns:a16="http://schemas.microsoft.com/office/drawing/2014/main" id="{D2DD21FB-EE15-4857-A468-D6F019F3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249" y="143446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3275" name="TextBox 39">
            <a:extLst>
              <a:ext uri="{FF2B5EF4-FFF2-40B4-BE49-F238E27FC236}">
                <a16:creationId xmlns:a16="http://schemas.microsoft.com/office/drawing/2014/main" id="{49C7EE93-F4D8-4589-B541-7EAC80609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311" y="144122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53276" name="TextBox 40">
            <a:extLst>
              <a:ext uri="{FF2B5EF4-FFF2-40B4-BE49-F238E27FC236}">
                <a16:creationId xmlns:a16="http://schemas.microsoft.com/office/drawing/2014/main" id="{B6FE8B99-6D21-4E39-BAA5-115496EE9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382" y="141979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4</a:t>
            </a:r>
          </a:p>
        </p:txBody>
      </p:sp>
      <p:sp>
        <p:nvSpPr>
          <p:cNvPr id="53277" name="TextBox 41">
            <a:extLst>
              <a:ext uri="{FF2B5EF4-FFF2-40B4-BE49-F238E27FC236}">
                <a16:creationId xmlns:a16="http://schemas.microsoft.com/office/drawing/2014/main" id="{74316B71-80E1-4BA2-B95F-30CF51E78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969" y="236077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53278" name="TextBox 42">
            <a:extLst>
              <a:ext uri="{FF2B5EF4-FFF2-40B4-BE49-F238E27FC236}">
                <a16:creationId xmlns:a16="http://schemas.microsoft.com/office/drawing/2014/main" id="{0437C632-864B-4EA9-BC84-32630C865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399" y="236832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3279" name="TextBox 43">
            <a:extLst>
              <a:ext uri="{FF2B5EF4-FFF2-40B4-BE49-F238E27FC236}">
                <a16:creationId xmlns:a16="http://schemas.microsoft.com/office/drawing/2014/main" id="{0EF9B101-CE95-46FC-B5C9-8BD924BB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3619" y="238041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3</a:t>
            </a:r>
          </a:p>
        </p:txBody>
      </p:sp>
      <p:sp>
        <p:nvSpPr>
          <p:cNvPr id="53280" name="TextBox 44">
            <a:extLst>
              <a:ext uri="{FF2B5EF4-FFF2-40B4-BE49-F238E27FC236}">
                <a16:creationId xmlns:a16="http://schemas.microsoft.com/office/drawing/2014/main" id="{5E189A8D-9CCB-4D36-ACAB-E4E1BBECD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353" y="236493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4</a:t>
            </a:r>
          </a:p>
        </p:txBody>
      </p:sp>
      <p:sp>
        <p:nvSpPr>
          <p:cNvPr id="53281" name="TextBox 45">
            <a:extLst>
              <a:ext uri="{FF2B5EF4-FFF2-40B4-BE49-F238E27FC236}">
                <a16:creationId xmlns:a16="http://schemas.microsoft.com/office/drawing/2014/main" id="{939D39EF-8061-4696-92BA-4E4AA379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646" y="370272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53282" name="TextBox 46">
            <a:extLst>
              <a:ext uri="{FF2B5EF4-FFF2-40B4-BE49-F238E27FC236}">
                <a16:creationId xmlns:a16="http://schemas.microsoft.com/office/drawing/2014/main" id="{F9120CCF-814D-4C13-9C03-397EB7324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548" y="368355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3283" name="TextBox 47">
            <a:extLst>
              <a:ext uri="{FF2B5EF4-FFF2-40B4-BE49-F238E27FC236}">
                <a16:creationId xmlns:a16="http://schemas.microsoft.com/office/drawing/2014/main" id="{71D80178-401C-42AA-AF91-CECBF6023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037" y="368068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7D9-49CC-48B6-93DE-30AF09BA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AC55-7CA9-4FE4-B70A-EFD56E462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Can we simulate a global clock?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Local clocks won’t do it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Logical clocks 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Lamport’s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clocks)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Vector clocks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72B1EFC-11F0-42A4-94D9-79FF5E108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824188-61D9-412D-BE44-0FFCDCE0C75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9115-CD1A-43D9-AEE7-A0F60910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1E20-34C7-4892-82BE-6481C5FF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Each process p maintains its own event counter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2000" dirty="0">
                <a:ea typeface="ＭＳ Ｐゴシック" panose="020B0600070205080204" pitchFamily="34" charset="-128"/>
              </a:rPr>
              <a:t>(p)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 increments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(p) with every step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 includes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2000" dirty="0">
                <a:ea typeface="ＭＳ Ｐゴシック" panose="020B0600070205080204" pitchFamily="34" charset="-128"/>
              </a:rPr>
              <a:t>(p) in every message it sends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upon q receives a message from 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(q) := max(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(q),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cnt</a:t>
            </a:r>
            <a:r>
              <a:rPr lang="en-US" altLang="en-US" sz="1800" dirty="0">
                <a:ea typeface="ＭＳ Ｐゴシック" panose="020B0600070205080204" pitchFamily="34" charset="-128"/>
              </a:rPr>
              <a:t>(p)) + 1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D850FE9-97BD-4CC4-A424-00EE5CF6EF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C0249D-B0DA-40B1-8926-991AAFCB8EF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CDD-4FBE-4836-A7F0-862DBD5C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8DB859C0-87C0-4492-8290-4CE53E8C1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56A26E-2DDC-4B1E-84E4-FA920EC25B2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E8B276DE-BF2F-416C-935A-5F42E38AB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289" y="214877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49" name="Line 4">
            <a:extLst>
              <a:ext uri="{FF2B5EF4-FFF2-40B4-BE49-F238E27FC236}">
                <a16:creationId xmlns:a16="http://schemas.microsoft.com/office/drawing/2014/main" id="{F89292C8-DDA8-43F7-BFDD-A49F38A35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440" y="3063178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50" name="Line 5">
            <a:extLst>
              <a:ext uri="{FF2B5EF4-FFF2-40B4-BE49-F238E27FC236}">
                <a16:creationId xmlns:a16="http://schemas.microsoft.com/office/drawing/2014/main" id="{9F46B549-9847-447F-AAF4-7064DA165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489" y="2205928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51" name="Line 8">
            <a:extLst>
              <a:ext uri="{FF2B5EF4-FFF2-40B4-BE49-F238E27FC236}">
                <a16:creationId xmlns:a16="http://schemas.microsoft.com/office/drawing/2014/main" id="{208D456D-13A1-4853-BC2D-4AEB4367D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0439" y="4377628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7352" name="Text Box 10">
            <a:extLst>
              <a:ext uri="{FF2B5EF4-FFF2-40B4-BE49-F238E27FC236}">
                <a16:creationId xmlns:a16="http://schemas.microsoft.com/office/drawing/2014/main" id="{D4ABF630-4CDF-42D5-B570-21F898942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89" y="193922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7353" name="Text Box 11">
            <a:extLst>
              <a:ext uri="{FF2B5EF4-FFF2-40B4-BE49-F238E27FC236}">
                <a16:creationId xmlns:a16="http://schemas.microsoft.com/office/drawing/2014/main" id="{88F3CA1E-AC19-479C-AD30-E84C04482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89" y="289172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7354" name="Text Box 12">
            <a:extLst>
              <a:ext uri="{FF2B5EF4-FFF2-40B4-BE49-F238E27FC236}">
                <a16:creationId xmlns:a16="http://schemas.microsoft.com/office/drawing/2014/main" id="{A0743999-8CE3-4920-B7FD-D79880BDA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89" y="392042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7355" name="Line 15">
            <a:extLst>
              <a:ext uri="{FF2B5EF4-FFF2-40B4-BE49-F238E27FC236}">
                <a16:creationId xmlns:a16="http://schemas.microsoft.com/office/drawing/2014/main" id="{9E9FA0DD-1519-4CBC-9382-D5349C78B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7308" y="3153666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63C4AE-4683-4E0F-9997-56FAC0386ADF}"/>
              </a:ext>
            </a:extLst>
          </p:cNvPr>
          <p:cNvSpPr/>
          <p:nvPr/>
        </p:nvSpPr>
        <p:spPr bwMode="auto">
          <a:xfrm>
            <a:off x="1954524" y="200233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5DEB80-28C2-4287-A27A-1483A7EFD449}"/>
              </a:ext>
            </a:extLst>
          </p:cNvPr>
          <p:cNvSpPr/>
          <p:nvPr/>
        </p:nvSpPr>
        <p:spPr bwMode="auto">
          <a:xfrm>
            <a:off x="2518880" y="2919113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CF60AF-91D0-41C8-9251-C835EE8568A2}"/>
              </a:ext>
            </a:extLst>
          </p:cNvPr>
          <p:cNvSpPr/>
          <p:nvPr/>
        </p:nvSpPr>
        <p:spPr bwMode="auto">
          <a:xfrm>
            <a:off x="3123718" y="425023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30C582-0D01-4A3E-9D13-EAD58CB5672E}"/>
              </a:ext>
            </a:extLst>
          </p:cNvPr>
          <p:cNvSpPr/>
          <p:nvPr/>
        </p:nvSpPr>
        <p:spPr bwMode="auto">
          <a:xfrm>
            <a:off x="2796295" y="20106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77A133-6B28-4333-A066-FB8FF9D0E077}"/>
              </a:ext>
            </a:extLst>
          </p:cNvPr>
          <p:cNvSpPr/>
          <p:nvPr/>
        </p:nvSpPr>
        <p:spPr bwMode="auto">
          <a:xfrm>
            <a:off x="2626036" y="424546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495CC4E-35CF-4F31-B2E3-6C9ED2673A95}"/>
              </a:ext>
            </a:extLst>
          </p:cNvPr>
          <p:cNvSpPr/>
          <p:nvPr/>
        </p:nvSpPr>
        <p:spPr bwMode="auto">
          <a:xfrm>
            <a:off x="1855702" y="426690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5BF819-9395-4D75-992A-C838D471E128}"/>
              </a:ext>
            </a:extLst>
          </p:cNvPr>
          <p:cNvSpPr/>
          <p:nvPr/>
        </p:nvSpPr>
        <p:spPr bwMode="auto">
          <a:xfrm>
            <a:off x="3889289" y="295959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7EDD7C-AD6D-4247-B62C-ED742628F911}"/>
              </a:ext>
            </a:extLst>
          </p:cNvPr>
          <p:cNvSpPr/>
          <p:nvPr/>
        </p:nvSpPr>
        <p:spPr bwMode="auto">
          <a:xfrm>
            <a:off x="4356014" y="29476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7364" name="Line 15">
            <a:extLst>
              <a:ext uri="{FF2B5EF4-FFF2-40B4-BE49-F238E27FC236}">
                <a16:creationId xmlns:a16="http://schemas.microsoft.com/office/drawing/2014/main" id="{5219F607-F893-44C7-B93A-31F3DE2B55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1037" y="2214263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D1A21D-A972-4C2E-B055-EE10195310CB}"/>
              </a:ext>
            </a:extLst>
          </p:cNvPr>
          <p:cNvSpPr/>
          <p:nvPr/>
        </p:nvSpPr>
        <p:spPr bwMode="auto">
          <a:xfrm>
            <a:off x="3945249" y="202971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3DDAC7F-748C-4DE8-84E2-D83A7048E0CC}"/>
              </a:ext>
            </a:extLst>
          </p:cNvPr>
          <p:cNvSpPr/>
          <p:nvPr/>
        </p:nvSpPr>
        <p:spPr bwMode="auto">
          <a:xfrm>
            <a:off x="5040624" y="2017809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7367" name="Line 5">
            <a:extLst>
              <a:ext uri="{FF2B5EF4-FFF2-40B4-BE49-F238E27FC236}">
                <a16:creationId xmlns:a16="http://schemas.microsoft.com/office/drawing/2014/main" id="{918EE96C-A9EA-4CAF-AFE9-9496FC439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8936" y="2195690"/>
            <a:ext cx="2239566" cy="810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BD4F0-A44C-4A5F-8425-A25479742478}"/>
              </a:ext>
            </a:extLst>
          </p:cNvPr>
          <p:cNvSpPr/>
          <p:nvPr/>
        </p:nvSpPr>
        <p:spPr bwMode="auto">
          <a:xfrm>
            <a:off x="5196595" y="292268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7369" name="TextBox 27">
            <a:extLst>
              <a:ext uri="{FF2B5EF4-FFF2-40B4-BE49-F238E27FC236}">
                <a16:creationId xmlns:a16="http://schemas.microsoft.com/office/drawing/2014/main" id="{23824F97-EA71-44CF-A4D4-A1DE8EA9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92" y="16883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57370" name="TextBox 28">
            <a:extLst>
              <a:ext uri="{FF2B5EF4-FFF2-40B4-BE49-F238E27FC236}">
                <a16:creationId xmlns:a16="http://schemas.microsoft.com/office/drawing/2014/main" id="{FFFFB827-8D5C-4FE7-BC11-78D5142A6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351" y="262181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57371" name="TextBox 39">
            <a:extLst>
              <a:ext uri="{FF2B5EF4-FFF2-40B4-BE49-F238E27FC236}">
                <a16:creationId xmlns:a16="http://schemas.microsoft.com/office/drawing/2014/main" id="{94E74475-E76B-49B5-825A-2D9865BAD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8471" y="170013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</a:p>
        </p:txBody>
      </p:sp>
      <p:sp>
        <p:nvSpPr>
          <p:cNvPr id="57372" name="TextBox 40">
            <a:extLst>
              <a:ext uri="{FF2B5EF4-FFF2-40B4-BE49-F238E27FC236}">
                <a16:creationId xmlns:a16="http://schemas.microsoft.com/office/drawing/2014/main" id="{AC18691A-D3C8-467A-8CFE-A9CEAEA6C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488" y="265398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4</a:t>
            </a:r>
          </a:p>
        </p:txBody>
      </p:sp>
      <p:sp>
        <p:nvSpPr>
          <p:cNvPr id="57373" name="TextBox 41">
            <a:extLst>
              <a:ext uri="{FF2B5EF4-FFF2-40B4-BE49-F238E27FC236}">
                <a16:creationId xmlns:a16="http://schemas.microsoft.com/office/drawing/2014/main" id="{B59E1609-B526-45E1-A030-BCDAD078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2180" y="170883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</a:t>
            </a:r>
          </a:p>
        </p:txBody>
      </p:sp>
      <p:sp>
        <p:nvSpPr>
          <p:cNvPr id="57374" name="TextBox 42">
            <a:extLst>
              <a:ext uri="{FF2B5EF4-FFF2-40B4-BE49-F238E27FC236}">
                <a16:creationId xmlns:a16="http://schemas.microsoft.com/office/drawing/2014/main" id="{34F086AD-693A-47F8-ACC8-E56B3AD2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856" y="171205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57375" name="TextBox 43">
            <a:extLst>
              <a:ext uri="{FF2B5EF4-FFF2-40B4-BE49-F238E27FC236}">
                <a16:creationId xmlns:a16="http://schemas.microsoft.com/office/drawing/2014/main" id="{688E3FD4-16EC-4F9D-97EB-1BE599332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83" y="264936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5</a:t>
            </a:r>
          </a:p>
        </p:txBody>
      </p:sp>
      <p:sp>
        <p:nvSpPr>
          <p:cNvPr id="57376" name="TextBox 44">
            <a:extLst>
              <a:ext uri="{FF2B5EF4-FFF2-40B4-BE49-F238E27FC236}">
                <a16:creationId xmlns:a16="http://schemas.microsoft.com/office/drawing/2014/main" id="{3848AA67-9CDC-4ACB-BC68-5A4E102D0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359" y="262776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6</a:t>
            </a:r>
          </a:p>
        </p:txBody>
      </p:sp>
      <p:sp>
        <p:nvSpPr>
          <p:cNvPr id="57377" name="TextBox 45">
            <a:extLst>
              <a:ext uri="{FF2B5EF4-FFF2-40B4-BE49-F238E27FC236}">
                <a16:creationId xmlns:a16="http://schemas.microsoft.com/office/drawing/2014/main" id="{A565E966-9666-4A22-A5C3-86253AFF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071" y="396555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</a:t>
            </a:r>
          </a:p>
        </p:txBody>
      </p:sp>
      <p:sp>
        <p:nvSpPr>
          <p:cNvPr id="57378" name="TextBox 46">
            <a:extLst>
              <a:ext uri="{FF2B5EF4-FFF2-40B4-BE49-F238E27FC236}">
                <a16:creationId xmlns:a16="http://schemas.microsoft.com/office/drawing/2014/main" id="{B97221FA-6EB3-4832-B834-0BD7A267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027" y="394221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</a:t>
            </a:r>
          </a:p>
        </p:txBody>
      </p:sp>
      <p:sp>
        <p:nvSpPr>
          <p:cNvPr id="57379" name="TextBox 47">
            <a:extLst>
              <a:ext uri="{FF2B5EF4-FFF2-40B4-BE49-F238E27FC236}">
                <a16:creationId xmlns:a16="http://schemas.microsoft.com/office/drawing/2014/main" id="{BE19832E-0C29-4913-8B12-6BD38A4CA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558" y="395581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6B8CD4-5B60-47D6-8283-A7671AD1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855" y="866004"/>
            <a:ext cx="595547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</a:rPr>
              <a:t>Logical clocks: if a </a:t>
            </a:r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 b then </a:t>
            </a:r>
            <a:r>
              <a:rPr lang="en-US" altLang="en-US" sz="2000" dirty="0" err="1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lc</a:t>
            </a:r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(a) &lt; </a:t>
            </a:r>
            <a:r>
              <a:rPr lang="en-US" altLang="en-US" sz="2000" dirty="0" err="1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lc</a:t>
            </a:r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(b)</a:t>
            </a:r>
          </a:p>
          <a:p>
            <a:pPr eaLnBrk="1" hangingPunct="1"/>
            <a:r>
              <a:rPr lang="en-US" altLang="en-US" sz="2000" dirty="0">
                <a:latin typeface="宋体" panose="02010600030101010101" pitchFamily="2" charset="-122"/>
                <a:cs typeface="微软雅黑" panose="020B0503020204020204" pitchFamily="34" charset="-122"/>
                <a:sym typeface="Wingdings" panose="05000000000000000000" pitchFamily="2" charset="2"/>
              </a:rPr>
              <a:t>Issue: same logical time for different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/>
      <p:bldP spid="57355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7364" grpId="0" animBg="1"/>
      <p:bldP spid="36" grpId="0" animBg="1"/>
      <p:bldP spid="37" grpId="0" animBg="1"/>
      <p:bldP spid="57367" grpId="0" animBg="1"/>
      <p:bldP spid="39" grpId="0" animBg="1"/>
      <p:bldP spid="57369" grpId="0"/>
      <p:bldP spid="57370" grpId="0"/>
      <p:bldP spid="57371" grpId="0"/>
      <p:bldP spid="57372" grpId="0"/>
      <p:bldP spid="57373" grpId="0"/>
      <p:bldP spid="57374" grpId="0"/>
      <p:bldP spid="57375" grpId="0"/>
      <p:bldP spid="57376" grpId="0"/>
      <p:bldP spid="57377" grpId="0"/>
      <p:bldP spid="57378" grpId="0"/>
      <p:bldP spid="573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F257-7352-4338-A37E-B3E3F4DD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abstraction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817C-9F66-4A07-9E0C-E6345D985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49504"/>
            <a:ext cx="8404448" cy="3818430"/>
          </a:xfrm>
        </p:spPr>
        <p:txBody>
          <a:bodyPr>
            <a:normAutofit/>
          </a:bodyPr>
          <a:lstStyle/>
          <a:p>
            <a:r>
              <a:rPr lang="en-US" sz="2000" dirty="0"/>
              <a:t>Broadcast: an information dissemination method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When more than two processes need to operate in a coordinated manner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E.g., shared register, consensus, multi-party computation </a:t>
            </a:r>
          </a:p>
          <a:p>
            <a:endParaRPr lang="en-US" sz="2000" dirty="0"/>
          </a:p>
          <a:p>
            <a:r>
              <a:rPr lang="en-US" sz="2000" dirty="0"/>
              <a:t>A process sends a message within a group of processes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Π</a:t>
            </a:r>
            <a:r>
              <a:rPr lang="en-US" sz="2000" dirty="0"/>
              <a:t>, such that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processes in </a:t>
            </a:r>
            <a:r>
              <a:rPr lang="en-US" altLang="en-US" sz="2000" dirty="0">
                <a:ea typeface="ＭＳ Ｐゴシック" panose="020B0600070205080204" pitchFamily="34" charset="-128"/>
              </a:rPr>
              <a:t>Π </a:t>
            </a:r>
            <a:r>
              <a:rPr lang="en-US" sz="2000" dirty="0"/>
              <a:t>agree on the messages they deliver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73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2B87-ED2D-43F1-8F45-372CA1CB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76505D2C-EB58-428E-A775-AF59870C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115300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Logical clocks enforce partial order among events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Concurrent events may have the same or different logical time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Enforcing total order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Use process IDs as tiebreakers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AE38D42A-C0AD-4EF0-AD90-CFD05FB16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2244BB-3DD0-43F3-B039-22B142062ED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DA30-5F18-47F1-9F85-4274CA8C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Logical clocks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CF066C1C-7FE2-4032-91D1-2F6C2C001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7A68120-74D4-495F-A7BD-3D689A9D41C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59396" name="Line 3">
            <a:extLst>
              <a:ext uri="{FF2B5EF4-FFF2-40B4-BE49-F238E27FC236}">
                <a16:creationId xmlns:a16="http://schemas.microsoft.com/office/drawing/2014/main" id="{F29EA894-F6F5-40EF-84B1-5B9556F13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859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397" name="Line 4">
            <a:extLst>
              <a:ext uri="{FF2B5EF4-FFF2-40B4-BE49-F238E27FC236}">
                <a16:creationId xmlns:a16="http://schemas.microsoft.com/office/drawing/2014/main" id="{2A32DDCC-51D4-43E2-A28B-D6CA186DC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800350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398" name="Line 5">
            <a:extLst>
              <a:ext uri="{FF2B5EF4-FFF2-40B4-BE49-F238E27FC236}">
                <a16:creationId xmlns:a16="http://schemas.microsoft.com/office/drawing/2014/main" id="{AE3A64D0-D21F-496D-ABEC-0980AF759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43100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3E950EF2-3FDE-41CC-B117-0A552C791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41148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9400" name="Text Box 10">
            <a:extLst>
              <a:ext uri="{FF2B5EF4-FFF2-40B4-BE49-F238E27FC236}">
                <a16:creationId xmlns:a16="http://schemas.microsoft.com/office/drawing/2014/main" id="{1A43C480-4554-4638-A941-CF9DC3FF3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6278CB58-5415-4047-8E9E-052296A0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89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7B393064-E634-4E89-AB26-80D286CBB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59403" name="Line 15">
            <a:extLst>
              <a:ext uri="{FF2B5EF4-FFF2-40B4-BE49-F238E27FC236}">
                <a16:creationId xmlns:a16="http://schemas.microsoft.com/office/drawing/2014/main" id="{417FB94B-6057-465A-9CAA-6922D7B3B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4219" y="2890838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BEC281-0DFB-43A4-B842-D4C59B52AF01}"/>
              </a:ext>
            </a:extLst>
          </p:cNvPr>
          <p:cNvSpPr/>
          <p:nvPr/>
        </p:nvSpPr>
        <p:spPr bwMode="auto">
          <a:xfrm>
            <a:off x="1951435" y="17395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241EDA9-B9A5-4AE2-9732-35E649B84987}"/>
              </a:ext>
            </a:extLst>
          </p:cNvPr>
          <p:cNvSpPr/>
          <p:nvPr/>
        </p:nvSpPr>
        <p:spPr bwMode="auto">
          <a:xfrm>
            <a:off x="2515791" y="2656285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FACA90-34A1-4A22-A6EF-3C13654E1CDD}"/>
              </a:ext>
            </a:extLst>
          </p:cNvPr>
          <p:cNvSpPr/>
          <p:nvPr/>
        </p:nvSpPr>
        <p:spPr bwMode="auto">
          <a:xfrm>
            <a:off x="3120629" y="39874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B90BEBE-36B3-4DBC-A4F0-7260AC98DF27}"/>
              </a:ext>
            </a:extLst>
          </p:cNvPr>
          <p:cNvSpPr/>
          <p:nvPr/>
        </p:nvSpPr>
        <p:spPr bwMode="auto">
          <a:xfrm>
            <a:off x="2793206" y="174783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12CF51-DE85-43F1-98A8-3367705A92E2}"/>
              </a:ext>
            </a:extLst>
          </p:cNvPr>
          <p:cNvSpPr/>
          <p:nvPr/>
        </p:nvSpPr>
        <p:spPr bwMode="auto">
          <a:xfrm>
            <a:off x="2622947" y="398264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464DD5E-98BF-46D2-9A6B-F5FE395718E3}"/>
              </a:ext>
            </a:extLst>
          </p:cNvPr>
          <p:cNvSpPr/>
          <p:nvPr/>
        </p:nvSpPr>
        <p:spPr bwMode="auto">
          <a:xfrm>
            <a:off x="1852613" y="400407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93167A6-4D36-4E91-AB21-CA824BDCCEBA}"/>
              </a:ext>
            </a:extLst>
          </p:cNvPr>
          <p:cNvSpPr/>
          <p:nvPr/>
        </p:nvSpPr>
        <p:spPr bwMode="auto">
          <a:xfrm>
            <a:off x="3886200" y="26967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09D47A-EB03-43E7-BAC1-2B545655052E}"/>
              </a:ext>
            </a:extLst>
          </p:cNvPr>
          <p:cNvSpPr/>
          <p:nvPr/>
        </p:nvSpPr>
        <p:spPr bwMode="auto">
          <a:xfrm>
            <a:off x="4352925" y="268486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9412" name="Line 15">
            <a:extLst>
              <a:ext uri="{FF2B5EF4-FFF2-40B4-BE49-F238E27FC236}">
                <a16:creationId xmlns:a16="http://schemas.microsoft.com/office/drawing/2014/main" id="{0B2A9AE6-28A9-4763-A34B-CEA12B1F5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948" y="1951435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470765A-BE97-4767-ABB7-B37633AEB62B}"/>
              </a:ext>
            </a:extLst>
          </p:cNvPr>
          <p:cNvSpPr/>
          <p:nvPr/>
        </p:nvSpPr>
        <p:spPr bwMode="auto">
          <a:xfrm>
            <a:off x="3942160" y="17668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9983BF-D4C7-4178-AF2F-96743A7F8F4A}"/>
              </a:ext>
            </a:extLst>
          </p:cNvPr>
          <p:cNvSpPr/>
          <p:nvPr/>
        </p:nvSpPr>
        <p:spPr bwMode="auto">
          <a:xfrm>
            <a:off x="5037535" y="175498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9415" name="Line 5">
            <a:extLst>
              <a:ext uri="{FF2B5EF4-FFF2-40B4-BE49-F238E27FC236}">
                <a16:creationId xmlns:a16="http://schemas.microsoft.com/office/drawing/2014/main" id="{22BEC4AF-C04B-4C14-999D-47EAF8904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991" y="1931194"/>
            <a:ext cx="2232422" cy="8120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4861F6-EDE0-4BA0-81F2-03C644AC0F95}"/>
              </a:ext>
            </a:extLst>
          </p:cNvPr>
          <p:cNvSpPr/>
          <p:nvPr/>
        </p:nvSpPr>
        <p:spPr bwMode="auto">
          <a:xfrm>
            <a:off x="5193506" y="265985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59417" name="TextBox 27">
            <a:extLst>
              <a:ext uri="{FF2B5EF4-FFF2-40B4-BE49-F238E27FC236}">
                <a16:creationId xmlns:a16="http://schemas.microsoft.com/office/drawing/2014/main" id="{CFA47A2D-E233-4D15-A741-A3D3D560C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762" y="144923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1.1</a:t>
            </a:r>
          </a:p>
        </p:txBody>
      </p:sp>
      <p:sp>
        <p:nvSpPr>
          <p:cNvPr id="59418" name="TextBox 28">
            <a:extLst>
              <a:ext uri="{FF2B5EF4-FFF2-40B4-BE49-F238E27FC236}">
                <a16:creationId xmlns:a16="http://schemas.microsoft.com/office/drawing/2014/main" id="{387BC29B-EF43-4992-A899-E6CDA2F5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572" y="236351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2.2</a:t>
            </a:r>
          </a:p>
        </p:txBody>
      </p:sp>
      <p:sp>
        <p:nvSpPr>
          <p:cNvPr id="59419" name="TextBox 39">
            <a:extLst>
              <a:ext uri="{FF2B5EF4-FFF2-40B4-BE49-F238E27FC236}">
                <a16:creationId xmlns:a16="http://schemas.microsoft.com/office/drawing/2014/main" id="{DF8E10FA-1987-4064-A23F-D9D07704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872" y="1462137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6.1</a:t>
            </a:r>
          </a:p>
        </p:txBody>
      </p:sp>
      <p:sp>
        <p:nvSpPr>
          <p:cNvPr id="59420" name="TextBox 40">
            <a:extLst>
              <a:ext uri="{FF2B5EF4-FFF2-40B4-BE49-F238E27FC236}">
                <a16:creationId xmlns:a16="http://schemas.microsoft.com/office/drawing/2014/main" id="{1AFFFDF0-99F6-4EBA-97D4-925DA25F1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454" y="240030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4.2</a:t>
            </a:r>
          </a:p>
        </p:txBody>
      </p:sp>
      <p:sp>
        <p:nvSpPr>
          <p:cNvPr id="59421" name="TextBox 41">
            <a:extLst>
              <a:ext uri="{FF2B5EF4-FFF2-40B4-BE49-F238E27FC236}">
                <a16:creationId xmlns:a16="http://schemas.microsoft.com/office/drawing/2014/main" id="{E8BAE0C7-38E8-49F4-A77F-67BB1DA5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104" y="144923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2.1</a:t>
            </a:r>
          </a:p>
        </p:txBody>
      </p:sp>
      <p:sp>
        <p:nvSpPr>
          <p:cNvPr id="59422" name="TextBox 42">
            <a:extLst>
              <a:ext uri="{FF2B5EF4-FFF2-40B4-BE49-F238E27FC236}">
                <a16:creationId xmlns:a16="http://schemas.microsoft.com/office/drawing/2014/main" id="{57618EA3-3A8A-4135-93D3-4818929FE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990" y="1455125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3.1</a:t>
            </a:r>
          </a:p>
        </p:txBody>
      </p:sp>
      <p:sp>
        <p:nvSpPr>
          <p:cNvPr id="59423" name="TextBox 43">
            <a:extLst>
              <a:ext uri="{FF2B5EF4-FFF2-40B4-BE49-F238E27FC236}">
                <a16:creationId xmlns:a16="http://schemas.microsoft.com/office/drawing/2014/main" id="{18A466CE-62E1-409F-9B1B-0BE1C1DF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291" y="2385180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5.2</a:t>
            </a:r>
          </a:p>
        </p:txBody>
      </p:sp>
      <p:sp>
        <p:nvSpPr>
          <p:cNvPr id="59424" name="TextBox 44">
            <a:extLst>
              <a:ext uri="{FF2B5EF4-FFF2-40B4-BE49-F238E27FC236}">
                <a16:creationId xmlns:a16="http://schemas.microsoft.com/office/drawing/2014/main" id="{F348EB81-EC91-44DA-97C1-6FC1CA757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436" y="2382178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6.2</a:t>
            </a:r>
          </a:p>
        </p:txBody>
      </p:sp>
      <p:sp>
        <p:nvSpPr>
          <p:cNvPr id="59425" name="TextBox 45">
            <a:extLst>
              <a:ext uri="{FF2B5EF4-FFF2-40B4-BE49-F238E27FC236}">
                <a16:creationId xmlns:a16="http://schemas.microsoft.com/office/drawing/2014/main" id="{B6A5C360-A7E5-4EF0-8EA6-B427DD5D4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128" y="3702724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1.3</a:t>
            </a:r>
          </a:p>
        </p:txBody>
      </p:sp>
      <p:sp>
        <p:nvSpPr>
          <p:cNvPr id="59426" name="TextBox 46">
            <a:extLst>
              <a:ext uri="{FF2B5EF4-FFF2-40B4-BE49-F238E27FC236}">
                <a16:creationId xmlns:a16="http://schemas.microsoft.com/office/drawing/2014/main" id="{9B71818D-9947-4101-B9FB-123C9C00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483" y="3679389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2.3</a:t>
            </a:r>
          </a:p>
        </p:txBody>
      </p:sp>
      <p:sp>
        <p:nvSpPr>
          <p:cNvPr id="59427" name="TextBox 47">
            <a:extLst>
              <a:ext uri="{FF2B5EF4-FFF2-40B4-BE49-F238E27FC236}">
                <a16:creationId xmlns:a16="http://schemas.microsoft.com/office/drawing/2014/main" id="{21A2DD9B-A1CF-4C3E-A386-9E6E2AE4A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014" y="3698439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3.3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CF00-03D4-486F-93B6-580B8F36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Still some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C375-2A86-4AE8-BF13-03BDFA45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Logical clocks cannot convey causal relation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i.e.,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lc</a:t>
            </a:r>
            <a:r>
              <a:rPr lang="en-US" altLang="en-US" sz="2000" dirty="0">
                <a:ea typeface="ＭＳ Ｐゴシック" panose="020B0600070205080204" pitchFamily="34" charset="-128"/>
              </a:rPr>
              <a:t>(a) &lt;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lc</a:t>
            </a:r>
            <a:r>
              <a:rPr lang="en-US" altLang="en-US" sz="2000" dirty="0">
                <a:ea typeface="ＭＳ Ｐゴシック" panose="020B0600070205080204" pitchFamily="34" charset="-128"/>
              </a:rPr>
              <a:t>(b) does not imply a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b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Vector clocks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C17BDA39-1002-4B55-AB1A-37007A74E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30451BB-CFCD-4224-A38F-AF7782458C6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BF98-CE17-42E8-91BB-764AEC48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CF2D-18E5-4DC6-AEF1-06CBA08B1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Each process pi maintains a vector of counters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Initially,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[j] = 0, for every j </a:t>
            </a:r>
            <a:r>
              <a:rPr lang="en-US" altLang="en-US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 1..n</a:t>
            </a:r>
            <a:endParaRPr lang="en-US" altLang="en-US" sz="1800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pi increments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] with every step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pi includes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20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[] in every message it sends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Upon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pj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receives a message from 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[k] := max(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[k],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800" dirty="0">
                <a:ea typeface="ＭＳ Ｐゴシック" panose="020B0600070205080204" pitchFamily="34" charset="-128"/>
              </a:rPr>
              <a:t>[k]), for every 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[j] :=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VC</a:t>
            </a:r>
            <a:r>
              <a:rPr lang="en-US" altLang="en-US" sz="1800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en-US" sz="1800" dirty="0">
                <a:ea typeface="ＭＳ Ｐゴシック" panose="020B0600070205080204" pitchFamily="34" charset="-128"/>
              </a:rPr>
              <a:t>[j] + 1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6CFF9E2-106C-4380-9139-CA89F7021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1A6A9E-9078-4143-A305-6A5A068A2E1A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E267-75FF-4003-AD31-1C482A4B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Vector clocks (</a:t>
            </a:r>
            <a:r>
              <a:rPr lang="en-US" dirty="0" err="1"/>
              <a:t>vc</a:t>
            </a:r>
            <a:r>
              <a:rPr lang="en-US" dirty="0"/>
              <a:t>)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A9B3BACF-EF9E-42F9-A05E-F36D2416B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C31A7A-DAC1-45F0-9CA1-BAE5B798D55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62468" name="Line 3">
            <a:extLst>
              <a:ext uri="{FF2B5EF4-FFF2-40B4-BE49-F238E27FC236}">
                <a16:creationId xmlns:a16="http://schemas.microsoft.com/office/drawing/2014/main" id="{270EF83F-46E5-4B05-936F-2AEECA1C1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859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2469" name="Line 4">
            <a:extLst>
              <a:ext uri="{FF2B5EF4-FFF2-40B4-BE49-F238E27FC236}">
                <a16:creationId xmlns:a16="http://schemas.microsoft.com/office/drawing/2014/main" id="{A1B9B459-D3E6-4330-AA9E-39D84D89A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1" y="2800350"/>
            <a:ext cx="6088856" cy="1428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73EF17B3-C952-4FA7-A5B9-D64B8FE03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43100"/>
            <a:ext cx="514350" cy="7429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7BD2BA4C-9421-4E10-AAE3-656231E3D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41148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62472" name="Text Box 10">
            <a:extLst>
              <a:ext uri="{FF2B5EF4-FFF2-40B4-BE49-F238E27FC236}">
                <a16:creationId xmlns:a16="http://schemas.microsoft.com/office/drawing/2014/main" id="{161E0DCC-E9D1-432D-B25B-733BDB302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764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62473" name="Text Box 11">
            <a:extLst>
              <a:ext uri="{FF2B5EF4-FFF2-40B4-BE49-F238E27FC236}">
                <a16:creationId xmlns:a16="http://schemas.microsoft.com/office/drawing/2014/main" id="{8D6870DD-70AA-4F8A-9626-909853915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289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62474" name="Text Box 12">
            <a:extLst>
              <a:ext uri="{FF2B5EF4-FFF2-40B4-BE49-F238E27FC236}">
                <a16:creationId xmlns:a16="http://schemas.microsoft.com/office/drawing/2014/main" id="{3B2A8EAC-2302-49A4-B1A2-87E6E7A00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114B0391-DCA9-4887-948E-907D994EB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4219" y="2890838"/>
            <a:ext cx="685800" cy="11179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8CE4A6-E275-4C81-874C-D05499DEBAE8}"/>
              </a:ext>
            </a:extLst>
          </p:cNvPr>
          <p:cNvSpPr/>
          <p:nvPr/>
        </p:nvSpPr>
        <p:spPr bwMode="auto">
          <a:xfrm>
            <a:off x="1951435" y="17395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1B91C34-1266-4B10-A520-A332DB5E7E71}"/>
              </a:ext>
            </a:extLst>
          </p:cNvPr>
          <p:cNvSpPr/>
          <p:nvPr/>
        </p:nvSpPr>
        <p:spPr bwMode="auto">
          <a:xfrm>
            <a:off x="2515791" y="2656285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F5570C-4194-4C50-93CC-AE72DDB65213}"/>
              </a:ext>
            </a:extLst>
          </p:cNvPr>
          <p:cNvSpPr/>
          <p:nvPr/>
        </p:nvSpPr>
        <p:spPr bwMode="auto">
          <a:xfrm>
            <a:off x="3120629" y="3987404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853CF2-030F-40EC-89DC-7F9DE66E8DDF}"/>
              </a:ext>
            </a:extLst>
          </p:cNvPr>
          <p:cNvSpPr/>
          <p:nvPr/>
        </p:nvSpPr>
        <p:spPr bwMode="auto">
          <a:xfrm>
            <a:off x="2793206" y="174783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A30165-184E-46D1-87A0-8EE0EF67FEF0}"/>
              </a:ext>
            </a:extLst>
          </p:cNvPr>
          <p:cNvSpPr/>
          <p:nvPr/>
        </p:nvSpPr>
        <p:spPr bwMode="auto">
          <a:xfrm>
            <a:off x="2622947" y="398264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1698D4-CB65-4239-AF93-BCEC76417E44}"/>
              </a:ext>
            </a:extLst>
          </p:cNvPr>
          <p:cNvSpPr/>
          <p:nvPr/>
        </p:nvSpPr>
        <p:spPr bwMode="auto">
          <a:xfrm>
            <a:off x="1852613" y="4004072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002A2FB-B872-400B-AC32-FEEFACB3F535}"/>
              </a:ext>
            </a:extLst>
          </p:cNvPr>
          <p:cNvSpPr/>
          <p:nvPr/>
        </p:nvSpPr>
        <p:spPr bwMode="auto">
          <a:xfrm>
            <a:off x="3886200" y="269676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6DA6D5-FD85-4115-B378-913DE4B90CE1}"/>
              </a:ext>
            </a:extLst>
          </p:cNvPr>
          <p:cNvSpPr/>
          <p:nvPr/>
        </p:nvSpPr>
        <p:spPr bwMode="auto">
          <a:xfrm>
            <a:off x="4352925" y="2684860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65D14D0A-38EB-491D-BB1B-C840B76FC8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948" y="1951435"/>
            <a:ext cx="550069" cy="7477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CD9D931-5F38-46A9-8324-A8EFE935FA5D}"/>
              </a:ext>
            </a:extLst>
          </p:cNvPr>
          <p:cNvSpPr/>
          <p:nvPr/>
        </p:nvSpPr>
        <p:spPr bwMode="auto">
          <a:xfrm>
            <a:off x="3942160" y="1766888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44BD47-69DE-4B5E-96A6-49D64423028A}"/>
              </a:ext>
            </a:extLst>
          </p:cNvPr>
          <p:cNvSpPr/>
          <p:nvPr/>
        </p:nvSpPr>
        <p:spPr bwMode="auto">
          <a:xfrm>
            <a:off x="5037535" y="1754981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38" name="Line 5">
            <a:extLst>
              <a:ext uri="{FF2B5EF4-FFF2-40B4-BE49-F238E27FC236}">
                <a16:creationId xmlns:a16="http://schemas.microsoft.com/office/drawing/2014/main" id="{DA50AE73-7D04-4915-B61B-AC28D1B0B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991" y="1931194"/>
            <a:ext cx="2232422" cy="81200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BF1A6E-590B-4C4A-9FA4-384C6B22B07E}"/>
              </a:ext>
            </a:extLst>
          </p:cNvPr>
          <p:cNvSpPr/>
          <p:nvPr/>
        </p:nvSpPr>
        <p:spPr bwMode="auto">
          <a:xfrm>
            <a:off x="5193506" y="2659856"/>
            <a:ext cx="228600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4CE3BD-94A0-4B6B-8BD0-25418EC15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96" y="140136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(1,0,0)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0C7982-191E-4B67-B87A-042DE697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759" y="232981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(1,2,3)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74429F-0318-4326-BB7A-79BC3FAD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348" y="2337197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(2,4,3)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EF2EE2-35A7-4B12-916C-51FD268D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144" y="139755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(2,0,0)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84A29-B17E-4651-90AC-858FEBFD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629" y="2329815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(1,1,0)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177351-4295-4ABA-B64E-1C73CBF5D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155" y="3657600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(0,0,1)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CB41E-24E5-41B6-AF1A-AE2A1555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56" y="3657600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(0,0,2)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688A0E-6EF9-4487-B7D9-614355DF0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939" y="41804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(0,0,3)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6473EE-5A3A-4ADD-9EE9-A4107D48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202" y="286952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(1,3,3)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D50045-B6EA-42C1-8B9B-5F5D785F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020" y="140136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(3,0,0)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D2DC4-BCCC-45E1-8602-C3241581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748" y="1425536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(4,3,3)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9" grpId="0" animBg="1"/>
      <p:bldP spid="28" grpId="0"/>
      <p:bldP spid="41" grpId="0"/>
      <p:bldP spid="45" grpId="0"/>
      <p:bldP spid="49" grpId="0"/>
      <p:bldP spid="50" grpId="0"/>
      <p:bldP spid="51" grpId="0"/>
      <p:bldP spid="52" grpId="0"/>
      <p:bldP spid="55" grpId="0"/>
      <p:bldP spid="56" grpId="0"/>
      <p:bldP spid="57" grpId="0"/>
      <p:bldP spid="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A460-615C-4CF2-A2B5-11D606EE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E67A-553A-4CC0-8FC1-60DE9AFD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68175" cy="3818430"/>
          </a:xfrm>
        </p:spPr>
        <p:txBody>
          <a:bodyPr/>
          <a:lstStyle/>
          <a:p>
            <a:r>
              <a:rPr lang="en-US" sz="2000" dirty="0"/>
              <a:t>Let m1 and m2 be any two messages, m1 causally precedes m2 </a:t>
            </a:r>
            <a:r>
              <a:rPr lang="en-US" sz="2000" dirty="0" err="1"/>
              <a:t>iff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FIFO order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Some process pi broadcasts m1 before broadcasting m2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Message order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Some process pi delivers m1 and then broadcasts m2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Transitivity: there is a message m3 such that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m1 causally precedes m3 and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m3 causally precedes m2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27D3-228E-43EE-B155-DC08F1C6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precedence?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4B64-81B5-4993-A5D9-A8BE8022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m1 causally precedes m2 </a:t>
            </a:r>
            <a:r>
              <a:rPr lang="en-US" dirty="0" err="1"/>
              <a:t>iff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&lt;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dirty="0"/>
              <a:t>, m1&gt;</a:t>
            </a:r>
            <a:r>
              <a:rPr lang="fr-CH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</a:t>
            </a:r>
            <a:r>
              <a:rPr lang="en-US" dirty="0"/>
              <a:t> &lt;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dirty="0"/>
              <a:t>, m2&gt;?</a:t>
            </a:r>
          </a:p>
          <a:p>
            <a:endParaRPr lang="en-US" dirty="0"/>
          </a:p>
          <a:p>
            <a:r>
              <a:rPr lang="en-US" dirty="0"/>
              <a:t>“Happens before” was defined on the channel level so not entirely suitable here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DC56-E024-483C-AEB5-51E9EE41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Happened-before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B63C-4B21-4558-8B95-16D47F16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 </a:t>
            </a:r>
            <a:r>
              <a:rPr lang="en-US" dirty="0"/>
              <a:t>→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Local order: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both a and b occur at the same process p, and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event a precedes b according to p’s local clock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Communication order: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a is a </a:t>
            </a:r>
            <a:r>
              <a:rPr lang="en-US" altLang="en-US" b="1" dirty="0">
                <a:ea typeface="ＭＳ Ｐゴシック" panose="020B0600070205080204" pitchFamily="34" charset="-128"/>
              </a:rPr>
              <a:t>broadcast</a:t>
            </a:r>
            <a:r>
              <a:rPr lang="en-US" altLang="en-US" dirty="0">
                <a:ea typeface="ＭＳ Ｐゴシック" panose="020B0600070205080204" pitchFamily="34" charset="-128"/>
              </a:rPr>
              <a:t> event containing message m, whereas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b is a </a:t>
            </a:r>
            <a:r>
              <a:rPr lang="en-US" altLang="en-US" b="1" dirty="0">
                <a:ea typeface="ＭＳ Ｐゴシック" panose="020B0600070205080204" pitchFamily="34" charset="-128"/>
              </a:rPr>
              <a:t>delivery</a:t>
            </a:r>
            <a:r>
              <a:rPr lang="en-US" altLang="en-US" dirty="0">
                <a:ea typeface="ＭＳ Ｐゴシック" panose="020B0600070205080204" pitchFamily="34" charset="-128"/>
              </a:rPr>
              <a:t> event for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Transitivity: 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there is event c, such that a </a:t>
            </a:r>
            <a:r>
              <a:rPr lang="en-US" dirty="0"/>
              <a:t>→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 and c </a:t>
            </a:r>
            <a:r>
              <a:rPr lang="en-US" dirty="0"/>
              <a:t>→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b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Wingdings" panose="05000000000000000000" pitchFamily="2" charset="2"/>
              </a:rPr>
              <a:t>Then: m1 causally precedes m2 </a:t>
            </a:r>
            <a:r>
              <a:rPr lang="en-US" altLang="en-US" dirty="0" err="1">
                <a:ea typeface="ＭＳ Ｐゴシック" panose="020B0600070205080204" pitchFamily="34" charset="-128"/>
                <a:sym typeface="Wingdings" panose="05000000000000000000" pitchFamily="2" charset="2"/>
              </a:rPr>
              <a:t>iff</a:t>
            </a:r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, m1&gt; </a:t>
            </a:r>
            <a:r>
              <a:rPr lang="en-US" dirty="0"/>
              <a:t>→</a:t>
            </a:r>
            <a:r>
              <a:rPr lang="fr-CH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lang="en-US" altLang="zh-CN" dirty="0" err="1"/>
              <a:t>rb</a:t>
            </a:r>
            <a:r>
              <a:rPr lang="en-US" altLang="en-US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Broadcast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, m2&gt;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Wingdings" panose="05000000000000000000" pitchFamily="2" charset="2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0759903C-7967-4083-A346-1C0130B48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ADD515-A4C7-440B-AD77-E53A439046E2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42BE-B741-46E3-B42C-403C5588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Causal-order (reliable)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41B1-3190-4004-973A-B4C78E66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CausalOrderReliableBroadcast</a:t>
            </a:r>
            <a:r>
              <a:rPr lang="en-US" dirty="0"/>
              <a:t>, instance </a:t>
            </a:r>
            <a:r>
              <a:rPr lang="en-US" dirty="0" err="1"/>
              <a:t>crb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crb</a:t>
            </a:r>
            <a:r>
              <a:rPr lang="en-US" dirty="0"/>
              <a:t>, Broadcast | m &gt;: Broadcasts a message m to all processes.</a:t>
            </a:r>
          </a:p>
          <a:p>
            <a:r>
              <a:rPr lang="en-US" dirty="0"/>
              <a:t>Indication: &lt; </a:t>
            </a:r>
            <a:r>
              <a:rPr lang="en-US" dirty="0" err="1"/>
              <a:t>crb</a:t>
            </a:r>
            <a:r>
              <a:rPr lang="en-US" dirty="0"/>
              <a:t>, Deliver | p, m &gt;: Delivers a message m broadcast by process 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CRB1–CRB4. </a:t>
            </a:r>
            <a:r>
              <a:rPr lang="en-US" sz="2100" dirty="0"/>
              <a:t>Same as properties RB1–RB4 in (regular) reliable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b="1" dirty="0"/>
              <a:t>CRB5. Causal delivery</a:t>
            </a:r>
            <a:r>
              <a:rPr lang="en-US" sz="2100" dirty="0"/>
              <a:t>: For any message m1 that causally precedes a message m2, i.e., m1 → m2, no process delivers m2 unless it has already delivered m1.</a:t>
            </a:r>
          </a:p>
        </p:txBody>
      </p:sp>
    </p:spTree>
    <p:extLst>
      <p:ext uri="{BB962C8B-B14F-4D97-AF65-F5344CB8AC3E}">
        <p14:creationId xmlns:p14="http://schemas.microsoft.com/office/powerpoint/2010/main" val="42729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A31D-B75D-4365-95F0-766B37E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r>
              <a:rPr lang="en-US" dirty="0"/>
              <a:t>?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1A4EEE68-A42B-4233-A9B5-AB22939876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D0A5E7-F759-4802-9A62-F319E8F98F0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1684" name="Text Box 5">
            <a:extLst>
              <a:ext uri="{FF2B5EF4-FFF2-40B4-BE49-F238E27FC236}">
                <a16:creationId xmlns:a16="http://schemas.microsoft.com/office/drawing/2014/main" id="{A91045F6-B893-4557-A49D-189313A6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1685" name="Text Box 6">
            <a:extLst>
              <a:ext uri="{FF2B5EF4-FFF2-40B4-BE49-F238E27FC236}">
                <a16:creationId xmlns:a16="http://schemas.microsoft.com/office/drawing/2014/main" id="{44A4080C-37CC-4391-995F-0D89F6BF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1686" name="Text Box 7">
            <a:extLst>
              <a:ext uri="{FF2B5EF4-FFF2-40B4-BE49-F238E27FC236}">
                <a16:creationId xmlns:a16="http://schemas.microsoft.com/office/drawing/2014/main" id="{F6AA3537-F636-4826-BAF2-6A9E19757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433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71687" name="Line 8">
            <a:extLst>
              <a:ext uri="{FF2B5EF4-FFF2-40B4-BE49-F238E27FC236}">
                <a16:creationId xmlns:a16="http://schemas.microsoft.com/office/drawing/2014/main" id="{224600AF-B96B-42A8-AB6A-3CB8FDE8C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88" name="Text Box 9">
            <a:extLst>
              <a:ext uri="{FF2B5EF4-FFF2-40B4-BE49-F238E27FC236}">
                <a16:creationId xmlns:a16="http://schemas.microsoft.com/office/drawing/2014/main" id="{066E8073-2FFF-41B7-AB9F-D3C40185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478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689" name="Line 10">
            <a:extLst>
              <a:ext uri="{FF2B5EF4-FFF2-40B4-BE49-F238E27FC236}">
                <a16:creationId xmlns:a16="http://schemas.microsoft.com/office/drawing/2014/main" id="{87E04F68-C4A2-4EED-9F65-D2ACFDA8F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627960" cy="22062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0" name="Text Box 11">
            <a:extLst>
              <a:ext uri="{FF2B5EF4-FFF2-40B4-BE49-F238E27FC236}">
                <a16:creationId xmlns:a16="http://schemas.microsoft.com/office/drawing/2014/main" id="{20459A29-C233-41E7-8652-6FCBE98A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91" y="308014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691" name="Line 12">
            <a:extLst>
              <a:ext uri="{FF2B5EF4-FFF2-40B4-BE49-F238E27FC236}">
                <a16:creationId xmlns:a16="http://schemas.microsoft.com/office/drawing/2014/main" id="{B28544DD-1109-45DE-A314-907EB2DEA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2" name="Line 13">
            <a:extLst>
              <a:ext uri="{FF2B5EF4-FFF2-40B4-BE49-F238E27FC236}">
                <a16:creationId xmlns:a16="http://schemas.microsoft.com/office/drawing/2014/main" id="{05873507-08D6-40D4-A1D4-FF99A0AC9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3" name="Text Box 14">
            <a:extLst>
              <a:ext uri="{FF2B5EF4-FFF2-40B4-BE49-F238E27FC236}">
                <a16:creationId xmlns:a16="http://schemas.microsoft.com/office/drawing/2014/main" id="{36C74807-CF3B-4AA7-8D81-0EF3F52C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4" name="Line 15">
            <a:extLst>
              <a:ext uri="{FF2B5EF4-FFF2-40B4-BE49-F238E27FC236}">
                <a16:creationId xmlns:a16="http://schemas.microsoft.com/office/drawing/2014/main" id="{2007E002-922E-473B-B91C-8B60F1DE4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5" name="Text Box 16">
            <a:extLst>
              <a:ext uri="{FF2B5EF4-FFF2-40B4-BE49-F238E27FC236}">
                <a16:creationId xmlns:a16="http://schemas.microsoft.com/office/drawing/2014/main" id="{0D18F894-CCC9-448D-878D-963A0EA9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2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6" name="Line 17">
            <a:extLst>
              <a:ext uri="{FF2B5EF4-FFF2-40B4-BE49-F238E27FC236}">
                <a16:creationId xmlns:a16="http://schemas.microsoft.com/office/drawing/2014/main" id="{829FB2DB-1A1B-4464-99EE-570FB8027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697" name="Text Box 18">
            <a:extLst>
              <a:ext uri="{FF2B5EF4-FFF2-40B4-BE49-F238E27FC236}">
                <a16:creationId xmlns:a16="http://schemas.microsoft.com/office/drawing/2014/main" id="{CEF16FC6-D276-4A62-8FBE-EBF4D3501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8" name="Text Box 16">
            <a:extLst>
              <a:ext uri="{FF2B5EF4-FFF2-40B4-BE49-F238E27FC236}">
                <a16:creationId xmlns:a16="http://schemas.microsoft.com/office/drawing/2014/main" id="{2482A7B3-0BFE-41AD-A15A-0C94E83D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699" name="Oval 83">
            <a:extLst>
              <a:ext uri="{FF2B5EF4-FFF2-40B4-BE49-F238E27FC236}">
                <a16:creationId xmlns:a16="http://schemas.microsoft.com/office/drawing/2014/main" id="{51D9DE35-7BE3-4996-AA71-81E0E8F3C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1700" name="Text Box 16">
            <a:extLst>
              <a:ext uri="{FF2B5EF4-FFF2-40B4-BE49-F238E27FC236}">
                <a16:creationId xmlns:a16="http://schemas.microsoft.com/office/drawing/2014/main" id="{CEA27E7A-4A73-4DF9-86D3-0DC250A3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69" y="1182291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701" name="Oval 88">
            <a:extLst>
              <a:ext uri="{FF2B5EF4-FFF2-40B4-BE49-F238E27FC236}">
                <a16:creationId xmlns:a16="http://schemas.microsoft.com/office/drawing/2014/main" id="{01545C91-B962-4ABF-9DD8-68CF1C8AE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1702" name="Line 16">
            <a:extLst>
              <a:ext uri="{FF2B5EF4-FFF2-40B4-BE49-F238E27FC236}">
                <a16:creationId xmlns:a16="http://schemas.microsoft.com/office/drawing/2014/main" id="{65B21745-C99E-4F41-B520-AA53EBBE1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3" name="Line 18">
            <a:extLst>
              <a:ext uri="{FF2B5EF4-FFF2-40B4-BE49-F238E27FC236}">
                <a16:creationId xmlns:a16="http://schemas.microsoft.com/office/drawing/2014/main" id="{333B36FD-4D23-4821-B640-6E42E4C5F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4" name="Text Box 9">
            <a:extLst>
              <a:ext uri="{FF2B5EF4-FFF2-40B4-BE49-F238E27FC236}">
                <a16:creationId xmlns:a16="http://schemas.microsoft.com/office/drawing/2014/main" id="{D7688635-A316-477B-8D0C-3B18C513F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666" y="1851422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705" name="Text Box 11">
            <a:extLst>
              <a:ext uri="{FF2B5EF4-FFF2-40B4-BE49-F238E27FC236}">
                <a16:creationId xmlns:a16="http://schemas.microsoft.com/office/drawing/2014/main" id="{2F46EEE6-C9C3-4E08-8FD0-4F905EB6F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1706" name="Line 13">
            <a:extLst>
              <a:ext uri="{FF2B5EF4-FFF2-40B4-BE49-F238E27FC236}">
                <a16:creationId xmlns:a16="http://schemas.microsoft.com/office/drawing/2014/main" id="{50A00365-5C18-4718-B672-58DF001CD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7" name="Text Box 14">
            <a:extLst>
              <a:ext uri="{FF2B5EF4-FFF2-40B4-BE49-F238E27FC236}">
                <a16:creationId xmlns:a16="http://schemas.microsoft.com/office/drawing/2014/main" id="{4284D2DB-7B0D-4DE5-9FA4-68607A903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1708" name="Line 12">
            <a:extLst>
              <a:ext uri="{FF2B5EF4-FFF2-40B4-BE49-F238E27FC236}">
                <a16:creationId xmlns:a16="http://schemas.microsoft.com/office/drawing/2014/main" id="{C4C95333-8C17-404C-8815-EE67198D0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09" name="Line 12">
            <a:extLst>
              <a:ext uri="{FF2B5EF4-FFF2-40B4-BE49-F238E27FC236}">
                <a16:creationId xmlns:a16="http://schemas.microsoft.com/office/drawing/2014/main" id="{E58F3021-D7A5-4FF7-8BA1-F73899425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10" name="Line 17">
            <a:extLst>
              <a:ext uri="{FF2B5EF4-FFF2-40B4-BE49-F238E27FC236}">
                <a16:creationId xmlns:a16="http://schemas.microsoft.com/office/drawing/2014/main" id="{18FE4E09-D3F3-4DED-96BA-4C8A0FA1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5" y="35790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1711" name="Text Box 18">
            <a:extLst>
              <a:ext uri="{FF2B5EF4-FFF2-40B4-BE49-F238E27FC236}">
                <a16:creationId xmlns:a16="http://schemas.microsoft.com/office/drawing/2014/main" id="{44409D84-3711-4BCD-A8C2-102811566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316" y="4137422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A526-FC64-41CC-B489-8B36E921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abstraction</a:t>
            </a:r>
            <a:r>
              <a:rPr lang="en-US" altLang="zh-CN" dirty="0"/>
              <a:t>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35E5-D03F-4D28-BA15-4A93504EA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41" y="4412696"/>
            <a:ext cx="9020432" cy="441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This course: Best-effort broadcast -&gt; regular broadcast -&gt; uniform broadcast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ED55-F4AF-4EF2-8970-0ED4667994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177749" y="982812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BDB89-38DA-4B85-929F-37C6724D3C5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20779" y="133780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1A7C8-89EA-4F14-BB73-1CBFAC4F6BD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731466" y="2509746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4B444-6C0E-4F4A-BD2F-D56C47D771F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07967" y="2888988"/>
            <a:ext cx="668372" cy="1365532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600C-B1CF-4A57-AAB3-A1828DC63777}"/>
              </a:ext>
            </a:extLst>
          </p:cNvPr>
          <p:cNvCxnSpPr/>
          <p:nvPr/>
        </p:nvCxnSpPr>
        <p:spPr>
          <a:xfrm>
            <a:off x="3677577" y="2291240"/>
            <a:ext cx="74140" cy="874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0451B-9149-410B-A051-36CCB635CFBB}"/>
              </a:ext>
            </a:extLst>
          </p:cNvPr>
          <p:cNvCxnSpPr>
            <a:cxnSpLocks/>
          </p:cNvCxnSpPr>
          <p:nvPr/>
        </p:nvCxnSpPr>
        <p:spPr>
          <a:xfrm>
            <a:off x="3826958" y="2214968"/>
            <a:ext cx="904508" cy="674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D208B-1008-4B45-896E-0856F4A9F89A}"/>
              </a:ext>
            </a:extLst>
          </p:cNvPr>
          <p:cNvCxnSpPr>
            <a:cxnSpLocks/>
          </p:cNvCxnSpPr>
          <p:nvPr/>
        </p:nvCxnSpPr>
        <p:spPr>
          <a:xfrm>
            <a:off x="3925123" y="1987275"/>
            <a:ext cx="1853102" cy="126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D4E020-EFF5-4DAB-B1E7-CF35EC544924}"/>
              </a:ext>
            </a:extLst>
          </p:cNvPr>
          <p:cNvSpPr/>
          <p:nvPr/>
        </p:nvSpPr>
        <p:spPr>
          <a:xfrm>
            <a:off x="2929470" y="1403604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79A265-BFE6-425E-8ED5-9D0CF3CCDF85}"/>
              </a:ext>
            </a:extLst>
          </p:cNvPr>
          <p:cNvSpPr/>
          <p:nvPr/>
        </p:nvSpPr>
        <p:spPr>
          <a:xfrm>
            <a:off x="1710176" y="1088294"/>
            <a:ext cx="5293635" cy="306734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65120D8-C260-4F3A-8489-C7BD5030EBCF}"/>
              </a:ext>
            </a:extLst>
          </p:cNvPr>
          <p:cNvSpPr txBox="1">
            <a:spLocks noChangeArrowheads="1"/>
          </p:cNvSpPr>
          <p:nvPr/>
        </p:nvSpPr>
        <p:spPr bwMode="auto">
          <a:xfrm rot="19705588">
            <a:off x="3554689" y="2159417"/>
            <a:ext cx="136377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Message m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90A8F-1DF6-43AF-A350-46703C732F5B}"/>
              </a:ext>
            </a:extLst>
          </p:cNvPr>
          <p:cNvSpPr/>
          <p:nvPr/>
        </p:nvSpPr>
        <p:spPr>
          <a:xfrm>
            <a:off x="4166807" y="1076193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Algerian" panose="04020705040A02060702" pitchFamily="82" charset="0"/>
                <a:ea typeface="ＭＳ Ｐゴシック" panose="020B0600070205080204" pitchFamily="34" charset="-128"/>
              </a:rPr>
              <a:t>Π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5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31B8-67A2-4B99-B529-8791D6E2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r>
              <a:rPr lang="en-US" dirty="0"/>
              <a:t>?</a:t>
            </a: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DB63A3F5-9787-4548-918D-BEA6864EC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9EBFB8F-1F7F-490B-A709-B3B98DABB4A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2708" name="Text Box 5">
            <a:extLst>
              <a:ext uri="{FF2B5EF4-FFF2-40B4-BE49-F238E27FC236}">
                <a16:creationId xmlns:a16="http://schemas.microsoft.com/office/drawing/2014/main" id="{72D7CB47-856F-407D-8D16-9BF5B8E5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2709" name="Text Box 6">
            <a:extLst>
              <a:ext uri="{FF2B5EF4-FFF2-40B4-BE49-F238E27FC236}">
                <a16:creationId xmlns:a16="http://schemas.microsoft.com/office/drawing/2014/main" id="{EECFFF23-3180-4D33-A343-59FC766C3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2710" name="Text Box 7">
            <a:extLst>
              <a:ext uri="{FF2B5EF4-FFF2-40B4-BE49-F238E27FC236}">
                <a16:creationId xmlns:a16="http://schemas.microsoft.com/office/drawing/2014/main" id="{505778F0-BC11-44B2-8DE8-F99808CE1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732" y="35153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2711" name="Line 8">
            <a:extLst>
              <a:ext uri="{FF2B5EF4-FFF2-40B4-BE49-F238E27FC236}">
                <a16:creationId xmlns:a16="http://schemas.microsoft.com/office/drawing/2014/main" id="{A823FADF-DA0F-4228-AEC1-18B3D51BD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2" name="Text Box 9">
            <a:extLst>
              <a:ext uri="{FF2B5EF4-FFF2-40B4-BE49-F238E27FC236}">
                <a16:creationId xmlns:a16="http://schemas.microsoft.com/office/drawing/2014/main" id="{9804A2B8-FBC4-488E-825D-3A901B54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655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13" name="Line 10">
            <a:extLst>
              <a:ext uri="{FF2B5EF4-FFF2-40B4-BE49-F238E27FC236}">
                <a16:creationId xmlns:a16="http://schemas.microsoft.com/office/drawing/2014/main" id="{F7C0B287-62AA-4204-95C8-76DA3B335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4" name="Text Box 11">
            <a:extLst>
              <a:ext uri="{FF2B5EF4-FFF2-40B4-BE49-F238E27FC236}">
                <a16:creationId xmlns:a16="http://schemas.microsoft.com/office/drawing/2014/main" id="{049355B5-D02F-4292-B349-08E3F3AB9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91" y="308014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15" name="Line 12">
            <a:extLst>
              <a:ext uri="{FF2B5EF4-FFF2-40B4-BE49-F238E27FC236}">
                <a16:creationId xmlns:a16="http://schemas.microsoft.com/office/drawing/2014/main" id="{8B875C42-B67A-4357-866D-AA92B52AD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6" name="Line 13">
            <a:extLst>
              <a:ext uri="{FF2B5EF4-FFF2-40B4-BE49-F238E27FC236}">
                <a16:creationId xmlns:a16="http://schemas.microsoft.com/office/drawing/2014/main" id="{64FBC262-1DA3-4DCA-8CAC-738D81688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7" name="Text Box 14">
            <a:extLst>
              <a:ext uri="{FF2B5EF4-FFF2-40B4-BE49-F238E27FC236}">
                <a16:creationId xmlns:a16="http://schemas.microsoft.com/office/drawing/2014/main" id="{BAF2BAB6-8C55-4F4B-A980-12114521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18" name="Line 15">
            <a:extLst>
              <a:ext uri="{FF2B5EF4-FFF2-40B4-BE49-F238E27FC236}">
                <a16:creationId xmlns:a16="http://schemas.microsoft.com/office/drawing/2014/main" id="{FC161C86-4E54-4CF4-8900-94143B8C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19" name="Text Box 16">
            <a:extLst>
              <a:ext uri="{FF2B5EF4-FFF2-40B4-BE49-F238E27FC236}">
                <a16:creationId xmlns:a16="http://schemas.microsoft.com/office/drawing/2014/main" id="{A0FAEAF5-E6E7-4477-BBC5-28636ECAB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2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0" name="Line 17">
            <a:extLst>
              <a:ext uri="{FF2B5EF4-FFF2-40B4-BE49-F238E27FC236}">
                <a16:creationId xmlns:a16="http://schemas.microsoft.com/office/drawing/2014/main" id="{56C1802C-A066-4FE6-9BA7-AA73F7340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21" name="Text Box 18">
            <a:extLst>
              <a:ext uri="{FF2B5EF4-FFF2-40B4-BE49-F238E27FC236}">
                <a16:creationId xmlns:a16="http://schemas.microsoft.com/office/drawing/2014/main" id="{C54BE375-96A3-45C5-8CFA-AEDF2990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2" name="Text Box 16">
            <a:extLst>
              <a:ext uri="{FF2B5EF4-FFF2-40B4-BE49-F238E27FC236}">
                <a16:creationId xmlns:a16="http://schemas.microsoft.com/office/drawing/2014/main" id="{CA8AFFCA-C1F3-4B42-8795-16D0C6EE5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3" name="Oval 83">
            <a:extLst>
              <a:ext uri="{FF2B5EF4-FFF2-40B4-BE49-F238E27FC236}">
                <a16:creationId xmlns:a16="http://schemas.microsoft.com/office/drawing/2014/main" id="{E3A2346E-AE36-4F8A-84D0-96F9ADBD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2724" name="Text Box 16">
            <a:extLst>
              <a:ext uri="{FF2B5EF4-FFF2-40B4-BE49-F238E27FC236}">
                <a16:creationId xmlns:a16="http://schemas.microsoft.com/office/drawing/2014/main" id="{3362767E-6A18-444A-A889-29F496AEF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69" y="1182291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25" name="Oval 88">
            <a:extLst>
              <a:ext uri="{FF2B5EF4-FFF2-40B4-BE49-F238E27FC236}">
                <a16:creationId xmlns:a16="http://schemas.microsoft.com/office/drawing/2014/main" id="{9AC18C75-AC08-4B4B-8243-48D21BD1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2726" name="Line 16">
            <a:extLst>
              <a:ext uri="{FF2B5EF4-FFF2-40B4-BE49-F238E27FC236}">
                <a16:creationId xmlns:a16="http://schemas.microsoft.com/office/drawing/2014/main" id="{0C9D2E57-8D3D-4A4F-893F-B5F7E2DFA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27" name="Line 18">
            <a:extLst>
              <a:ext uri="{FF2B5EF4-FFF2-40B4-BE49-F238E27FC236}">
                <a16:creationId xmlns:a16="http://schemas.microsoft.com/office/drawing/2014/main" id="{8ADF8786-2374-4A56-9592-8EE57CD2B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28" name="Text Box 9">
            <a:extLst>
              <a:ext uri="{FF2B5EF4-FFF2-40B4-BE49-F238E27FC236}">
                <a16:creationId xmlns:a16="http://schemas.microsoft.com/office/drawing/2014/main" id="{EED657D6-D3DF-4450-9243-D27C10BB0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666" y="1851422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29" name="Text Box 11">
            <a:extLst>
              <a:ext uri="{FF2B5EF4-FFF2-40B4-BE49-F238E27FC236}">
                <a16:creationId xmlns:a16="http://schemas.microsoft.com/office/drawing/2014/main" id="{4547F175-53D5-419B-BD9F-F6B4C83D1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2730" name="Line 13">
            <a:extLst>
              <a:ext uri="{FF2B5EF4-FFF2-40B4-BE49-F238E27FC236}">
                <a16:creationId xmlns:a16="http://schemas.microsoft.com/office/drawing/2014/main" id="{2CD8CC27-7744-4AE1-8E56-14F1E6DB3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31" name="Text Box 14">
            <a:extLst>
              <a:ext uri="{FF2B5EF4-FFF2-40B4-BE49-F238E27FC236}">
                <a16:creationId xmlns:a16="http://schemas.microsoft.com/office/drawing/2014/main" id="{4579DB53-FBF7-4C29-92F3-D2397FBC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2732" name="Line 12">
            <a:extLst>
              <a:ext uri="{FF2B5EF4-FFF2-40B4-BE49-F238E27FC236}">
                <a16:creationId xmlns:a16="http://schemas.microsoft.com/office/drawing/2014/main" id="{BA471EB0-B9FB-4BC1-A2E7-EA234855A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2733" name="Line 12">
            <a:extLst>
              <a:ext uri="{FF2B5EF4-FFF2-40B4-BE49-F238E27FC236}">
                <a16:creationId xmlns:a16="http://schemas.microsoft.com/office/drawing/2014/main" id="{E2356AFC-B43C-4041-AF9F-D60EC1A66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16C3-56DE-4B8B-AB5E-7BE022AE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r>
              <a:rPr lang="en-US" dirty="0"/>
              <a:t>?</a:t>
            </a: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7AB57472-075D-4DB1-AE40-FC9B4181F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FAC200-5969-466C-8C4B-C7E9BB52C4D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0F74510A-9107-4F8E-A48E-E9D710FE9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3733" name="Text Box 6">
            <a:extLst>
              <a:ext uri="{FF2B5EF4-FFF2-40B4-BE49-F238E27FC236}">
                <a16:creationId xmlns:a16="http://schemas.microsoft.com/office/drawing/2014/main" id="{52A5EC87-2FF7-43EC-826B-36EF1296E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3734" name="Text Box 7">
            <a:extLst>
              <a:ext uri="{FF2B5EF4-FFF2-40B4-BE49-F238E27FC236}">
                <a16:creationId xmlns:a16="http://schemas.microsoft.com/office/drawing/2014/main" id="{BE16D9A1-F8D7-462F-8475-6A04BAEAA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153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73735" name="Line 8">
            <a:extLst>
              <a:ext uri="{FF2B5EF4-FFF2-40B4-BE49-F238E27FC236}">
                <a16:creationId xmlns:a16="http://schemas.microsoft.com/office/drawing/2014/main" id="{41538238-F3E4-4552-B750-8FA66AF2B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36" name="Text Box 9">
            <a:extLst>
              <a:ext uri="{FF2B5EF4-FFF2-40B4-BE49-F238E27FC236}">
                <a16:creationId xmlns:a16="http://schemas.microsoft.com/office/drawing/2014/main" id="{D7301613-A9D6-46C6-BA19-45D443E43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825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37" name="Line 10">
            <a:extLst>
              <a:ext uri="{FF2B5EF4-FFF2-40B4-BE49-F238E27FC236}">
                <a16:creationId xmlns:a16="http://schemas.microsoft.com/office/drawing/2014/main" id="{9758351E-E86B-41CD-A064-532B91012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38" name="Text Box 11">
            <a:extLst>
              <a:ext uri="{FF2B5EF4-FFF2-40B4-BE49-F238E27FC236}">
                <a16:creationId xmlns:a16="http://schemas.microsoft.com/office/drawing/2014/main" id="{B16531E4-E1A8-434C-9531-09C8B5EF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91" y="3080147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39" name="Line 12">
            <a:extLst>
              <a:ext uri="{FF2B5EF4-FFF2-40B4-BE49-F238E27FC236}">
                <a16:creationId xmlns:a16="http://schemas.microsoft.com/office/drawing/2014/main" id="{E5FC2C83-FA4C-4AA0-8722-088214F29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0" name="Line 13">
            <a:extLst>
              <a:ext uri="{FF2B5EF4-FFF2-40B4-BE49-F238E27FC236}">
                <a16:creationId xmlns:a16="http://schemas.microsoft.com/office/drawing/2014/main" id="{67B27B9A-41E9-45C9-8080-0C2C2E7F1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1" name="Text Box 14">
            <a:extLst>
              <a:ext uri="{FF2B5EF4-FFF2-40B4-BE49-F238E27FC236}">
                <a16:creationId xmlns:a16="http://schemas.microsoft.com/office/drawing/2014/main" id="{85B891F9-B2B5-4D6B-91B2-93E732CD8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5908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2" name="Line 15">
            <a:extLst>
              <a:ext uri="{FF2B5EF4-FFF2-40B4-BE49-F238E27FC236}">
                <a16:creationId xmlns:a16="http://schemas.microsoft.com/office/drawing/2014/main" id="{D2E358A2-64D4-4C39-BAF5-68F2972D5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3" name="Text Box 16">
            <a:extLst>
              <a:ext uri="{FF2B5EF4-FFF2-40B4-BE49-F238E27FC236}">
                <a16:creationId xmlns:a16="http://schemas.microsoft.com/office/drawing/2014/main" id="{0DF98522-FE4F-4B78-9384-2B60254E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2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4" name="Line 17">
            <a:extLst>
              <a:ext uri="{FF2B5EF4-FFF2-40B4-BE49-F238E27FC236}">
                <a16:creationId xmlns:a16="http://schemas.microsoft.com/office/drawing/2014/main" id="{24A44428-7B1A-4AAC-BD3E-7E5E09ECB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45" name="Text Box 18">
            <a:extLst>
              <a:ext uri="{FF2B5EF4-FFF2-40B4-BE49-F238E27FC236}">
                <a16:creationId xmlns:a16="http://schemas.microsoft.com/office/drawing/2014/main" id="{BD468A3A-D03F-49FE-805B-79F3FC92C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6" name="Text Box 16">
            <a:extLst>
              <a:ext uri="{FF2B5EF4-FFF2-40B4-BE49-F238E27FC236}">
                <a16:creationId xmlns:a16="http://schemas.microsoft.com/office/drawing/2014/main" id="{F251B46E-EA7B-4642-8DC2-04D15EC4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7" name="Oval 83">
            <a:extLst>
              <a:ext uri="{FF2B5EF4-FFF2-40B4-BE49-F238E27FC236}">
                <a16:creationId xmlns:a16="http://schemas.microsoft.com/office/drawing/2014/main" id="{FC9763EA-DF1B-4098-B764-982CA7527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3748" name="Text Box 16">
            <a:extLst>
              <a:ext uri="{FF2B5EF4-FFF2-40B4-BE49-F238E27FC236}">
                <a16:creationId xmlns:a16="http://schemas.microsoft.com/office/drawing/2014/main" id="{7CBA72C0-DBAE-414A-99BA-680CC105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585" y="2580085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49" name="Oval 88">
            <a:extLst>
              <a:ext uri="{FF2B5EF4-FFF2-40B4-BE49-F238E27FC236}">
                <a16:creationId xmlns:a16="http://schemas.microsoft.com/office/drawing/2014/main" id="{125012D4-D302-43BC-830B-50B78641C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66" y="2375297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3750" name="Line 16">
            <a:extLst>
              <a:ext uri="{FF2B5EF4-FFF2-40B4-BE49-F238E27FC236}">
                <a16:creationId xmlns:a16="http://schemas.microsoft.com/office/drawing/2014/main" id="{8B0895E4-EF5F-4232-B5DA-DC52C96B79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1581150"/>
            <a:ext cx="1273969" cy="8679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1" name="Line 18">
            <a:extLst>
              <a:ext uri="{FF2B5EF4-FFF2-40B4-BE49-F238E27FC236}">
                <a16:creationId xmlns:a16="http://schemas.microsoft.com/office/drawing/2014/main" id="{824BD012-E328-4641-B19D-EFB954BD3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2508647"/>
            <a:ext cx="863204" cy="1214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2" name="Text Box 9">
            <a:extLst>
              <a:ext uri="{FF2B5EF4-FFF2-40B4-BE49-F238E27FC236}">
                <a16:creationId xmlns:a16="http://schemas.microsoft.com/office/drawing/2014/main" id="{8374AF00-C024-4640-9F04-D2B8EC87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2381" y="1866543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53" name="Text Box 11">
            <a:extLst>
              <a:ext uri="{FF2B5EF4-FFF2-40B4-BE49-F238E27FC236}">
                <a16:creationId xmlns:a16="http://schemas.microsoft.com/office/drawing/2014/main" id="{CECE8D80-8D19-4939-9CDD-BC978EA7B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3754" name="Line 13">
            <a:extLst>
              <a:ext uri="{FF2B5EF4-FFF2-40B4-BE49-F238E27FC236}">
                <a16:creationId xmlns:a16="http://schemas.microsoft.com/office/drawing/2014/main" id="{81A8E3BC-71C2-4F53-80B0-D1614A250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5" name="Text Box 14">
            <a:extLst>
              <a:ext uri="{FF2B5EF4-FFF2-40B4-BE49-F238E27FC236}">
                <a16:creationId xmlns:a16="http://schemas.microsoft.com/office/drawing/2014/main" id="{A6727ECE-5863-49F5-B7C9-1948BA7F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3756" name="Line 12">
            <a:extLst>
              <a:ext uri="{FF2B5EF4-FFF2-40B4-BE49-F238E27FC236}">
                <a16:creationId xmlns:a16="http://schemas.microsoft.com/office/drawing/2014/main" id="{D9291321-0B3D-451F-B235-3653D6508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3757" name="Line 12">
            <a:extLst>
              <a:ext uri="{FF2B5EF4-FFF2-40B4-BE49-F238E27FC236}">
                <a16:creationId xmlns:a16="http://schemas.microsoft.com/office/drawing/2014/main" id="{3720D7BC-BAFF-4576-A5B4-0CFE2F1AD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92DA-BF47-4E36-91D5-42F77A9A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Causal-order uniform (reliable)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521D-2EB6-40FA-8068-F476C4C6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1850" cy="38184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Name: </a:t>
            </a:r>
            <a:r>
              <a:rPr lang="en-US" sz="2000" dirty="0" err="1"/>
              <a:t>CausalOrderUniformReliableBroadcast</a:t>
            </a:r>
            <a:r>
              <a:rPr lang="en-US" sz="2000" dirty="0"/>
              <a:t>, instance curb.</a:t>
            </a:r>
          </a:p>
          <a:p>
            <a:endParaRPr lang="en-US" sz="2000" dirty="0"/>
          </a:p>
          <a:p>
            <a:r>
              <a:rPr lang="en-US" sz="2000" dirty="0"/>
              <a:t>Request: &lt; curb, Broadcast | m &gt;: Broadcasts a message m to all processes.</a:t>
            </a:r>
          </a:p>
          <a:p>
            <a:r>
              <a:rPr lang="en-US" sz="2000" dirty="0"/>
              <a:t>Indication: &lt; curb, Deliver | p, m &gt;: Delivers a message m broadcast by process p.</a:t>
            </a:r>
          </a:p>
          <a:p>
            <a:endParaRPr lang="en-US" sz="2000" dirty="0"/>
          </a:p>
          <a:p>
            <a:r>
              <a:rPr lang="en-US" sz="20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CURB1–CURB4. </a:t>
            </a:r>
            <a:r>
              <a:rPr lang="en-US" sz="2000" dirty="0"/>
              <a:t>Same as properties URB1–URB4 in uniform reliable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CURB5.</a:t>
            </a:r>
            <a:r>
              <a:rPr lang="en-US" sz="2000" dirty="0"/>
              <a:t> Same as property CRB5 in causal-order broadcast.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263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CC5-3748-4072-9D3C-79B775B2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No-Waiting Causal-Order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6E69-8927-4EDB-B2FE-F5676ECA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701854"/>
            <a:ext cx="7811118" cy="2870022"/>
          </a:xfrm>
        </p:spPr>
        <p:txBody>
          <a:bodyPr>
            <a:noAutofit/>
          </a:bodyPr>
          <a:lstStyle/>
          <a:p>
            <a:r>
              <a:rPr lang="en-US" sz="1400" dirty="0"/>
              <a:t>Implements: </a:t>
            </a:r>
            <a:r>
              <a:rPr lang="en-US" sz="1400" dirty="0" err="1"/>
              <a:t>CausalOrderReliableBroadcast</a:t>
            </a:r>
            <a:r>
              <a:rPr lang="en-US" sz="1400" dirty="0"/>
              <a:t>, instance </a:t>
            </a:r>
            <a:r>
              <a:rPr lang="en-US" sz="1400" dirty="0" err="1"/>
              <a:t>crb</a:t>
            </a:r>
            <a:r>
              <a:rPr lang="en-US" sz="1400" dirty="0"/>
              <a:t>.</a:t>
            </a:r>
          </a:p>
          <a:p>
            <a:r>
              <a:rPr lang="en-US" sz="1400" dirty="0"/>
              <a:t>Uses: </a:t>
            </a:r>
            <a:r>
              <a:rPr lang="en-US" sz="1400" dirty="0" err="1"/>
              <a:t>ReliableBroadcast</a:t>
            </a:r>
            <a:r>
              <a:rPr lang="en-US" sz="1400" dirty="0"/>
              <a:t>, instance </a:t>
            </a:r>
            <a:r>
              <a:rPr lang="en-US" sz="1400" dirty="0" err="1"/>
              <a:t>rb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crb</a:t>
            </a:r>
            <a:r>
              <a:rPr lang="en-US" sz="1400" dirty="0"/>
              <a:t>, Init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delivered := ∅;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past := [];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/>
              <a:t>crb</a:t>
            </a:r>
            <a:r>
              <a:rPr lang="en-US" sz="1400" dirty="0"/>
              <a:t>, Broadcast | m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sz="1400" dirty="0" err="1"/>
              <a:t>rb</a:t>
            </a:r>
            <a:r>
              <a:rPr lang="en-US" sz="1400" dirty="0"/>
              <a:t>, Broadcast | [DATA, past, m] &gt;;</a:t>
            </a:r>
          </a:p>
          <a:p>
            <a:pPr marL="0" indent="0">
              <a:buNone/>
            </a:pPr>
            <a:r>
              <a:rPr lang="en-US" sz="1400" dirty="0"/>
              <a:t>	append(past, (self, m));</a:t>
            </a:r>
          </a:p>
          <a:p>
            <a:pPr marL="0" indent="0"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D8C09-BB6F-4C14-AC8D-E549CAF86B4F}"/>
                  </a:ext>
                </a:extLst>
              </p:cNvPr>
              <p:cNvSpPr/>
              <p:nvPr/>
            </p:nvSpPr>
            <p:spPr>
              <a:xfrm>
                <a:off x="4151869" y="1433192"/>
                <a:ext cx="488328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upon event 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&lt;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rb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Deliver | p, [DATA,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mpast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m] &gt;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m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delivered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sz="14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forall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(s, n) ∈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mpast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delivered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&lt;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crb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Deliver | s, n &gt;;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delivered := delivered ∪ {n};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(s, n)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past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		append(past, (s, n));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&lt; </a:t>
                </a:r>
                <a:r>
                  <a:rPr lang="en-US" sz="14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crb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Deliver | p, m &gt;;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delivered := delivered ∪ {m};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if</a:t>
                </a: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(p, m)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past </a:t>
                </a:r>
                <a:r>
                  <a:rPr 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		append(past, (p, m));</a:t>
                </a:r>
                <a:endParaRPr lang="en-US" sz="13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7D8C09-BB6F-4C14-AC8D-E549CAF86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869" y="1433192"/>
                <a:ext cx="4883285" cy="2677656"/>
              </a:xfrm>
              <a:prstGeom prst="rect">
                <a:avLst/>
              </a:prstGeom>
              <a:blipFill>
                <a:blip r:embed="rId2"/>
                <a:stretch>
                  <a:fillRect l="-375" t="-456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5272-9819-4D6E-A814-7521CB70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05C0F34E-6AFA-4E83-B4BB-C5E9C1CD4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E4DF8B-946C-4BB5-ACD6-2AEC591FDC4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79876" name="Text Box 5">
            <a:extLst>
              <a:ext uri="{FF2B5EF4-FFF2-40B4-BE49-F238E27FC236}">
                <a16:creationId xmlns:a16="http://schemas.microsoft.com/office/drawing/2014/main" id="{D8C607F9-308C-4A2F-830E-D3B749A5C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9877" name="Text Box 6">
            <a:extLst>
              <a:ext uri="{FF2B5EF4-FFF2-40B4-BE49-F238E27FC236}">
                <a16:creationId xmlns:a16="http://schemas.microsoft.com/office/drawing/2014/main" id="{4760E8EF-5391-4123-8386-67ECF659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9878" name="Text Box 7">
            <a:extLst>
              <a:ext uri="{FF2B5EF4-FFF2-40B4-BE49-F238E27FC236}">
                <a16:creationId xmlns:a16="http://schemas.microsoft.com/office/drawing/2014/main" id="{5752B50C-4194-4FFA-BE03-049D2A911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79879" name="Line 8">
            <a:extLst>
              <a:ext uri="{FF2B5EF4-FFF2-40B4-BE49-F238E27FC236}">
                <a16:creationId xmlns:a16="http://schemas.microsoft.com/office/drawing/2014/main" id="{9660E1E5-9894-43E2-A455-AD5FE3208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0" name="Text Box 9">
            <a:extLst>
              <a:ext uri="{FF2B5EF4-FFF2-40B4-BE49-F238E27FC236}">
                <a16:creationId xmlns:a16="http://schemas.microsoft.com/office/drawing/2014/main" id="{1A51C7E1-9948-46BB-80BD-8EEA4A9D0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600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81" name="Line 10">
            <a:extLst>
              <a:ext uri="{FF2B5EF4-FFF2-40B4-BE49-F238E27FC236}">
                <a16:creationId xmlns:a16="http://schemas.microsoft.com/office/drawing/2014/main" id="{4AF4459E-EE56-4CFF-94F2-C53A86AE8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2" name="Text Box 11">
            <a:extLst>
              <a:ext uri="{FF2B5EF4-FFF2-40B4-BE49-F238E27FC236}">
                <a16:creationId xmlns:a16="http://schemas.microsoft.com/office/drawing/2014/main" id="{A809A720-650A-454C-B66A-5834E5ED5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0679" y="3105150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83" name="Line 12">
            <a:extLst>
              <a:ext uri="{FF2B5EF4-FFF2-40B4-BE49-F238E27FC236}">
                <a16:creationId xmlns:a16="http://schemas.microsoft.com/office/drawing/2014/main" id="{E1A0D240-3584-4C7C-B518-C6B45F32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4" name="Line 13">
            <a:extLst>
              <a:ext uri="{FF2B5EF4-FFF2-40B4-BE49-F238E27FC236}">
                <a16:creationId xmlns:a16="http://schemas.microsoft.com/office/drawing/2014/main" id="{169492DD-9F3D-4F17-AD63-ACDD530CD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5" name="Text Box 14">
            <a:extLst>
              <a:ext uri="{FF2B5EF4-FFF2-40B4-BE49-F238E27FC236}">
                <a16:creationId xmlns:a16="http://schemas.microsoft.com/office/drawing/2014/main" id="{41BE8817-947B-4345-A266-F2845747A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86" name="Line 15">
            <a:extLst>
              <a:ext uri="{FF2B5EF4-FFF2-40B4-BE49-F238E27FC236}">
                <a16:creationId xmlns:a16="http://schemas.microsoft.com/office/drawing/2014/main" id="{2DFEE41B-9DD8-411E-B4A9-964DED2C4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7" name="Text Box 16">
            <a:extLst>
              <a:ext uri="{FF2B5EF4-FFF2-40B4-BE49-F238E27FC236}">
                <a16:creationId xmlns:a16="http://schemas.microsoft.com/office/drawing/2014/main" id="{54157CF3-E590-4558-A9F5-28B646A7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3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88" name="Line 17">
            <a:extLst>
              <a:ext uri="{FF2B5EF4-FFF2-40B4-BE49-F238E27FC236}">
                <a16:creationId xmlns:a16="http://schemas.microsoft.com/office/drawing/2014/main" id="{4DE8DF4C-5524-489F-8101-31B7233D6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89" name="Text Box 18">
            <a:extLst>
              <a:ext uri="{FF2B5EF4-FFF2-40B4-BE49-F238E27FC236}">
                <a16:creationId xmlns:a16="http://schemas.microsoft.com/office/drawing/2014/main" id="{97CBD93E-5FC0-435B-A107-CE595D25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257" y="3964781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90" name="Text Box 16">
            <a:extLst>
              <a:ext uri="{FF2B5EF4-FFF2-40B4-BE49-F238E27FC236}">
                <a16:creationId xmlns:a16="http://schemas.microsoft.com/office/drawing/2014/main" id="{F31F3FEC-BF4E-4717-B5C9-CCF4856A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91" name="Oval 83">
            <a:extLst>
              <a:ext uri="{FF2B5EF4-FFF2-40B4-BE49-F238E27FC236}">
                <a16:creationId xmlns:a16="http://schemas.microsoft.com/office/drawing/2014/main" id="{82708072-81FF-4CCD-88AC-4A412AF9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9892" name="Text Box 16">
            <a:extLst>
              <a:ext uri="{FF2B5EF4-FFF2-40B4-BE49-F238E27FC236}">
                <a16:creationId xmlns:a16="http://schemas.microsoft.com/office/drawing/2014/main" id="{E473BA85-0A5E-48B3-A53D-91FC41242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69" y="1182291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893" name="Oval 88">
            <a:extLst>
              <a:ext uri="{FF2B5EF4-FFF2-40B4-BE49-F238E27FC236}">
                <a16:creationId xmlns:a16="http://schemas.microsoft.com/office/drawing/2014/main" id="{DB21B7D8-3BFE-47A3-83FB-DA4A0393E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79894" name="Line 16">
            <a:extLst>
              <a:ext uri="{FF2B5EF4-FFF2-40B4-BE49-F238E27FC236}">
                <a16:creationId xmlns:a16="http://schemas.microsoft.com/office/drawing/2014/main" id="{C31F1437-A0A2-4CAD-9741-47AEF6CFE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95" name="Line 18">
            <a:extLst>
              <a:ext uri="{FF2B5EF4-FFF2-40B4-BE49-F238E27FC236}">
                <a16:creationId xmlns:a16="http://schemas.microsoft.com/office/drawing/2014/main" id="{1D3959AA-8443-4AE2-AE7D-0B45A745A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96" name="Text Box 9">
            <a:extLst>
              <a:ext uri="{FF2B5EF4-FFF2-40B4-BE49-F238E27FC236}">
                <a16:creationId xmlns:a16="http://schemas.microsoft.com/office/drawing/2014/main" id="{64E90821-AA2D-476E-ADBE-398E7AC92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335" y="1708547"/>
            <a:ext cx="1156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97" name="Text Box 11">
            <a:extLst>
              <a:ext uri="{FF2B5EF4-FFF2-40B4-BE49-F238E27FC236}">
                <a16:creationId xmlns:a16="http://schemas.microsoft.com/office/drawing/2014/main" id="{25BDF250-01B4-4A91-8530-6D1986AB2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79898" name="Line 13">
            <a:extLst>
              <a:ext uri="{FF2B5EF4-FFF2-40B4-BE49-F238E27FC236}">
                <a16:creationId xmlns:a16="http://schemas.microsoft.com/office/drawing/2014/main" id="{EB3729CD-9C95-4062-A8D8-3E156FA7DB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899" name="Text Box 14">
            <a:extLst>
              <a:ext uri="{FF2B5EF4-FFF2-40B4-BE49-F238E27FC236}">
                <a16:creationId xmlns:a16="http://schemas.microsoft.com/office/drawing/2014/main" id="{D033EC5C-4541-42CB-98DE-2DD6363F0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79900" name="Line 12">
            <a:extLst>
              <a:ext uri="{FF2B5EF4-FFF2-40B4-BE49-F238E27FC236}">
                <a16:creationId xmlns:a16="http://schemas.microsoft.com/office/drawing/2014/main" id="{3853F3BB-AA52-4DB9-B031-C474826CB4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901" name="Line 12">
            <a:extLst>
              <a:ext uri="{FF2B5EF4-FFF2-40B4-BE49-F238E27FC236}">
                <a16:creationId xmlns:a16="http://schemas.microsoft.com/office/drawing/2014/main" id="{F6D97FA2-F662-4337-98E8-9F7631436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902" name="Line 17">
            <a:extLst>
              <a:ext uri="{FF2B5EF4-FFF2-40B4-BE49-F238E27FC236}">
                <a16:creationId xmlns:a16="http://schemas.microsoft.com/office/drawing/2014/main" id="{EF81AE91-0ADF-4206-A6C0-0B827484C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329" y="355282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9903" name="Text Box 18">
            <a:extLst>
              <a:ext uri="{FF2B5EF4-FFF2-40B4-BE49-F238E27FC236}">
                <a16:creationId xmlns:a16="http://schemas.microsoft.com/office/drawing/2014/main" id="{3E287ABA-6745-43CB-96CF-8998B390C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9710" y="39814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A8C1-F720-4210-BF51-C6BF5D1B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878C3D09-9C40-47EF-8C4A-E9A812264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716DE1-50C7-4491-B647-562F83BC7A2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80900" name="Text Box 5">
            <a:extLst>
              <a:ext uri="{FF2B5EF4-FFF2-40B4-BE49-F238E27FC236}">
                <a16:creationId xmlns:a16="http://schemas.microsoft.com/office/drawing/2014/main" id="{ABA5B593-50E0-49FB-8435-DF13EC2D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0901" name="Text Box 6">
            <a:extLst>
              <a:ext uri="{FF2B5EF4-FFF2-40B4-BE49-F238E27FC236}">
                <a16:creationId xmlns:a16="http://schemas.microsoft.com/office/drawing/2014/main" id="{D98500D9-4CCA-48AF-A98C-F401914E2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0902" name="Text Box 7">
            <a:extLst>
              <a:ext uri="{FF2B5EF4-FFF2-40B4-BE49-F238E27FC236}">
                <a16:creationId xmlns:a16="http://schemas.microsoft.com/office/drawing/2014/main" id="{4FC364D3-6150-4CEA-9226-F3C6E916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0903" name="Line 8">
            <a:extLst>
              <a:ext uri="{FF2B5EF4-FFF2-40B4-BE49-F238E27FC236}">
                <a16:creationId xmlns:a16="http://schemas.microsoft.com/office/drawing/2014/main" id="{6D258F80-2EFF-4421-8003-B80A77A11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4" name="Text Box 9">
            <a:extLst>
              <a:ext uri="{FF2B5EF4-FFF2-40B4-BE49-F238E27FC236}">
                <a16:creationId xmlns:a16="http://schemas.microsoft.com/office/drawing/2014/main" id="{38212341-6D31-44CF-B178-DC23A1334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49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05" name="Line 10">
            <a:extLst>
              <a:ext uri="{FF2B5EF4-FFF2-40B4-BE49-F238E27FC236}">
                <a16:creationId xmlns:a16="http://schemas.microsoft.com/office/drawing/2014/main" id="{15D9AA19-B11D-458E-A765-BC9DD2269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4039791" cy="19180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6" name="Line 12">
            <a:extLst>
              <a:ext uri="{FF2B5EF4-FFF2-40B4-BE49-F238E27FC236}">
                <a16:creationId xmlns:a16="http://schemas.microsoft.com/office/drawing/2014/main" id="{BEC83B7D-8E96-4BE2-BA0B-6DCAFEE79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7" name="Line 13">
            <a:extLst>
              <a:ext uri="{FF2B5EF4-FFF2-40B4-BE49-F238E27FC236}">
                <a16:creationId xmlns:a16="http://schemas.microsoft.com/office/drawing/2014/main" id="{0ED3E92C-8166-4139-B24D-9E10A12DB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08" name="Text Box 14">
            <a:extLst>
              <a:ext uri="{FF2B5EF4-FFF2-40B4-BE49-F238E27FC236}">
                <a16:creationId xmlns:a16="http://schemas.microsoft.com/office/drawing/2014/main" id="{BB049307-9988-4FF8-995C-5E70E6CE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5908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09" name="Line 15">
            <a:extLst>
              <a:ext uri="{FF2B5EF4-FFF2-40B4-BE49-F238E27FC236}">
                <a16:creationId xmlns:a16="http://schemas.microsoft.com/office/drawing/2014/main" id="{0BB04BD3-C7C6-422D-A6B5-437DFEEBA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0" name="Text Box 16">
            <a:extLst>
              <a:ext uri="{FF2B5EF4-FFF2-40B4-BE49-F238E27FC236}">
                <a16:creationId xmlns:a16="http://schemas.microsoft.com/office/drawing/2014/main" id="{4CD255B8-086A-4E2C-AED0-DBAC268D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779" y="934283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1" name="Line 17">
            <a:extLst>
              <a:ext uri="{FF2B5EF4-FFF2-40B4-BE49-F238E27FC236}">
                <a16:creationId xmlns:a16="http://schemas.microsoft.com/office/drawing/2014/main" id="{C9CE8408-0322-47D9-A661-6988EC4E8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2" name="Text Box 18">
            <a:extLst>
              <a:ext uri="{FF2B5EF4-FFF2-40B4-BE49-F238E27FC236}">
                <a16:creationId xmlns:a16="http://schemas.microsoft.com/office/drawing/2014/main" id="{2E3125B6-B5B3-43B5-99D7-744E0B0FA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3996929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3" name="Text Box 16">
            <a:extLst>
              <a:ext uri="{FF2B5EF4-FFF2-40B4-BE49-F238E27FC236}">
                <a16:creationId xmlns:a16="http://schemas.microsoft.com/office/drawing/2014/main" id="{8CAC441A-F1B1-41A5-B3DA-667E0C855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076" y="1124070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4" name="Oval 83">
            <a:extLst>
              <a:ext uri="{FF2B5EF4-FFF2-40B4-BE49-F238E27FC236}">
                <a16:creationId xmlns:a16="http://schemas.microsoft.com/office/drawing/2014/main" id="{FFFC6F72-0B38-4D16-B4EF-51E64648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0915" name="Text Box 16">
            <a:extLst>
              <a:ext uri="{FF2B5EF4-FFF2-40B4-BE49-F238E27FC236}">
                <a16:creationId xmlns:a16="http://schemas.microsoft.com/office/drawing/2014/main" id="{A83E7A6F-DB3B-4B1C-9676-24A261DE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585" y="2580085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16" name="Oval 88">
            <a:extLst>
              <a:ext uri="{FF2B5EF4-FFF2-40B4-BE49-F238E27FC236}">
                <a16:creationId xmlns:a16="http://schemas.microsoft.com/office/drawing/2014/main" id="{5BEC8668-525E-448E-AFC6-DB576014E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66" y="2375297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0917" name="Line 16">
            <a:extLst>
              <a:ext uri="{FF2B5EF4-FFF2-40B4-BE49-F238E27FC236}">
                <a16:creationId xmlns:a16="http://schemas.microsoft.com/office/drawing/2014/main" id="{9AD28F19-6067-4E6E-886F-33CF3E220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1581150"/>
            <a:ext cx="1273969" cy="8679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8" name="Line 18">
            <a:extLst>
              <a:ext uri="{FF2B5EF4-FFF2-40B4-BE49-F238E27FC236}">
                <a16:creationId xmlns:a16="http://schemas.microsoft.com/office/drawing/2014/main" id="{12FC072A-22F8-49AD-8318-68B559E0F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2508647"/>
            <a:ext cx="863204" cy="1214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19" name="Text Box 9">
            <a:extLst>
              <a:ext uri="{FF2B5EF4-FFF2-40B4-BE49-F238E27FC236}">
                <a16:creationId xmlns:a16="http://schemas.microsoft.com/office/drawing/2014/main" id="{759EFDFE-B3CA-4047-9C94-8CD3CA6FB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1147" y="1766888"/>
            <a:ext cx="960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0920" name="Text Box 11">
            <a:extLst>
              <a:ext uri="{FF2B5EF4-FFF2-40B4-BE49-F238E27FC236}">
                <a16:creationId xmlns:a16="http://schemas.microsoft.com/office/drawing/2014/main" id="{DEFEAAAC-C2F2-49A3-BC33-35407B27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0921" name="Line 13">
            <a:extLst>
              <a:ext uri="{FF2B5EF4-FFF2-40B4-BE49-F238E27FC236}">
                <a16:creationId xmlns:a16="http://schemas.microsoft.com/office/drawing/2014/main" id="{037DA697-1CAD-440A-9413-0EDCFA2BB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2" name="Text Box 14">
            <a:extLst>
              <a:ext uri="{FF2B5EF4-FFF2-40B4-BE49-F238E27FC236}">
                <a16:creationId xmlns:a16="http://schemas.microsoft.com/office/drawing/2014/main" id="{76E871AE-40D7-42E3-9AD5-24A2E72E1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0923" name="Line 12">
            <a:extLst>
              <a:ext uri="{FF2B5EF4-FFF2-40B4-BE49-F238E27FC236}">
                <a16:creationId xmlns:a16="http://schemas.microsoft.com/office/drawing/2014/main" id="{9E02A131-9278-4FDC-B0E3-322CA514F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4" name="Line 12">
            <a:extLst>
              <a:ext uri="{FF2B5EF4-FFF2-40B4-BE49-F238E27FC236}">
                <a16:creationId xmlns:a16="http://schemas.microsoft.com/office/drawing/2014/main" id="{C37FC8E4-D969-4EC1-9BE8-ADF09A6EB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5" name="Text Box 9">
            <a:extLst>
              <a:ext uri="{FF2B5EF4-FFF2-40B4-BE49-F238E27FC236}">
                <a16:creationId xmlns:a16="http://schemas.microsoft.com/office/drawing/2014/main" id="{F0117576-76FF-4B88-95F2-95D60BD08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3239691"/>
            <a:ext cx="959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m2(m1)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0926" name="Line 17">
            <a:extLst>
              <a:ext uri="{FF2B5EF4-FFF2-40B4-BE49-F238E27FC236}">
                <a16:creationId xmlns:a16="http://schemas.microsoft.com/office/drawing/2014/main" id="{D5D4F58E-132C-4254-A2D5-8468D6583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8991" y="35337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0927" name="Text Box 18">
            <a:extLst>
              <a:ext uri="{FF2B5EF4-FFF2-40B4-BE49-F238E27FC236}">
                <a16:creationId xmlns:a16="http://schemas.microsoft.com/office/drawing/2014/main" id="{4D6E34CB-DC77-454C-8F8C-E5F7E911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98" y="4039791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C5D3-B9EE-4638-8FCD-D0961241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CDA0E-19B4-4EFF-8197-8745C89E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additional communication steps compared to reliable broadcast algorithm</a:t>
            </a:r>
          </a:p>
          <a:p>
            <a:endParaRPr lang="en-US" dirty="0"/>
          </a:p>
          <a:p>
            <a:r>
              <a:rPr lang="en-US" dirty="0"/>
              <a:t>But, message size grows linearly with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“past” may become extremely large</a:t>
            </a:r>
          </a:p>
          <a:p>
            <a:endParaRPr lang="en-US" dirty="0"/>
          </a:p>
          <a:p>
            <a:r>
              <a:rPr lang="en-US" dirty="0"/>
              <a:t>Truncate “past” (with the help of perfect FD)</a:t>
            </a:r>
          </a:p>
        </p:txBody>
      </p:sp>
    </p:spTree>
    <p:extLst>
      <p:ext uri="{BB962C8B-B14F-4D97-AF65-F5344CB8AC3E}">
        <p14:creationId xmlns:p14="http://schemas.microsoft.com/office/powerpoint/2010/main" val="397181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D33B-FBCA-4C0F-A06B-17056EA3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Garbage-Collection of Causal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7B0E2F-7CAD-4C97-8260-6824547A3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019" y="749084"/>
                <a:ext cx="6368310" cy="4340046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Uses: </a:t>
                </a:r>
                <a:r>
                  <a:rPr lang="en-US" sz="1400" dirty="0" err="1"/>
                  <a:t>PerfectFailureDetector</a:t>
                </a:r>
                <a:r>
                  <a:rPr lang="en-US" sz="1400" dirty="0"/>
                  <a:t>, instance P.</a:t>
                </a:r>
              </a:p>
              <a:p>
                <a:pPr marL="0" indent="0">
                  <a:buNone/>
                </a:pPr>
                <a:endParaRPr lang="en-US" sz="1400" b="1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</a:t>
                </a:r>
                <a:r>
                  <a:rPr lang="en-US" sz="1400" dirty="0" err="1"/>
                  <a:t>crb</a:t>
                </a:r>
                <a:r>
                  <a:rPr lang="en-US" sz="1400" dirty="0"/>
                  <a:t>, Init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delivered := ∅;</a:t>
                </a:r>
              </a:p>
              <a:p>
                <a:pPr marL="0" indent="0">
                  <a:buNone/>
                </a:pPr>
                <a:r>
                  <a:rPr lang="en-US" sz="1400" dirty="0"/>
                  <a:t>	past := [];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dirty="0">
                    <a:solidFill>
                      <a:srgbClr val="FF0000"/>
                    </a:solidFill>
                  </a:rPr>
                  <a:t>correct := Π;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FF0000"/>
                    </a:solidFill>
                  </a:rPr>
                  <a:t>	</a:t>
                </a:r>
                <a:r>
                  <a:rPr lang="en-US" sz="1400" b="1" dirty="0" err="1">
                    <a:solidFill>
                      <a:srgbClr val="FF0000"/>
                    </a:solidFill>
                  </a:rPr>
                  <a:t>forall</a:t>
                </a:r>
                <a:r>
                  <a:rPr lang="en-US" sz="1400" dirty="0">
                    <a:solidFill>
                      <a:srgbClr val="FF0000"/>
                    </a:solidFill>
                  </a:rPr>
                  <a:t> m </a:t>
                </a:r>
                <a:r>
                  <a:rPr lang="en-US" sz="1400" b="1" dirty="0">
                    <a:solidFill>
                      <a:srgbClr val="FF0000"/>
                    </a:solidFill>
                  </a:rPr>
                  <a:t>do</a:t>
                </a:r>
                <a:r>
                  <a:rPr lang="en-US" sz="1400" dirty="0">
                    <a:solidFill>
                      <a:srgbClr val="FF0000"/>
                    </a:solidFill>
                  </a:rPr>
                  <a:t> ack[m] := ∅;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event </a:t>
                </a:r>
                <a:r>
                  <a:rPr lang="en-US" sz="1400" dirty="0"/>
                  <a:t>&lt; P, Crash | p &gt;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correct := correct \ {p};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dirty="0"/>
                  <a:t>upon exists </a:t>
                </a:r>
                <a:r>
                  <a:rPr lang="en-US" sz="1400" dirty="0"/>
                  <a:t>m ∈ delivered such that self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400" dirty="0"/>
                  <a:t> ack[m] </a:t>
                </a:r>
                <a:r>
                  <a:rPr lang="en-US" sz="14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400" dirty="0"/>
                  <a:t>	ack[m] := ack[m] ∪ {self};</a:t>
                </a:r>
              </a:p>
              <a:p>
                <a:pPr marL="0" indent="0">
                  <a:buNone/>
                </a:pPr>
                <a:r>
                  <a:rPr lang="en-US" sz="1400" dirty="0"/>
                  <a:t>	</a:t>
                </a:r>
                <a:r>
                  <a:rPr lang="en-US" sz="1400" b="1" dirty="0"/>
                  <a:t>trigger</a:t>
                </a:r>
                <a:r>
                  <a:rPr lang="en-US" sz="1400" dirty="0"/>
                  <a:t> &lt; </a:t>
                </a:r>
                <a:r>
                  <a:rPr lang="en-US" sz="1400" dirty="0" err="1"/>
                  <a:t>rb</a:t>
                </a:r>
                <a:r>
                  <a:rPr lang="en-US" sz="1400" dirty="0"/>
                  <a:t>, Broadcast | [ACK, m] &gt;;</a:t>
                </a:r>
              </a:p>
              <a:p>
                <a:pPr marL="0" indent="0">
                  <a:buNone/>
                </a:pPr>
                <a:endParaRPr lang="en-US" sz="1300" dirty="0"/>
              </a:p>
              <a:p>
                <a:pPr marL="0" indent="0">
                  <a:buNone/>
                </a:pPr>
                <a:endParaRPr lang="en-US" sz="13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87B0E2F-7CAD-4C97-8260-6824547A3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019" y="749084"/>
                <a:ext cx="6368310" cy="4340046"/>
              </a:xfrm>
              <a:blipFill>
                <a:blip r:embed="rId2"/>
                <a:stretch>
                  <a:fillRect l="-28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112C53D-977B-44AA-B0AA-B528CEEC3519}"/>
              </a:ext>
            </a:extLst>
          </p:cNvPr>
          <p:cNvSpPr/>
          <p:nvPr/>
        </p:nvSpPr>
        <p:spPr>
          <a:xfrm>
            <a:off x="4119116" y="1262264"/>
            <a:ext cx="49797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rb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Deliver | p, [ACK , m] &gt;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ack[m] := ack[m] ∪ {p};</a:t>
            </a:r>
          </a:p>
          <a:p>
            <a:pPr marL="0" indent="0">
              <a:buNone/>
            </a:pPr>
            <a:endParaRPr 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upon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correct ⊆ ack[m] </a:t>
            </a:r>
            <a:r>
              <a:rPr 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	remove(past, (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, m));</a:t>
            </a:r>
          </a:p>
        </p:txBody>
      </p:sp>
    </p:spTree>
    <p:extLst>
      <p:ext uri="{BB962C8B-B14F-4D97-AF65-F5344CB8AC3E}">
        <p14:creationId xmlns:p14="http://schemas.microsoft.com/office/powerpoint/2010/main" val="304403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469-54DB-4FFF-9EBC-4B7752A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AF01-17D3-4208-8DA5-68DEF02C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totally remove “past”?</a:t>
            </a:r>
          </a:p>
          <a:p>
            <a:endParaRPr 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Use (a variant of) vector clocks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1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6241-1F3A-4284-A77D-5A939EDA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Causal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79B2-ED5D-486E-99A6-C086A635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5133"/>
            <a:ext cx="8229600" cy="4321364"/>
          </a:xfrm>
        </p:spPr>
        <p:txBody>
          <a:bodyPr>
            <a:normAutofit fontScale="55000" lnSpcReduction="20000"/>
          </a:bodyPr>
          <a:lstStyle/>
          <a:p>
            <a:r>
              <a:rPr lang="en-US" sz="2500" dirty="0"/>
              <a:t>Implements: </a:t>
            </a:r>
            <a:r>
              <a:rPr lang="en-US" sz="2500" dirty="0" err="1"/>
              <a:t>CausalOrderReliableBroadcast</a:t>
            </a:r>
            <a:r>
              <a:rPr lang="en-US" sz="2500" dirty="0"/>
              <a:t>, instance </a:t>
            </a:r>
            <a:r>
              <a:rPr lang="en-US" sz="2500" dirty="0" err="1"/>
              <a:t>crb</a:t>
            </a:r>
            <a:r>
              <a:rPr lang="en-US" sz="2500" dirty="0"/>
              <a:t>.</a:t>
            </a:r>
          </a:p>
          <a:p>
            <a:r>
              <a:rPr lang="en-US" sz="2500" dirty="0"/>
              <a:t>Uses: </a:t>
            </a:r>
            <a:r>
              <a:rPr lang="en-US" sz="2500" dirty="0" err="1"/>
              <a:t>ReliableBroadcast</a:t>
            </a:r>
            <a:r>
              <a:rPr lang="en-US" sz="2500" dirty="0"/>
              <a:t>, instance </a:t>
            </a:r>
            <a:r>
              <a:rPr lang="en-US" sz="2500" dirty="0" err="1"/>
              <a:t>rb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upon event </a:t>
            </a:r>
            <a:r>
              <a:rPr lang="en-US" sz="2500" dirty="0"/>
              <a:t>&lt; </a:t>
            </a:r>
            <a:r>
              <a:rPr lang="en-US" sz="2500" dirty="0" err="1"/>
              <a:t>crb</a:t>
            </a:r>
            <a:r>
              <a:rPr lang="en-US" sz="2500" dirty="0"/>
              <a:t>, Init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V := [0]</a:t>
            </a:r>
            <a:r>
              <a:rPr lang="en-US" sz="2500" baseline="30000" dirty="0"/>
              <a:t>N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lsn</a:t>
            </a:r>
            <a:r>
              <a:rPr lang="en-US" sz="2500" dirty="0"/>
              <a:t> := 0;</a:t>
            </a:r>
          </a:p>
          <a:p>
            <a:pPr marL="0" indent="0">
              <a:buNone/>
            </a:pPr>
            <a:r>
              <a:rPr lang="en-US" sz="2500" dirty="0"/>
              <a:t>	pending := ∅;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upon event </a:t>
            </a:r>
            <a:r>
              <a:rPr lang="en-US" sz="2500" dirty="0"/>
              <a:t>&lt; </a:t>
            </a:r>
            <a:r>
              <a:rPr lang="en-US" sz="2500" dirty="0" err="1"/>
              <a:t>crb</a:t>
            </a:r>
            <a:r>
              <a:rPr lang="en-US" sz="2500" dirty="0"/>
              <a:t>, Broadcast | m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W := V;</a:t>
            </a:r>
          </a:p>
          <a:p>
            <a:pPr marL="0" indent="0">
              <a:buNone/>
            </a:pPr>
            <a:r>
              <a:rPr lang="en-US" sz="2500" dirty="0"/>
              <a:t>	W[rank(self)] := </a:t>
            </a:r>
            <a:r>
              <a:rPr lang="en-US" sz="2500" dirty="0" err="1"/>
              <a:t>lsn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dirty="0" err="1"/>
              <a:t>lsn</a:t>
            </a:r>
            <a:r>
              <a:rPr lang="en-US" sz="2500" dirty="0"/>
              <a:t> := </a:t>
            </a:r>
            <a:r>
              <a:rPr lang="en-US" sz="2500" dirty="0" err="1"/>
              <a:t>lsn</a:t>
            </a:r>
            <a:r>
              <a:rPr lang="en-US" sz="2500" dirty="0"/>
              <a:t> + 1;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b="1" dirty="0"/>
              <a:t>trigger</a:t>
            </a:r>
            <a:r>
              <a:rPr lang="en-US" sz="2500" dirty="0"/>
              <a:t> &lt; </a:t>
            </a:r>
            <a:r>
              <a:rPr lang="en-US" sz="2500" dirty="0" err="1"/>
              <a:t>rb</a:t>
            </a:r>
            <a:r>
              <a:rPr lang="en-US" sz="2500" dirty="0"/>
              <a:t>, Broadcast | [DATA, W, m] &gt;;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upon event </a:t>
            </a:r>
            <a:r>
              <a:rPr lang="en-US" sz="2500" dirty="0"/>
              <a:t>&lt; </a:t>
            </a:r>
            <a:r>
              <a:rPr lang="en-US" sz="2500" dirty="0" err="1"/>
              <a:t>rb</a:t>
            </a:r>
            <a:r>
              <a:rPr lang="en-US" sz="2500" dirty="0"/>
              <a:t>, Deliver | p, [DATA, W, m] &gt;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pending := pending ∪ {(p, W, m)};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US" sz="2500" b="1" dirty="0"/>
              <a:t>while exists </a:t>
            </a:r>
            <a:r>
              <a:rPr lang="en-US" sz="2500" dirty="0"/>
              <a:t>(p’, W’, m’) ∈ pending such that W’ ≤ V </a:t>
            </a:r>
            <a:r>
              <a:rPr lang="en-US" sz="2500" b="1" dirty="0"/>
              <a:t>do</a:t>
            </a:r>
          </a:p>
          <a:p>
            <a:pPr marL="0" indent="0">
              <a:buNone/>
            </a:pPr>
            <a:r>
              <a:rPr lang="en-US" sz="2500" dirty="0"/>
              <a:t>		pending := pending \ {(p’, W’, m’)};</a:t>
            </a:r>
          </a:p>
          <a:p>
            <a:pPr marL="0" indent="0">
              <a:buNone/>
            </a:pPr>
            <a:r>
              <a:rPr lang="en-US" sz="2500" dirty="0"/>
              <a:t>		V[rank(p’)] := V[rank(p’)] + 1;</a:t>
            </a:r>
          </a:p>
          <a:p>
            <a:pPr marL="0" indent="0">
              <a:buNone/>
            </a:pPr>
            <a:r>
              <a:rPr lang="en-US" sz="2500" dirty="0"/>
              <a:t>		</a:t>
            </a:r>
            <a:r>
              <a:rPr lang="en-US" sz="2500" b="1" dirty="0"/>
              <a:t>trigger</a:t>
            </a:r>
            <a:r>
              <a:rPr lang="en-US" sz="2500" dirty="0"/>
              <a:t> &lt; </a:t>
            </a:r>
            <a:r>
              <a:rPr lang="en-US" sz="2500" dirty="0" err="1"/>
              <a:t>crb</a:t>
            </a:r>
            <a:r>
              <a:rPr lang="en-US" sz="2500" dirty="0"/>
              <a:t>, Deliver | p’, m’ 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8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0E75-6FA8-416A-8ABF-EBE03137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Best-effort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846C-E7B0-4B47-A206-DD895D2B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357616" cy="38184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beb</a:t>
            </a:r>
            <a:r>
              <a:rPr lang="en-US" dirty="0"/>
              <a:t>, Broadcast | m &gt;: Broadcasts a message m to all processes.</a:t>
            </a:r>
          </a:p>
          <a:p>
            <a:r>
              <a:rPr lang="en-US" dirty="0"/>
              <a:t>Indication: &lt; </a:t>
            </a:r>
            <a:r>
              <a:rPr lang="en-US" dirty="0" err="1"/>
              <a:t>beb</a:t>
            </a:r>
            <a:r>
              <a:rPr lang="en-US" dirty="0"/>
              <a:t>, Deliver | p, m &gt;: Delivers a message m broadcast by process 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/>
            <a:r>
              <a:rPr lang="en-US" sz="2300" b="1" dirty="0"/>
              <a:t>BEB1. Validity</a:t>
            </a:r>
            <a:r>
              <a:rPr lang="en-US" sz="2300" dirty="0"/>
              <a:t>: If a </a:t>
            </a:r>
            <a:r>
              <a:rPr lang="en-US" sz="2300" b="1" u="sng" dirty="0"/>
              <a:t>correct</a:t>
            </a:r>
            <a:r>
              <a:rPr lang="en-US" sz="2300" dirty="0"/>
              <a:t> process broadcasts a message m, then every correct process eventually delivers m.</a:t>
            </a:r>
          </a:p>
          <a:p>
            <a:pPr lvl="1"/>
            <a:r>
              <a:rPr lang="en-US" sz="2300" b="1" dirty="0"/>
              <a:t>BEB2. No duplication</a:t>
            </a:r>
            <a:r>
              <a:rPr lang="en-US" sz="2300" dirty="0"/>
              <a:t>: No message is delivered more than once.</a:t>
            </a:r>
          </a:p>
          <a:p>
            <a:pPr lvl="1"/>
            <a:r>
              <a:rPr lang="en-US" sz="2300" b="1" dirty="0"/>
              <a:t>BEB3. No creation</a:t>
            </a:r>
            <a:r>
              <a:rPr lang="en-US" sz="2300" dirty="0"/>
              <a:t>: If a process delivers a message m with sender s, then m was previously broadcast by process s.</a:t>
            </a:r>
          </a:p>
        </p:txBody>
      </p:sp>
    </p:spTree>
    <p:extLst>
      <p:ext uri="{BB962C8B-B14F-4D97-AF65-F5344CB8AC3E}">
        <p14:creationId xmlns:p14="http://schemas.microsoft.com/office/powerpoint/2010/main" val="33972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CED3-9CC6-4940-80D2-391CA859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87043" name="Slide Number Placeholder 3">
            <a:extLst>
              <a:ext uri="{FF2B5EF4-FFF2-40B4-BE49-F238E27FC236}">
                <a16:creationId xmlns:a16="http://schemas.microsoft.com/office/drawing/2014/main" id="{15136647-C156-40DC-A771-074C685D0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7E38A0-0577-485C-A580-A2BA34A3615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87044" name="Text Box 5">
            <a:extLst>
              <a:ext uri="{FF2B5EF4-FFF2-40B4-BE49-F238E27FC236}">
                <a16:creationId xmlns:a16="http://schemas.microsoft.com/office/drawing/2014/main" id="{F7C5B4CC-94AA-49B4-95E1-AF2FDC049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7045" name="Text Box 6">
            <a:extLst>
              <a:ext uri="{FF2B5EF4-FFF2-40B4-BE49-F238E27FC236}">
                <a16:creationId xmlns:a16="http://schemas.microsoft.com/office/drawing/2014/main" id="{C05974FA-4BFF-4168-852D-DB75693ED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7046" name="Text Box 7">
            <a:extLst>
              <a:ext uri="{FF2B5EF4-FFF2-40B4-BE49-F238E27FC236}">
                <a16:creationId xmlns:a16="http://schemas.microsoft.com/office/drawing/2014/main" id="{A0E22F31-ED3B-4634-AA9A-B14F98ED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7047" name="Line 8">
            <a:extLst>
              <a:ext uri="{FF2B5EF4-FFF2-40B4-BE49-F238E27FC236}">
                <a16:creationId xmlns:a16="http://schemas.microsoft.com/office/drawing/2014/main" id="{9DBB1644-827C-4B40-B499-3F2B7DC32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48" name="Text Box 9">
            <a:extLst>
              <a:ext uri="{FF2B5EF4-FFF2-40B4-BE49-F238E27FC236}">
                <a16:creationId xmlns:a16="http://schemas.microsoft.com/office/drawing/2014/main" id="{28FA225D-0CF1-4B02-B929-1F5F39AEA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44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49" name="Line 10">
            <a:extLst>
              <a:ext uri="{FF2B5EF4-FFF2-40B4-BE49-F238E27FC236}">
                <a16:creationId xmlns:a16="http://schemas.microsoft.com/office/drawing/2014/main" id="{9D2B0653-9636-41A3-8F79-6AF617A2E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1"/>
            <a:ext cx="3968354" cy="21931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0" name="Text Box 11">
            <a:extLst>
              <a:ext uri="{FF2B5EF4-FFF2-40B4-BE49-F238E27FC236}">
                <a16:creationId xmlns:a16="http://schemas.microsoft.com/office/drawing/2014/main" id="{A596E393-BBB1-4319-B5D0-EF50C728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594" y="3105150"/>
            <a:ext cx="115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 (1,0,0)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7051" name="Line 12">
            <a:extLst>
              <a:ext uri="{FF2B5EF4-FFF2-40B4-BE49-F238E27FC236}">
                <a16:creationId xmlns:a16="http://schemas.microsoft.com/office/drawing/2014/main" id="{CCAB0D32-459D-441E-86DF-037B9FB4D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2" name="Line 13">
            <a:extLst>
              <a:ext uri="{FF2B5EF4-FFF2-40B4-BE49-F238E27FC236}">
                <a16:creationId xmlns:a16="http://schemas.microsoft.com/office/drawing/2014/main" id="{0C0AA8A4-99A5-430C-8686-9D9CE3228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3" name="Text Box 14">
            <a:extLst>
              <a:ext uri="{FF2B5EF4-FFF2-40B4-BE49-F238E27FC236}">
                <a16:creationId xmlns:a16="http://schemas.microsoft.com/office/drawing/2014/main" id="{C60B79A2-68D7-45DB-80E6-E78A223B4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54" name="Line 15">
            <a:extLst>
              <a:ext uri="{FF2B5EF4-FFF2-40B4-BE49-F238E27FC236}">
                <a16:creationId xmlns:a16="http://schemas.microsoft.com/office/drawing/2014/main" id="{39BE06BD-E6FD-4C0D-9475-15A8872A8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5" name="Text Box 16">
            <a:extLst>
              <a:ext uri="{FF2B5EF4-FFF2-40B4-BE49-F238E27FC236}">
                <a16:creationId xmlns:a16="http://schemas.microsoft.com/office/drawing/2014/main" id="{5873E31D-2356-4A65-8424-3F003BD6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3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56" name="Line 17">
            <a:extLst>
              <a:ext uri="{FF2B5EF4-FFF2-40B4-BE49-F238E27FC236}">
                <a16:creationId xmlns:a16="http://schemas.microsoft.com/office/drawing/2014/main" id="{CFBA644A-3315-49B1-AD86-26A2E6552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4106" y="353020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57" name="Text Box 18">
            <a:extLst>
              <a:ext uri="{FF2B5EF4-FFF2-40B4-BE49-F238E27FC236}">
                <a16:creationId xmlns:a16="http://schemas.microsoft.com/office/drawing/2014/main" id="{E978433A-AEAE-4B17-BCF0-4E6D745EC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185" y="419933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58" name="Oval 83">
            <a:extLst>
              <a:ext uri="{FF2B5EF4-FFF2-40B4-BE49-F238E27FC236}">
                <a16:creationId xmlns:a16="http://schemas.microsoft.com/office/drawing/2014/main" id="{799EE1EA-205C-4C14-8D61-1F45F383E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7059" name="Oval 88">
            <a:extLst>
              <a:ext uri="{FF2B5EF4-FFF2-40B4-BE49-F238E27FC236}">
                <a16:creationId xmlns:a16="http://schemas.microsoft.com/office/drawing/2014/main" id="{75E95CA5-FA1B-4E9E-862E-058A54AA2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431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7060" name="Line 16">
            <a:extLst>
              <a:ext uri="{FF2B5EF4-FFF2-40B4-BE49-F238E27FC236}">
                <a16:creationId xmlns:a16="http://schemas.microsoft.com/office/drawing/2014/main" id="{AE167DAB-5A81-488D-BE8E-0D3B31640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794" y="1665685"/>
            <a:ext cx="1300163" cy="74414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1" name="Line 18">
            <a:extLst>
              <a:ext uri="{FF2B5EF4-FFF2-40B4-BE49-F238E27FC236}">
                <a16:creationId xmlns:a16="http://schemas.microsoft.com/office/drawing/2014/main" id="{B2261AE0-64DE-40A9-9ABB-EDC48990A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8550" y="1652588"/>
            <a:ext cx="901304" cy="207049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2" name="Text Box 9">
            <a:extLst>
              <a:ext uri="{FF2B5EF4-FFF2-40B4-BE49-F238E27FC236}">
                <a16:creationId xmlns:a16="http://schemas.microsoft.com/office/drawing/2014/main" id="{2CD3C143-35B0-4731-AA58-7FFAFE34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9335" y="1708547"/>
            <a:ext cx="1156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m2 (1,0,0)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7063" name="Text Box 11">
            <a:extLst>
              <a:ext uri="{FF2B5EF4-FFF2-40B4-BE49-F238E27FC236}">
                <a16:creationId xmlns:a16="http://schemas.microsoft.com/office/drawing/2014/main" id="{143EDFAB-0111-4622-84E1-E5C0504BB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566" y="2984897"/>
            <a:ext cx="11528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m1 (0,0,0)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7064" name="Line 13">
            <a:extLst>
              <a:ext uri="{FF2B5EF4-FFF2-40B4-BE49-F238E27FC236}">
                <a16:creationId xmlns:a16="http://schemas.microsoft.com/office/drawing/2014/main" id="{65AF4F27-9237-4E21-A812-C1CB14B4A5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5" name="Text Box 14">
            <a:extLst>
              <a:ext uri="{FF2B5EF4-FFF2-40B4-BE49-F238E27FC236}">
                <a16:creationId xmlns:a16="http://schemas.microsoft.com/office/drawing/2014/main" id="{144B77AB-9D8B-41C2-96D5-2529DC301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7066" name="Line 12">
            <a:extLst>
              <a:ext uri="{FF2B5EF4-FFF2-40B4-BE49-F238E27FC236}">
                <a16:creationId xmlns:a16="http://schemas.microsoft.com/office/drawing/2014/main" id="{E6390CAD-F721-4589-8DF0-21EE1400E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7" name="Line 12">
            <a:extLst>
              <a:ext uri="{FF2B5EF4-FFF2-40B4-BE49-F238E27FC236}">
                <a16:creationId xmlns:a16="http://schemas.microsoft.com/office/drawing/2014/main" id="{81EA9159-6410-4157-AA67-1CC144A19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8" name="Line 17">
            <a:extLst>
              <a:ext uri="{FF2B5EF4-FFF2-40B4-BE49-F238E27FC236}">
                <a16:creationId xmlns:a16="http://schemas.microsoft.com/office/drawing/2014/main" id="{B36BC311-9627-4F62-93DC-DEF6DA33F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760" y="352067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7069" name="Text Box 18">
            <a:extLst>
              <a:ext uri="{FF2B5EF4-FFF2-40B4-BE49-F238E27FC236}">
                <a16:creationId xmlns:a16="http://schemas.microsoft.com/office/drawing/2014/main" id="{E53A6F98-5D03-4AE9-8DFB-6327EE98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444" y="398145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9D23-7D1B-4C80-B612-2A7C9E1EA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crbBroadcast</a:t>
            </a:r>
            <a:endParaRPr lang="en-US" dirty="0"/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B0B34D2B-04AA-46E6-801C-BDA7D7D1C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423C81-514D-4A5E-8023-6B406B06C6DF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88068" name="Text Box 5">
            <a:extLst>
              <a:ext uri="{FF2B5EF4-FFF2-40B4-BE49-F238E27FC236}">
                <a16:creationId xmlns:a16="http://schemas.microsoft.com/office/drawing/2014/main" id="{9EA66CDA-177E-411A-B4E7-ACB391A7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8069" name="Text Box 6">
            <a:extLst>
              <a:ext uri="{FF2B5EF4-FFF2-40B4-BE49-F238E27FC236}">
                <a16:creationId xmlns:a16="http://schemas.microsoft.com/office/drawing/2014/main" id="{9892A8F7-D28F-4B3E-BA40-DD066701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8070" name="Text Box 7">
            <a:extLst>
              <a:ext uri="{FF2B5EF4-FFF2-40B4-BE49-F238E27FC236}">
                <a16:creationId xmlns:a16="http://schemas.microsoft.com/office/drawing/2014/main" id="{2FFABC72-1EF9-466A-8235-0EBA46320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88071" name="Line 8">
            <a:extLst>
              <a:ext uri="{FF2B5EF4-FFF2-40B4-BE49-F238E27FC236}">
                <a16:creationId xmlns:a16="http://schemas.microsoft.com/office/drawing/2014/main" id="{D8F942F6-2B28-4261-A5F8-DF4221026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2" name="Text Box 9">
            <a:extLst>
              <a:ext uri="{FF2B5EF4-FFF2-40B4-BE49-F238E27FC236}">
                <a16:creationId xmlns:a16="http://schemas.microsoft.com/office/drawing/2014/main" id="{A969CCD8-9FBA-47B2-86B7-5A947D54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219" y="1828800"/>
            <a:ext cx="594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73" name="Line 10">
            <a:extLst>
              <a:ext uri="{FF2B5EF4-FFF2-40B4-BE49-F238E27FC236}">
                <a16:creationId xmlns:a16="http://schemas.microsoft.com/office/drawing/2014/main" id="{67279E0F-FAF6-4D2D-95E7-147417156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894" y="1556147"/>
            <a:ext cx="4124325" cy="218003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4" name="Line 12">
            <a:extLst>
              <a:ext uri="{FF2B5EF4-FFF2-40B4-BE49-F238E27FC236}">
                <a16:creationId xmlns:a16="http://schemas.microsoft.com/office/drawing/2014/main" id="{FF4DBAA9-6559-4C99-812C-F6AA3CCE0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5" name="Line 13">
            <a:extLst>
              <a:ext uri="{FF2B5EF4-FFF2-40B4-BE49-F238E27FC236}">
                <a16:creationId xmlns:a16="http://schemas.microsoft.com/office/drawing/2014/main" id="{731C4C89-18C1-4C51-98CD-6130776FA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6" name="Text Box 14">
            <a:extLst>
              <a:ext uri="{FF2B5EF4-FFF2-40B4-BE49-F238E27FC236}">
                <a16:creationId xmlns:a16="http://schemas.microsoft.com/office/drawing/2014/main" id="{11B7D950-2C18-44BD-B2F2-85AD213D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88" y="2590800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77" name="Line 15">
            <a:extLst>
              <a:ext uri="{FF2B5EF4-FFF2-40B4-BE49-F238E27FC236}">
                <a16:creationId xmlns:a16="http://schemas.microsoft.com/office/drawing/2014/main" id="{87F8FE03-E45F-43B7-AE01-494A56B65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844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78" name="Text Box 16">
            <a:extLst>
              <a:ext uri="{FF2B5EF4-FFF2-40B4-BE49-F238E27FC236}">
                <a16:creationId xmlns:a16="http://schemas.microsoft.com/office/drawing/2014/main" id="{4BB1FFFA-8E96-486B-997A-C6E531A7C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923" y="882254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79" name="Line 17">
            <a:extLst>
              <a:ext uri="{FF2B5EF4-FFF2-40B4-BE49-F238E27FC236}">
                <a16:creationId xmlns:a16="http://schemas.microsoft.com/office/drawing/2014/main" id="{6F2D2E55-0D5C-4F66-A2EC-5954DE5FE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0319" y="3530204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0" name="Text Box 18">
            <a:extLst>
              <a:ext uri="{FF2B5EF4-FFF2-40B4-BE49-F238E27FC236}">
                <a16:creationId xmlns:a16="http://schemas.microsoft.com/office/drawing/2014/main" id="{8B10535A-E5E1-4E27-A078-0F43E31A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185" y="419933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81" name="Oval 83">
            <a:extLst>
              <a:ext uri="{FF2B5EF4-FFF2-40B4-BE49-F238E27FC236}">
                <a16:creationId xmlns:a16="http://schemas.microsoft.com/office/drawing/2014/main" id="{8AE8CE35-AC9F-4334-B922-06A8DBB1F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8082" name="Oval 88">
            <a:extLst>
              <a:ext uri="{FF2B5EF4-FFF2-40B4-BE49-F238E27FC236}">
                <a16:creationId xmlns:a16="http://schemas.microsoft.com/office/drawing/2014/main" id="{34EEE824-54D1-41AF-A460-8F331664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966" y="2375297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88083" name="Line 16">
            <a:extLst>
              <a:ext uri="{FF2B5EF4-FFF2-40B4-BE49-F238E27FC236}">
                <a16:creationId xmlns:a16="http://schemas.microsoft.com/office/drawing/2014/main" id="{496072BF-D568-407B-AAD8-24E1CBA47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6650" y="1581150"/>
            <a:ext cx="1273969" cy="86796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4" name="Line 18">
            <a:extLst>
              <a:ext uri="{FF2B5EF4-FFF2-40B4-BE49-F238E27FC236}">
                <a16:creationId xmlns:a16="http://schemas.microsoft.com/office/drawing/2014/main" id="{2582FAE4-A30B-46B6-9026-7672AE864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2508647"/>
            <a:ext cx="863204" cy="12144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5" name="Text Box 9">
            <a:extLst>
              <a:ext uri="{FF2B5EF4-FFF2-40B4-BE49-F238E27FC236}">
                <a16:creationId xmlns:a16="http://schemas.microsoft.com/office/drawing/2014/main" id="{4A3F5674-E2A0-48B6-B825-E3E7DD7B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493" y="1877512"/>
            <a:ext cx="960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(1,0,0)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86" name="Line 13">
            <a:extLst>
              <a:ext uri="{FF2B5EF4-FFF2-40B4-BE49-F238E27FC236}">
                <a16:creationId xmlns:a16="http://schemas.microsoft.com/office/drawing/2014/main" id="{E6C064A0-52AA-40AE-B193-4FE097B04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7566" y="22145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7" name="Text Box 14">
            <a:extLst>
              <a:ext uri="{FF2B5EF4-FFF2-40B4-BE49-F238E27FC236}">
                <a16:creationId xmlns:a16="http://schemas.microsoft.com/office/drawing/2014/main" id="{5F55EC09-B6D0-4B70-AE48-E349A4EC7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(m2)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88" name="Line 12">
            <a:extLst>
              <a:ext uri="{FF2B5EF4-FFF2-40B4-BE49-F238E27FC236}">
                <a16:creationId xmlns:a16="http://schemas.microsoft.com/office/drawing/2014/main" id="{C92E383C-8172-4EA6-82F6-C8E339F3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341" y="1554956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89" name="Line 12">
            <a:extLst>
              <a:ext uri="{FF2B5EF4-FFF2-40B4-BE49-F238E27FC236}">
                <a16:creationId xmlns:a16="http://schemas.microsoft.com/office/drawing/2014/main" id="{56B9A391-D044-413D-9CF2-7EFE0D1DD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106" y="2465785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90" name="Text Box 9">
            <a:extLst>
              <a:ext uri="{FF2B5EF4-FFF2-40B4-BE49-F238E27FC236}">
                <a16:creationId xmlns:a16="http://schemas.microsoft.com/office/drawing/2014/main" id="{5F7E8F50-9459-48B5-8845-72925C3D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760" y="3095754"/>
            <a:ext cx="9596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(1,0,0)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91" name="Line 17">
            <a:extLst>
              <a:ext uri="{FF2B5EF4-FFF2-40B4-BE49-F238E27FC236}">
                <a16:creationId xmlns:a16="http://schemas.microsoft.com/office/drawing/2014/main" id="{162F1B79-6808-4E05-8A9A-A53CFEC53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7791" y="358616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8092" name="Text Box 18">
            <a:extLst>
              <a:ext uri="{FF2B5EF4-FFF2-40B4-BE49-F238E27FC236}">
                <a16:creationId xmlns:a16="http://schemas.microsoft.com/office/drawing/2014/main" id="{D27AD183-C1AC-41A2-95D2-720A8D3CA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948" y="3974306"/>
            <a:ext cx="1620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crbDeliver</a:t>
            </a:r>
            <a:r>
              <a:rPr lang="fr-CH" altLang="en-US" sz="1800" dirty="0">
                <a:latin typeface="Times New Roman" panose="02020603050405020304" pitchFamily="18" charset="0"/>
              </a:rPr>
              <a:t>(m1)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93" name="Text Box 9">
            <a:extLst>
              <a:ext uri="{FF2B5EF4-FFF2-40B4-BE49-F238E27FC236}">
                <a16:creationId xmlns:a16="http://schemas.microsoft.com/office/drawing/2014/main" id="{1BA84766-2D9B-4E6A-898C-9CDD80D7A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654" y="2906316"/>
            <a:ext cx="960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(0,0,0)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88094" name="Text Box 9">
            <a:extLst>
              <a:ext uri="{FF2B5EF4-FFF2-40B4-BE49-F238E27FC236}">
                <a16:creationId xmlns:a16="http://schemas.microsoft.com/office/drawing/2014/main" id="{F1E66580-64A2-4CC7-9F35-0F3619670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519" y="2902744"/>
            <a:ext cx="4894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8095" name="Text Box 9">
            <a:extLst>
              <a:ext uri="{FF2B5EF4-FFF2-40B4-BE49-F238E27FC236}">
                <a16:creationId xmlns:a16="http://schemas.microsoft.com/office/drawing/2014/main" id="{359CAE0B-D5FC-4541-AE8F-38EE7E58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926" y="2528650"/>
            <a:ext cx="661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m2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7D03-0113-48CE-B1AD-6824F3F7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CBBD5-21F2-4A89-920A-A9B609B89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additional communication steps compared to reliable broadcast algorithm</a:t>
            </a:r>
          </a:p>
          <a:p>
            <a:endParaRPr lang="en-US" dirty="0"/>
          </a:p>
          <a:p>
            <a:r>
              <a:rPr lang="en-US" dirty="0"/>
              <a:t>O(n) message size: vector clocks</a:t>
            </a:r>
          </a:p>
        </p:txBody>
      </p:sp>
    </p:spTree>
    <p:extLst>
      <p:ext uri="{BB962C8B-B14F-4D97-AF65-F5344CB8AC3E}">
        <p14:creationId xmlns:p14="http://schemas.microsoft.com/office/powerpoint/2010/main" val="1591547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1735-C202-4E43-BD69-A976A404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28D3-2812-4FB0-B88A-0B7C6DC19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get the Uniform Reliable Causal Order Broadcast?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Simply replace </a:t>
            </a:r>
            <a:r>
              <a:rPr lang="en-US" dirty="0" err="1"/>
              <a:t>rbBroadcast</a:t>
            </a:r>
            <a:r>
              <a:rPr lang="en-US" dirty="0"/>
              <a:t> with </a:t>
            </a:r>
            <a:r>
              <a:rPr lang="en-US" dirty="0" err="1"/>
              <a:t>urbBroadcast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32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61AD-066E-40B8-8D97-BD8942FD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A9280707-8FF8-4FB3-BFE8-A95A94FF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91" y="949504"/>
            <a:ext cx="8728813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Exercise 3.2.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Can we devise a broadcast algorithm that does not </a:t>
            </a:r>
            <a:r>
              <a:rPr lang="en-US" altLang="en-US" sz="2000">
                <a:ea typeface="ＭＳ Ｐゴシック" panose="020B0600070205080204" pitchFamily="34" charset="-128"/>
              </a:rPr>
              <a:t>ensure the causal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delivery property but only its non-uniform variant: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panose="020B0600070205080204" pitchFamily="34" charset="-128"/>
              </a:rPr>
              <a:t>no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correct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process p delivers a message m2 unless p has already delivered every message m1 such that m1 </a:t>
            </a:r>
            <a:r>
              <a:rPr lang="en-US" sz="2000" dirty="0"/>
              <a:t>→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m2?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9B92246-D3E1-481D-A3D9-1DEF00CF7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D87518F-C97F-47A5-980A-EBC52B6371B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64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F9C1-E7F6-4E11-8F9F-11960AD2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bebBroadcast</a:t>
            </a:r>
            <a:endParaRPr 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E7060A56-F29D-44B5-8D4F-9E1382A2EE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B6EFA0-E254-4232-A46C-BB3296AB7A6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FA414219-097E-49F1-B560-B84E32EC6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6C216D53-F719-41D0-8F11-AB697735D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B7F2AEA2-F764-42B7-AF80-C45946DFC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1511" name="Text Box 6">
            <a:extLst>
              <a:ext uri="{FF2B5EF4-FFF2-40B4-BE49-F238E27FC236}">
                <a16:creationId xmlns:a16="http://schemas.microsoft.com/office/drawing/2014/main" id="{CF6A800B-C561-4FE9-BBFF-9020FD7B6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1BDE5C1D-EBBE-45D7-9786-759209C7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433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899A549-36B5-4841-B7A3-B397DF7CF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0005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486A19AC-EC88-44F1-A701-CB5FA3D5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748998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11A9D75-33BB-4CD8-BA5F-A8886F887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9377DF12-8586-4131-9DDC-BE36F69BC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604" y="3059668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1517" name="Line 12">
            <a:extLst>
              <a:ext uri="{FF2B5EF4-FFF2-40B4-BE49-F238E27FC236}">
                <a16:creationId xmlns:a16="http://schemas.microsoft.com/office/drawing/2014/main" id="{D7D6BDC9-28B9-49BE-AEE1-EB9B117E5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DF995593-5B79-4953-AA59-FBABF9241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397BA1D-D8AC-4594-989F-636A6000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40AFE504-5796-4036-8F9A-1A80D9343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563963B0-E7AD-4B85-BE00-F969FD8CD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97155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bebDeliver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7BF0CE2-C874-44EC-84D8-E28802F0D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72E76705-AD75-4584-B84D-AD21115E0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D1B1AE7B-D9F7-4E0C-96BC-46DFB5412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bebBroadcast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0F9A1D-1F8A-49A2-9C7D-AE549921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  <p:bldP spid="20" grpId="0"/>
      <p:bldP spid="21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6FD-7870-4FEE-AADF-E459F81F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bebBroadcast</a:t>
            </a:r>
            <a:endParaRPr lang="en-US" dirty="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36D24BF-4AF1-47EB-81D0-5CF864835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D91E09-9804-45E9-A6CF-44E1F396459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22532" name="Line 3">
            <a:extLst>
              <a:ext uri="{FF2B5EF4-FFF2-40B4-BE49-F238E27FC236}">
                <a16:creationId xmlns:a16="http://schemas.microsoft.com/office/drawing/2014/main" id="{0B1B734A-7BC9-4E0C-9731-D5CA7F4B8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3BAAE7C9-23C8-4525-B517-EB8616BC2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45745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74FE4B34-F90F-46D9-9F4D-A61A3D399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9245817F-81CF-4157-BBA3-CEF41541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33803603-5980-453C-9017-1750ED97B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92CA7CB4-DF09-478B-9687-C53481ED2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D3F5F1BD-37A3-4AA0-99BB-AD007356C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0" y="1828800"/>
            <a:ext cx="3155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6D2F814B-AB84-44D9-B65C-3D23F510E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1543050"/>
            <a:ext cx="2400300" cy="2171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AC7E8472-B7BC-455A-955C-5160F471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086100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m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1" name="Line 12">
            <a:extLst>
              <a:ext uri="{FF2B5EF4-FFF2-40B4-BE49-F238E27FC236}">
                <a16:creationId xmlns:a16="http://schemas.microsoft.com/office/drawing/2014/main" id="{AA13F9B0-FD2C-4998-AFD2-0A88F4B25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2" name="Line 13">
            <a:extLst>
              <a:ext uri="{FF2B5EF4-FFF2-40B4-BE49-F238E27FC236}">
                <a16:creationId xmlns:a16="http://schemas.microsoft.com/office/drawing/2014/main" id="{DAE44B01-E79C-4553-9B4E-C2EEC16D4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1717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997BFB84-5500-4992-9E33-6CC584A40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7175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4" name="Line 15">
            <a:extLst>
              <a:ext uri="{FF2B5EF4-FFF2-40B4-BE49-F238E27FC236}">
                <a16:creationId xmlns:a16="http://schemas.microsoft.com/office/drawing/2014/main" id="{71986CDE-0C76-4EBF-A157-0343A202A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31445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5" name="Text Box 16">
            <a:extLst>
              <a:ext uri="{FF2B5EF4-FFF2-40B4-BE49-F238E27FC236}">
                <a16:creationId xmlns:a16="http://schemas.microsoft.com/office/drawing/2014/main" id="{D58E583D-2396-47AD-970F-B8F493A8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6" name="Line 17">
            <a:extLst>
              <a:ext uri="{FF2B5EF4-FFF2-40B4-BE49-F238E27FC236}">
                <a16:creationId xmlns:a16="http://schemas.microsoft.com/office/drawing/2014/main" id="{093AAF8D-CCF4-4F03-A3C6-B6E0B1F81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5433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2547" name="Text Box 18">
            <a:extLst>
              <a:ext uri="{FF2B5EF4-FFF2-40B4-BE49-F238E27FC236}">
                <a16:creationId xmlns:a16="http://schemas.microsoft.com/office/drawing/2014/main" id="{ED3C3D11-F920-4B00-AA1D-E62A8B6F8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3429000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8" name="Text Box 16">
            <a:extLst>
              <a:ext uri="{FF2B5EF4-FFF2-40B4-BE49-F238E27FC236}">
                <a16:creationId xmlns:a16="http://schemas.microsoft.com/office/drawing/2014/main" id="{A7D60511-2BDF-4954-8B8C-392EE574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143000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2549" name="Oval 21">
            <a:extLst>
              <a:ext uri="{FF2B5EF4-FFF2-40B4-BE49-F238E27FC236}">
                <a16:creationId xmlns:a16="http://schemas.microsoft.com/office/drawing/2014/main" id="{E3170B81-D272-4887-A222-720FC4AC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46ECC251-4E0D-4795-81EC-E614135F5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Line 11">
            <a:extLst>
              <a:ext uri="{FF2B5EF4-FFF2-40B4-BE49-F238E27FC236}">
                <a16:creationId xmlns:a16="http://schemas.microsoft.com/office/drawing/2014/main" id="{12DFA81D-AAE7-434B-8DB4-AD8AA1BE6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7CB3F0D5-3396-4AEB-B56B-3772E9D9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610" y="816139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crash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0DE42897-EB21-4792-B98B-C6146009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1143000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bebBroadcast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E23708-6D21-442C-BCE2-B19607D7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028F6432-962E-45E6-8E9E-150CA4974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1" y="1657350"/>
            <a:ext cx="583406" cy="7524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986F97B5-EB80-477C-8B09-05FBCFF97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7700" y="1657350"/>
            <a:ext cx="1543050" cy="165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2E59C776-D1DA-4F70-9B6B-6FE99E95A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9300" y="3200400"/>
            <a:ext cx="28575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3E1B5F91-EF73-4856-A023-B5AC2424D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7654" y="3162300"/>
            <a:ext cx="0" cy="285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2" name="Text Box 9">
            <a:extLst>
              <a:ext uri="{FF2B5EF4-FFF2-40B4-BE49-F238E27FC236}">
                <a16:creationId xmlns:a16="http://schemas.microsoft.com/office/drawing/2014/main" id="{F0900F75-FF63-4AA4-9B2F-8412294C6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848" y="1838325"/>
            <a:ext cx="4929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6FB4D02-77A9-48A5-BA91-2FA9EAE1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09562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>
                <a:latin typeface="Times New Roman" panose="02020603050405020304" pitchFamily="18" charset="0"/>
              </a:rPr>
              <a:t>m1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B8786018-487F-4787-A0B9-C60AA8B73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3519" y="2207419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5A6752B-2425-40A5-9945-C28A55DD0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1895475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bebDeliver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 animBg="1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1768-3A71-4053-9861-2483075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0A3B-ADD8-450A-B35F-385B9FA4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Implements: </a:t>
            </a:r>
            <a:r>
              <a:rPr lang="en-US" sz="1600" dirty="0" err="1"/>
              <a:t>BestEffortBroadcast</a:t>
            </a:r>
            <a:r>
              <a:rPr lang="en-US" sz="1600" dirty="0"/>
              <a:t>, instance </a:t>
            </a:r>
            <a:r>
              <a:rPr lang="en-US" sz="1600" dirty="0" err="1"/>
              <a:t>beb</a:t>
            </a:r>
            <a:r>
              <a:rPr lang="en-US" sz="1600" dirty="0"/>
              <a:t>.</a:t>
            </a:r>
          </a:p>
          <a:p>
            <a:r>
              <a:rPr lang="en-US" sz="1600" dirty="0"/>
              <a:t>Uses: </a:t>
            </a:r>
            <a:r>
              <a:rPr lang="en-US" sz="1600" dirty="0" err="1"/>
              <a:t>PerfectPointToPointLinks</a:t>
            </a:r>
            <a:r>
              <a:rPr lang="en-US" sz="1600" dirty="0"/>
              <a:t>, instance pl.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beb</a:t>
            </a:r>
            <a:r>
              <a:rPr lang="en-US" sz="1600" dirty="0"/>
              <a:t>, Broadcast | m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forall</a:t>
            </a:r>
            <a:r>
              <a:rPr lang="en-US" sz="1600" dirty="0"/>
              <a:t> q ∈ </a:t>
            </a:r>
            <a:r>
              <a:rPr lang="el-GR" sz="1600" dirty="0"/>
              <a:t>Π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/>
              <a:t>trigger</a:t>
            </a:r>
            <a:r>
              <a:rPr lang="en-US" sz="1600" dirty="0"/>
              <a:t> &lt; pl, Send | q, m &gt;;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pl, Deliver | p, m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b="1" dirty="0"/>
              <a:t>	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Deliver | p, m &gt;;</a:t>
            </a:r>
          </a:p>
        </p:txBody>
      </p:sp>
    </p:spTree>
    <p:extLst>
      <p:ext uri="{BB962C8B-B14F-4D97-AF65-F5344CB8AC3E}">
        <p14:creationId xmlns:p14="http://schemas.microsoft.com/office/powerpoint/2010/main" val="199534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100538</TotalTime>
  <Words>3319</Words>
  <Application>Microsoft Office PowerPoint</Application>
  <PresentationFormat>On-screen Show (16:9)</PresentationFormat>
  <Paragraphs>748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Eurostile LT Std</vt:lpstr>
      <vt:lpstr>微软雅黑</vt:lpstr>
      <vt:lpstr>ＭＳ Ｐゴシック</vt:lpstr>
      <vt:lpstr>宋体</vt:lpstr>
      <vt:lpstr>宋体</vt:lpstr>
      <vt:lpstr>幼圆</vt:lpstr>
      <vt:lpstr>Algerian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Distributed Algorithms Broadcast communication – Part I</vt:lpstr>
      <vt:lpstr>Outline</vt:lpstr>
      <vt:lpstr>Outline</vt:lpstr>
      <vt:lpstr>Broadcast abstractions</vt:lpstr>
      <vt:lpstr>Broadcast abstractions</vt:lpstr>
      <vt:lpstr>Best-effort broadcast</vt:lpstr>
      <vt:lpstr>bebBroadcast</vt:lpstr>
      <vt:lpstr>bebBroadcast</vt:lpstr>
      <vt:lpstr>Basic broadcast</vt:lpstr>
      <vt:lpstr>Correctness and performance</vt:lpstr>
      <vt:lpstr>(Regular) Reliable Broadcast</vt:lpstr>
      <vt:lpstr>rbBroadcast?</vt:lpstr>
      <vt:lpstr>rbBroadcast</vt:lpstr>
      <vt:lpstr>rbBroadcast</vt:lpstr>
      <vt:lpstr>rbBroadcast</vt:lpstr>
      <vt:lpstr>Lazy Reliable Broadcast</vt:lpstr>
      <vt:lpstr>Lazy Reliable Broadcast</vt:lpstr>
      <vt:lpstr>Eager Reliable Broadcast</vt:lpstr>
      <vt:lpstr>Eager Reliable Broadcast</vt:lpstr>
      <vt:lpstr>(Regular) Reliable Broadcast</vt:lpstr>
      <vt:lpstr>Uniform reliable broadcast</vt:lpstr>
      <vt:lpstr>urbBroadcast?</vt:lpstr>
      <vt:lpstr>urbBroadcast</vt:lpstr>
      <vt:lpstr>urbBroadcast</vt:lpstr>
      <vt:lpstr>All-Ack Uniform Reliable Broadcast</vt:lpstr>
      <vt:lpstr>All-Ack Uniform Reliable Broadcast</vt:lpstr>
      <vt:lpstr>All-Ack Uniform Reliable Broadcast</vt:lpstr>
      <vt:lpstr>All-Ack Uniform Reliable Broadcast</vt:lpstr>
      <vt:lpstr>All-Ack Uniform Reliable Broadcast</vt:lpstr>
      <vt:lpstr>Exercises</vt:lpstr>
      <vt:lpstr>Outline</vt:lpstr>
      <vt:lpstr>Why causal order?</vt:lpstr>
      <vt:lpstr>Applications requiring causal relationship</vt:lpstr>
      <vt:lpstr>Applications requiring causal relationship</vt:lpstr>
      <vt:lpstr>Happened-before relationship [Lam78]</vt:lpstr>
      <vt:lpstr>Happened-before with local clocks?</vt:lpstr>
      <vt:lpstr>Happened-before</vt:lpstr>
      <vt:lpstr>Logical clocks</vt:lpstr>
      <vt:lpstr>Logical clocks</vt:lpstr>
      <vt:lpstr>Logical clocks</vt:lpstr>
      <vt:lpstr>Logical clocks</vt:lpstr>
      <vt:lpstr>Still some issues?</vt:lpstr>
      <vt:lpstr>Vector clocks</vt:lpstr>
      <vt:lpstr>Vector clocks (vc)</vt:lpstr>
      <vt:lpstr>Causal precedence</vt:lpstr>
      <vt:lpstr>Causal precedence?</vt:lpstr>
      <vt:lpstr>Happened-before v2</vt:lpstr>
      <vt:lpstr>Causal-order (reliable) broadcast</vt:lpstr>
      <vt:lpstr>crbBroadcast?</vt:lpstr>
      <vt:lpstr>crbBroadcast?</vt:lpstr>
      <vt:lpstr>crbBroadcast?</vt:lpstr>
      <vt:lpstr>Causal-order uniform (reliable) broadcast</vt:lpstr>
      <vt:lpstr>No-Waiting Causal-Order Broadcast</vt:lpstr>
      <vt:lpstr>crbBroadcast</vt:lpstr>
      <vt:lpstr>crbBroadcast</vt:lpstr>
      <vt:lpstr>Performance</vt:lpstr>
      <vt:lpstr>Garbage-Collection of Causal Past</vt:lpstr>
      <vt:lpstr>PowerPoint Presentation</vt:lpstr>
      <vt:lpstr>Waiting Causal Broadcast</vt:lpstr>
      <vt:lpstr>crbBroadcast</vt:lpstr>
      <vt:lpstr>crbBroadcast</vt:lpstr>
      <vt:lpstr>Performance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2626</cp:revision>
  <cp:lastPrinted>2015-09-20T23:02:57Z</cp:lastPrinted>
  <dcterms:created xsi:type="dcterms:W3CDTF">2010-10-17T19:58:05Z</dcterms:created>
  <dcterms:modified xsi:type="dcterms:W3CDTF">2022-10-24T16:13:09Z</dcterms:modified>
</cp:coreProperties>
</file>