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1664" r:id="rId2"/>
    <p:sldId id="1735" r:id="rId3"/>
    <p:sldId id="1758" r:id="rId4"/>
    <p:sldId id="1741" r:id="rId5"/>
    <p:sldId id="1736" r:id="rId6"/>
    <p:sldId id="1737" r:id="rId7"/>
    <p:sldId id="1787" r:id="rId8"/>
    <p:sldId id="1738" r:id="rId9"/>
    <p:sldId id="1739" r:id="rId10"/>
    <p:sldId id="1788" r:id="rId11"/>
    <p:sldId id="1759" r:id="rId12"/>
    <p:sldId id="1744" r:id="rId13"/>
    <p:sldId id="1781" r:id="rId14"/>
    <p:sldId id="1745" r:id="rId15"/>
    <p:sldId id="1746" r:id="rId16"/>
    <p:sldId id="1784" r:id="rId17"/>
    <p:sldId id="1783" r:id="rId18"/>
    <p:sldId id="1782" r:id="rId19"/>
    <p:sldId id="1747" r:id="rId20"/>
    <p:sldId id="1780" r:id="rId21"/>
    <p:sldId id="1761" r:id="rId22"/>
    <p:sldId id="1762" r:id="rId23"/>
    <p:sldId id="694" r:id="rId24"/>
    <p:sldId id="695" r:id="rId25"/>
    <p:sldId id="696" r:id="rId26"/>
    <p:sldId id="697" r:id="rId27"/>
    <p:sldId id="733" r:id="rId28"/>
    <p:sldId id="1707" r:id="rId29"/>
    <p:sldId id="1763" r:id="rId30"/>
    <p:sldId id="1764" r:id="rId31"/>
    <p:sldId id="706" r:id="rId32"/>
    <p:sldId id="707" r:id="rId33"/>
    <p:sldId id="708" r:id="rId34"/>
    <p:sldId id="698" r:id="rId35"/>
    <p:sldId id="704" r:id="rId36"/>
    <p:sldId id="1765" r:id="rId37"/>
    <p:sldId id="1766" r:id="rId38"/>
    <p:sldId id="712" r:id="rId39"/>
    <p:sldId id="1790" r:id="rId40"/>
    <p:sldId id="715" r:id="rId41"/>
    <p:sldId id="1767" r:id="rId42"/>
    <p:sldId id="1769" r:id="rId43"/>
    <p:sldId id="1768" r:id="rId44"/>
    <p:sldId id="717" r:id="rId45"/>
    <p:sldId id="1770" r:id="rId46"/>
    <p:sldId id="1771" r:id="rId47"/>
    <p:sldId id="721" r:id="rId48"/>
    <p:sldId id="722" r:id="rId49"/>
    <p:sldId id="723" r:id="rId50"/>
    <p:sldId id="1789" r:id="rId51"/>
    <p:sldId id="1786" r:id="rId52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1276" autoAdjust="0"/>
  </p:normalViewPr>
  <p:slideViewPr>
    <p:cSldViewPr snapToGrid="0">
      <p:cViewPr varScale="1">
        <p:scale>
          <a:sx n="90" d="100"/>
          <a:sy n="90" d="100"/>
        </p:scale>
        <p:origin x="156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52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6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0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Distributed Algorithms</a:t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ea typeface="幼圆" panose="02010509060101010101" pitchFamily="49" charset="-122"/>
              </a:rPr>
              <a:t>Quorum and Byzantine broadcast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E6BA-FE36-40FA-9E9C-89B0563D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and liveness: combined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A13A6-1837-4D56-B180-127A869E5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856" y="949504"/>
                <a:ext cx="8808334" cy="3818430"/>
              </a:xfrm>
            </p:spPr>
            <p:txBody>
              <a:bodyPr/>
              <a:lstStyle/>
              <a:p>
                <a:r>
                  <a:rPr lang="en-US" sz="1800" dirty="0"/>
                  <a:t>Assume there are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Byzantine faults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Liveness: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processes can make progress (quorum size)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1800" dirty="0">
                    <a:ea typeface="Cambria Math" panose="02040503050406030204" pitchFamily="18" charset="0"/>
                  </a:rPr>
                  <a:t>Safety: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600" dirty="0"/>
                  <a:t>	// any two quorums intersect in one correct process</a:t>
                </a:r>
                <a:endParaRPr lang="en-US" altLang="zh-CN" sz="180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A13A6-1837-4D56-B180-127A869E5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856" y="949504"/>
                <a:ext cx="8808334" cy="3818430"/>
              </a:xfrm>
              <a:blipFill>
                <a:blip r:embed="rId2"/>
                <a:stretch>
                  <a:fillRect l="-484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65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Last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Quorum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Majority-Ack Uniform Reliable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Byzantine</a:t>
            </a:r>
            <a:r>
              <a:rPr lang="sr-Latn-CS" altLang="en-US" dirty="0">
                <a:ea typeface="ＭＳ Ｐゴシック" panose="020B0600070205080204" pitchFamily="34" charset="-128"/>
              </a:rPr>
              <a:t>-tolerant broadcast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CS" altLang="en-US" dirty="0">
                <a:ea typeface="ＭＳ Ｐゴシック" panose="020B0600070205080204" pitchFamily="34" charset="-128"/>
              </a:rPr>
              <a:t>Reliable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06967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E4B1-5853-4565-B92B-67779CD3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2533-943B-4B3B-8B74-715011FF5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55306" cy="381843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Name: </a:t>
            </a:r>
            <a:r>
              <a:rPr lang="en-US" sz="1800" dirty="0" err="1"/>
              <a:t>UniformReliableBroadcast</a:t>
            </a:r>
            <a:r>
              <a:rPr lang="en-US" sz="1800" dirty="0"/>
              <a:t>, instance </a:t>
            </a:r>
            <a:r>
              <a:rPr lang="en-US" sz="1800" dirty="0" err="1"/>
              <a:t>urb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Request: &lt; </a:t>
            </a:r>
            <a:r>
              <a:rPr lang="en-US" sz="1800" dirty="0" err="1"/>
              <a:t>urb</a:t>
            </a:r>
            <a:r>
              <a:rPr lang="en-US" sz="1800" dirty="0"/>
              <a:t>, Broadcast | m &gt;: Broadcasts a message m to all processes.</a:t>
            </a:r>
          </a:p>
          <a:p>
            <a:r>
              <a:rPr lang="en-US" sz="1800" dirty="0"/>
              <a:t>Indication: &lt; </a:t>
            </a:r>
            <a:r>
              <a:rPr lang="en-US" sz="1800" dirty="0" err="1"/>
              <a:t>urb</a:t>
            </a:r>
            <a:r>
              <a:rPr lang="en-US" sz="1800" dirty="0"/>
              <a:t>, Deliver | p, m &gt;: Delivers a message m broadcast by process p.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/>
            <a:r>
              <a:rPr lang="en-US" sz="1800" b="1" dirty="0"/>
              <a:t>URB1. Validity</a:t>
            </a:r>
            <a:r>
              <a:rPr lang="en-US" sz="1800" dirty="0"/>
              <a:t>: If a </a:t>
            </a:r>
            <a:r>
              <a:rPr lang="en-US" sz="1800" b="1" u="sng" dirty="0"/>
              <a:t>correct</a:t>
            </a:r>
            <a:r>
              <a:rPr lang="en-US" sz="1800" dirty="0"/>
              <a:t> process broadcasts a message m, then every correct process eventually delivers m.</a:t>
            </a:r>
          </a:p>
          <a:p>
            <a:pPr lvl="1"/>
            <a:r>
              <a:rPr lang="en-US" sz="1800" b="1" dirty="0"/>
              <a:t>URB2. No duplication</a:t>
            </a:r>
            <a:r>
              <a:rPr lang="en-US" sz="1800" dirty="0"/>
              <a:t>: No message is delivered more than once.</a:t>
            </a:r>
          </a:p>
          <a:p>
            <a:pPr lvl="1"/>
            <a:r>
              <a:rPr lang="en-US" sz="1800" b="1" dirty="0"/>
              <a:t>URB3. No creation</a:t>
            </a:r>
            <a:r>
              <a:rPr lang="en-US" sz="1800" dirty="0"/>
              <a:t>: If a process delivers a message m with sender s, then m was previously broadcast by process 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URB4: Uniform agreement</a:t>
            </a:r>
            <a:r>
              <a:rPr lang="en-US" sz="1800" dirty="0"/>
              <a:t>: If a message m is delivered by some process (</a:t>
            </a:r>
            <a:r>
              <a:rPr lang="en-US" sz="1800" b="1" u="sng" dirty="0"/>
              <a:t>whether correct or faulty</a:t>
            </a:r>
            <a:r>
              <a:rPr lang="en-US" sz="1800" dirty="0"/>
              <a:t>), then m is eventually delivered by every correct process.</a:t>
            </a:r>
          </a:p>
        </p:txBody>
      </p:sp>
    </p:spTree>
    <p:extLst>
      <p:ext uri="{BB962C8B-B14F-4D97-AF65-F5344CB8AC3E}">
        <p14:creationId xmlns:p14="http://schemas.microsoft.com/office/powerpoint/2010/main" val="340284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464A-A49C-4E03-A003-522ED2D99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E401-91FB-4CB5-A01B-E3A59C25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47904" cy="3818430"/>
          </a:xfrm>
        </p:spPr>
        <p:txBody>
          <a:bodyPr/>
          <a:lstStyle/>
          <a:p>
            <a:r>
              <a:rPr lang="en-US" dirty="0"/>
              <a:t>Can we implement </a:t>
            </a:r>
            <a:r>
              <a:rPr lang="en-US" dirty="0" err="1"/>
              <a:t>urb</a:t>
            </a:r>
            <a:r>
              <a:rPr lang="en-US" dirty="0"/>
              <a:t> without Perfect failure detector? </a:t>
            </a:r>
          </a:p>
          <a:p>
            <a:endParaRPr lang="en-US" dirty="0"/>
          </a:p>
          <a:p>
            <a:r>
              <a:rPr lang="en-US" dirty="0"/>
              <a:t>Assume a majority of correct processes, i.e., N &gt; 2f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Using quorum</a:t>
            </a:r>
          </a:p>
        </p:txBody>
      </p:sp>
    </p:spTree>
    <p:extLst>
      <p:ext uri="{BB962C8B-B14F-4D97-AF65-F5344CB8AC3E}">
        <p14:creationId xmlns:p14="http://schemas.microsoft.com/office/powerpoint/2010/main" val="18996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3D58-9BFA-4960-A542-5523A7F7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Majority-Ack 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E92E-E8C2-491F-9C05-E94689DA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Implements: </a:t>
            </a:r>
            <a:r>
              <a:rPr lang="en-US" sz="1600" dirty="0" err="1"/>
              <a:t>UniformReliableBroadcast</a:t>
            </a:r>
            <a:r>
              <a:rPr lang="en-US" sz="1600" dirty="0"/>
              <a:t>, instance </a:t>
            </a:r>
            <a:r>
              <a:rPr lang="en-US" sz="1600" dirty="0" err="1"/>
              <a:t>urb</a:t>
            </a:r>
            <a:r>
              <a:rPr lang="en-US" sz="1600" dirty="0"/>
              <a:t>.</a:t>
            </a:r>
          </a:p>
          <a:p>
            <a:r>
              <a:rPr lang="en-US" sz="1600" dirty="0"/>
              <a:t>Uses: </a:t>
            </a:r>
            <a:r>
              <a:rPr lang="en-US" sz="1600" dirty="0" err="1"/>
              <a:t>BestEffortBroadcast</a:t>
            </a:r>
            <a:r>
              <a:rPr lang="en-US" sz="1600" dirty="0"/>
              <a:t>, instance </a:t>
            </a:r>
            <a:r>
              <a:rPr lang="en-US" sz="1600" dirty="0" err="1"/>
              <a:t>beb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urb</a:t>
            </a:r>
            <a:r>
              <a:rPr lang="en-US" sz="1600" dirty="0"/>
              <a:t>, Init &gt;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delivered := ∅;</a:t>
            </a:r>
          </a:p>
          <a:p>
            <a:pPr marL="0" indent="0">
              <a:buNone/>
            </a:pPr>
            <a:r>
              <a:rPr lang="en-US" sz="1600" dirty="0"/>
              <a:t>	pending := ∅;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 err="1"/>
              <a:t>forall</a:t>
            </a:r>
            <a:r>
              <a:rPr lang="en-US" sz="1600" dirty="0"/>
              <a:t> m </a:t>
            </a:r>
            <a:r>
              <a:rPr lang="en-US" sz="1600" b="1" dirty="0"/>
              <a:t>do</a:t>
            </a:r>
            <a:r>
              <a:rPr lang="en-US" sz="1600" dirty="0"/>
              <a:t> ack[m] := ∅;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urb</a:t>
            </a:r>
            <a:r>
              <a:rPr lang="en-US" sz="1600" dirty="0"/>
              <a:t>, Broadcast | m &gt;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pending := pending ∪ {(self, m)};</a:t>
            </a:r>
          </a:p>
          <a:p>
            <a:pPr marL="0" indent="0">
              <a:buNone/>
            </a:pPr>
            <a:r>
              <a:rPr lang="en-US" sz="1600" b="1" dirty="0"/>
              <a:t>	trigger</a:t>
            </a:r>
            <a:r>
              <a:rPr lang="en-US" sz="1600" dirty="0"/>
              <a:t> &lt; </a:t>
            </a:r>
            <a:r>
              <a:rPr lang="en-US" sz="1600" dirty="0" err="1"/>
              <a:t>beb</a:t>
            </a:r>
            <a:r>
              <a:rPr lang="en-US" sz="1600" dirty="0"/>
              <a:t>, Broadcast | [DATA, self, m] &gt;;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142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3D58-9BFA-4960-A542-5523A7F7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Majority-Ack Uniform Reliable Broadcast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E92E-E8C2-491F-9C05-E94689DAD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upon event </a:t>
                </a:r>
                <a:r>
                  <a:rPr lang="en-US" sz="1600" dirty="0"/>
                  <a:t>&lt; </a:t>
                </a:r>
                <a:r>
                  <a:rPr lang="en-US" sz="1600" dirty="0" err="1"/>
                  <a:t>beb</a:t>
                </a:r>
                <a:r>
                  <a:rPr lang="en-US" sz="1600" dirty="0"/>
                  <a:t>, Deliver | p, [DATA, s, m] &gt;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ack[m] := ack[m] ∪ {p};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(s, m)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600" dirty="0"/>
                  <a:t> pending </a:t>
                </a:r>
                <a:r>
                  <a:rPr lang="en-US" sz="1600" b="1" dirty="0"/>
                  <a:t>then</a:t>
                </a:r>
              </a:p>
              <a:p>
                <a:pPr marL="0" indent="0">
                  <a:buNone/>
                </a:pPr>
                <a:r>
                  <a:rPr lang="en-US" sz="1600" dirty="0"/>
                  <a:t>		pending := pending ∪ {(s, m)};</a:t>
                </a:r>
              </a:p>
              <a:p>
                <a:pPr marL="0" indent="0">
                  <a:buNone/>
                </a:pPr>
                <a:r>
                  <a:rPr lang="en-US" sz="1600" dirty="0"/>
                  <a:t>		</a:t>
                </a:r>
                <a:r>
                  <a:rPr lang="en-US" sz="1600" b="1" dirty="0"/>
                  <a:t>trigger</a:t>
                </a:r>
                <a:r>
                  <a:rPr lang="en-US" sz="1600" dirty="0"/>
                  <a:t> &lt; </a:t>
                </a:r>
                <a:r>
                  <a:rPr lang="en-US" sz="1600" dirty="0" err="1"/>
                  <a:t>beb</a:t>
                </a:r>
                <a:r>
                  <a:rPr lang="en-US" sz="1600" dirty="0"/>
                  <a:t>, Broadcast | [DATA, s, m] &gt;;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function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candeliver</a:t>
                </a:r>
                <a:r>
                  <a:rPr lang="en-US" sz="1600" dirty="0"/>
                  <a:t>(m) </a:t>
                </a:r>
                <a:r>
                  <a:rPr lang="en-US" sz="1600" b="1" dirty="0"/>
                  <a:t>returns</a:t>
                </a:r>
                <a:r>
                  <a:rPr lang="en-US" sz="1600" dirty="0"/>
                  <a:t> Boolean </a:t>
                </a:r>
                <a:r>
                  <a:rPr lang="en-US" sz="1600" b="1" dirty="0"/>
                  <a:t>is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b="1" dirty="0"/>
                  <a:t>return </a:t>
                </a:r>
                <a:r>
                  <a:rPr lang="en-US" sz="1600" dirty="0"/>
                  <a:t>#(ack[m]) &gt; N/2;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/>
                  <a:t>upon exists </a:t>
                </a:r>
                <a:r>
                  <a:rPr lang="en-US" sz="1600" dirty="0"/>
                  <a:t>(s, m) ∈ pending such that </a:t>
                </a:r>
                <a:r>
                  <a:rPr lang="en-US" sz="1600" dirty="0" err="1"/>
                  <a:t>candeliver</a:t>
                </a:r>
                <a:r>
                  <a:rPr lang="en-US" sz="1600" dirty="0"/>
                  <a:t>(m) ∧ m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1600" dirty="0"/>
                  <a:t> delivered </a:t>
                </a:r>
                <a:r>
                  <a:rPr lang="en-US" sz="16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1600" dirty="0"/>
                  <a:t>	delivered := delivered ∪ {m};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b="1" dirty="0"/>
                  <a:t>trigger</a:t>
                </a:r>
                <a:r>
                  <a:rPr lang="en-US" sz="1600" dirty="0"/>
                  <a:t> &lt; </a:t>
                </a:r>
                <a:r>
                  <a:rPr lang="en-US" sz="1600" dirty="0" err="1"/>
                  <a:t>urb</a:t>
                </a:r>
                <a:r>
                  <a:rPr lang="en-US" sz="1600" dirty="0"/>
                  <a:t>, Deliver | s, m &gt;;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E92E-E8C2-491F-9C05-E94689DAD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A7BE4C0-1425-444F-8049-11BF75EAF43C}"/>
              </a:ext>
            </a:extLst>
          </p:cNvPr>
          <p:cNvSpPr/>
          <p:nvPr/>
        </p:nvSpPr>
        <p:spPr>
          <a:xfrm>
            <a:off x="4521503" y="3038787"/>
            <a:ext cx="4376519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a majority of correct processes</a:t>
            </a:r>
          </a:p>
        </p:txBody>
      </p:sp>
    </p:spTree>
    <p:extLst>
      <p:ext uri="{BB962C8B-B14F-4D97-AF65-F5344CB8AC3E}">
        <p14:creationId xmlns:p14="http://schemas.microsoft.com/office/powerpoint/2010/main" val="53158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7956-8925-49C1-8DBE-7A7ABC2A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Majority-Ack Uniform Reliable Broadcast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4A34C692-1BEC-4710-8A17-A2923876C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406" y="1625896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7DC9D404-C1CD-40DF-AF1A-25C27EA08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956" y="2862559"/>
            <a:ext cx="8118475" cy="190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A3AEFEE8-4227-4A69-9373-4FDABB179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006" y="1702096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AFCF8A8-5133-4EFF-8353-44E89FBF1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406" y="2006896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ED0536AB-9C3A-49A5-A1ED-A23D5DDC3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9406" y="1702096"/>
            <a:ext cx="2057400" cy="166846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92E13B5-0C1B-42AC-80F2-B0DCE83E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606" y="4597696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888D450-A991-4A77-BC6C-BF6F0B9F7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806" y="3759496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AF3A697B-AB60-4EB5-A372-9FF55E91F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6" y="1346496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p1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955B9564-4D66-45BB-AB8F-239A9552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6" y="2616496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p2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403EA868-0B53-404B-87CE-143D6E41A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06" y="3988096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>
                <a:latin typeface="Times New Roman" panose="02020603050405020304" pitchFamily="18" charset="0"/>
              </a:rPr>
              <a:t>p3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6C5DAF3-0FFB-4CF6-9517-8478D6BFB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162" y="210166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>
                <a:latin typeface="Times New Roman" panose="02020603050405020304" pitchFamily="18" charset="0"/>
              </a:rPr>
              <a:t>m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655B59EB-8DB9-4A8B-BAD4-C0432CC9B2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5206" y="1654471"/>
            <a:ext cx="815975" cy="962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D062DB1-5FCD-4D5B-BE7C-D15ECB748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2994" y="2892722"/>
            <a:ext cx="1277937" cy="15652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E7A4E5F-AA29-48EA-9339-B266A21B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3806" y="3454696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m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5DFD7360-CADE-48B6-9C11-3054220E1A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2219" y="2986383"/>
            <a:ext cx="1522412" cy="141287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A1238F78-009F-4BBF-8188-92EE0AD4F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8094" y="1625896"/>
            <a:ext cx="2068512" cy="27543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3C7C91D7-B8BE-41C4-B3F3-69B63BA6C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431" y="132109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03FE7820-BCB5-4204-BBCF-32851678A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7" y="913110"/>
            <a:ext cx="1516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 dirty="0" err="1">
                <a:latin typeface="Times New Roman" panose="02020603050405020304" pitchFamily="18" charset="0"/>
              </a:rPr>
              <a:t>urbDeliver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7CB9679C-ED79-40CC-854E-7B66E96A5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801" y="4260719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 Box 27">
            <a:extLst>
              <a:ext uri="{FF2B5EF4-FFF2-40B4-BE49-F238E27FC236}">
                <a16:creationId xmlns:a16="http://schemas.microsoft.com/office/drawing/2014/main" id="{B4D03670-5A1F-4739-9E3B-C9C73DD3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831" y="3779710"/>
            <a:ext cx="1517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dirty="0" err="1">
                <a:latin typeface="Times New Roman" panose="02020603050405020304" pitchFamily="18" charset="0"/>
              </a:rPr>
              <a:t>urbDeliver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EAA08E-6F3B-4D3F-8A3C-7B7E170D6466}"/>
              </a:ext>
            </a:extLst>
          </p:cNvPr>
          <p:cNvSpPr/>
          <p:nvPr/>
        </p:nvSpPr>
        <p:spPr bwMode="auto">
          <a:xfrm>
            <a:off x="1175719" y="1430634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5ACA09-B7AC-4247-93F1-D0D1FEA529D1}"/>
              </a:ext>
            </a:extLst>
          </p:cNvPr>
          <p:cNvSpPr/>
          <p:nvPr/>
        </p:nvSpPr>
        <p:spPr bwMode="auto">
          <a:xfrm>
            <a:off x="1928194" y="2653009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BAA38C-CC61-4F21-9118-E073B2BBE8F0}"/>
              </a:ext>
            </a:extLst>
          </p:cNvPr>
          <p:cNvSpPr/>
          <p:nvPr/>
        </p:nvSpPr>
        <p:spPr bwMode="auto">
          <a:xfrm>
            <a:off x="3396631" y="4399259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0F5971-0286-4FA0-A923-58BCC27F1DD1}"/>
              </a:ext>
            </a:extLst>
          </p:cNvPr>
          <p:cNvSpPr/>
          <p:nvPr/>
        </p:nvSpPr>
        <p:spPr bwMode="auto">
          <a:xfrm>
            <a:off x="637556" y="877230"/>
            <a:ext cx="304800" cy="3048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latin typeface="Arial" charset="0"/>
              <a:ea typeface="ＭＳ Ｐゴシック" charset="-128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1FE33EA1-2934-482B-93D1-7D45ACF81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268" y="791505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bebBroadcast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7C303581-4150-45AB-AE15-4EF324D83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841" y="25717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8317531A-350D-497C-97B1-96AD6F3E6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669" y="2140248"/>
            <a:ext cx="15176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400">
                <a:latin typeface="Times New Roman" panose="02020603050405020304" pitchFamily="18" charset="0"/>
              </a:rPr>
              <a:t>urbDeliver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5AFA81B8-D95F-4D3B-B573-35CB83A0DB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8801" y="1282995"/>
            <a:ext cx="381000" cy="6858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B05E74FA-D22A-4142-AB5D-A902DDBB2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8801" y="1282995"/>
            <a:ext cx="381000" cy="68580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0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323E0-344A-467B-9787-EBC6EF13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5676-A25A-4FD8-98E3-EB43993B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466881" cy="3818430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Validity: if the sender is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correct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Every correct process delivers a DATA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Every correct process broadcasts a DATA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Every correct process delivers more than N/2 DATA messages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2000" dirty="0">
                <a:ea typeface="ＭＳ Ｐゴシック" panose="020B0600070205080204" pitchFamily="34" charset="-128"/>
              </a:rPr>
              <a:t>Since a majority of processes are correct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No duplication, no creation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Straightforward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CA21-FBCD-4B97-84C7-592B356A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71A3-B264-44CF-A941-728E0071D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6" y="949504"/>
            <a:ext cx="8721524" cy="3818430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Uniform agreement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Assume N = 2f + 1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Suppose a correct process p1 somehow </a:t>
            </a:r>
            <a:r>
              <a:rPr lang="en-US" sz="2200" dirty="0" err="1"/>
              <a:t>urb</a:t>
            </a:r>
            <a:r>
              <a:rPr lang="en-US" sz="2200" dirty="0"/>
              <a:t>-delivers 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p1 must have received at least f + 1 DATA messages for 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At least one of these are from correct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DATA message of this correct process is also delivered by the rest f correct processes,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which then broadcast DATA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Every correct process </a:t>
            </a:r>
            <a:r>
              <a:rPr lang="en-US" sz="2200" dirty="0" err="1"/>
              <a:t>urb</a:t>
            </a:r>
            <a:r>
              <a:rPr lang="en-US" sz="2200" dirty="0"/>
              <a:t>-delivers m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200" dirty="0"/>
              <a:t>Since f + 1 correct processes have sent a DATA message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2BCE-BD36-4BD4-81ED-10C1E4C1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Majority-Ack Uniform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E24F8-07C8-42DF-902F-3ECBDCBF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04" y="949504"/>
            <a:ext cx="8764524" cy="3818430"/>
          </a:xfrm>
        </p:spPr>
        <p:txBody>
          <a:bodyPr/>
          <a:lstStyle/>
          <a:p>
            <a:r>
              <a:rPr lang="en-US" sz="1800" dirty="0"/>
              <a:t>Performance.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Best case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two communication steps and O(N</a:t>
            </a:r>
            <a:r>
              <a:rPr lang="en-US" sz="1800" baseline="30000" dirty="0"/>
              <a:t>2</a:t>
            </a:r>
            <a:r>
              <a:rPr lang="en-US" sz="1800" dirty="0"/>
              <a:t>)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Worst case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N/2+2 steps and O(N</a:t>
            </a:r>
            <a:r>
              <a:rPr lang="en-US" sz="1800" baseline="30000" dirty="0"/>
              <a:t>2</a:t>
            </a:r>
            <a:r>
              <a:rPr lang="en-US" sz="1800" dirty="0"/>
              <a:t>) messages</a:t>
            </a:r>
          </a:p>
        </p:txBody>
      </p:sp>
    </p:spTree>
    <p:extLst>
      <p:ext uri="{BB962C8B-B14F-4D97-AF65-F5344CB8AC3E}">
        <p14:creationId xmlns:p14="http://schemas.microsoft.com/office/powerpoint/2010/main" val="118961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Last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Latn-CS" altLang="en-US" dirty="0">
                <a:ea typeface="ＭＳ Ｐゴシック" panose="020B0600070205080204" pitchFamily="34" charset="-128"/>
              </a:rPr>
              <a:t>Crash-tolerant broadcast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CS" altLang="en-US" dirty="0">
                <a:ea typeface="ＭＳ Ｐゴシック" panose="020B0600070205080204" pitchFamily="34" charset="-128"/>
              </a:rPr>
              <a:t>Reliable broadcast primitives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CS" altLang="en-US" dirty="0">
                <a:ea typeface="ＭＳ Ｐゴシック" panose="020B0600070205080204" pitchFamily="34" charset="-128"/>
              </a:rPr>
              <a:t>Causal-order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270895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Quorum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Majority-Ack Uniform Reliable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Byzantine</a:t>
            </a:r>
            <a:r>
              <a:rPr lang="sr-Latn-CS" altLang="en-US" dirty="0">
                <a:ea typeface="ＭＳ Ｐゴシック" panose="020B0600070205080204" pitchFamily="34" charset="-128"/>
              </a:rPr>
              <a:t>-tolerant broadcast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Consistent broadcast primitives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CS" altLang="en-US" dirty="0">
                <a:ea typeface="ＭＳ Ｐゴシック" panose="020B0600070205080204" pitchFamily="34" charset="-128"/>
              </a:rPr>
              <a:t>Reliable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3658885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A526-FC64-41CC-B489-8B36E921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</p:spPr>
        <p:txBody>
          <a:bodyPr/>
          <a:lstStyle/>
          <a:p>
            <a:r>
              <a:rPr lang="en-US" dirty="0"/>
              <a:t>Broadcast abstraction</a:t>
            </a:r>
            <a:r>
              <a:rPr lang="en-US" altLang="zh-CN" dirty="0"/>
              <a:t>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3ED55-F4AF-4EF2-8970-0ED46679947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77749" y="712913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BDB89-38DA-4B85-929F-37C6724D3C5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820779" y="1067904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21A7C8-89EA-4F14-BB73-1CBFAC4F6BD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731466" y="2239847"/>
            <a:ext cx="668372" cy="1365532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4B444-6C0E-4F4A-BD2F-D56C47D771F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307967" y="2619089"/>
            <a:ext cx="668372" cy="1365532"/>
          </a:xfrm>
          <a:prstGeom prst="rect">
            <a:avLst/>
          </a:prstGeom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600C-B1CF-4A57-AAB3-A1828DC63777}"/>
              </a:ext>
            </a:extLst>
          </p:cNvPr>
          <p:cNvCxnSpPr/>
          <p:nvPr/>
        </p:nvCxnSpPr>
        <p:spPr>
          <a:xfrm>
            <a:off x="3677577" y="2021341"/>
            <a:ext cx="74140" cy="874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50451B-9149-410B-A051-36CCB635CFBB}"/>
              </a:ext>
            </a:extLst>
          </p:cNvPr>
          <p:cNvCxnSpPr>
            <a:cxnSpLocks/>
          </p:cNvCxnSpPr>
          <p:nvPr/>
        </p:nvCxnSpPr>
        <p:spPr>
          <a:xfrm>
            <a:off x="3826958" y="1945069"/>
            <a:ext cx="904508" cy="674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DD208B-1008-4B45-896E-0856F4A9F89A}"/>
              </a:ext>
            </a:extLst>
          </p:cNvPr>
          <p:cNvCxnSpPr>
            <a:cxnSpLocks/>
          </p:cNvCxnSpPr>
          <p:nvPr/>
        </p:nvCxnSpPr>
        <p:spPr>
          <a:xfrm>
            <a:off x="3925123" y="1717376"/>
            <a:ext cx="1853102" cy="126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BD4E020-EFF5-4DAB-B1E7-CF35EC544924}"/>
              </a:ext>
            </a:extLst>
          </p:cNvPr>
          <p:cNvSpPr/>
          <p:nvPr/>
        </p:nvSpPr>
        <p:spPr>
          <a:xfrm>
            <a:off x="2929470" y="11337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79A265-BFE6-425E-8ED5-9D0CF3CCDF85}"/>
              </a:ext>
            </a:extLst>
          </p:cNvPr>
          <p:cNvSpPr/>
          <p:nvPr/>
        </p:nvSpPr>
        <p:spPr>
          <a:xfrm>
            <a:off x="1710176" y="818395"/>
            <a:ext cx="5293635" cy="306734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965120D8-C260-4F3A-8489-C7BD5030EBCF}"/>
              </a:ext>
            </a:extLst>
          </p:cNvPr>
          <p:cNvSpPr txBox="1">
            <a:spLocks noChangeArrowheads="1"/>
          </p:cNvSpPr>
          <p:nvPr/>
        </p:nvSpPr>
        <p:spPr bwMode="auto">
          <a:xfrm rot="21358511">
            <a:off x="2636828" y="2324689"/>
            <a:ext cx="13130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800" dirty="0">
                <a:latin typeface="Times New Roman" panose="02020603050405020304" pitchFamily="18" charset="0"/>
              </a:rPr>
              <a:t>Message m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90A8F-1DF6-43AF-A350-46703C732F5B}"/>
              </a:ext>
            </a:extLst>
          </p:cNvPr>
          <p:cNvSpPr/>
          <p:nvPr/>
        </p:nvSpPr>
        <p:spPr>
          <a:xfrm>
            <a:off x="4166807" y="806294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>
                <a:latin typeface="Algerian" panose="04020705040A02060702" pitchFamily="82" charset="0"/>
                <a:ea typeface="ＭＳ Ｐゴシック" panose="020B0600070205080204" pitchFamily="34" charset="-128"/>
              </a:rPr>
              <a:t>Π</a:t>
            </a:r>
            <a:endParaRPr lang="en-US" sz="2800" dirty="0">
              <a:latin typeface="Algerian" panose="04020705040A02060702" pitchFamily="8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B366396-03D5-49BA-B056-0EB981B23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65" y="1507084"/>
            <a:ext cx="516248" cy="51624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EBCA1A2-2A63-4B2A-A46D-E2355EB1E5F1}"/>
              </a:ext>
            </a:extLst>
          </p:cNvPr>
          <p:cNvSpPr/>
          <p:nvPr/>
        </p:nvSpPr>
        <p:spPr>
          <a:xfrm>
            <a:off x="3855023" y="3523709"/>
            <a:ext cx="10502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Deliver 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7AA82-B850-4597-BCC5-93C6F0734C8E}"/>
              </a:ext>
            </a:extLst>
          </p:cNvPr>
          <p:cNvSpPr/>
          <p:nvPr/>
        </p:nvSpPr>
        <p:spPr>
          <a:xfrm>
            <a:off x="5295635" y="2996123"/>
            <a:ext cx="10951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Deliver m’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7C854-3D67-40AD-9485-62BAB2EDCF6D}"/>
              </a:ext>
            </a:extLst>
          </p:cNvPr>
          <p:cNvSpPr/>
          <p:nvPr/>
        </p:nvSpPr>
        <p:spPr>
          <a:xfrm>
            <a:off x="45907" y="3984621"/>
            <a:ext cx="87682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宋体" panose="02010600030101010101" pitchFamily="2" charset="-122"/>
                <a:ea typeface="ＭＳ Ｐゴシック" panose="020B0600070205080204" pitchFamily="34" charset="-128"/>
                <a:cs typeface="微软雅黑" panose="020B0503020204020204" pitchFamily="34" charset="-122"/>
              </a:rPr>
              <a:t>Every single instance of a broadcast in the Byzantine model defined as an abstraction of its own.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宋体" panose="02010600030101010101" pitchFamily="2" charset="-122"/>
                <a:ea typeface="ＭＳ Ｐゴシック" panose="020B0600070205080204" pitchFamily="34" charset="-128"/>
                <a:cs typeface="微软雅黑" panose="020B0503020204020204" pitchFamily="34" charset="-122"/>
              </a:rPr>
              <a:t>One instance only serves to reach agreement on a single message.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7F4CC3EB-BA1F-4F42-83B7-C4528A36827C}"/>
              </a:ext>
            </a:extLst>
          </p:cNvPr>
          <p:cNvSpPr txBox="1">
            <a:spLocks noChangeArrowheads="1"/>
          </p:cNvSpPr>
          <p:nvPr/>
        </p:nvSpPr>
        <p:spPr bwMode="auto">
          <a:xfrm rot="19068287">
            <a:off x="4074955" y="1864108"/>
            <a:ext cx="13130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800" dirty="0">
                <a:latin typeface="Times New Roman" panose="02020603050405020304" pitchFamily="18" charset="0"/>
              </a:rPr>
              <a:t>Message m’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/>
      <p:bldP spid="20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B2EA-D249-4DD7-9E45-F71AE0C2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Broadcast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649F-1A1C-4987-A26E-D96AD3ADE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" y="765354"/>
            <a:ext cx="8681012" cy="4125995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Name: </a:t>
            </a:r>
            <a:r>
              <a:rPr lang="en-US" dirty="0" err="1"/>
              <a:t>ByzantineConsistentBroadcast</a:t>
            </a:r>
            <a:r>
              <a:rPr lang="en-US" dirty="0"/>
              <a:t>, instance </a:t>
            </a:r>
            <a:r>
              <a:rPr lang="en-US" dirty="0" err="1"/>
              <a:t>bcb</a:t>
            </a:r>
            <a:r>
              <a:rPr lang="en-US" dirty="0"/>
              <a:t>, with sender 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Request: &lt; </a:t>
            </a:r>
            <a:r>
              <a:rPr lang="en-US" dirty="0" err="1"/>
              <a:t>bcb</a:t>
            </a:r>
            <a:r>
              <a:rPr lang="en-US" dirty="0"/>
              <a:t>, Broadcast | m &gt;: Broadcasts a message m to all processes. Executed only by process 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Indication: &lt; </a:t>
            </a:r>
            <a:r>
              <a:rPr lang="en-US" dirty="0" err="1"/>
              <a:t>bcb</a:t>
            </a:r>
            <a:r>
              <a:rPr lang="en-US" dirty="0"/>
              <a:t>, Deliver | p, m &gt;: Delivers a message m broadcast by process 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BCB1. Validity</a:t>
            </a:r>
            <a:r>
              <a:rPr lang="en-US" dirty="0"/>
              <a:t>: If a correct process p broadcasts a message m, then every correct process eventually delivers 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BCB2. No duplication</a:t>
            </a:r>
            <a:r>
              <a:rPr lang="en-US" dirty="0"/>
              <a:t>: Every correct process delivers at most one message.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BCB3. Integrity</a:t>
            </a:r>
            <a:r>
              <a:rPr lang="en-US" dirty="0"/>
              <a:t>: If some correct process delivers a message m with sender p and process p is correct, then m was previously broadcast by p.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BCB4. Consistency</a:t>
            </a:r>
            <a:r>
              <a:rPr lang="en-US" dirty="0"/>
              <a:t>: If some correct process delivers a message m and another correct process delivers a message m’, then m = m’.</a:t>
            </a:r>
          </a:p>
        </p:txBody>
      </p:sp>
    </p:spTree>
    <p:extLst>
      <p:ext uri="{BB962C8B-B14F-4D97-AF65-F5344CB8AC3E}">
        <p14:creationId xmlns:p14="http://schemas.microsoft.com/office/powerpoint/2010/main" val="241510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3DD1-3C10-418C-80A5-E473482D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C352-D665-4E57-BF36-979EE92B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7708739" cy="381843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Assume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Asynchronous system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Number of faulty processes f &lt; N/3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No FD (Byzantine FDs tend to be tricky to implement)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Why f &lt; N/3?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1B2040A3-0EF8-4801-A246-C8BC81CBA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1C1C86C-76D7-49C5-844E-6F6A6B05A40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00C4-046B-4325-8F3F-CB23D8F1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 &lt; N/3 Lower bound (sketch)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C2034C9-7ED4-4734-947A-620EDC48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2" y="889843"/>
            <a:ext cx="8959843" cy="1055005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Assume N = 3f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Show that Byzantine consistent broadcast (w/o FD) is impossible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5462C3AB-44F4-4C1D-8431-A839B0031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4A0FCB-478C-4D36-AA4D-EF94ABA17EAC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5426556-A96E-45B4-BF44-E0ADAB76CB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81126" y="2419747"/>
            <a:ext cx="6309122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94A0F3-416D-4158-9A01-6DB74126CA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69219" y="2712642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9493C0-0790-4457-9B81-1A45A8802C0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79935" y="3250804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3B63C5-7E59-4F3B-A057-D4FC4347DAB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56122" y="3575844"/>
            <a:ext cx="6310313" cy="107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74EC3F7-4CA0-46DE-90EC-D8357756AD3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15641" y="4506913"/>
            <a:ext cx="6310313" cy="107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2E5FEC-02C3-450B-B1C2-47792A2DFFA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25166" y="4146154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9A5E605-70F7-452A-938B-5126C7C13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072" y="2318544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41B034-860F-4AA8-88CB-B944955C0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642" y="1982430"/>
            <a:ext cx="1787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bcbroadcast</a:t>
            </a:r>
            <a:r>
              <a:rPr lang="en-US" altLang="en-US" sz="1800" dirty="0"/>
              <a:t>(m)</a:t>
            </a:r>
          </a:p>
        </p:txBody>
      </p:sp>
      <p:sp>
        <p:nvSpPr>
          <p:cNvPr id="35" name="Line 10">
            <a:extLst>
              <a:ext uri="{FF2B5EF4-FFF2-40B4-BE49-F238E27FC236}">
                <a16:creationId xmlns:a16="http://schemas.microsoft.com/office/drawing/2014/main" id="{D668B9EC-A414-4CEF-9328-0AB2928FD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6147" y="4066381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A4994AAA-0BF8-41A9-9FC5-6E43DDD93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6147" y="4066381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A5D409-BA38-4ADF-8932-3E242110AFF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283619" y="2741216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2222354-D8D2-40F0-A2D5-B217BAD47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285" y="2749670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BF1D13-5E2E-4E3E-B9EF-8012EAA1F8A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01913" y="3250804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7FAAD12-1E85-4B46-81D1-764778B3B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566" y="3270211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25917-D71F-46AE-9D09-C37E8B55BA1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40138" y="3586560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20071D6-38CF-4F35-B47B-167417D25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6041" y="3622201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326A5E5C-CBA3-4C88-AA7B-4CA35B7BC54A}"/>
              </a:ext>
            </a:extLst>
          </p:cNvPr>
          <p:cNvSpPr/>
          <p:nvPr/>
        </p:nvSpPr>
        <p:spPr>
          <a:xfrm>
            <a:off x="1187253" y="2378750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4488" y="2328318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20968D-A927-42B9-95CB-F5F13552C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488" y="2328318"/>
                <a:ext cx="448584" cy="461665"/>
              </a:xfrm>
              <a:prstGeom prst="rect">
                <a:avLst/>
              </a:prstGeom>
              <a:blipFill>
                <a:blip r:embed="rId2"/>
                <a:stretch>
                  <a:fillRect l="-1351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08EDB5B5-1084-4389-A19D-AF574B883C67}"/>
              </a:ext>
            </a:extLst>
          </p:cNvPr>
          <p:cNvSpPr/>
          <p:nvPr/>
        </p:nvSpPr>
        <p:spPr>
          <a:xfrm>
            <a:off x="1187253" y="3208417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B73B98-6718-4B2D-A04F-55FFBF8FB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1608" y="3171906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B73B98-6718-4B2D-A04F-55FFBF8FB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608" y="3171906"/>
                <a:ext cx="448584" cy="461665"/>
              </a:xfrm>
              <a:prstGeom prst="rect">
                <a:avLst/>
              </a:prstGeom>
              <a:blipFill>
                <a:blip r:embed="rId3"/>
                <a:stretch>
                  <a:fillRect l="-2740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E0CFC5BC-7BBA-4914-9241-D7697192FE81}"/>
              </a:ext>
            </a:extLst>
          </p:cNvPr>
          <p:cNvSpPr/>
          <p:nvPr/>
        </p:nvSpPr>
        <p:spPr>
          <a:xfrm>
            <a:off x="1146274" y="4086503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F3D06A-311A-40AA-B787-CD498C3DF3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713" y="4053979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F3D06A-311A-40AA-B787-CD498C3DF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1713" y="4053979"/>
                <a:ext cx="448584" cy="461665"/>
              </a:xfrm>
              <a:prstGeom prst="rect">
                <a:avLst/>
              </a:prstGeom>
              <a:blipFill>
                <a:blip r:embed="rId4"/>
                <a:stretch>
                  <a:fillRect l="-2740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 animBg="1"/>
      <p:bldP spid="36" grpId="0" animBg="1"/>
      <p:bldP spid="45" grpId="0"/>
      <p:bldP spid="47" grpId="0"/>
      <p:bldP spid="51" grpId="0"/>
      <p:bldP spid="3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CA74-CAA0-4FCD-A668-625F4654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 &lt; N/3 Lower bound (sketch)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AFCCD06-5986-47D1-9696-64C8913401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DF83400-130C-4FF4-BF88-1F470A7226B2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8DD01F-1B0A-4865-B3C3-E81C1FC4E6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65276" y="2305447"/>
            <a:ext cx="6309122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C12B3A-F440-4375-A5BE-C535318FC21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53369" y="2598342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DE07EF-EFBA-441C-9B0B-4C17474483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64085" y="3136504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74461F-EF09-407C-97FB-B96A78379E4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40272" y="3461544"/>
            <a:ext cx="6310313" cy="107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73A203-8BB5-4BDE-A027-7F7BBEBF2F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99791" y="4392613"/>
            <a:ext cx="6310313" cy="107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B16B69-E78F-4A5D-9D7B-795C52953E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09316" y="4031854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FF63F3F-7C88-41A5-8057-630E5B60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604" y="2204244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3085B7-0648-4765-92E1-77AD9384E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044" y="1893492"/>
            <a:ext cx="1838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bcbroadcast</a:t>
            </a:r>
            <a:r>
              <a:rPr lang="en-US" altLang="en-US" sz="1800" dirty="0"/>
              <a:t>(m’)</a:t>
            </a:r>
          </a:p>
        </p:txBody>
      </p:sp>
      <p:sp>
        <p:nvSpPr>
          <p:cNvPr id="35" name="Line 10">
            <a:extLst>
              <a:ext uri="{FF2B5EF4-FFF2-40B4-BE49-F238E27FC236}">
                <a16:creationId xmlns:a16="http://schemas.microsoft.com/office/drawing/2014/main" id="{25850401-3E91-4729-9071-9596AFA062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547" y="3035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98D55FAB-561B-47C2-81DC-DCAA02B4F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547" y="3035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A811ED-C6CD-4FC5-9B88-822F31504F7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178822" y="2574529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72C806B-5C46-45E9-8896-003931C62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604" y="2619455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(m’)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C5719F-FFF5-4106-B5D6-EFDA862FE3D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306344" y="3996135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DF7633-2D8B-48DE-B01A-D0C829980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181" y="4012883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(m’)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ECD1DEC-DFB6-4F26-A4FA-D92C699575D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229872" y="4403329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CD5858-FF82-42BB-A7F3-D839BDB0E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709" y="4461388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bcbdeliver(m’)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00A1A-F7FB-4C30-BC6C-73C581F5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50" y="949504"/>
            <a:ext cx="8997950" cy="940415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Assume N = 3f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Show that Byzantine consistent broadcast (w/o FD) is impossible</a:t>
            </a:r>
          </a:p>
          <a:p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226134E-22E6-4D63-B825-4F1B72F982C6}"/>
              </a:ext>
            </a:extLst>
          </p:cNvPr>
          <p:cNvSpPr/>
          <p:nvPr/>
        </p:nvSpPr>
        <p:spPr>
          <a:xfrm>
            <a:off x="1377298" y="2263260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34539-E564-4E33-B962-DE90CF80E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533" y="2212828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34539-E564-4E33-B962-DE90CF80E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4533" y="2212828"/>
                <a:ext cx="448584" cy="461665"/>
              </a:xfrm>
              <a:prstGeom prst="rect">
                <a:avLst/>
              </a:prstGeom>
              <a:blipFill>
                <a:blip r:embed="rId2"/>
                <a:stretch>
                  <a:fillRect l="-2740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eft Brace 25">
            <a:extLst>
              <a:ext uri="{FF2B5EF4-FFF2-40B4-BE49-F238E27FC236}">
                <a16:creationId xmlns:a16="http://schemas.microsoft.com/office/drawing/2014/main" id="{9FB75DD9-24EA-4410-8780-1CA6E60A454F}"/>
              </a:ext>
            </a:extLst>
          </p:cNvPr>
          <p:cNvSpPr/>
          <p:nvPr/>
        </p:nvSpPr>
        <p:spPr>
          <a:xfrm>
            <a:off x="1377298" y="3092927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3B6A78-B7BB-475C-A4EC-86BB9E6D0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1653" y="3056416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3B6A78-B7BB-475C-A4EC-86BB9E6D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1653" y="3056416"/>
                <a:ext cx="448584" cy="461665"/>
              </a:xfrm>
              <a:prstGeom prst="rect">
                <a:avLst/>
              </a:prstGeom>
              <a:blipFill>
                <a:blip r:embed="rId3"/>
                <a:stretch>
                  <a:fillRect l="-2703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eft Brace 38">
            <a:extLst>
              <a:ext uri="{FF2B5EF4-FFF2-40B4-BE49-F238E27FC236}">
                <a16:creationId xmlns:a16="http://schemas.microsoft.com/office/drawing/2014/main" id="{266FA63D-BE9B-4EED-B240-DBA24C975EBC}"/>
              </a:ext>
            </a:extLst>
          </p:cNvPr>
          <p:cNvSpPr/>
          <p:nvPr/>
        </p:nvSpPr>
        <p:spPr>
          <a:xfrm>
            <a:off x="1336319" y="3971013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15317A-B426-4081-8285-413D820ED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1758" y="3938489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D15317A-B426-4081-8285-413D820ED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1758" y="3938489"/>
                <a:ext cx="448584" cy="461665"/>
              </a:xfrm>
              <a:prstGeom prst="rect">
                <a:avLst/>
              </a:prstGeom>
              <a:blipFill>
                <a:blip r:embed="rId4"/>
                <a:stretch>
                  <a:fillRect l="-2740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35" grpId="0" animBg="1"/>
      <p:bldP spid="36" grpId="0" animBg="1"/>
      <p:bldP spid="45" grpId="0"/>
      <p:bldP spid="47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loud 40">
            <a:extLst>
              <a:ext uri="{FF2B5EF4-FFF2-40B4-BE49-F238E27FC236}">
                <a16:creationId xmlns:a16="http://schemas.microsoft.com/office/drawing/2014/main" id="{93B83DB0-2023-428A-A25E-711EA803721B}"/>
              </a:ext>
            </a:extLst>
          </p:cNvPr>
          <p:cNvSpPr/>
          <p:nvPr/>
        </p:nvSpPr>
        <p:spPr bwMode="auto">
          <a:xfrm>
            <a:off x="1543056" y="3677999"/>
            <a:ext cx="6172200" cy="40005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 sz="1800">
              <a:latin typeface="Arial" charset="0"/>
              <a:ea typeface="ＭＳ Ｐゴシック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F1B60-0B15-4F3C-A6B8-975498D1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 &lt; N/3 Lower bound (sketch)</a:t>
            </a:r>
          </a:p>
        </p:txBody>
      </p:sp>
      <p:sp>
        <p:nvSpPr>
          <p:cNvPr id="18437" name="Content Placeholder 2">
            <a:extLst>
              <a:ext uri="{FF2B5EF4-FFF2-40B4-BE49-F238E27FC236}">
                <a16:creationId xmlns:a16="http://schemas.microsoft.com/office/drawing/2014/main" id="{D0633248-FA8F-4DA7-8C04-DF1A1ACF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16" y="781051"/>
            <a:ext cx="8928081" cy="881044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Assume N = 3f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Show that Byzantine consistent broadcast (w/o FD) is impossible</a:t>
            </a:r>
          </a:p>
        </p:txBody>
      </p:sp>
      <p:sp>
        <p:nvSpPr>
          <p:cNvPr id="18438" name="Slide Number Placeholder 3">
            <a:extLst>
              <a:ext uri="{FF2B5EF4-FFF2-40B4-BE49-F238E27FC236}">
                <a16:creationId xmlns:a16="http://schemas.microsoft.com/office/drawing/2014/main" id="{0467FC66-9B58-46E1-BE6A-DB9BF801A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4D999E1-7849-41A2-8893-C457194C21B4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26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4DF781-FC47-433B-89D6-F042C71C5CD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38276" y="2089547"/>
            <a:ext cx="6309122" cy="9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EBB610A-740A-4C73-8610-277D2DB46F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26369" y="2382442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2C4F21-A01F-4AE3-BCE6-44EB75B6179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37085" y="2920604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D2F65B-3917-46D0-AD1A-26172F148F8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13272" y="3245644"/>
            <a:ext cx="6310313" cy="107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38FA14-6270-4471-B7F6-7F227FE71C5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72791" y="4659313"/>
            <a:ext cx="6310313" cy="1071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C63519-9C7C-45B3-920E-C575A0E6624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82316" y="4298554"/>
            <a:ext cx="6309122" cy="107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A4753FA-A033-448E-99E7-C8D9C1D2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604" y="1988344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696EA-3968-4AB8-B7C5-00A24F4B6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6705" y="1677592"/>
            <a:ext cx="18389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bcbroadcast</a:t>
            </a:r>
            <a:r>
              <a:rPr lang="en-US" altLang="en-US" sz="1800" dirty="0"/>
              <a:t>(m’)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F8C21D-1CAB-42A8-B2CE-D5257707DFF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51822" y="2358629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F409F93-0E21-4862-8F6E-386EB83EB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646" y="2411929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(m’)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75A9D0-0614-435E-83F6-B28DBBB01E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179344" y="4262835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CE1626E-4C8D-441A-857D-F0D77BB06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0" y="4300697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bcbdeliver(m’)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599F16-D3AB-4A9B-B33D-5251AF23A0C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823472" y="4664076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4C898E5-E9C1-437B-84F0-F85C3DC0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090" y="4691222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(m’)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CAD11A-0A2D-4BC4-B55F-0B6DB25B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222" y="1988344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C28B64-B16A-4BC4-9730-6C2E7A699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1677592"/>
            <a:ext cx="1787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bcbroadcast</a:t>
            </a:r>
            <a:r>
              <a:rPr lang="en-US" altLang="en-US" sz="1800" dirty="0"/>
              <a:t>(m)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1CD665-00F1-4D4B-BEE6-DE07DA2C84C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340769" y="2411016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6283349-AF2C-4ADE-8B8A-0C125FB4C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532" y="2409111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1298EB-499C-44BD-ACBA-9E5F2BC0D86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633663" y="2883695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B2F11-3F7B-4ACF-88C1-D5AB3420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8871" y="2862303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2F9257-F879-47D0-A6D5-A2F394E0CE2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14688" y="3232547"/>
            <a:ext cx="22145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0993DD-AD72-49B3-A0B3-1705130F1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560" y="3286761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 err="1"/>
              <a:t>bcbdeliver</a:t>
            </a:r>
            <a:r>
              <a:rPr lang="en-US" altLang="en-US" sz="1800" dirty="0"/>
              <a:t>(m)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E316A86F-302F-40F8-9D0A-EBE0F5560782}"/>
              </a:ext>
            </a:extLst>
          </p:cNvPr>
          <p:cNvSpPr/>
          <p:nvPr/>
        </p:nvSpPr>
        <p:spPr>
          <a:xfrm>
            <a:off x="1256440" y="1997878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99B337-EBC8-4FFE-AF7A-02546A69B2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3675" y="1947446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599B337-EBC8-4FFE-AF7A-02546A69B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3675" y="1947446"/>
                <a:ext cx="448584" cy="461665"/>
              </a:xfrm>
              <a:prstGeom prst="rect">
                <a:avLst/>
              </a:prstGeom>
              <a:blipFill>
                <a:blip r:embed="rId2"/>
                <a:stretch>
                  <a:fillRect l="-2740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eft Brace 39">
            <a:extLst>
              <a:ext uri="{FF2B5EF4-FFF2-40B4-BE49-F238E27FC236}">
                <a16:creationId xmlns:a16="http://schemas.microsoft.com/office/drawing/2014/main" id="{BCAB7C95-1E31-4A06-94EF-7476DBC007EE}"/>
              </a:ext>
            </a:extLst>
          </p:cNvPr>
          <p:cNvSpPr/>
          <p:nvPr/>
        </p:nvSpPr>
        <p:spPr>
          <a:xfrm>
            <a:off x="1256440" y="2827545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248DF4-69C5-44F5-93A5-FD9DE5FD2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0795" y="2791034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248DF4-69C5-44F5-93A5-FD9DE5FD2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0795" y="2791034"/>
                <a:ext cx="448584" cy="461665"/>
              </a:xfrm>
              <a:prstGeom prst="rect">
                <a:avLst/>
              </a:prstGeom>
              <a:blipFill>
                <a:blip r:embed="rId3"/>
                <a:stretch>
                  <a:fillRect l="-1351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eft Brace 42">
            <a:extLst>
              <a:ext uri="{FF2B5EF4-FFF2-40B4-BE49-F238E27FC236}">
                <a16:creationId xmlns:a16="http://schemas.microsoft.com/office/drawing/2014/main" id="{ED9E5AD4-2601-4947-BBC8-7F5D5067C2F4}"/>
              </a:ext>
            </a:extLst>
          </p:cNvPr>
          <p:cNvSpPr/>
          <p:nvPr/>
        </p:nvSpPr>
        <p:spPr>
          <a:xfrm>
            <a:off x="1215461" y="4251731"/>
            <a:ext cx="63498" cy="43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43725C-4DC9-4446-AEE8-5BC0BAC79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0900" y="4219207"/>
                <a:ext cx="4485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43725C-4DC9-4446-AEE8-5BC0BAC79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0900" y="4219207"/>
                <a:ext cx="448584" cy="461665"/>
              </a:xfrm>
              <a:prstGeom prst="rect">
                <a:avLst/>
              </a:prstGeom>
              <a:blipFill>
                <a:blip r:embed="rId4"/>
                <a:stretch>
                  <a:fillRect l="-2740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003955CF-E735-4A9D-AE91-8F28CED0B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06" y="1932754"/>
            <a:ext cx="516248" cy="51624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E6CEC107-722C-4651-999C-357E788B669D}"/>
              </a:ext>
            </a:extLst>
          </p:cNvPr>
          <p:cNvSpPr/>
          <p:nvPr/>
        </p:nvSpPr>
        <p:spPr>
          <a:xfrm>
            <a:off x="4905517" y="3360966"/>
            <a:ext cx="3451218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宋体" panose="02010600030101010101" pitchFamily="2" charset="-122"/>
                <a:ea typeface="ＭＳ Ｐゴシック" panose="020B0600070205080204" pitchFamily="34" charset="-128"/>
                <a:cs typeface="+mn-cs"/>
              </a:rPr>
              <a:t>Consistency is violated!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3" grpId="0" animBg="1"/>
      <p:bldP spid="34" grpId="0"/>
      <p:bldP spid="45" grpId="0"/>
      <p:bldP spid="47" grpId="0"/>
      <p:bldP spid="51" grpId="0"/>
      <p:bldP spid="21" grpId="0" animBg="1"/>
      <p:bldP spid="22" grpId="0"/>
      <p:bldP spid="24" grpId="0"/>
      <p:bldP spid="26" grpId="0"/>
      <p:bldP spid="39" grpId="0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DF3C-04F6-478D-99F4-EBB658AB5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Cryptographic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A987-1D5B-4DCC-B3C3-6FA4AB4A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49504"/>
            <a:ext cx="8933688" cy="3818430"/>
          </a:xfrm>
        </p:spPr>
        <p:txBody>
          <a:bodyPr>
            <a:normAutofit lnSpcReduction="10000"/>
          </a:bodyPr>
          <a:lstStyle/>
          <a:p>
            <a:r>
              <a:rPr lang="en-US" altLang="en-US" sz="1600" dirty="0">
                <a:ea typeface="ＭＳ Ｐゴシック" panose="020B0600070205080204" pitchFamily="34" charset="-128"/>
              </a:rPr>
              <a:t>Message Authentication Codes (MAC)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Every pair of processes shares a symmetric key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600" dirty="0">
                <a:ea typeface="ＭＳ Ｐゴシック" panose="020B0600070205080204" pitchFamily="34" charset="-128"/>
              </a:rPr>
              <a:t>Symmetric key is known only to a sender and a receiver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MAC = </a:t>
            </a:r>
            <a:r>
              <a:rPr lang="en-US" sz="1600" dirty="0"/>
              <a:t>authenticate</a:t>
            </a:r>
            <a:r>
              <a:rPr lang="en-US" altLang="en-US" sz="1600" dirty="0">
                <a:ea typeface="ＭＳ Ｐゴシック" panose="020B0600070205080204" pitchFamily="34" charset="-128"/>
              </a:rPr>
              <a:t>(p=sender, q=receiver, message)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600" dirty="0">
                <a:ea typeface="ＭＳ Ｐゴシック" panose="020B0600070205080204" pitchFamily="34" charset="-128"/>
              </a:rPr>
              <a:t>Only the sender p can invoke </a:t>
            </a:r>
            <a:r>
              <a:rPr lang="en-US" sz="1600" dirty="0"/>
              <a:t>authenticate</a:t>
            </a:r>
            <a:r>
              <a:rPr lang="en-US" altLang="en-US" sz="1600" dirty="0">
                <a:ea typeface="ＭＳ Ｐゴシック" panose="020B0600070205080204" pitchFamily="34" charset="-128"/>
              </a:rPr>
              <a:t> to generate a MAC for process q (and only for q)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 err="1"/>
              <a:t>verifyauth</a:t>
            </a:r>
            <a:r>
              <a:rPr lang="en-US" altLang="en-US" sz="1600" dirty="0">
                <a:ea typeface="ＭＳ Ｐゴシック" panose="020B0600070205080204" pitchFamily="34" charset="-128"/>
              </a:rPr>
              <a:t>(q=receiver, sender, message, MAC)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600" dirty="0">
                <a:ea typeface="ＭＳ Ｐゴシック" panose="020B0600070205080204" pitchFamily="34" charset="-128"/>
              </a:rPr>
              <a:t>Evaluates to true/false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600" dirty="0" err="1"/>
              <a:t>verifyauth</a:t>
            </a:r>
            <a:r>
              <a:rPr lang="en-US" altLang="en-US" sz="1600" dirty="0">
                <a:ea typeface="ＭＳ Ｐゴシック" panose="020B0600070205080204" pitchFamily="34" charset="-128"/>
              </a:rPr>
              <a:t> can only be invoked by a process q to tell if a message was sent by 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sz="1600" dirty="0">
                <a:ea typeface="ＭＳ Ｐゴシック" panose="020B0600070205080204" pitchFamily="34" charset="-128"/>
              </a:rPr>
              <a:t>Its of no use to process r different from p and q</a:t>
            </a:r>
          </a:p>
          <a:p>
            <a:pPr marL="0" indent="0">
              <a:buNone/>
            </a:pPr>
            <a:br>
              <a:rPr lang="en-US" altLang="en-US" sz="1600" dirty="0">
                <a:ea typeface="ＭＳ Ｐゴシック" panose="020B0600070205080204" pitchFamily="34" charset="-128"/>
              </a:rPr>
            </a:br>
            <a:endParaRPr lang="en-US" altLang="en-US" sz="1600" dirty="0">
              <a:ea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ea typeface="ＭＳ Ｐゴシック" panose="020B0600070205080204" pitchFamily="34" charset="-128"/>
              </a:rPr>
              <a:t>E.g., TLS uses the Hash-Based Message Authentication Code (HMAC) algorithm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33AB2113-5E10-4907-BC5D-0714CFDCB8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E53D74-02A0-48D4-A2AA-76FF87D4ECD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861617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3FCA-8523-40D3-84EF-741C7C5C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9BF1-8ED3-4EBB-9B8A-161C81BC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" y="949504"/>
            <a:ext cx="8709660" cy="3818430"/>
          </a:xfrm>
        </p:spPr>
        <p:txBody>
          <a:bodyPr/>
          <a:lstStyle/>
          <a:p>
            <a:pPr lvl="1"/>
            <a:r>
              <a:rPr lang="en-US" altLang="en-US" sz="1600" dirty="0">
                <a:ea typeface="ＭＳ Ｐゴシック" panose="020B0600070205080204" pitchFamily="34" charset="-128"/>
              </a:rPr>
              <a:t>Digital signature scheme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Associates a public-key/private-key pair with each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Private key remains secret to other processes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l-GR" altLang="en-US" sz="1600" dirty="0">
                <a:ea typeface="ＭＳ Ｐゴシック" panose="020B0600070205080204" pitchFamily="34" charset="-128"/>
              </a:rPr>
              <a:t>σ </a:t>
            </a:r>
            <a:r>
              <a:rPr lang="en-US" altLang="en-US" sz="1600" dirty="0">
                <a:ea typeface="ＭＳ Ｐゴシック" panose="020B0600070205080204" pitchFamily="34" charset="-128"/>
              </a:rPr>
              <a:t>= sign(sender, message)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Using private key of the sender</a:t>
            </a:r>
          </a:p>
          <a:p>
            <a:pPr lvl="1"/>
            <a:endParaRPr lang="en-US" altLang="en-US" sz="1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600" dirty="0" err="1">
                <a:ea typeface="ＭＳ Ｐゴシック" panose="020B0600070205080204" pitchFamily="34" charset="-128"/>
              </a:rPr>
              <a:t>verifysig</a:t>
            </a:r>
            <a:r>
              <a:rPr lang="en-US" altLang="en-US" sz="1600" dirty="0">
                <a:ea typeface="ＭＳ Ｐゴシック" panose="020B0600070205080204" pitchFamily="34" charset="-128"/>
              </a:rPr>
              <a:t>(sender, message,</a:t>
            </a:r>
            <a:r>
              <a:rPr lang="el-GR" altLang="en-US" sz="1600" dirty="0">
                <a:ea typeface="ＭＳ Ｐゴシック" panose="020B0600070205080204" pitchFamily="34" charset="-128"/>
              </a:rPr>
              <a:t> σ</a:t>
            </a:r>
            <a:r>
              <a:rPr lang="en-US" altLang="en-US" sz="1600" dirty="0">
                <a:ea typeface="ＭＳ Ｐゴシック" panose="020B0600070205080204" pitchFamily="34" charset="-128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Can be invoked by any process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1600" dirty="0">
                <a:ea typeface="ＭＳ Ｐゴシック" panose="020B0600070205080204" pitchFamily="34" charset="-128"/>
              </a:rPr>
              <a:t>Using the public key of the sender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50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23EB-84CB-4DFE-B3D2-337EDF43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A255-C201-4D55-B70B-8E58DEF4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4" y="759213"/>
            <a:ext cx="8599990" cy="4330575"/>
          </a:xfrm>
        </p:spPr>
        <p:txBody>
          <a:bodyPr>
            <a:normAutofit fontScale="62500" lnSpcReduction="20000"/>
          </a:bodyPr>
          <a:lstStyle/>
          <a:p>
            <a:r>
              <a:rPr lang="en-US" sz="2600" dirty="0"/>
              <a:t>Implements: </a:t>
            </a:r>
            <a:r>
              <a:rPr lang="en-US" sz="2600" dirty="0" err="1"/>
              <a:t>ByzantineConsistentBroadcast</a:t>
            </a:r>
            <a:r>
              <a:rPr lang="en-US" sz="2600" dirty="0"/>
              <a:t>, instance </a:t>
            </a:r>
            <a:r>
              <a:rPr lang="en-US" sz="2600" dirty="0" err="1"/>
              <a:t>bcb</a:t>
            </a:r>
            <a:r>
              <a:rPr lang="en-US" sz="2600" dirty="0"/>
              <a:t>, with sender s.</a:t>
            </a:r>
          </a:p>
          <a:p>
            <a:r>
              <a:rPr lang="en-US" sz="2600" dirty="0"/>
              <a:t>Uses: </a:t>
            </a:r>
            <a:r>
              <a:rPr lang="en-US" sz="2600" b="1" dirty="0" err="1"/>
              <a:t>AuthPerfectPointToPointLinks</a:t>
            </a:r>
            <a:r>
              <a:rPr lang="en-US" sz="2600" dirty="0"/>
              <a:t>, instance al.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upon event</a:t>
            </a:r>
            <a:r>
              <a:rPr lang="en-US" sz="2600" dirty="0"/>
              <a:t> &lt; </a:t>
            </a:r>
            <a:r>
              <a:rPr lang="en-US" sz="2600" dirty="0" err="1"/>
              <a:t>bcb</a:t>
            </a:r>
            <a:r>
              <a:rPr lang="en-US" sz="2600" dirty="0"/>
              <a:t>, Init &gt; </a:t>
            </a:r>
            <a:r>
              <a:rPr lang="en-US" sz="2600" b="1" dirty="0"/>
              <a:t>do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sentecho</a:t>
            </a:r>
            <a:r>
              <a:rPr lang="en-US" sz="2600" dirty="0"/>
              <a:t> := FALSE;</a:t>
            </a:r>
          </a:p>
          <a:p>
            <a:pPr marL="0" indent="0">
              <a:buNone/>
            </a:pPr>
            <a:r>
              <a:rPr lang="en-US" sz="2600" dirty="0"/>
              <a:t>	delivered := FALSE;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echos</a:t>
            </a:r>
            <a:r>
              <a:rPr lang="en-US" sz="2600" dirty="0"/>
              <a:t> := [⊥]</a:t>
            </a:r>
            <a:r>
              <a:rPr lang="en-US" sz="2600" baseline="30000" dirty="0"/>
              <a:t>N</a:t>
            </a:r>
            <a:r>
              <a:rPr lang="en-US" sz="2600" dirty="0"/>
              <a:t>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upon event </a:t>
            </a:r>
            <a:r>
              <a:rPr lang="en-US" sz="2600" dirty="0"/>
              <a:t>&lt; </a:t>
            </a:r>
            <a:r>
              <a:rPr lang="en-US" sz="2600" dirty="0" err="1"/>
              <a:t>bcb</a:t>
            </a:r>
            <a:r>
              <a:rPr lang="en-US" sz="2600" dirty="0"/>
              <a:t>, Broadcast | m &gt; </a:t>
            </a:r>
            <a:r>
              <a:rPr lang="en-US" sz="2600" b="1" dirty="0"/>
              <a:t>do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 err="1"/>
              <a:t>forall</a:t>
            </a:r>
            <a:r>
              <a:rPr lang="en-US" sz="2600" dirty="0"/>
              <a:t> q ∈ </a:t>
            </a:r>
            <a:r>
              <a:rPr lang="el-GR" sz="2600" dirty="0"/>
              <a:t>Π </a:t>
            </a:r>
            <a:r>
              <a:rPr lang="en-US" sz="2600" b="1" dirty="0"/>
              <a:t>do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n-US" sz="2600" b="1" dirty="0"/>
              <a:t>trigger</a:t>
            </a:r>
            <a:r>
              <a:rPr lang="en-US" sz="2600" dirty="0"/>
              <a:t> &lt; al, Send | q, [SEND, m] &gt;;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upon event </a:t>
            </a:r>
            <a:r>
              <a:rPr lang="en-US" sz="2600" dirty="0"/>
              <a:t>&lt; al, Deliver | p, [SEND, m] &gt; such that p = s </a:t>
            </a:r>
            <a:r>
              <a:rPr lang="en-US" sz="2600" b="1" dirty="0"/>
              <a:t>and</a:t>
            </a:r>
            <a:r>
              <a:rPr lang="en-US" sz="2600" dirty="0"/>
              <a:t> </a:t>
            </a:r>
            <a:r>
              <a:rPr lang="en-US" sz="2600" dirty="0" err="1"/>
              <a:t>sentecho</a:t>
            </a:r>
            <a:r>
              <a:rPr lang="en-US" sz="2600" dirty="0"/>
              <a:t> = FALSE </a:t>
            </a:r>
            <a:r>
              <a:rPr lang="en-US" sz="2600" b="1" dirty="0"/>
              <a:t>do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sentecho</a:t>
            </a:r>
            <a:r>
              <a:rPr lang="en-US" sz="2600" dirty="0"/>
              <a:t> := TRUE;</a:t>
            </a:r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b="1" dirty="0" err="1"/>
              <a:t>forall</a:t>
            </a:r>
            <a:r>
              <a:rPr lang="en-US" sz="2600" dirty="0"/>
              <a:t> q ∈ </a:t>
            </a:r>
            <a:r>
              <a:rPr lang="el-GR" sz="2600" dirty="0"/>
              <a:t>Π </a:t>
            </a:r>
            <a:r>
              <a:rPr lang="en-US" sz="2600" b="1" dirty="0"/>
              <a:t>do</a:t>
            </a:r>
          </a:p>
          <a:p>
            <a:pPr marL="0" indent="0">
              <a:buNone/>
            </a:pPr>
            <a:r>
              <a:rPr lang="en-US" sz="2600" dirty="0"/>
              <a:t>		</a:t>
            </a:r>
            <a:r>
              <a:rPr lang="en-US" sz="2600" b="1" dirty="0"/>
              <a:t>trigger</a:t>
            </a:r>
            <a:r>
              <a:rPr lang="en-US" sz="2600" dirty="0"/>
              <a:t> &lt; al, Send | q, [ECHO, m]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8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Quorum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Majority-Ack Uniform Reliable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Byzantine</a:t>
            </a:r>
            <a:r>
              <a:rPr lang="sr-Latn-CS" altLang="en-US" dirty="0">
                <a:ea typeface="ＭＳ Ｐゴシック" panose="020B0600070205080204" pitchFamily="34" charset="-128"/>
              </a:rPr>
              <a:t>-tolerant broadcast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Consistent broadcast primitives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CS" altLang="en-US" dirty="0">
                <a:ea typeface="ＭＳ Ｐゴシック" panose="020B0600070205080204" pitchFamily="34" charset="-128"/>
              </a:rPr>
              <a:t>Reliable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A4B98-4A01-4DC1-819B-4E6CBDCAEEDD}"/>
              </a:ext>
            </a:extLst>
          </p:cNvPr>
          <p:cNvSpPr txBox="1"/>
          <p:nvPr/>
        </p:nvSpPr>
        <p:spPr>
          <a:xfrm>
            <a:off x="-3576696" y="1254619"/>
            <a:ext cx="3576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FFC000"/>
                </a:solidFill>
                <a:latin typeface="+mn-lt"/>
              </a:rPr>
              <a:t>高能预警！</a:t>
            </a:r>
            <a:endParaRPr lang="en-US" altLang="zh-CN" sz="2000" dirty="0">
              <a:solidFill>
                <a:srgbClr val="FFC000"/>
              </a:solidFill>
              <a:latin typeface="+mn-lt"/>
            </a:endParaRPr>
          </a:p>
          <a:p>
            <a:r>
              <a:rPr lang="en-US" sz="2000" dirty="0">
                <a:solidFill>
                  <a:srgbClr val="FFC000"/>
                </a:solidFill>
                <a:latin typeface="+mn-lt"/>
              </a:rPr>
              <a:t>	</a:t>
            </a:r>
            <a:r>
              <a:rPr lang="zh-CN" altLang="en-US" sz="2000" dirty="0">
                <a:solidFill>
                  <a:srgbClr val="FFC000"/>
                </a:solidFill>
              </a:rPr>
              <a:t>高能预警！</a:t>
            </a:r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en-US" altLang="zh-CN" sz="2000" dirty="0">
                <a:solidFill>
                  <a:srgbClr val="FFC000"/>
                </a:solidFill>
              </a:rPr>
              <a:t>		</a:t>
            </a:r>
            <a:r>
              <a:rPr lang="zh-CN" altLang="en-US" sz="2000" dirty="0">
                <a:solidFill>
                  <a:srgbClr val="FFC000"/>
                </a:solidFill>
              </a:rPr>
              <a:t>高能预警！</a:t>
            </a:r>
            <a:endParaRPr lang="en-US" altLang="zh-CN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  <a:latin typeface="+mn-lt"/>
              </a:rPr>
              <a:t> 											</a:t>
            </a:r>
            <a:r>
              <a:rPr lang="zh-CN" altLang="en-US" sz="2000" dirty="0">
                <a:solidFill>
                  <a:srgbClr val="C00000"/>
                </a:solidFill>
                <a:latin typeface="+mn-lt"/>
              </a:rPr>
              <a:t>开始了！</a:t>
            </a:r>
            <a:r>
              <a:rPr lang="en-US" sz="2000" dirty="0">
                <a:solidFill>
                  <a:srgbClr val="C00000"/>
                </a:solidFill>
                <a:latin typeface="+mn-lt"/>
              </a:rPr>
              <a:t>	</a:t>
            </a:r>
            <a:r>
              <a:rPr lang="en-US" sz="2000" dirty="0">
                <a:solidFill>
                  <a:srgbClr val="FFC000"/>
                </a:solidFill>
              </a:rPr>
              <a:t>		</a:t>
            </a:r>
            <a:r>
              <a:rPr lang="zh-CN" altLang="en-US" sz="2000" dirty="0">
                <a:solidFill>
                  <a:srgbClr val="C00000"/>
                </a:solidFill>
              </a:rPr>
              <a:t>开始了！</a:t>
            </a:r>
            <a:r>
              <a:rPr lang="en-US" sz="2000" dirty="0">
                <a:solidFill>
                  <a:srgbClr val="C00000"/>
                </a:solidFill>
              </a:rPr>
              <a:t>	</a:t>
            </a:r>
            <a:r>
              <a:rPr lang="en-US" sz="2000" dirty="0">
                <a:solidFill>
                  <a:srgbClr val="FFC000"/>
                </a:solidFill>
                <a:latin typeface="+mn-lt"/>
              </a:rPr>
              <a:t>			</a:t>
            </a:r>
            <a:r>
              <a:rPr lang="en-US" sz="2000" dirty="0">
                <a:solidFill>
                  <a:srgbClr val="FFC000"/>
                </a:solidFill>
              </a:rPr>
              <a:t>	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</a:rPr>
              <a:t>核能预警！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2000" dirty="0">
              <a:solidFill>
                <a:srgbClr val="FFC000"/>
              </a:solidFill>
              <a:latin typeface="+mn-lt"/>
            </a:endParaRPr>
          </a:p>
          <a:p>
            <a:pPr algn="l"/>
            <a:r>
              <a:rPr lang="en-US" sz="2000" dirty="0">
                <a:solidFill>
                  <a:srgbClr val="FFC000"/>
                </a:solidFill>
                <a:latin typeface="+mn-lt"/>
              </a:rPr>
              <a:t>	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核能预警！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598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23EB-84CB-4DFE-B3D2-337EDF43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A255-C201-4D55-B70B-8E58DEF45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1" y="712912"/>
            <a:ext cx="8867774" cy="43305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al, Deliver | p, [ECHO, m] &gt;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if</a:t>
            </a:r>
            <a:r>
              <a:rPr lang="en-US" sz="1600" dirty="0"/>
              <a:t> </a:t>
            </a:r>
            <a:r>
              <a:rPr lang="en-US" sz="1600" dirty="0" err="1"/>
              <a:t>echos</a:t>
            </a:r>
            <a:r>
              <a:rPr lang="en-US" sz="1600" dirty="0"/>
              <a:t>[p] = ⊥ </a:t>
            </a:r>
            <a:r>
              <a:rPr lang="en-US" sz="1600" b="1" dirty="0"/>
              <a:t>then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echos</a:t>
            </a:r>
            <a:r>
              <a:rPr lang="en-US" sz="1600" dirty="0"/>
              <a:t>[p] := m;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exists</a:t>
            </a:r>
            <a:r>
              <a:rPr lang="en-US" sz="1600" dirty="0"/>
              <a:t> m </a:t>
            </a:r>
            <a:r>
              <a:rPr lang="en-US" altLang="en-US" sz="1600" dirty="0">
                <a:ea typeface="ＭＳ Ｐゴシック" panose="020B0600070205080204" pitchFamily="34" charset="-128"/>
              </a:rPr>
              <a:t>≠</a:t>
            </a:r>
            <a:r>
              <a:rPr lang="en-US" sz="1600" dirty="0"/>
              <a:t> ⊥ such that #{p ∈ </a:t>
            </a:r>
            <a:r>
              <a:rPr lang="el-GR" sz="1600" dirty="0"/>
              <a:t>Π | </a:t>
            </a:r>
            <a:r>
              <a:rPr lang="en-US" sz="1600" dirty="0" err="1"/>
              <a:t>echos</a:t>
            </a:r>
            <a:r>
              <a:rPr lang="en-US" sz="1600" dirty="0"/>
              <a:t>[p] = m} &gt; (</a:t>
            </a:r>
            <a:r>
              <a:rPr lang="en-US" sz="1600" dirty="0" err="1"/>
              <a:t>N+f</a:t>
            </a:r>
            <a:r>
              <a:rPr lang="en-US" sz="1600" dirty="0"/>
              <a:t>)/2 </a:t>
            </a:r>
            <a:r>
              <a:rPr lang="en-US" sz="1600" b="1" dirty="0"/>
              <a:t>and</a:t>
            </a:r>
            <a:r>
              <a:rPr lang="en-US" sz="1600" dirty="0"/>
              <a:t> delivered = FALSE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delivered := TRUE;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trigger</a:t>
            </a:r>
            <a:r>
              <a:rPr lang="en-US" sz="1600" dirty="0"/>
              <a:t> &lt; </a:t>
            </a:r>
            <a:r>
              <a:rPr lang="en-US" sz="1600" dirty="0" err="1"/>
              <a:t>bcb</a:t>
            </a:r>
            <a:r>
              <a:rPr lang="en-US" sz="1600" dirty="0"/>
              <a:t>, Deliver | s, m &gt;;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05184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1A29-7C44-4A3A-B45B-2EFC784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FE5F-5AF0-4658-A55C-A27F17FE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49504"/>
            <a:ext cx="9225023" cy="381843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Validity: if the sender is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correct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then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Every correct process receives an SEND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Every correct process sends an ECHO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Every correct process delivers at least N - f of them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Since N − f &gt; (N + f)/2, every correct process also delivers the message m contained in the ECHO messages.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No duplication, Integrity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Straightforward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5F28D73-D9FB-4583-89AA-6E11747F6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444DBE-EA0D-46C6-8EEE-73B2F6179D6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DE8A-7D43-495D-846C-0BD8DE3C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5A9F-F5E6-420D-B8BC-D4435239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1" y="949504"/>
            <a:ext cx="8623139" cy="381843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Consistency: in order for a correct process p to deliver some 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it needs to receive more than (N + f)/2 ECHO messages containing m.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Any two such sets in at least f+1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At least one of these is correct and does not ECHO two different messages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F0670725-7D6C-4D92-8BE6-3877213BB8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9AC3D87-9466-4383-8747-696A6FFDA17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038F-C8D3-4566-8724-57E9AAD8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41B91EA-2F89-41BA-97D9-A4191CFD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Time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2 message delays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Message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O(N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E703460-FE80-4951-9C68-DAF41289B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5C9461-CC69-4110-8D27-4A8BCA1CE99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33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0F94BDE-BE40-4081-81C3-0768D20E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ctr">
              <a:buFont typeface="Wingdings" panose="05000000000000000000" pitchFamily="2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Do signatures help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circumvent the lower bound for f </a:t>
            </a:r>
            <a:r>
              <a:rPr lang="zh-CN" altLang="en-US" dirty="0">
                <a:ea typeface="ＭＳ Ｐゴシック" panose="020B0600070205080204" pitchFamily="34" charset="-128"/>
              </a:rPr>
              <a:t>（</a:t>
            </a:r>
            <a:r>
              <a:rPr lang="en-US" altLang="en-US" dirty="0">
                <a:ea typeface="ＭＳ Ｐゴシック" panose="020B0600070205080204" pitchFamily="34" charset="-128"/>
              </a:rPr>
              <a:t>f &lt; N/3</a:t>
            </a:r>
            <a:r>
              <a:rPr lang="zh-CN" altLang="en-US" dirty="0">
                <a:ea typeface="ＭＳ Ｐゴシック" panose="020B0600070205080204" pitchFamily="34" charset="-128"/>
              </a:rPr>
              <a:t>）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  <a:p>
            <a:pPr algn="ctr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DAD6433-B08C-449F-8128-BDD251DF5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871510-4B6D-43B3-9516-0AF8D08E254F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645092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81C5-6D52-4F62-9030-AAA07D73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Signed 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6371-41AD-46A8-B238-D9287F2E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Improve on message complexity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Tradeoff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Assume digital signatures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0C6B6AC5-6583-476D-9D33-A3A1A9B46D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82F3F1-4FAC-48CC-80A6-20C53FE22682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5564-0C65-4088-BF5B-D73A5A6E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CD13-3A6B-403B-8077-0872675A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33" y="837254"/>
            <a:ext cx="8518967" cy="4029898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Implements: </a:t>
            </a:r>
            <a:r>
              <a:rPr lang="en-US" sz="5600" dirty="0" err="1"/>
              <a:t>ByzantineConsistentBroadcast</a:t>
            </a:r>
            <a:r>
              <a:rPr lang="en-US" sz="5600" dirty="0"/>
              <a:t>, instance </a:t>
            </a:r>
            <a:r>
              <a:rPr lang="en-US" sz="5600" dirty="0" err="1"/>
              <a:t>bcb</a:t>
            </a:r>
            <a:r>
              <a:rPr lang="en-US" sz="5600" dirty="0"/>
              <a:t>, with sender s.</a:t>
            </a:r>
          </a:p>
          <a:p>
            <a:r>
              <a:rPr lang="en-US" sz="5600" dirty="0"/>
              <a:t>Uses: </a:t>
            </a:r>
            <a:r>
              <a:rPr lang="en-US" sz="5600" dirty="0" err="1"/>
              <a:t>AuthPerfectPointToPointLinks</a:t>
            </a:r>
            <a:r>
              <a:rPr lang="en-US" sz="5600" dirty="0"/>
              <a:t>, instance al.</a:t>
            </a:r>
          </a:p>
          <a:p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</a:t>
            </a:r>
            <a:r>
              <a:rPr lang="en-US" sz="5600" dirty="0" err="1"/>
              <a:t>bcb</a:t>
            </a:r>
            <a:r>
              <a:rPr lang="en-US" sz="5600" dirty="0"/>
              <a:t>, Init &gt;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sentecho</a:t>
            </a:r>
            <a:r>
              <a:rPr lang="en-US" sz="5600" dirty="0"/>
              <a:t> := FALSE;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sentfinal</a:t>
            </a:r>
            <a:r>
              <a:rPr lang="en-US" sz="5600" dirty="0"/>
              <a:t> := FALSE;</a:t>
            </a:r>
          </a:p>
          <a:p>
            <a:pPr marL="0" indent="0">
              <a:buNone/>
            </a:pPr>
            <a:r>
              <a:rPr lang="en-US" sz="5600" dirty="0"/>
              <a:t>	delivered := FALSE;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echos</a:t>
            </a:r>
            <a:r>
              <a:rPr lang="en-US" sz="5600" dirty="0"/>
              <a:t> := [⊥]</a:t>
            </a:r>
            <a:r>
              <a:rPr lang="en-US" sz="5600" baseline="30000" dirty="0"/>
              <a:t>N</a:t>
            </a:r>
            <a:r>
              <a:rPr lang="en-US" sz="5600" dirty="0"/>
              <a:t>; 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l-GR" sz="5600" dirty="0"/>
              <a:t>Σ := [⊥]</a:t>
            </a:r>
            <a:r>
              <a:rPr lang="en-US" sz="5600" baseline="30000" dirty="0"/>
              <a:t>N</a:t>
            </a:r>
            <a:r>
              <a:rPr lang="en-US" sz="5600" dirty="0"/>
              <a:t>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</a:t>
            </a:r>
            <a:r>
              <a:rPr lang="en-US" sz="5600" dirty="0" err="1"/>
              <a:t>bcb</a:t>
            </a:r>
            <a:r>
              <a:rPr lang="en-US" sz="5600" dirty="0"/>
              <a:t>, Broadcast | m &gt; </a:t>
            </a:r>
            <a:r>
              <a:rPr lang="en-US" sz="5600" b="1" dirty="0"/>
              <a:t>do</a:t>
            </a:r>
            <a:r>
              <a:rPr lang="en-US" sz="5600" dirty="0"/>
              <a:t>	// only process s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b="1" dirty="0" err="1"/>
              <a:t>forall</a:t>
            </a:r>
            <a:r>
              <a:rPr lang="en-US" sz="5600" dirty="0"/>
              <a:t> q ∈ </a:t>
            </a:r>
            <a:r>
              <a:rPr lang="el-GR" sz="5600" dirty="0"/>
              <a:t>Π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dirty="0"/>
              <a:t>		</a:t>
            </a:r>
            <a:r>
              <a:rPr lang="en-US" sz="5600" b="1" dirty="0"/>
              <a:t>trigger</a:t>
            </a:r>
            <a:r>
              <a:rPr lang="en-US" sz="5600" dirty="0"/>
              <a:t> &lt; al, Send | q, [SEND, m] &gt;;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b="1" dirty="0"/>
              <a:t>upon event </a:t>
            </a:r>
            <a:r>
              <a:rPr lang="en-US" sz="5600" dirty="0"/>
              <a:t>&lt; al, Deliver | p, [SEND, m] &gt; such that p = s and </a:t>
            </a:r>
            <a:r>
              <a:rPr lang="en-US" sz="5600" dirty="0" err="1"/>
              <a:t>sentecho</a:t>
            </a:r>
            <a:r>
              <a:rPr lang="en-US" sz="5600" dirty="0"/>
              <a:t> = FALSE </a:t>
            </a:r>
            <a:r>
              <a:rPr lang="en-US" sz="5600" b="1" dirty="0"/>
              <a:t>do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dirty="0" err="1"/>
              <a:t>sentecho</a:t>
            </a:r>
            <a:r>
              <a:rPr lang="en-US" sz="5600" dirty="0"/>
              <a:t> := TRUE;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l-GR" sz="5600" dirty="0"/>
              <a:t>σ := </a:t>
            </a:r>
            <a:r>
              <a:rPr lang="en-US" sz="5600" dirty="0"/>
              <a:t>sign(self, [ECHO, m]) ;</a:t>
            </a:r>
          </a:p>
          <a:p>
            <a:pPr marL="0" indent="0">
              <a:buNone/>
            </a:pPr>
            <a:r>
              <a:rPr lang="en-US" sz="5600" dirty="0"/>
              <a:t>	</a:t>
            </a:r>
            <a:r>
              <a:rPr lang="en-US" sz="5600" b="1" dirty="0"/>
              <a:t>trigger</a:t>
            </a:r>
            <a:r>
              <a:rPr lang="en-US" sz="5600" dirty="0"/>
              <a:t> &lt; al, Send | s, [ECHO, m, </a:t>
            </a:r>
            <a:r>
              <a:rPr lang="el-GR" sz="5600" dirty="0"/>
              <a:t>σ] </a:t>
            </a:r>
            <a:r>
              <a:rPr lang="en-US" sz="5600" dirty="0"/>
              <a:t>&gt;</a:t>
            </a:r>
            <a:r>
              <a:rPr lang="el-GR" sz="5600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7BFD-3E72-4D55-91E1-C38FEDCF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13BD-4814-42C7-A1A3-8B52FE70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0" y="792865"/>
            <a:ext cx="8900932" cy="4259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al, Deliver | p, [ECHO, m, </a:t>
            </a:r>
            <a:r>
              <a:rPr lang="el-GR" sz="1400" dirty="0"/>
              <a:t>σ] </a:t>
            </a:r>
            <a:r>
              <a:rPr lang="en-US" sz="1400" dirty="0"/>
              <a:t>&gt;</a:t>
            </a:r>
            <a:r>
              <a:rPr lang="el-GR" sz="1400" dirty="0"/>
              <a:t> </a:t>
            </a:r>
            <a:r>
              <a:rPr lang="en-US" sz="1400" b="1" dirty="0"/>
              <a:t>do</a:t>
            </a:r>
            <a:r>
              <a:rPr lang="en-US" sz="1400" dirty="0"/>
              <a:t>	</a:t>
            </a:r>
            <a:r>
              <a:rPr lang="el-GR" sz="1400" dirty="0"/>
              <a:t>// </a:t>
            </a:r>
            <a:r>
              <a:rPr lang="en-US" sz="1400" dirty="0"/>
              <a:t>only process s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dirty="0" err="1"/>
              <a:t>echos</a:t>
            </a:r>
            <a:r>
              <a:rPr lang="en-US" sz="1400" dirty="0"/>
              <a:t>[p] = ⊥ ∧ </a:t>
            </a:r>
            <a:r>
              <a:rPr lang="en-US" sz="1400" dirty="0" err="1"/>
              <a:t>verifysig</a:t>
            </a:r>
            <a:r>
              <a:rPr lang="en-US" sz="1400" dirty="0"/>
              <a:t>(p, [ECHO, m, </a:t>
            </a:r>
            <a:r>
              <a:rPr lang="el-GR" sz="1400" dirty="0"/>
              <a:t>σ</a:t>
            </a:r>
            <a:r>
              <a:rPr lang="en-US" sz="1400" dirty="0"/>
              <a:t>]</a:t>
            </a:r>
            <a:r>
              <a:rPr lang="el-GR" sz="1400" dirty="0"/>
              <a:t>) </a:t>
            </a:r>
            <a:r>
              <a:rPr lang="en-US" sz="1400" b="1" dirty="0"/>
              <a:t>then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dirty="0" err="1"/>
              <a:t>echos</a:t>
            </a:r>
            <a:r>
              <a:rPr lang="en-US" sz="1400" dirty="0"/>
              <a:t>[p] := m;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l-GR" sz="1400" dirty="0"/>
              <a:t>Σ[</a:t>
            </a:r>
            <a:r>
              <a:rPr lang="en-US" sz="1400" dirty="0"/>
              <a:t>p] := </a:t>
            </a:r>
            <a:r>
              <a:rPr lang="el-GR" sz="1400" dirty="0"/>
              <a:t>σ;</a:t>
            </a:r>
          </a:p>
          <a:p>
            <a:pPr marL="0" indent="0">
              <a:buNone/>
            </a:pPr>
            <a:endParaRPr lang="el-GR" sz="1400" dirty="0"/>
          </a:p>
          <a:p>
            <a:pPr marL="0" indent="0">
              <a:buNone/>
            </a:pPr>
            <a:r>
              <a:rPr lang="en-US" sz="1400" b="1" dirty="0"/>
              <a:t>upon exists </a:t>
            </a:r>
            <a:r>
              <a:rPr lang="en-US" sz="1400" dirty="0"/>
              <a:t>m </a:t>
            </a:r>
            <a:r>
              <a:rPr lang="en-US" altLang="en-US" sz="1400" dirty="0">
                <a:ea typeface="ＭＳ Ｐゴシック" panose="020B0600070205080204" pitchFamily="34" charset="-128"/>
              </a:rPr>
              <a:t>≠</a:t>
            </a:r>
            <a:r>
              <a:rPr lang="en-US" sz="1400" dirty="0"/>
              <a:t> ⊥ such that #{p ∈ </a:t>
            </a:r>
            <a:r>
              <a:rPr lang="el-GR" sz="1400" dirty="0"/>
              <a:t>Π | </a:t>
            </a:r>
            <a:r>
              <a:rPr lang="en-US" sz="1400" dirty="0" err="1"/>
              <a:t>echos</a:t>
            </a:r>
            <a:r>
              <a:rPr lang="en-US" sz="1400" dirty="0"/>
              <a:t>[p] = m} &gt; (</a:t>
            </a:r>
            <a:r>
              <a:rPr lang="en-US" sz="1400" dirty="0" err="1"/>
              <a:t>N+f</a:t>
            </a:r>
            <a:r>
              <a:rPr lang="en-US" sz="1400" dirty="0"/>
              <a:t>)/2 </a:t>
            </a:r>
            <a:r>
              <a:rPr lang="en-US" sz="1400" b="1" dirty="0"/>
              <a:t>and</a:t>
            </a:r>
            <a:r>
              <a:rPr lang="en-US" sz="1400" dirty="0"/>
              <a:t> </a:t>
            </a:r>
            <a:r>
              <a:rPr lang="en-US" sz="1400" dirty="0" err="1"/>
              <a:t>sentfinal</a:t>
            </a:r>
            <a:r>
              <a:rPr lang="en-US" sz="1400" dirty="0"/>
              <a:t> = FALSE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sentfinal</a:t>
            </a:r>
            <a:r>
              <a:rPr lang="en-US" sz="1400" dirty="0"/>
              <a:t> := TRUE;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q ∈ </a:t>
            </a:r>
            <a:r>
              <a:rPr lang="el-GR" sz="1400" dirty="0"/>
              <a:t>Π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/>
              <a:t>trigger</a:t>
            </a:r>
            <a:r>
              <a:rPr lang="en-US" sz="1400" dirty="0"/>
              <a:t> &lt; al, Send | q, [FINAL, m, </a:t>
            </a:r>
            <a:r>
              <a:rPr lang="el-GR" sz="1400" dirty="0"/>
              <a:t>Σ] </a:t>
            </a:r>
            <a:r>
              <a:rPr lang="en-US" sz="1400" dirty="0"/>
              <a:t>&gt;</a:t>
            </a:r>
            <a:r>
              <a:rPr lang="el-GR" sz="1400" dirty="0"/>
              <a:t>;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al, Deliver | p, [FINAL, m, </a:t>
            </a:r>
            <a:r>
              <a:rPr lang="el-GR" sz="1400" dirty="0"/>
              <a:t>Σ] </a:t>
            </a:r>
            <a:r>
              <a:rPr lang="en-US" sz="1400" dirty="0"/>
              <a:t>&gt;</a:t>
            </a:r>
            <a:r>
              <a:rPr lang="el-GR" sz="1400" dirty="0"/>
              <a:t>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b="1" dirty="0"/>
              <a:t>	if</a:t>
            </a:r>
            <a:r>
              <a:rPr lang="en-US" sz="1400" dirty="0"/>
              <a:t> #{q ∈ </a:t>
            </a:r>
            <a:r>
              <a:rPr lang="el-GR" sz="1400" dirty="0"/>
              <a:t>Π | Σ[</a:t>
            </a:r>
            <a:r>
              <a:rPr lang="en-US" sz="1400" dirty="0"/>
              <a:t>q] </a:t>
            </a:r>
            <a:r>
              <a:rPr lang="en-US" altLang="en-US" sz="1400" dirty="0">
                <a:ea typeface="ＭＳ Ｐゴシック" panose="020B0600070205080204" pitchFamily="34" charset="-128"/>
              </a:rPr>
              <a:t>≠</a:t>
            </a:r>
            <a:r>
              <a:rPr lang="en-US" sz="1400" dirty="0"/>
              <a:t> ⊥ ∧ </a:t>
            </a:r>
            <a:r>
              <a:rPr lang="en-US" sz="1400" dirty="0" err="1"/>
              <a:t>verifysig</a:t>
            </a:r>
            <a:r>
              <a:rPr lang="en-US" sz="1400" dirty="0"/>
              <a:t>(q, [ECHO, m, </a:t>
            </a:r>
            <a:r>
              <a:rPr lang="el-GR" sz="1400" dirty="0"/>
              <a:t>Σ[</a:t>
            </a:r>
            <a:r>
              <a:rPr lang="en-US" sz="1400" dirty="0"/>
              <a:t>q]])} &gt; (</a:t>
            </a:r>
            <a:r>
              <a:rPr lang="en-US" sz="1400" dirty="0" err="1"/>
              <a:t>N+f</a:t>
            </a:r>
            <a:r>
              <a:rPr lang="en-US" sz="1400" dirty="0"/>
              <a:t>)/2 </a:t>
            </a:r>
            <a:r>
              <a:rPr lang="en-US" sz="1400" b="1" dirty="0"/>
              <a:t>and </a:t>
            </a:r>
            <a:r>
              <a:rPr lang="en-US" sz="1400" dirty="0"/>
              <a:t>delivered = FALSE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delivered := TRUE;</a:t>
            </a:r>
          </a:p>
          <a:p>
            <a:pPr marL="0" indent="0">
              <a:buNone/>
            </a:pPr>
            <a:r>
              <a:rPr lang="en-US" sz="1400" b="1" dirty="0"/>
              <a:t>	trigger</a:t>
            </a:r>
            <a:r>
              <a:rPr lang="en-US" sz="1400" dirty="0"/>
              <a:t> &lt; </a:t>
            </a:r>
            <a:r>
              <a:rPr lang="en-US" sz="1400" dirty="0" err="1"/>
              <a:t>bcb</a:t>
            </a:r>
            <a:r>
              <a:rPr lang="en-US" sz="1400" dirty="0"/>
              <a:t>, Deliver | s, m &gt;;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E5BE-0F47-41CA-87DF-4F956A7F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Sample Execution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03DC4DB-0854-463A-A2E1-72869C065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0330E3-C284-4E41-9202-156A27836EBE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38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1942411C-BD8F-4DDC-B3AF-53674FC92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AABD04B3-ED22-4E04-8A91-A8726F00B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350" y="2447925"/>
            <a:ext cx="6026944" cy="95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3609CB68-919E-4FDE-B7E9-D2014DC7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1B18FF7D-9091-4F10-B732-AEF7CA96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5258885C-D69B-401D-94CD-02DC4650E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9" name="Line 12">
            <a:extLst>
              <a:ext uri="{FF2B5EF4-FFF2-40B4-BE49-F238E27FC236}">
                <a16:creationId xmlns:a16="http://schemas.microsoft.com/office/drawing/2014/main" id="{3F7A37F3-479B-4700-BBAA-84624D86E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0" name="Text Box 16">
            <a:extLst>
              <a:ext uri="{FF2B5EF4-FFF2-40B4-BE49-F238E27FC236}">
                <a16:creationId xmlns:a16="http://schemas.microsoft.com/office/drawing/2014/main" id="{4E2C890B-B2E6-4AB9-A45D-246DD3B7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984" y="104833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bcbBroadcast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0731" name="Oval 83">
            <a:extLst>
              <a:ext uri="{FF2B5EF4-FFF2-40B4-BE49-F238E27FC236}">
                <a16:creationId xmlns:a16="http://schemas.microsoft.com/office/drawing/2014/main" id="{59EDB9CB-240B-4E00-9768-0049B256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732" name="Line 10">
            <a:extLst>
              <a:ext uri="{FF2B5EF4-FFF2-40B4-BE49-F238E27FC236}">
                <a16:creationId xmlns:a16="http://schemas.microsoft.com/office/drawing/2014/main" id="{0A0B7D5B-DD9E-4441-BFB7-1166A3E5F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9482B4B1-A20B-4253-AB7A-2E06F2110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4" name="Text Box 16">
            <a:extLst>
              <a:ext uri="{FF2B5EF4-FFF2-40B4-BE49-F238E27FC236}">
                <a16:creationId xmlns:a16="http://schemas.microsoft.com/office/drawing/2014/main" id="{A3273B83-8C04-4CAC-A9A1-DECC254DF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30735" name="Straight Arrow Connector 40">
            <a:extLst>
              <a:ext uri="{FF2B5EF4-FFF2-40B4-BE49-F238E27FC236}">
                <a16:creationId xmlns:a16="http://schemas.microsoft.com/office/drawing/2014/main" id="{2BAD8B00-EDF1-4860-8425-B7874DE1551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55615" y="1609131"/>
            <a:ext cx="907256" cy="7917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6" name="Straight Arrow Connector 42">
            <a:extLst>
              <a:ext uri="{FF2B5EF4-FFF2-40B4-BE49-F238E27FC236}">
                <a16:creationId xmlns:a16="http://schemas.microsoft.com/office/drawing/2014/main" id="{4E546871-5C6E-4A9B-BC6F-E95536497AA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464469" y="2200276"/>
            <a:ext cx="2194322" cy="9179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7" name="TextBox 43">
            <a:extLst>
              <a:ext uri="{FF2B5EF4-FFF2-40B4-BE49-F238E27FC236}">
                <a16:creationId xmlns:a16="http://schemas.microsoft.com/office/drawing/2014/main" id="{E4C4B42A-7B23-49AD-B56E-7B910B02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070622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cxnSp>
        <p:nvCxnSpPr>
          <p:cNvPr id="30738" name="Straight Arrow Connector 45">
            <a:extLst>
              <a:ext uri="{FF2B5EF4-FFF2-40B4-BE49-F238E27FC236}">
                <a16:creationId xmlns:a16="http://schemas.microsoft.com/office/drawing/2014/main" id="{8C7DB3ED-5857-4E93-815F-8C88355D3B4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715221" y="1698427"/>
            <a:ext cx="885825" cy="5488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9" name="Straight Arrow Connector 47">
            <a:extLst>
              <a:ext uri="{FF2B5EF4-FFF2-40B4-BE49-F238E27FC236}">
                <a16:creationId xmlns:a16="http://schemas.microsoft.com/office/drawing/2014/main" id="{C33EA773-C957-48CA-9FEC-729CC6B151E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298502" y="2273498"/>
            <a:ext cx="2205038" cy="739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0" name="TextBox 48">
            <a:extLst>
              <a:ext uri="{FF2B5EF4-FFF2-40B4-BE49-F238E27FC236}">
                <a16:creationId xmlns:a16="http://schemas.microsoft.com/office/drawing/2014/main" id="{6BE336CE-D44D-4797-86C3-2A9FB672B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036" y="1578888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sp>
        <p:nvSpPr>
          <p:cNvPr id="30741" name="TextBox 49">
            <a:extLst>
              <a:ext uri="{FF2B5EF4-FFF2-40B4-BE49-F238E27FC236}">
                <a16:creationId xmlns:a16="http://schemas.microsoft.com/office/drawing/2014/main" id="{B02E70C5-01E2-48B3-B614-5E29F8B4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681" y="3130154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ECHO</a:t>
            </a:r>
          </a:p>
        </p:txBody>
      </p:sp>
      <p:sp>
        <p:nvSpPr>
          <p:cNvPr id="30742" name="TextBox 50">
            <a:extLst>
              <a:ext uri="{FF2B5EF4-FFF2-40B4-BE49-F238E27FC236}">
                <a16:creationId xmlns:a16="http://schemas.microsoft.com/office/drawing/2014/main" id="{DAE93697-8F62-42CA-BD80-6546C284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044" y="1914329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ECHO</a:t>
            </a:r>
          </a:p>
        </p:txBody>
      </p:sp>
      <p:sp>
        <p:nvSpPr>
          <p:cNvPr id="30743" name="Line 12">
            <a:extLst>
              <a:ext uri="{FF2B5EF4-FFF2-40B4-BE49-F238E27FC236}">
                <a16:creationId xmlns:a16="http://schemas.microsoft.com/office/drawing/2014/main" id="{9416B8C0-86B3-4BC3-A261-971CDF58F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685" y="4530329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44" name="Text Box 7">
            <a:extLst>
              <a:ext uri="{FF2B5EF4-FFF2-40B4-BE49-F238E27FC236}">
                <a16:creationId xmlns:a16="http://schemas.microsoft.com/office/drawing/2014/main" id="{57FD17DD-9892-4268-B110-316A19C1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8386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p4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cxnSp>
        <p:nvCxnSpPr>
          <p:cNvPr id="30745" name="Straight Arrow Connector 54">
            <a:extLst>
              <a:ext uri="{FF2B5EF4-FFF2-40B4-BE49-F238E27FC236}">
                <a16:creationId xmlns:a16="http://schemas.microsoft.com/office/drawing/2014/main" id="{482F6E1A-9A2F-4E03-9BB8-40C9AB3C2A4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815953" y="1596629"/>
            <a:ext cx="907256" cy="790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6" name="TextBox 55">
            <a:extLst>
              <a:ext uri="{FF2B5EF4-FFF2-40B4-BE49-F238E27FC236}">
                <a16:creationId xmlns:a16="http://schemas.microsoft.com/office/drawing/2014/main" id="{1EAB2850-0755-4F70-A9A4-16BB65F55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685" y="1891904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FINAL</a:t>
            </a:r>
          </a:p>
        </p:txBody>
      </p:sp>
      <p:cxnSp>
        <p:nvCxnSpPr>
          <p:cNvPr id="30747" name="Straight Connector 57">
            <a:extLst>
              <a:ext uri="{FF2B5EF4-FFF2-40B4-BE49-F238E27FC236}">
                <a16:creationId xmlns:a16="http://schemas.microsoft.com/office/drawing/2014/main" id="{9A2433DB-4F34-4F3D-9C74-FBB2225FE40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83361" y="2468762"/>
            <a:ext cx="35837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8" name="Text Box 16">
            <a:extLst>
              <a:ext uri="{FF2B5EF4-FFF2-40B4-BE49-F238E27FC236}">
                <a16:creationId xmlns:a16="http://schemas.microsoft.com/office/drawing/2014/main" id="{53905984-53A3-4FD7-8035-08A81088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6082" y="2601787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bcbDeliver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038F-C8D3-4566-8724-57E9AAD8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41B91EA-2F89-41BA-97D9-A4191CFD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Time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3 message delays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Message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O(N)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E703460-FE80-4951-9C68-DAF41289B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5C9461-CC69-4110-8D27-4A8BCA1CE99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04184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21B2-1855-4424-A437-153F70FE7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9FB01-4910-46ED-AB3F-80D55871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04" y="803488"/>
            <a:ext cx="3340929" cy="26393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15D6D5-120C-4E8B-8957-2BE9F71DD7B9}"/>
                  </a:ext>
                </a:extLst>
              </p:cNvPr>
              <p:cNvSpPr/>
              <p:nvPr/>
            </p:nvSpPr>
            <p:spPr>
              <a:xfrm>
                <a:off x="103557" y="3368699"/>
                <a:ext cx="8789922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“</a:t>
                </a:r>
                <a:r>
                  <a:rPr lang="en-US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法定人数</a:t>
                </a:r>
                <a:r>
                  <a:rPr 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是指举行会议、通过议案、进行选举或组织某种专门机构时，法律所规定的必要人数。 ”</a:t>
                </a:r>
                <a:r>
                  <a:rPr lang="en-US" sz="2000" dirty="0"/>
                  <a:t> —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百度百科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Quorum works in distributed computing only if 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a priori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B15D6D5-120C-4E8B-8957-2BE9F71DD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7" y="3368699"/>
                <a:ext cx="8789922" cy="1323439"/>
              </a:xfrm>
              <a:prstGeom prst="rect">
                <a:avLst/>
              </a:prstGeom>
              <a:blipFill>
                <a:blip r:embed="rId3"/>
                <a:stretch>
                  <a:fillRect l="-624" t="-2765" r="-2011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732D-1F28-4B98-84D7-AACDA358A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7" y="1045078"/>
            <a:ext cx="6128293" cy="2045156"/>
          </a:xfrm>
        </p:spPr>
        <p:txBody>
          <a:bodyPr>
            <a:normAutofit/>
          </a:bodyPr>
          <a:lstStyle/>
          <a:p>
            <a:r>
              <a:rPr lang="en-US" sz="2000" dirty="0"/>
              <a:t>“A quorum is the minimum number of members of a deliberative assembly necessary to conduct the business of that group.” —Wiki</a:t>
            </a:r>
          </a:p>
          <a:p>
            <a:endParaRPr lang="en-US" sz="2000" dirty="0"/>
          </a:p>
          <a:p>
            <a:r>
              <a:rPr lang="en-US" sz="2000" dirty="0"/>
              <a:t>Derived from Latin quorum: “of whom”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747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E701-87BF-4985-AF7C-2458F74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4.1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80F0AF5-BC95-419F-8398-2101F1B5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Give a </a:t>
            </a:r>
            <a:r>
              <a:rPr lang="en-US" altLang="en-US" dirty="0" err="1">
                <a:ea typeface="ＭＳ Ｐゴシック" panose="020B0600070205080204" pitchFamily="34" charset="-128"/>
              </a:rPr>
              <a:t>bcbBroadcast</a:t>
            </a:r>
            <a:r>
              <a:rPr lang="en-US" altLang="en-US" dirty="0">
                <a:ea typeface="ＭＳ Ｐゴシック" panose="020B0600070205080204" pitchFamily="34" charset="-128"/>
              </a:rPr>
              <a:t> algorithm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With O(N) messages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Without signatures, but using MACs!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Assume N &gt;5f.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What is the complexity?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DE858AB9-86CC-4EEB-BA4B-5BADC61D3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56BB2-8B7F-4ACC-97F5-C41C1609FADD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7726101" cy="381843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Last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Quorum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Majority-Ack Uniform Reliable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Byzantine</a:t>
            </a:r>
            <a:r>
              <a:rPr lang="sr-Latn-CS" altLang="en-US" dirty="0">
                <a:ea typeface="ＭＳ Ｐゴシック" panose="020B0600070205080204" pitchFamily="34" charset="-128"/>
              </a:rPr>
              <a:t>-tolerant broadcast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Consistent broadcast primitives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r-Latn-C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Reliable broadcast primitives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0750013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E5BE-0F47-41CA-87DF-4F956A7F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Reliable Broadcast?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03DC4DB-0854-463A-A2E1-72869C065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0330E3-C284-4E41-9202-156A27836EBE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1942411C-BD8F-4DDC-B3AF-53674FC92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543050"/>
            <a:ext cx="37719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AABD04B3-ED22-4E04-8A91-A8726F00B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7350" y="2447925"/>
            <a:ext cx="6026944" cy="95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26" name="Text Box 5">
            <a:extLst>
              <a:ext uri="{FF2B5EF4-FFF2-40B4-BE49-F238E27FC236}">
                <a16:creationId xmlns:a16="http://schemas.microsoft.com/office/drawing/2014/main" id="{3609CB68-919E-4FDE-B7E9-D2014DC72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3335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1B18FF7D-9091-4F10-B732-AEF7CA964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5258885C-D69B-401D-94CD-02DC4650E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1470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0729" name="Line 12">
            <a:extLst>
              <a:ext uri="{FF2B5EF4-FFF2-40B4-BE49-F238E27FC236}">
                <a16:creationId xmlns:a16="http://schemas.microsoft.com/office/drawing/2014/main" id="{3F7A37F3-479B-4700-BBAA-84624D86E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3771900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0" name="Text Box 16">
            <a:extLst>
              <a:ext uri="{FF2B5EF4-FFF2-40B4-BE49-F238E27FC236}">
                <a16:creationId xmlns:a16="http://schemas.microsoft.com/office/drawing/2014/main" id="{4E2C890B-B2E6-4AB9-A45D-246DD3B7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984" y="1048332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bcbBroadcast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0731" name="Oval 83">
            <a:extLst>
              <a:ext uri="{FF2B5EF4-FFF2-40B4-BE49-F238E27FC236}">
                <a16:creationId xmlns:a16="http://schemas.microsoft.com/office/drawing/2014/main" id="{59EDB9CB-240B-4E00-9768-0049B256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142875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0732" name="Line 10">
            <a:extLst>
              <a:ext uri="{FF2B5EF4-FFF2-40B4-BE49-F238E27FC236}">
                <a16:creationId xmlns:a16="http://schemas.microsoft.com/office/drawing/2014/main" id="{0A0B7D5B-DD9E-4441-BFB7-1166A3E5F5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9482B4B1-A20B-4253-AB7A-2E06F2110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650" y="125730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34" name="Text Box 16">
            <a:extLst>
              <a:ext uri="{FF2B5EF4-FFF2-40B4-BE49-F238E27FC236}">
                <a16:creationId xmlns:a16="http://schemas.microsoft.com/office/drawing/2014/main" id="{A3273B83-8C04-4CAC-A9A1-DECC254DF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914400"/>
            <a:ext cx="671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crash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30735" name="Straight Arrow Connector 40">
            <a:extLst>
              <a:ext uri="{FF2B5EF4-FFF2-40B4-BE49-F238E27FC236}">
                <a16:creationId xmlns:a16="http://schemas.microsoft.com/office/drawing/2014/main" id="{2BAD8B00-EDF1-4860-8425-B7874DE1551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055615" y="1609131"/>
            <a:ext cx="907256" cy="7917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6" name="Straight Arrow Connector 42">
            <a:extLst>
              <a:ext uri="{FF2B5EF4-FFF2-40B4-BE49-F238E27FC236}">
                <a16:creationId xmlns:a16="http://schemas.microsoft.com/office/drawing/2014/main" id="{4E546871-5C6E-4A9B-BC6F-E95536497AA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464469" y="2200276"/>
            <a:ext cx="2194322" cy="9179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37" name="TextBox 43">
            <a:extLst>
              <a:ext uri="{FF2B5EF4-FFF2-40B4-BE49-F238E27FC236}">
                <a16:creationId xmlns:a16="http://schemas.microsoft.com/office/drawing/2014/main" id="{E4C4B42A-7B23-49AD-B56E-7B910B02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070622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cxnSp>
        <p:nvCxnSpPr>
          <p:cNvPr id="30738" name="Straight Arrow Connector 45">
            <a:extLst>
              <a:ext uri="{FF2B5EF4-FFF2-40B4-BE49-F238E27FC236}">
                <a16:creationId xmlns:a16="http://schemas.microsoft.com/office/drawing/2014/main" id="{8C7DB3ED-5857-4E93-815F-8C88355D3B4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715221" y="1698427"/>
            <a:ext cx="885825" cy="5488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0739" name="Straight Arrow Connector 47">
            <a:extLst>
              <a:ext uri="{FF2B5EF4-FFF2-40B4-BE49-F238E27FC236}">
                <a16:creationId xmlns:a16="http://schemas.microsoft.com/office/drawing/2014/main" id="{C33EA773-C957-48CA-9FEC-729CC6B151E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298502" y="2273498"/>
            <a:ext cx="2205038" cy="73937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0" name="TextBox 48">
            <a:extLst>
              <a:ext uri="{FF2B5EF4-FFF2-40B4-BE49-F238E27FC236}">
                <a16:creationId xmlns:a16="http://schemas.microsoft.com/office/drawing/2014/main" id="{6BE336CE-D44D-4797-86C3-2A9FB672B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5036" y="1578888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sp>
        <p:nvSpPr>
          <p:cNvPr id="30741" name="TextBox 49">
            <a:extLst>
              <a:ext uri="{FF2B5EF4-FFF2-40B4-BE49-F238E27FC236}">
                <a16:creationId xmlns:a16="http://schemas.microsoft.com/office/drawing/2014/main" id="{B02E70C5-01E2-48B3-B614-5E29F8B4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4681" y="3130154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ECHO</a:t>
            </a:r>
          </a:p>
        </p:txBody>
      </p:sp>
      <p:sp>
        <p:nvSpPr>
          <p:cNvPr id="30742" name="TextBox 50">
            <a:extLst>
              <a:ext uri="{FF2B5EF4-FFF2-40B4-BE49-F238E27FC236}">
                <a16:creationId xmlns:a16="http://schemas.microsoft.com/office/drawing/2014/main" id="{DAE93697-8F62-42CA-BD80-6546C284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044" y="1914329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ECHO</a:t>
            </a:r>
          </a:p>
        </p:txBody>
      </p:sp>
      <p:sp>
        <p:nvSpPr>
          <p:cNvPr id="30743" name="Line 12">
            <a:extLst>
              <a:ext uri="{FF2B5EF4-FFF2-40B4-BE49-F238E27FC236}">
                <a16:creationId xmlns:a16="http://schemas.microsoft.com/office/drawing/2014/main" id="{9416B8C0-86B3-4BC3-A261-971CDF58F3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5685" y="4530329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744" name="Text Box 7">
            <a:extLst>
              <a:ext uri="{FF2B5EF4-FFF2-40B4-BE49-F238E27FC236}">
                <a16:creationId xmlns:a16="http://schemas.microsoft.com/office/drawing/2014/main" id="{57FD17DD-9892-4268-B110-316A19C1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8386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p4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cxnSp>
        <p:nvCxnSpPr>
          <p:cNvPr id="30745" name="Straight Arrow Connector 54">
            <a:extLst>
              <a:ext uri="{FF2B5EF4-FFF2-40B4-BE49-F238E27FC236}">
                <a16:creationId xmlns:a16="http://schemas.microsoft.com/office/drawing/2014/main" id="{482F6E1A-9A2F-4E03-9BB8-40C9AB3C2A4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815953" y="1596629"/>
            <a:ext cx="907256" cy="7905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0746" name="TextBox 55">
            <a:extLst>
              <a:ext uri="{FF2B5EF4-FFF2-40B4-BE49-F238E27FC236}">
                <a16:creationId xmlns:a16="http://schemas.microsoft.com/office/drawing/2014/main" id="{1EAB2850-0755-4F70-A9A4-16BB65F55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685" y="1891904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FINAL</a:t>
            </a:r>
          </a:p>
        </p:txBody>
      </p:sp>
      <p:cxnSp>
        <p:nvCxnSpPr>
          <p:cNvPr id="30747" name="Straight Connector 57">
            <a:extLst>
              <a:ext uri="{FF2B5EF4-FFF2-40B4-BE49-F238E27FC236}">
                <a16:creationId xmlns:a16="http://schemas.microsoft.com/office/drawing/2014/main" id="{9A2433DB-4F34-4F3D-9C74-FBB2225FE40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83361" y="2468762"/>
            <a:ext cx="35837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748" name="Text Box 16">
            <a:extLst>
              <a:ext uri="{FF2B5EF4-FFF2-40B4-BE49-F238E27FC236}">
                <a16:creationId xmlns:a16="http://schemas.microsoft.com/office/drawing/2014/main" id="{53905984-53A3-4FD7-8035-08A81088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6082" y="2601787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bcbDeliver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9CFA-A6E1-429F-BD2B-7AE669CD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4AB30-3785-499D-88A6-AE34CD30B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57" y="891631"/>
            <a:ext cx="8837270" cy="381843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Name: </a:t>
            </a:r>
            <a:r>
              <a:rPr lang="en-US" dirty="0" err="1"/>
              <a:t>ByzantineReliableBroadcast</a:t>
            </a:r>
            <a:r>
              <a:rPr lang="en-US" dirty="0"/>
              <a:t>, instance brb, with sender s.</a:t>
            </a:r>
          </a:p>
          <a:p>
            <a:endParaRPr lang="en-US" dirty="0"/>
          </a:p>
          <a:p>
            <a:r>
              <a:rPr lang="en-US" dirty="0"/>
              <a:t>Request: &lt; brb, Broadcast | m &gt;: Broadcasts a message m to all processes. Executed only by process s.</a:t>
            </a:r>
          </a:p>
          <a:p>
            <a:r>
              <a:rPr lang="en-US" dirty="0"/>
              <a:t>Indication: &lt; brb, Deliver | p, m &gt;: Delivers a message m broadcast by process p.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BRB1–BRB4</a:t>
            </a:r>
            <a:r>
              <a:rPr lang="en-US" dirty="0"/>
              <a:t>: Same as properties BCB1–BCB4 in Byzantine consistent broadcast.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BRB5. Totality</a:t>
            </a:r>
            <a:r>
              <a:rPr lang="en-US" dirty="0"/>
              <a:t>: If some message is delivered by any </a:t>
            </a:r>
            <a:r>
              <a:rPr lang="en-US" b="1" dirty="0"/>
              <a:t>correct</a:t>
            </a:r>
            <a:r>
              <a:rPr lang="en-US" dirty="0"/>
              <a:t> process, every correct process eventually delivers a message.</a:t>
            </a:r>
          </a:p>
        </p:txBody>
      </p:sp>
    </p:spTree>
    <p:extLst>
      <p:ext uri="{BB962C8B-B14F-4D97-AF65-F5344CB8AC3E}">
        <p14:creationId xmlns:p14="http://schemas.microsoft.com/office/powerpoint/2010/main" val="147962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3553-945E-4480-B29E-312DB660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Authenticated Double-Echo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5C1A7-6551-4231-8C13-8D124D6B4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A.k.a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Bracha</a:t>
            </a:r>
            <a:r>
              <a:rPr lang="en-US" altLang="en-US" dirty="0">
                <a:ea typeface="ＭＳ Ｐゴシック" panose="020B0600070205080204" pitchFamily="34" charset="-128"/>
              </a:rPr>
              <a:t> broadcast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Assumptions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f &lt; N/3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Asynchronous model</a:t>
            </a:r>
          </a:p>
          <a:p>
            <a:pPr marL="457200" lvl="1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A2E3143-7C79-4976-9C14-FDD66D0A7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B73A17B-52A0-4080-8B75-1186266EFF0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1EB0-1970-4082-9081-E83FE637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Double-Echo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D0D0-219F-49DE-92A5-FF9745B4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913"/>
            <a:ext cx="8229600" cy="4302000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Implements: </a:t>
            </a:r>
            <a:r>
              <a:rPr lang="en-US" sz="1400" dirty="0" err="1"/>
              <a:t>ByzantineReliableBroadcast</a:t>
            </a:r>
            <a:r>
              <a:rPr lang="en-US" sz="1400" dirty="0"/>
              <a:t>, instance brb, with sender s.</a:t>
            </a:r>
          </a:p>
          <a:p>
            <a:r>
              <a:rPr lang="en-US" sz="1400" dirty="0"/>
              <a:t>Uses: </a:t>
            </a:r>
            <a:r>
              <a:rPr lang="en-US" sz="1400" dirty="0" err="1"/>
              <a:t>AuthPerfectPointToPointLinks</a:t>
            </a:r>
            <a:r>
              <a:rPr lang="en-US" sz="1400" dirty="0"/>
              <a:t>, instance al.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brb, Init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sentecho</a:t>
            </a:r>
            <a:r>
              <a:rPr lang="en-US" sz="1400" dirty="0"/>
              <a:t> := FALSE;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sentready</a:t>
            </a:r>
            <a:r>
              <a:rPr lang="en-US" sz="1400" dirty="0"/>
              <a:t> := FALSE;</a:t>
            </a:r>
          </a:p>
          <a:p>
            <a:pPr marL="0" indent="0">
              <a:buNone/>
            </a:pPr>
            <a:r>
              <a:rPr lang="en-US" sz="1400" dirty="0"/>
              <a:t>	delivered := FALSE;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echos</a:t>
            </a:r>
            <a:r>
              <a:rPr lang="en-US" sz="1400" dirty="0"/>
              <a:t> := [⊥]</a:t>
            </a:r>
            <a:r>
              <a:rPr lang="en-US" sz="1400" baseline="30000" dirty="0"/>
              <a:t>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readys</a:t>
            </a:r>
            <a:r>
              <a:rPr lang="en-US" sz="1400" dirty="0"/>
              <a:t> := [⊥]</a:t>
            </a:r>
            <a:r>
              <a:rPr lang="en-US" sz="1400" baseline="30000" dirty="0"/>
              <a:t>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brb, Broadcast | m &gt;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q ∈ </a:t>
            </a:r>
            <a:r>
              <a:rPr lang="el-GR" sz="1400" dirty="0"/>
              <a:t>Π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trigger</a:t>
            </a:r>
            <a:r>
              <a:rPr lang="en-US" sz="1400" dirty="0"/>
              <a:t> &lt; al, Send | q, [SEND, m] &gt;;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al, Deliver | p, [SEND , m] such that p = s </a:t>
            </a:r>
            <a:r>
              <a:rPr lang="en-US" sz="1400" b="1" dirty="0"/>
              <a:t>and</a:t>
            </a:r>
            <a:r>
              <a:rPr lang="en-US" sz="1400" dirty="0"/>
              <a:t> </a:t>
            </a:r>
            <a:r>
              <a:rPr lang="en-US" sz="1400" dirty="0" err="1"/>
              <a:t>sentecho</a:t>
            </a:r>
            <a:r>
              <a:rPr lang="en-US" sz="1400" dirty="0"/>
              <a:t> = FALSE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sentecho</a:t>
            </a:r>
            <a:r>
              <a:rPr lang="en-US" sz="1400" dirty="0"/>
              <a:t> := TRUE;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 err="1"/>
              <a:t>forall</a:t>
            </a:r>
            <a:r>
              <a:rPr lang="en-US" sz="1400" dirty="0"/>
              <a:t> q ∈ </a:t>
            </a:r>
            <a:r>
              <a:rPr lang="el-GR" sz="1400" dirty="0"/>
              <a:t>Π </a:t>
            </a:r>
            <a:r>
              <a:rPr lang="en-US" sz="1400" b="1" dirty="0"/>
              <a:t>do</a:t>
            </a:r>
          </a:p>
          <a:p>
            <a:pPr marL="0" indent="0">
              <a:buNone/>
            </a:pPr>
            <a:r>
              <a:rPr lang="en-US" sz="1400" dirty="0"/>
              <a:t>		</a:t>
            </a:r>
            <a:r>
              <a:rPr lang="en-US" sz="1400" b="1" dirty="0"/>
              <a:t>trigger</a:t>
            </a:r>
            <a:r>
              <a:rPr lang="en-US" sz="1400" dirty="0"/>
              <a:t> &lt; al, Send | q, [ECHO, m] &gt;;</a:t>
            </a:r>
          </a:p>
        </p:txBody>
      </p:sp>
    </p:spTree>
    <p:extLst>
      <p:ext uri="{BB962C8B-B14F-4D97-AF65-F5344CB8AC3E}">
        <p14:creationId xmlns:p14="http://schemas.microsoft.com/office/powerpoint/2010/main" val="36880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EE02-EA43-4519-99C3-40B77B73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Authenticated Double-Echo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2614D-3177-49C0-92EB-710EA505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913"/>
            <a:ext cx="8229600" cy="43353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al, Deliver | p, [ECHO , m]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echos</a:t>
            </a:r>
            <a:r>
              <a:rPr lang="en-US" dirty="0"/>
              <a:t>[p] = ⊥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echos</a:t>
            </a:r>
            <a:r>
              <a:rPr lang="en-US" dirty="0"/>
              <a:t>[p] := m;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exists </a:t>
            </a:r>
            <a:r>
              <a:rPr lang="en-US" dirty="0"/>
              <a:t>m </a:t>
            </a:r>
            <a:r>
              <a:rPr lang="en-US" altLang="en-US" dirty="0">
                <a:ea typeface="ＭＳ Ｐゴシック" panose="020B0600070205080204" pitchFamily="34" charset="-128"/>
              </a:rPr>
              <a:t>≠</a:t>
            </a:r>
            <a:r>
              <a:rPr lang="en-US" dirty="0"/>
              <a:t> ⊥ such that #{p ∈ </a:t>
            </a:r>
            <a:r>
              <a:rPr lang="el-GR" dirty="0"/>
              <a:t>Π | </a:t>
            </a:r>
            <a:r>
              <a:rPr lang="en-US" dirty="0" err="1"/>
              <a:t>echos</a:t>
            </a:r>
            <a:r>
              <a:rPr lang="en-US" dirty="0"/>
              <a:t>[p] = m} &gt; (</a:t>
            </a:r>
            <a:r>
              <a:rPr lang="en-US" dirty="0" err="1"/>
              <a:t>N+f</a:t>
            </a:r>
            <a:r>
              <a:rPr lang="en-US" dirty="0"/>
              <a:t>)/2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sentready</a:t>
            </a:r>
            <a:r>
              <a:rPr lang="en-US" dirty="0"/>
              <a:t> = FALSE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sentready</a:t>
            </a:r>
            <a:r>
              <a:rPr lang="en-US" dirty="0"/>
              <a:t> := 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forall</a:t>
            </a:r>
            <a:r>
              <a:rPr lang="en-US" dirty="0"/>
              <a:t> q ∈ </a:t>
            </a:r>
            <a:r>
              <a:rPr lang="el-GR" dirty="0"/>
              <a:t>Π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trigger</a:t>
            </a:r>
            <a:r>
              <a:rPr lang="en-US" dirty="0"/>
              <a:t> &lt; al, Send | q, [READY, m] &gt;;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al, Deliver | p, [READY, m]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readys</a:t>
            </a:r>
            <a:r>
              <a:rPr lang="en-US" dirty="0"/>
              <a:t>[p] = ⊥ </a:t>
            </a:r>
            <a:r>
              <a:rPr lang="en-US" b="1" dirty="0"/>
              <a:t>then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readys</a:t>
            </a:r>
            <a:r>
              <a:rPr lang="en-US" dirty="0"/>
              <a:t>[p] := m;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b="1" dirty="0"/>
              <a:t>upon exists </a:t>
            </a:r>
            <a:r>
              <a:rPr lang="en-US" dirty="0"/>
              <a:t>m </a:t>
            </a:r>
            <a:r>
              <a:rPr lang="en-US" altLang="en-US" dirty="0">
                <a:ea typeface="ＭＳ Ｐゴシック" panose="020B0600070205080204" pitchFamily="34" charset="-128"/>
              </a:rPr>
              <a:t>≠</a:t>
            </a:r>
            <a:r>
              <a:rPr lang="en-US" dirty="0"/>
              <a:t> ⊥ such that #{p ∈ </a:t>
            </a:r>
            <a:r>
              <a:rPr lang="el-GR" dirty="0"/>
              <a:t>Π | </a:t>
            </a:r>
            <a:r>
              <a:rPr lang="en-US" dirty="0" err="1"/>
              <a:t>readys</a:t>
            </a:r>
            <a:r>
              <a:rPr lang="en-US" dirty="0"/>
              <a:t>[p] = m} &gt; f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/>
              <a:t>sentready</a:t>
            </a:r>
            <a:r>
              <a:rPr lang="en-US" dirty="0"/>
              <a:t> = FALSE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sentready</a:t>
            </a:r>
            <a:r>
              <a:rPr lang="en-US" dirty="0"/>
              <a:t> := 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forall</a:t>
            </a:r>
            <a:r>
              <a:rPr lang="en-US" dirty="0"/>
              <a:t> q ∈ </a:t>
            </a:r>
            <a:r>
              <a:rPr lang="el-GR" dirty="0"/>
              <a:t>Π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trigger</a:t>
            </a:r>
            <a:r>
              <a:rPr lang="en-US" dirty="0"/>
              <a:t> &lt; al, Send | q, [READY, m]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exists </a:t>
            </a:r>
            <a:r>
              <a:rPr lang="en-US" dirty="0"/>
              <a:t>m </a:t>
            </a:r>
            <a:r>
              <a:rPr lang="en-US" altLang="en-US" dirty="0">
                <a:ea typeface="ＭＳ Ｐゴシック" panose="020B0600070205080204" pitchFamily="34" charset="-128"/>
              </a:rPr>
              <a:t>≠ </a:t>
            </a:r>
            <a:r>
              <a:rPr lang="en-US" dirty="0"/>
              <a:t>⊥ such that #{p ∈ </a:t>
            </a:r>
            <a:r>
              <a:rPr lang="el-GR" dirty="0"/>
              <a:t>Π | </a:t>
            </a:r>
            <a:r>
              <a:rPr lang="en-US" dirty="0" err="1"/>
              <a:t>readys</a:t>
            </a:r>
            <a:r>
              <a:rPr lang="en-US" dirty="0"/>
              <a:t>[p] = m} &gt; 2f </a:t>
            </a:r>
            <a:r>
              <a:rPr lang="en-US" b="1" dirty="0"/>
              <a:t>and</a:t>
            </a:r>
            <a:r>
              <a:rPr lang="en-US" dirty="0"/>
              <a:t> delivered = FALSE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delivered := TRUE;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brb, Deliver | s, m &gt;;</a:t>
            </a:r>
          </a:p>
        </p:txBody>
      </p:sp>
    </p:spTree>
    <p:extLst>
      <p:ext uri="{BB962C8B-B14F-4D97-AF65-F5344CB8AC3E}">
        <p14:creationId xmlns:p14="http://schemas.microsoft.com/office/powerpoint/2010/main" val="374105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B276D-6C4A-4146-B799-FD704AAE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Sample Execution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2CE4F86A-23A4-4D3B-8C3C-0111AA857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0514066-E803-4035-B2FF-846F70930613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  <p:sp>
        <p:nvSpPr>
          <p:cNvPr id="39940" name="Line 4">
            <a:extLst>
              <a:ext uri="{FF2B5EF4-FFF2-40B4-BE49-F238E27FC236}">
                <a16:creationId xmlns:a16="http://schemas.microsoft.com/office/drawing/2014/main" id="{4F8020DC-765B-41CD-BAC1-4D5304D5D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2585" y="2309029"/>
            <a:ext cx="6026944" cy="95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E8857E32-6A94-4B98-96E3-FDA59302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235" y="119460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p1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4C1B2E13-A5A5-4DDC-B86B-2458462D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235" y="214710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p2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451B4809-6D37-4DB1-ACA5-F52460CA9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235" y="317580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p3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sp>
        <p:nvSpPr>
          <p:cNvPr id="39944" name="Line 12">
            <a:extLst>
              <a:ext uri="{FF2B5EF4-FFF2-40B4-BE49-F238E27FC236}">
                <a16:creationId xmlns:a16="http://schemas.microsoft.com/office/drawing/2014/main" id="{B8B21085-7708-4161-B454-1C860B992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2585" y="3633004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45" name="Text Box 16">
            <a:extLst>
              <a:ext uri="{FF2B5EF4-FFF2-40B4-BE49-F238E27FC236}">
                <a16:creationId xmlns:a16="http://schemas.microsoft.com/office/drawing/2014/main" id="{7F4C0293-C663-4C46-A852-FEB414C2C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157" y="919927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brbBroadcast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9946" name="Oval 83">
            <a:extLst>
              <a:ext uri="{FF2B5EF4-FFF2-40B4-BE49-F238E27FC236}">
                <a16:creationId xmlns:a16="http://schemas.microsoft.com/office/drawing/2014/main" id="{DF8C1813-FB44-4ADE-902D-C876DAB7A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5485" y="1289854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cxnSp>
        <p:nvCxnSpPr>
          <p:cNvPr id="39947" name="Straight Arrow Connector 40">
            <a:extLst>
              <a:ext uri="{FF2B5EF4-FFF2-40B4-BE49-F238E27FC236}">
                <a16:creationId xmlns:a16="http://schemas.microsoft.com/office/drawing/2014/main" id="{35559E36-5035-4351-ADCF-B6B9A3ADCDB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130850" y="1470235"/>
            <a:ext cx="907256" cy="7917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48" name="Straight Arrow Connector 42">
            <a:extLst>
              <a:ext uri="{FF2B5EF4-FFF2-40B4-BE49-F238E27FC236}">
                <a16:creationId xmlns:a16="http://schemas.microsoft.com/office/drawing/2014/main" id="{351F6BE5-0F3D-4495-95B4-C567CEE23F9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539704" y="2061380"/>
            <a:ext cx="2194322" cy="91797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49" name="Straight Arrow Connector 45">
            <a:extLst>
              <a:ext uri="{FF2B5EF4-FFF2-40B4-BE49-F238E27FC236}">
                <a16:creationId xmlns:a16="http://schemas.microsoft.com/office/drawing/2014/main" id="{48C7EFA7-D482-4463-9FFD-0FADCE4E52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58929" y="1369627"/>
            <a:ext cx="1193006" cy="9072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50" name="Straight Arrow Connector 47">
            <a:extLst>
              <a:ext uri="{FF2B5EF4-FFF2-40B4-BE49-F238E27FC236}">
                <a16:creationId xmlns:a16="http://schemas.microsoft.com/office/drawing/2014/main" id="{5A7285C0-4AEA-47FE-A409-80D0DC78DA5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594598" y="1892311"/>
            <a:ext cx="2226469" cy="120253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51" name="Line 12">
            <a:extLst>
              <a:ext uri="{FF2B5EF4-FFF2-40B4-BE49-F238E27FC236}">
                <a16:creationId xmlns:a16="http://schemas.microsoft.com/office/drawing/2014/main" id="{F258C45D-BBE7-4755-929E-861012ED2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0920" y="4391433"/>
            <a:ext cx="611505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52" name="Text Box 7">
            <a:extLst>
              <a:ext uri="{FF2B5EF4-FFF2-40B4-BE49-F238E27FC236}">
                <a16:creationId xmlns:a16="http://schemas.microsoft.com/office/drawing/2014/main" id="{DFD12A2E-5195-4F89-BD9F-CEFAC1CAB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235" y="4144973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>
                <a:latin typeface="Times New Roman" panose="02020603050405020304" pitchFamily="18" charset="0"/>
              </a:rPr>
              <a:t>p4</a:t>
            </a:r>
            <a:endParaRPr lang="en-GB" altLang="en-US" sz="2100">
              <a:latin typeface="Times New Roman" panose="02020603050405020304" pitchFamily="18" charset="0"/>
            </a:endParaRPr>
          </a:p>
        </p:txBody>
      </p:sp>
      <p:cxnSp>
        <p:nvCxnSpPr>
          <p:cNvPr id="39953" name="Straight Connector 57">
            <a:extLst>
              <a:ext uri="{FF2B5EF4-FFF2-40B4-BE49-F238E27FC236}">
                <a16:creationId xmlns:a16="http://schemas.microsoft.com/office/drawing/2014/main" id="{F5BDF893-88E5-4E1A-90A9-CE9FD7E51EA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48551" y="2224495"/>
            <a:ext cx="35956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954" name="Text Box 16">
            <a:extLst>
              <a:ext uri="{FF2B5EF4-FFF2-40B4-BE49-F238E27FC236}">
                <a16:creationId xmlns:a16="http://schemas.microsoft.com/office/drawing/2014/main" id="{AA95DF46-CFB6-4B9A-AD5A-7BDB8D79B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064" y="2405470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55" name="Line 4">
            <a:extLst>
              <a:ext uri="{FF2B5EF4-FFF2-40B4-BE49-F238E27FC236}">
                <a16:creationId xmlns:a16="http://schemas.microsoft.com/office/drawing/2014/main" id="{8B32A34A-B600-41CB-B6D5-7FE7CE40FA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2351" y="1379151"/>
            <a:ext cx="6026944" cy="95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39956" name="Straight Arrow Connector 30">
            <a:extLst>
              <a:ext uri="{FF2B5EF4-FFF2-40B4-BE49-F238E27FC236}">
                <a16:creationId xmlns:a16="http://schemas.microsoft.com/office/drawing/2014/main" id="{6804F959-8940-45C8-9E89-4A5673745F80}"/>
              </a:ext>
            </a:extLst>
          </p:cNvPr>
          <p:cNvCxnSpPr>
            <a:cxnSpLocks noChangeShapeType="1"/>
            <a:stCxn id="39946" idx="4"/>
          </p:cNvCxnSpPr>
          <p:nvPr/>
        </p:nvCxnSpPr>
        <p:spPr bwMode="auto">
          <a:xfrm rot="16200000" flipH="1">
            <a:off x="1235500" y="2472740"/>
            <a:ext cx="2878931" cy="97036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57" name="Straight Arrow Connector 35">
            <a:extLst>
              <a:ext uri="{FF2B5EF4-FFF2-40B4-BE49-F238E27FC236}">
                <a16:creationId xmlns:a16="http://schemas.microsoft.com/office/drawing/2014/main" id="{BFCF6945-92F8-4598-B111-045EDA858AA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37486" y="2493576"/>
            <a:ext cx="1297781" cy="1033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58" name="Straight Arrow Connector 37">
            <a:extLst>
              <a:ext uri="{FF2B5EF4-FFF2-40B4-BE49-F238E27FC236}">
                <a16:creationId xmlns:a16="http://schemas.microsoft.com/office/drawing/2014/main" id="{F6308442-D4ED-4C85-925C-7A65F12CF40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990480" y="2446547"/>
            <a:ext cx="1308497" cy="10334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59" name="Line 10">
            <a:extLst>
              <a:ext uri="{FF2B5EF4-FFF2-40B4-BE49-F238E27FC236}">
                <a16:creationId xmlns:a16="http://schemas.microsoft.com/office/drawing/2014/main" id="{F6176E6C-F1EF-4FC8-BCCF-0482FAB701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4178" y="408068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9960" name="Line 11">
            <a:extLst>
              <a:ext uri="{FF2B5EF4-FFF2-40B4-BE49-F238E27FC236}">
                <a16:creationId xmlns:a16="http://schemas.microsoft.com/office/drawing/2014/main" id="{E01BF856-23C2-4792-A10F-F5EFB1E63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178" y="4080680"/>
            <a:ext cx="285750" cy="51435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cxnSp>
        <p:nvCxnSpPr>
          <p:cNvPr id="39961" name="Straight Arrow Connector 77">
            <a:extLst>
              <a:ext uri="{FF2B5EF4-FFF2-40B4-BE49-F238E27FC236}">
                <a16:creationId xmlns:a16="http://schemas.microsoft.com/office/drawing/2014/main" id="{71C86A67-95D8-4662-9FEB-70E27C565B3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431482" y="2003039"/>
            <a:ext cx="2268141" cy="10227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62" name="Straight Arrow Connector 79">
            <a:extLst>
              <a:ext uri="{FF2B5EF4-FFF2-40B4-BE49-F238E27FC236}">
                <a16:creationId xmlns:a16="http://schemas.microsoft.com/office/drawing/2014/main" id="{D0C760AC-E333-4365-804B-4055936BE71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22032" y="1348195"/>
            <a:ext cx="1213247" cy="95011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63" name="Straight Arrow Connector 81">
            <a:extLst>
              <a:ext uri="{FF2B5EF4-FFF2-40B4-BE49-F238E27FC236}">
                <a16:creationId xmlns:a16="http://schemas.microsoft.com/office/drawing/2014/main" id="{EBADFD06-59B9-41A3-953C-EB46FE0B7D1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267426" y="1497023"/>
            <a:ext cx="907256" cy="738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64" name="Straight Arrow Connector 88">
            <a:extLst>
              <a:ext uri="{FF2B5EF4-FFF2-40B4-BE49-F238E27FC236}">
                <a16:creationId xmlns:a16="http://schemas.microsoft.com/office/drawing/2014/main" id="{C33F175A-FD9B-48E0-A917-C4EB45A4F61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666161" y="2087573"/>
            <a:ext cx="2257425" cy="8643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65" name="Straight Arrow Connector 90">
            <a:extLst>
              <a:ext uri="{FF2B5EF4-FFF2-40B4-BE49-F238E27FC236}">
                <a16:creationId xmlns:a16="http://schemas.microsoft.com/office/drawing/2014/main" id="{C74EBA05-637C-4F0C-A095-FC30B1C926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256710" y="1443445"/>
            <a:ext cx="928688" cy="781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66" name="Straight Arrow Connector 92">
            <a:extLst>
              <a:ext uri="{FF2B5EF4-FFF2-40B4-BE49-F238E27FC236}">
                <a16:creationId xmlns:a16="http://schemas.microsoft.com/office/drawing/2014/main" id="{3C272D0F-E546-4DAF-AF68-A1ABBE8F753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076926" y="2582873"/>
            <a:ext cx="1256109" cy="79176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67" name="Straight Arrow Connector 94">
            <a:extLst>
              <a:ext uri="{FF2B5EF4-FFF2-40B4-BE49-F238E27FC236}">
                <a16:creationId xmlns:a16="http://schemas.microsoft.com/office/drawing/2014/main" id="{D5C4C77E-4288-41ED-B892-5C5EBECF1F3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665565" y="2045306"/>
            <a:ext cx="2226469" cy="89654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68" name="Straight Arrow Connector 96">
            <a:extLst>
              <a:ext uri="{FF2B5EF4-FFF2-40B4-BE49-F238E27FC236}">
                <a16:creationId xmlns:a16="http://schemas.microsoft.com/office/drawing/2014/main" id="{4D4AAE42-8FC3-49CB-B38B-84AB255C094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135862" y="2525128"/>
            <a:ext cx="1297781" cy="86558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969" name="Straight Connector 97">
            <a:extLst>
              <a:ext uri="{FF2B5EF4-FFF2-40B4-BE49-F238E27FC236}">
                <a16:creationId xmlns:a16="http://schemas.microsoft.com/office/drawing/2014/main" id="{D8FBC813-EDBE-4EE7-B7D7-69C81D7EF35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626524" y="1326168"/>
            <a:ext cx="358379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970" name="Text Box 16">
            <a:extLst>
              <a:ext uri="{FF2B5EF4-FFF2-40B4-BE49-F238E27FC236}">
                <a16:creationId xmlns:a16="http://schemas.microsoft.com/office/drawing/2014/main" id="{6345B396-AB4D-445E-8F3C-199985BEA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251" y="1506548"/>
            <a:ext cx="11849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brbDeliver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cxnSp>
        <p:nvCxnSpPr>
          <p:cNvPr id="39971" name="Straight Connector 100">
            <a:extLst>
              <a:ext uri="{FF2B5EF4-FFF2-40B4-BE49-F238E27FC236}">
                <a16:creationId xmlns:a16="http://schemas.microsoft.com/office/drawing/2014/main" id="{BE718311-7F3D-4F75-A26D-150D9C49AA1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75302" y="3553828"/>
            <a:ext cx="35837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972" name="Text Box 16">
            <a:extLst>
              <a:ext uri="{FF2B5EF4-FFF2-40B4-BE49-F238E27FC236}">
                <a16:creationId xmlns:a16="http://schemas.microsoft.com/office/drawing/2014/main" id="{E9D7E1B6-1C12-42D6-B20D-65FD41D19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029" y="3735398"/>
            <a:ext cx="1210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1800">
                <a:latin typeface="Times New Roman" panose="02020603050405020304" pitchFamily="18" charset="0"/>
              </a:rPr>
              <a:t>bcbDeliver</a:t>
            </a:r>
            <a:endParaRPr lang="en-GB" altLang="en-US" sz="1800">
              <a:latin typeface="Times New Roman" panose="02020603050405020304" pitchFamily="18" charset="0"/>
            </a:endParaRPr>
          </a:p>
        </p:txBody>
      </p:sp>
      <p:sp>
        <p:nvSpPr>
          <p:cNvPr id="39973" name="TextBox 102">
            <a:extLst>
              <a:ext uri="{FF2B5EF4-FFF2-40B4-BE49-F238E27FC236}">
                <a16:creationId xmlns:a16="http://schemas.microsoft.com/office/drawing/2014/main" id="{3FC10A42-B86D-4F04-873E-A7218B72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339" y="4390242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SEND</a:t>
            </a:r>
          </a:p>
        </p:txBody>
      </p:sp>
      <p:sp>
        <p:nvSpPr>
          <p:cNvPr id="39974" name="TextBox 105">
            <a:extLst>
              <a:ext uri="{FF2B5EF4-FFF2-40B4-BE49-F238E27FC236}">
                <a16:creationId xmlns:a16="http://schemas.microsoft.com/office/drawing/2014/main" id="{0DAA877A-BD35-482B-BBA3-EB983C57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264" y="4374764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/>
              <a:t>ECHO</a:t>
            </a:r>
          </a:p>
        </p:txBody>
      </p:sp>
      <p:sp>
        <p:nvSpPr>
          <p:cNvPr id="39975" name="TextBox 106">
            <a:extLst>
              <a:ext uri="{FF2B5EF4-FFF2-40B4-BE49-F238E27FC236}">
                <a16:creationId xmlns:a16="http://schemas.microsoft.com/office/drawing/2014/main" id="{8E420D5C-7669-49D2-8932-2774760E3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97" y="4383099"/>
            <a:ext cx="9797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dirty="0"/>
              <a:t>READY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/>
      <p:bldP spid="39946" grpId="0" animBg="1"/>
      <p:bldP spid="39954" grpId="0"/>
      <p:bldP spid="39959" grpId="0" animBg="1"/>
      <p:bldP spid="39960" grpId="0" animBg="1"/>
      <p:bldP spid="39970" grpId="0"/>
      <p:bldP spid="39972" grpId="0"/>
      <p:bldP spid="39973" grpId="0"/>
      <p:bldP spid="39974" grpId="0"/>
      <p:bldP spid="3997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BD9B-3ED0-4D54-B044-56F10AD6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amplification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61F8-BFD9-4311-A99E-8D68BEEF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42116" cy="3818430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ea typeface="ＭＳ Ｐゴシック" panose="020B0600070205080204" pitchFamily="34" charset="-128"/>
              </a:rPr>
              <a:t>Assume N = 3f + 1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Suppose a correct process p1 somehow brb-delivers 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p1 must have received N - f = 2f + 1 READY messages with 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At least f + 1 of these are from correct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READY messages of these f+1 processes are also delivered by the rest f correct processes,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which then send READY messages (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Ampl</a:t>
            </a:r>
            <a:r>
              <a:rPr lang="en-US" altLang="en-US" sz="1800" dirty="0">
                <a:ea typeface="ＭＳ Ｐゴシック" panose="020B0600070205080204" pitchFamily="34" charset="-128"/>
              </a:rPr>
              <a:t>. step)</a:t>
            </a:r>
          </a:p>
          <a:p>
            <a:r>
              <a:rPr lang="en-US" altLang="en-US" sz="1800" dirty="0">
                <a:ea typeface="ＭＳ Ｐゴシック" panose="020B0600070205080204" pitchFamily="34" charset="-128"/>
              </a:rPr>
              <a:t>Every correct process </a:t>
            </a:r>
            <a:r>
              <a:rPr lang="en-US" altLang="en-US" sz="1800" dirty="0" err="1">
                <a:ea typeface="ＭＳ Ｐゴシック" panose="020B0600070205080204" pitchFamily="34" charset="-128"/>
              </a:rPr>
              <a:t>brbdelivers</a:t>
            </a:r>
            <a:r>
              <a:rPr lang="en-US" altLang="en-US" sz="1800" dirty="0">
                <a:ea typeface="ＭＳ Ｐゴシック" panose="020B0600070205080204" pitchFamily="34" charset="-128"/>
              </a:rPr>
              <a:t> 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dirty="0">
                <a:ea typeface="ＭＳ Ｐゴシック" panose="020B0600070205080204" pitchFamily="34" charset="-128"/>
              </a:rPr>
              <a:t>Since 2f + 1 correct processes have sent a READY message containing m.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B735020-8068-467B-83BB-F7C460107B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91E20DE-5C40-4561-859B-65B9B10DBD29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48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7467-31F2-4B16-A956-96C334E2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Correctness (guidelines)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6A97-4D6C-45A2-8D67-B629185B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49504"/>
            <a:ext cx="8561809" cy="381843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Consistency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By “Echo” algorithm consistency, no correct process will send a message different from m in READY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Totality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Amplification step is crucial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Yet, cannot amplify ECHOs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Need the third “round”</a:t>
            </a:r>
          </a:p>
          <a:p>
            <a:endParaRPr lang="en-US" sz="2000" b="1" dirty="0"/>
          </a:p>
          <a:p>
            <a:r>
              <a:rPr lang="en-US" sz="2000" b="1" dirty="0"/>
              <a:t>Benign or honest process: </a:t>
            </a:r>
            <a:r>
              <a:rPr lang="en-US" sz="2000" dirty="0"/>
              <a:t>if a process is correct or has crashed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i.e., faithfully following the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/>
              <a:t>Uniform totality</a:t>
            </a:r>
            <a:r>
              <a:rPr lang="en-US" sz="2000" dirty="0"/>
              <a:t>: If some message is delivered by any </a:t>
            </a:r>
            <a:r>
              <a:rPr lang="en-US" sz="2000" b="1" dirty="0"/>
              <a:t>benign</a:t>
            </a:r>
            <a:r>
              <a:rPr lang="en-US" sz="2000" dirty="0"/>
              <a:t> process, every correct process eventually delivers a message.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Bracha’s</a:t>
            </a:r>
            <a:r>
              <a:rPr lang="en-US" sz="2000" dirty="0"/>
              <a:t> algorithm is still correct 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669F31C2-C49D-4660-AE5F-C850D2CCE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5F1C4DB-7EE6-423E-9087-AF510319530B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FDC9-DB25-4DC1-804A-92B9FFA3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Quorum system in distributed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5B7F0-D90E-4B4B-AD89-72BB15576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193" y="761558"/>
                <a:ext cx="8307613" cy="3931975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Quorums: a collection of subsets of processes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𝑄𝑆</m:t>
                    </m:r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={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  <m:t>𝑄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  <m:t>𝑄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  <a:cs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,…}</m:t>
                    </m:r>
                  </m:oMath>
                </a14:m>
                <a:r>
                  <a:rPr lang="en-US" sz="1600" dirty="0">
                    <a:ea typeface="ＭＳ Ｐゴシック" panose="020B0600070205080204" pitchFamily="34" charset="-128"/>
                    <a:cs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∀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𝑄</m:t>
                    </m:r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∈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𝑄𝑆</m:t>
                    </m:r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:</m:t>
                    </m:r>
                    <m:r>
                      <a:rPr lang="en-US" sz="1600" b="0" i="1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𝑄</m:t>
                    </m:r>
                    <m:r>
                      <a:rPr lang="en-US" sz="1600" b="0">
                        <a:latin typeface="Cambria Math" panose="02040503050406030204" pitchFamily="18" charset="0"/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⊆</m:t>
                    </m:r>
                    <m:r>
                      <m:rPr>
                        <m:nor/>
                      </m:rPr>
                      <a:rPr lang="en-US" altLang="en-US" sz="1600" dirty="0">
                        <a:ea typeface="ＭＳ Ｐゴシック" panose="020B0600070205080204" pitchFamily="34" charset="-128"/>
                        <a:cs typeface="微软雅黑" panose="020B0503020204020204" pitchFamily="34" charset="-122"/>
                      </a:rPr>
                      <m:t>Π</m:t>
                    </m:r>
                  </m:oMath>
                </a14:m>
                <a:endParaRPr lang="en-US" sz="1600" dirty="0">
                  <a:ea typeface="ＭＳ Ｐゴシック" panose="020B0600070205080204" pitchFamily="34" charset="-128"/>
                  <a:cs typeface="微软雅黑" panose="020B0503020204020204" pitchFamily="34" charset="-122"/>
                </a:endParaRPr>
              </a:p>
              <a:p>
                <a:endParaRPr lang="en-US" sz="1800" dirty="0"/>
              </a:p>
              <a:p>
                <a:r>
                  <a:rPr lang="en-US" sz="1800" dirty="0"/>
                  <a:t>Each pair of quorums have a non-empty intersection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𝑄𝑆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1600" dirty="0"/>
              </a:p>
              <a:p>
                <a:endParaRPr lang="en-US" sz="1800" dirty="0"/>
              </a:p>
              <a:p>
                <a:r>
                  <a:rPr lang="en-US" sz="2000" dirty="0"/>
                  <a:t>For simplicity, we only consider symmetric case, i.e.,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𝑄𝑆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|=|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Asymmetric case: Google Megastore</a:t>
                </a:r>
                <a:r>
                  <a:rPr lang="en-US" sz="1600" baseline="30000" dirty="0"/>
                  <a:t>*</a:t>
                </a:r>
                <a:r>
                  <a:rPr lang="en-US" sz="1600" dirty="0"/>
                  <a:t>, write-all, read-one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E.g., when N = 3 and</a:t>
                </a:r>
                <a:r>
                  <a:rPr lang="en-US" altLang="en-US" sz="18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1800" dirty="0">
                        <a:ea typeface="ＭＳ Ｐゴシック" panose="020B0600070205080204" pitchFamily="34" charset="-128"/>
                      </a:rPr>
                      <m:t>Π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={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p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1,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p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2,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p</m:t>
                    </m:r>
                    <m:r>
                      <m:rPr>
                        <m:nor/>
                      </m:rPr>
                      <a:rPr lang="en-US" altLang="en-US" sz="1800" b="0" i="0" dirty="0" smtClean="0">
                        <a:ea typeface="ＭＳ Ｐゴシック" panose="020B0600070205080204" pitchFamily="34" charset="-128"/>
                      </a:rPr>
                      <m:t>3}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𝑄𝑆</m:t>
                    </m:r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1,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1,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3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,{</m:t>
                    </m:r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2,</m:t>
                    </m:r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US" sz="18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3}}</m:t>
                    </m:r>
                  </m:oMath>
                </a14:m>
                <a:endParaRPr lang="en-US" sz="1800" dirty="0">
                  <a:ea typeface="ＭＳ Ｐゴシック" panose="020B0600070205080204" pitchFamily="34" charset="-128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{p2,p3}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600" dirty="0"/>
                  <a:t>{p1,p2}={p2}, {p2,p3}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600" dirty="0"/>
                  <a:t>{p1,p3}={p3}, {p1,p2}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1600" dirty="0"/>
                  <a:t>{p1,p3}={p1}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F5B7F0-D90E-4B4B-AD89-72BB15576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193" y="761558"/>
                <a:ext cx="8307613" cy="3931975"/>
              </a:xfrm>
              <a:blipFill>
                <a:blip r:embed="rId3"/>
                <a:stretch>
                  <a:fillRect l="-661" t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0B97D0F-2535-4783-BA1A-CCF52B0B9DEB}"/>
              </a:ext>
            </a:extLst>
          </p:cNvPr>
          <p:cNvSpPr/>
          <p:nvPr/>
        </p:nvSpPr>
        <p:spPr>
          <a:xfrm>
            <a:off x="144682" y="4719027"/>
            <a:ext cx="8854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* Jason Baker et al. Megastore: Providing Scalable, Highly Available Storage for Interactive Services. Proceedings of the Conference on Innovative Data system Research (CIDR) (2011), pp. 223-234.</a:t>
            </a:r>
          </a:p>
        </p:txBody>
      </p:sp>
    </p:spTree>
    <p:extLst>
      <p:ext uri="{BB962C8B-B14F-4D97-AF65-F5344CB8AC3E}">
        <p14:creationId xmlns:p14="http://schemas.microsoft.com/office/powerpoint/2010/main" val="30533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038F-C8D3-4566-8724-57E9AAD8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Performance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41B91EA-2F89-41BA-97D9-A4191CFD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Time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3 message delays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Message complexity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O(N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1E703460-FE80-4951-9C68-DAF41289B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45C9461-CC69-4110-8D27-4A8BCA1CE996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732518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E701-87BF-4985-AF7C-2458F743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4.2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280F0AF5-BC95-419F-8398-2101F1B5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Give a </a:t>
            </a:r>
            <a:r>
              <a:rPr lang="en-US" altLang="en-US" dirty="0" err="1">
                <a:ea typeface="ＭＳ Ｐゴシック" panose="020B0600070205080204" pitchFamily="34" charset="-128"/>
              </a:rPr>
              <a:t>brbBroadcast</a:t>
            </a:r>
            <a:r>
              <a:rPr lang="en-US" altLang="en-US" dirty="0">
                <a:ea typeface="ＭＳ Ｐゴシック" panose="020B0600070205080204" pitchFamily="34" charset="-128"/>
              </a:rPr>
              <a:t> algorithm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ea typeface="ＭＳ Ｐゴシック" panose="020B0600070205080204" pitchFamily="34" charset="-128"/>
              </a:rPr>
              <a:t>Using digital signatures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What is the complexity?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Totality or uniform totality?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DE858AB9-86CC-4EEB-BA4B-5BADC61D3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C956BB2-8B7F-4ACC-97F5-C41C1609FADD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51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62431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096B-AB4A-4D3A-A9A1-6C3DB5A2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quorum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4E0B3-7653-49DB-AC45-B25D15CA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98" y="906831"/>
            <a:ext cx="8478240" cy="3818430"/>
          </a:xfrm>
        </p:spPr>
        <p:txBody>
          <a:bodyPr>
            <a:normAutofit/>
          </a:bodyPr>
          <a:lstStyle/>
          <a:p>
            <a:r>
              <a:rPr lang="en-US" sz="2000" dirty="0"/>
              <a:t>Quorum is a key abstraction for ensuring consistency (safety)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Any quorum can make progress despite failures of other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BFE8D-BB5B-4D04-9273-C40E2F6BA27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72946" y="2736974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DD1D17-D832-482D-B40A-0F4DA79862F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90497" y="1954101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5955FF-EA13-435A-B8A9-78E6C31D73C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14138" y="2701252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47729FB-7187-4DD9-9160-75A85D7A1DB1}"/>
              </a:ext>
            </a:extLst>
          </p:cNvPr>
          <p:cNvSpPr/>
          <p:nvPr/>
        </p:nvSpPr>
        <p:spPr>
          <a:xfrm>
            <a:off x="756765" y="2796411"/>
            <a:ext cx="1956816" cy="8451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D4F7103F-CD3A-456F-B4CA-45EEBA782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118" y="226204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C2809D5-4E25-4754-B77E-B74BD7A3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57" y="301124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C7EB8092-6792-4375-8959-F63E0382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225" y="297491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5E24D7-B113-4244-AA29-03D2A6C4AA4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16858" y="2692370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27051-F84D-40B2-A96D-18D95C9124D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352746" y="1968933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78C5A5-4BD4-4768-9E78-15A21D0F1CD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872726" y="2848191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E387CB7-01BC-4F7B-BE0C-391B4219D49F}"/>
              </a:ext>
            </a:extLst>
          </p:cNvPr>
          <p:cNvSpPr/>
          <p:nvPr/>
        </p:nvSpPr>
        <p:spPr>
          <a:xfrm rot="18205230">
            <a:off x="3378221" y="2365925"/>
            <a:ext cx="2012004" cy="10088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91544346-5624-4712-8D6A-4ACDB4C4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367" y="2276872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3B5D80DB-8987-444F-8E4D-201A519E6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306" y="3026080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3105998-BE49-4D44-9B65-AAEF2EB18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813" y="312184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03FDD5-8654-457C-BB81-04EA304D53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985107" y="2834797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28458E-C7DA-44FB-A11E-6BDEA9FED5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341010" y="2039645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608FE4-E5C8-486B-9690-2A0B8F5420C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664651" y="2786796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3BB77CA-5258-496F-A030-1DEE0CEF15F3}"/>
              </a:ext>
            </a:extLst>
          </p:cNvPr>
          <p:cNvSpPr/>
          <p:nvPr/>
        </p:nvSpPr>
        <p:spPr>
          <a:xfrm rot="3516622">
            <a:off x="6865123" y="2516987"/>
            <a:ext cx="1956816" cy="8451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id="{DE7BCC5D-7E98-455C-A1FA-1688451BA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631" y="234758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46B2822B-4249-4F81-B8FF-412CF77B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218" y="310907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647737B3-D14A-4D3E-9B26-A557B8B6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1738" y="306045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C8F4EA3-1BD6-4946-8D7C-B97E5EBD8768}"/>
              </a:ext>
            </a:extLst>
          </p:cNvPr>
          <p:cNvSpPr/>
          <p:nvPr/>
        </p:nvSpPr>
        <p:spPr>
          <a:xfrm>
            <a:off x="2887317" y="2796411"/>
            <a:ext cx="581817" cy="2379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F7F60B8-8C07-410F-BBC2-410646916160}"/>
              </a:ext>
            </a:extLst>
          </p:cNvPr>
          <p:cNvSpPr/>
          <p:nvPr/>
        </p:nvSpPr>
        <p:spPr>
          <a:xfrm>
            <a:off x="5950561" y="2854866"/>
            <a:ext cx="581817" cy="2379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C7AAE2AA-57C3-458B-8138-2C5F7AD7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51" y="3656822"/>
            <a:ext cx="2170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800" dirty="0">
                <a:latin typeface="Times New Roman" panose="02020603050405020304" pitchFamily="18" charset="0"/>
              </a:rPr>
              <a:t>Step1:</a:t>
            </a:r>
          </a:p>
          <a:p>
            <a:pPr algn="ctr"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800" dirty="0">
                <a:latin typeface="Times New Roman" panose="02020603050405020304" pitchFamily="18" charset="0"/>
              </a:rPr>
              <a:t>(A, B, 100)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40A0B303-7C07-4E6C-8E78-849921A33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587" y="2441036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BC7C8A99-8DBA-4E15-AE17-A3615CE58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042" y="249988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3D106FF2-FBE4-4CF8-AF82-22251AEF6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408" y="3634081"/>
            <a:ext cx="2170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800" dirty="0">
                <a:latin typeface="Times New Roman" panose="02020603050405020304" pitchFamily="18" charset="0"/>
              </a:rPr>
              <a:t>Step2:</a:t>
            </a:r>
          </a:p>
          <a:p>
            <a:pPr algn="ctr"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800" dirty="0">
                <a:latin typeface="Times New Roman" panose="02020603050405020304" pitchFamily="18" charset="0"/>
              </a:rPr>
              <a:t>(B, C, 100)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CDDEE488-E7E1-4613-9967-5A4BA4E26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600" y="3597251"/>
            <a:ext cx="21701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800" dirty="0">
                <a:latin typeface="Times New Roman" panose="02020603050405020304" pitchFamily="18" charset="0"/>
              </a:rPr>
              <a:t>Step3:</a:t>
            </a:r>
          </a:p>
          <a:p>
            <a:pPr algn="ctr" eaLnBrk="1" hangingPunct="1"/>
            <a:r>
              <a:rPr lang="fr-CH" altLang="en-US" sz="18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800" dirty="0">
                <a:latin typeface="Times New Roman" panose="02020603050405020304" pitchFamily="18" charset="0"/>
              </a:rPr>
              <a:t>(C, D, 100)</a:t>
            </a:r>
            <a:endParaRPr lang="en-GB" altLang="en-US" sz="18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E8EFB01-51B4-4CEC-A5A6-0486F88E484F}"/>
                  </a:ext>
                </a:extLst>
              </p:cNvPr>
              <p:cNvSpPr/>
              <p:nvPr/>
            </p:nvSpPr>
            <p:spPr>
              <a:xfrm>
                <a:off x="3518842" y="4372174"/>
                <a:ext cx="22129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ＭＳ Ｐゴシック" panose="020B0600070205080204" pitchFamily="34" charset="-128"/>
                  </a:rPr>
                  <a:t>quorum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1,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E8EFB01-51B4-4CEC-A5A6-0486F88E4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842" y="4372174"/>
                <a:ext cx="2212938" cy="400110"/>
              </a:xfrm>
              <a:prstGeom prst="rect">
                <a:avLst/>
              </a:prstGeom>
              <a:blipFill>
                <a:blip r:embed="rId3"/>
                <a:stretch>
                  <a:fillRect l="-2755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EBF9E3A-DB16-4622-97F1-489883B08590}"/>
                  </a:ext>
                </a:extLst>
              </p:cNvPr>
              <p:cNvSpPr/>
              <p:nvPr/>
            </p:nvSpPr>
            <p:spPr>
              <a:xfrm>
                <a:off x="594452" y="4421057"/>
                <a:ext cx="22129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ＭＳ Ｐゴシック" panose="020B0600070205080204" pitchFamily="34" charset="-128"/>
                  </a:rPr>
                  <a:t>quorum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{</m:t>
                    </m:r>
                    <m:r>
                      <a:rPr lang="en-US" sz="20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2,</m:t>
                    </m:r>
                    <m:r>
                      <a:rPr lang="en-US" sz="20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3}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EBF9E3A-DB16-4622-97F1-489883B08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2" y="4421057"/>
                <a:ext cx="2212938" cy="400110"/>
              </a:xfrm>
              <a:prstGeom prst="rect">
                <a:avLst/>
              </a:prstGeom>
              <a:blipFill>
                <a:blip r:embed="rId4"/>
                <a:stretch>
                  <a:fillRect l="-3030" t="-6061" r="-27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371147-013F-48B9-9173-29D7F9FF8D1B}"/>
                  </a:ext>
                </a:extLst>
              </p:cNvPr>
              <p:cNvSpPr/>
              <p:nvPr/>
            </p:nvSpPr>
            <p:spPr>
              <a:xfrm>
                <a:off x="6651565" y="4372173"/>
                <a:ext cx="22129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ＭＳ Ｐゴシック" panose="020B0600070205080204" pitchFamily="34" charset="-128"/>
                  </a:rPr>
                  <a:t>quorum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1,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371147-013F-48B9-9173-29D7F9FF8D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65" y="4372173"/>
                <a:ext cx="2212938" cy="400110"/>
              </a:xfrm>
              <a:prstGeom prst="rect">
                <a:avLst/>
              </a:prstGeom>
              <a:blipFill>
                <a:blip r:embed="rId5"/>
                <a:stretch>
                  <a:fillRect l="-2755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5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4" grpId="0" animBg="1"/>
      <p:bldP spid="15" grpId="0"/>
      <p:bldP spid="16" grpId="0"/>
      <p:bldP spid="17" grpId="0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/>
      <p:bldP spid="31" grpId="0"/>
      <p:bldP spid="32" grpId="0"/>
      <p:bldP spid="33" grpId="0"/>
      <p:bldP spid="34" grpId="0"/>
      <p:bldP spid="29" grpId="0"/>
      <p:bldP spid="30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23AF-3879-4F32-94A0-BF71EB73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and liveness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58D13-EBC0-4922-934A-4B77CAE6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75" y="960067"/>
            <a:ext cx="8229600" cy="3922655"/>
          </a:xfrm>
        </p:spPr>
        <p:txBody>
          <a:bodyPr>
            <a:normAutofit/>
          </a:bodyPr>
          <a:lstStyle/>
          <a:p>
            <a:r>
              <a:rPr lang="en-US" sz="1800" dirty="0"/>
              <a:t>Safety: a quorum must be any majority of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Otherwise, split-brain problem may occur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Liveness: even if a minority of processes fail, there is always a quorum that contains only correct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Thus can proceed, i.e., ensuring liveness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55E1657-01DE-436E-8110-A01E23B9406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10182" y="2645244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6B0C7F-85B2-4FB3-A63C-57D4FB2CCAF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599821" y="2038044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73853BF-A499-4922-A75F-D25C73F15B4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09706" y="2639096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26" name="Text Box 5">
            <a:extLst>
              <a:ext uri="{FF2B5EF4-FFF2-40B4-BE49-F238E27FC236}">
                <a16:creationId xmlns:a16="http://schemas.microsoft.com/office/drawing/2014/main" id="{4BD8C6E0-C968-47DF-ACBD-065A77EBE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062" y="221263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7" name="Text Box 5">
            <a:extLst>
              <a:ext uri="{FF2B5EF4-FFF2-40B4-BE49-F238E27FC236}">
                <a16:creationId xmlns:a16="http://schemas.microsoft.com/office/drawing/2014/main" id="{33FFC5D7-0A93-4395-A826-3E916C302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062" y="2919517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D833741C-2C25-4C63-891E-E39D7A78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793" y="291275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p4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4FF944E-9E92-45B3-A3DE-6EC5F3E51C9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15411" y="2041585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30" name="Text Box 5">
            <a:extLst>
              <a:ext uri="{FF2B5EF4-FFF2-40B4-BE49-F238E27FC236}">
                <a16:creationId xmlns:a16="http://schemas.microsoft.com/office/drawing/2014/main" id="{155CD67B-4D67-4C5C-AFAC-92B31CBED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2202" y="2260764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9CA5041-1A59-4E9F-B61A-F306C71750F3}"/>
              </a:ext>
            </a:extLst>
          </p:cNvPr>
          <p:cNvSpPr/>
          <p:nvPr/>
        </p:nvSpPr>
        <p:spPr>
          <a:xfrm rot="16200000">
            <a:off x="4226391" y="2232723"/>
            <a:ext cx="1476755" cy="111786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23A57E48-F55D-48DE-801C-BAFAC57F5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126" y="1747589"/>
            <a:ext cx="2004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600" dirty="0" err="1">
                <a:latin typeface="Times New Roman" panose="02020603050405020304" pitchFamily="18" charset="0"/>
              </a:rPr>
              <a:t>Account</a:t>
            </a:r>
            <a:r>
              <a:rPr lang="fr-CH" altLang="en-US" sz="1600" dirty="0">
                <a:latin typeface="Times New Roman" panose="02020603050405020304" pitchFamily="18" charset="0"/>
              </a:rPr>
              <a:t>: A = 100</a:t>
            </a:r>
            <a:endParaRPr lang="en-GB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2FA11463-F149-4B9D-9E78-B99EE0445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428" y="2607877"/>
            <a:ext cx="2170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6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600" dirty="0">
                <a:latin typeface="Times New Roman" panose="02020603050405020304" pitchFamily="18" charset="0"/>
              </a:rPr>
              <a:t>(A, C, 100)</a:t>
            </a:r>
            <a:endParaRPr lang="en-GB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6BB36EB4-57BF-4DCB-983E-EE723966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65" y="2612372"/>
            <a:ext cx="217010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6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600" dirty="0">
                <a:latin typeface="Times New Roman" panose="02020603050405020304" pitchFamily="18" charset="0"/>
              </a:rPr>
              <a:t>(A, B, 100)</a:t>
            </a:r>
            <a:endParaRPr lang="en-GB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3F29DF7-9484-4379-A3D1-5ED369BFF647}"/>
              </a:ext>
            </a:extLst>
          </p:cNvPr>
          <p:cNvSpPr/>
          <p:nvPr/>
        </p:nvSpPr>
        <p:spPr>
          <a:xfrm rot="10800000">
            <a:off x="5379401" y="2735601"/>
            <a:ext cx="242337" cy="1475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1DA9AB-A6F9-416A-B5BA-4ABB8B1E36BA}"/>
              </a:ext>
            </a:extLst>
          </p:cNvPr>
          <p:cNvSpPr/>
          <p:nvPr/>
        </p:nvSpPr>
        <p:spPr>
          <a:xfrm rot="16200000">
            <a:off x="2982880" y="2243227"/>
            <a:ext cx="1476755" cy="1117869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C96704-BA6F-46C1-8A04-32C466ADE0F2}"/>
              </a:ext>
            </a:extLst>
          </p:cNvPr>
          <p:cNvSpPr/>
          <p:nvPr/>
        </p:nvSpPr>
        <p:spPr>
          <a:xfrm>
            <a:off x="3048656" y="2723822"/>
            <a:ext cx="242337" cy="1475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6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0" grpId="0"/>
      <p:bldP spid="31" grpId="0" animBg="1"/>
      <p:bldP spid="32" grpId="0"/>
      <p:bldP spid="33" grpId="0"/>
      <p:bldP spid="16" grpId="0"/>
      <p:bldP spid="18" grpId="0" animBg="1"/>
      <p:bldP spid="19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23AF-3879-4F32-94A0-BF71EB73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and liveness: combined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58D13-EBC0-4922-934A-4B77CAE60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620" y="971652"/>
                <a:ext cx="8860421" cy="428832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Assume there are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crash faults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Liveness: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processes can make progress (quorum size)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sz="1800" b="0" dirty="0">
                    <a:ea typeface="Cambria Math" panose="02040503050406030204" pitchFamily="18" charset="0"/>
                  </a:rPr>
                  <a:t>Safety: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600" dirty="0"/>
                  <a:t>	// any two quorums intersect in one correct process</a:t>
                </a:r>
                <a:endParaRPr lang="en-US" altLang="zh-CN" sz="1800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58D13-EBC0-4922-934A-4B77CAE60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620" y="971652"/>
                <a:ext cx="8860421" cy="4288322"/>
              </a:xfrm>
              <a:blipFill>
                <a:blip r:embed="rId2"/>
                <a:stretch>
                  <a:fillRect l="-413" t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60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E29F-C3EC-4018-BFCB-7C419182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quorum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13A58-CA88-459D-AEDA-9126B0156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367" y="852735"/>
                <a:ext cx="8229600" cy="400197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Consider Byzantine faults,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800" dirty="0"/>
                  <a:t> is the number of Byzantine processes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13A58-CA88-459D-AEDA-9126B0156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367" y="852735"/>
                <a:ext cx="8229600" cy="4001972"/>
              </a:xfrm>
              <a:blipFill>
                <a:blip r:embed="rId2"/>
                <a:stretch>
                  <a:fillRect l="-444" t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B251EC2-3641-43FC-B397-815D327E573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506753" y="2880835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734FE-6722-422B-A4F2-08DCF1A5950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824304" y="2097962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D796A-3C23-4D5E-9FA9-9719F67DED6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147945" y="2845113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469D9D-0CB5-48D5-AE45-756600A40CE9}"/>
              </a:ext>
            </a:extLst>
          </p:cNvPr>
          <p:cNvSpPr/>
          <p:nvPr/>
        </p:nvSpPr>
        <p:spPr>
          <a:xfrm>
            <a:off x="2090572" y="2940272"/>
            <a:ext cx="1956816" cy="84517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5C36807-F160-46E5-8850-0A291D72C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7925" y="240590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AC7483C-6F9B-49D8-B465-9127BCCB5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0864" y="315510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B4371286-6E37-475D-97C1-80518950B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032" y="311877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5F8263-62C6-4F21-9DBB-DD247D8FC35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174438" y="2763079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81B0FB-5C61-473C-AB1B-3D53790D102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510326" y="2039642"/>
            <a:ext cx="479372" cy="964045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C39311-226A-40B9-B4E7-E981FE07A71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30306" y="2941760"/>
            <a:ext cx="479372" cy="964045"/>
          </a:xfrm>
          <a:prstGeom prst="rect">
            <a:avLst/>
          </a:prstGeom>
          <a:ln>
            <a:noFill/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BCDEE55-2627-468E-9030-7A2244A4F7C0}"/>
              </a:ext>
            </a:extLst>
          </p:cNvPr>
          <p:cNvSpPr/>
          <p:nvPr/>
        </p:nvSpPr>
        <p:spPr>
          <a:xfrm rot="18205230">
            <a:off x="4541090" y="2435861"/>
            <a:ext cx="2012004" cy="100882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190BE253-5925-43B5-8995-F1A9526C9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947" y="2347581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p1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1A919324-006C-4128-9DEF-510884588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886" y="3096789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975BEA8-5C3B-4EB5-A239-75B50134D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393" y="3215418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p3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56A3DCA-882A-47E8-9714-473018BB6B14}"/>
              </a:ext>
            </a:extLst>
          </p:cNvPr>
          <p:cNvSpPr/>
          <p:nvPr/>
        </p:nvSpPr>
        <p:spPr>
          <a:xfrm>
            <a:off x="4125867" y="2940272"/>
            <a:ext cx="581817" cy="2379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7B2E88C-01A5-4295-891A-6F6124C12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258" y="3818971"/>
            <a:ext cx="21701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600" dirty="0">
                <a:latin typeface="Times New Roman" panose="02020603050405020304" pitchFamily="18" charset="0"/>
              </a:rPr>
              <a:t>Step1:</a:t>
            </a:r>
          </a:p>
          <a:p>
            <a:pPr algn="ctr" eaLnBrk="1" hangingPunct="1"/>
            <a:r>
              <a:rPr lang="fr-CH" altLang="en-US" sz="16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600" dirty="0">
                <a:latin typeface="Times New Roman" panose="02020603050405020304" pitchFamily="18" charset="0"/>
              </a:rPr>
              <a:t>(A, B, 100)</a:t>
            </a:r>
            <a:endParaRPr lang="en-GB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6EC80A3-9DF1-483D-83B1-D2BAB5C46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137" y="2584897"/>
            <a:ext cx="45397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100" dirty="0">
                <a:latin typeface="Times New Roman" panose="02020603050405020304" pitchFamily="18" charset="0"/>
              </a:rPr>
              <a:t>p2</a:t>
            </a:r>
            <a:endParaRPr lang="en-GB" altLang="en-US" sz="2100" dirty="0">
              <a:latin typeface="Times New Roman" panose="02020603050405020304" pitchFamily="18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2F9CFF36-9C3A-4904-9969-9EC54D041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988" y="3796230"/>
            <a:ext cx="21701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fr-CH" altLang="en-US" sz="1600" dirty="0">
                <a:latin typeface="Times New Roman" panose="02020603050405020304" pitchFamily="18" charset="0"/>
              </a:rPr>
              <a:t>Step2:</a:t>
            </a:r>
          </a:p>
          <a:p>
            <a:pPr algn="ctr" eaLnBrk="1" hangingPunct="1"/>
            <a:r>
              <a:rPr lang="fr-CH" altLang="en-US" sz="1600" dirty="0" err="1">
                <a:latin typeface="Times New Roman" panose="02020603050405020304" pitchFamily="18" charset="0"/>
              </a:rPr>
              <a:t>transfer</a:t>
            </a:r>
            <a:r>
              <a:rPr lang="fr-CH" altLang="en-US" sz="1600" dirty="0">
                <a:latin typeface="Times New Roman" panose="02020603050405020304" pitchFamily="18" charset="0"/>
              </a:rPr>
              <a:t>(A, C, 100)</a:t>
            </a:r>
            <a:endParaRPr lang="en-GB" altLang="en-US" sz="1600" dirty="0">
              <a:latin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B53837D-C06B-4428-89BD-264421B84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11" y="2322250"/>
            <a:ext cx="403596" cy="4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2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4" grpId="0" animBg="1"/>
      <p:bldP spid="15" grpId="0"/>
      <p:bldP spid="16" grpId="0"/>
      <p:bldP spid="17" grpId="0"/>
      <p:bldP spid="18" grpId="0" animBg="1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100272</TotalTime>
  <Words>3361</Words>
  <Application>Microsoft Office PowerPoint</Application>
  <PresentationFormat>全屏显示(16:9)</PresentationFormat>
  <Paragraphs>557</Paragraphs>
  <Slides>51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Eurostile LT Std</vt:lpstr>
      <vt:lpstr>微软雅黑</vt:lpstr>
      <vt:lpstr>宋体</vt:lpstr>
      <vt:lpstr>幼圆</vt:lpstr>
      <vt:lpstr>Algerian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Distributed Algorithms Quorum and Byzantine broadcast</vt:lpstr>
      <vt:lpstr>Outline</vt:lpstr>
      <vt:lpstr>Outline</vt:lpstr>
      <vt:lpstr>Quorum</vt:lpstr>
      <vt:lpstr>Quorum system in distributed computing</vt:lpstr>
      <vt:lpstr>Symmetric quorum system</vt:lpstr>
      <vt:lpstr>Safety and liveness</vt:lpstr>
      <vt:lpstr>Safety and liveness: combined</vt:lpstr>
      <vt:lpstr>Byzantine quorum system</vt:lpstr>
      <vt:lpstr>Safety and liveness: combined</vt:lpstr>
      <vt:lpstr>Outline</vt:lpstr>
      <vt:lpstr>Uniform reliable broadcast</vt:lpstr>
      <vt:lpstr>Uniform reliable broadcast</vt:lpstr>
      <vt:lpstr>Majority-Ack Uniform Reliable Broadcast</vt:lpstr>
      <vt:lpstr>Majority-Ack Uniform Reliable Broadcast</vt:lpstr>
      <vt:lpstr>Majority-Ack Uniform Reliable Broadcast</vt:lpstr>
      <vt:lpstr>Correctness</vt:lpstr>
      <vt:lpstr>Correctness</vt:lpstr>
      <vt:lpstr>Majority-Ack Uniform Reliable Broadcast</vt:lpstr>
      <vt:lpstr>Outline</vt:lpstr>
      <vt:lpstr>Broadcast abstractions</vt:lpstr>
      <vt:lpstr>Byzantine Broadcast primitive</vt:lpstr>
      <vt:lpstr>Assumptions</vt:lpstr>
      <vt:lpstr>f &lt; N/3 Lower bound (sketch)</vt:lpstr>
      <vt:lpstr>f &lt; N/3 Lower bound (sketch)</vt:lpstr>
      <vt:lpstr>f &lt; N/3 Lower bound (sketch)</vt:lpstr>
      <vt:lpstr>Cryptographic Abstractions</vt:lpstr>
      <vt:lpstr>Cryptographic Abstractions</vt:lpstr>
      <vt:lpstr>Authenticated Echo Broadcast</vt:lpstr>
      <vt:lpstr>Authenticated Echo Broadcast</vt:lpstr>
      <vt:lpstr>Correctness</vt:lpstr>
      <vt:lpstr>Correctness</vt:lpstr>
      <vt:lpstr>Performance</vt:lpstr>
      <vt:lpstr>PowerPoint 演示文稿</vt:lpstr>
      <vt:lpstr>Signed Echo Broadcast</vt:lpstr>
      <vt:lpstr>Signed Echo Broadcast</vt:lpstr>
      <vt:lpstr>Signed Echo Broadcast</vt:lpstr>
      <vt:lpstr>Sample Execution</vt:lpstr>
      <vt:lpstr>Performance</vt:lpstr>
      <vt:lpstr>Exercise 4.1</vt:lpstr>
      <vt:lpstr>Outline</vt:lpstr>
      <vt:lpstr>Reliable Broadcast?</vt:lpstr>
      <vt:lpstr>Byzantine reliable broadcast</vt:lpstr>
      <vt:lpstr>Authenticated Double-Echo Broadcast</vt:lpstr>
      <vt:lpstr>Authenticated Double-Echo Broadcast</vt:lpstr>
      <vt:lpstr>Authenticated Double-Echo Broadcast</vt:lpstr>
      <vt:lpstr>Sample Execution</vt:lpstr>
      <vt:lpstr>The amplification step</vt:lpstr>
      <vt:lpstr>Correctness (guidelines)</vt:lpstr>
      <vt:lpstr>Performance</vt:lpstr>
      <vt:lpstr>Exercise 4.2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2817</cp:revision>
  <cp:lastPrinted>2015-09-20T23:02:57Z</cp:lastPrinted>
  <dcterms:created xsi:type="dcterms:W3CDTF">2010-10-17T19:58:05Z</dcterms:created>
  <dcterms:modified xsi:type="dcterms:W3CDTF">2023-10-18T15:12:35Z</dcterms:modified>
</cp:coreProperties>
</file>