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1664" r:id="rId2"/>
    <p:sldId id="1758" r:id="rId3"/>
    <p:sldId id="1759" r:id="rId4"/>
    <p:sldId id="1760" r:id="rId5"/>
    <p:sldId id="775" r:id="rId6"/>
    <p:sldId id="1761" r:id="rId7"/>
    <p:sldId id="1817" r:id="rId8"/>
    <p:sldId id="1818" r:id="rId9"/>
    <p:sldId id="1819" r:id="rId10"/>
    <p:sldId id="1823" r:id="rId11"/>
    <p:sldId id="1765" r:id="rId12"/>
    <p:sldId id="1764" r:id="rId13"/>
    <p:sldId id="1766" r:id="rId14"/>
    <p:sldId id="781" r:id="rId15"/>
    <p:sldId id="1842" r:id="rId16"/>
    <p:sldId id="1767" r:id="rId17"/>
    <p:sldId id="1768" r:id="rId18"/>
    <p:sldId id="1769" r:id="rId19"/>
    <p:sldId id="1770" r:id="rId20"/>
    <p:sldId id="1771" r:id="rId21"/>
    <p:sldId id="1772" r:id="rId22"/>
    <p:sldId id="1773" r:id="rId23"/>
    <p:sldId id="1774" r:id="rId24"/>
    <p:sldId id="791" r:id="rId25"/>
    <p:sldId id="795" r:id="rId26"/>
    <p:sldId id="796" r:id="rId27"/>
    <p:sldId id="1825" r:id="rId28"/>
    <p:sldId id="1824" r:id="rId29"/>
    <p:sldId id="1826" r:id="rId30"/>
    <p:sldId id="1775" r:id="rId31"/>
    <p:sldId id="1778" r:id="rId32"/>
    <p:sldId id="1779" r:id="rId33"/>
    <p:sldId id="814" r:id="rId34"/>
    <p:sldId id="1780" r:id="rId35"/>
    <p:sldId id="1781" r:id="rId36"/>
    <p:sldId id="817" r:id="rId37"/>
    <p:sldId id="1828" r:id="rId38"/>
    <p:sldId id="819" r:id="rId39"/>
    <p:sldId id="695" r:id="rId40"/>
    <p:sldId id="696" r:id="rId41"/>
    <p:sldId id="820" r:id="rId42"/>
    <p:sldId id="1829" r:id="rId43"/>
    <p:sldId id="1782" r:id="rId44"/>
    <p:sldId id="1783" r:id="rId45"/>
    <p:sldId id="1784" r:id="rId46"/>
    <p:sldId id="1785" r:id="rId47"/>
    <p:sldId id="1786" r:id="rId48"/>
    <p:sldId id="1788" r:id="rId49"/>
    <p:sldId id="1787" r:id="rId50"/>
    <p:sldId id="1789" r:id="rId51"/>
    <p:sldId id="1791" r:id="rId52"/>
    <p:sldId id="1792" r:id="rId53"/>
    <p:sldId id="1800" r:id="rId54"/>
    <p:sldId id="1793" r:id="rId55"/>
    <p:sldId id="1794" r:id="rId56"/>
    <p:sldId id="1795" r:id="rId57"/>
    <p:sldId id="1796" r:id="rId58"/>
    <p:sldId id="1797" r:id="rId59"/>
    <p:sldId id="1798" r:id="rId60"/>
    <p:sldId id="1799" r:id="rId61"/>
    <p:sldId id="1801" r:id="rId62"/>
    <p:sldId id="1804" r:id="rId63"/>
    <p:sldId id="1803" r:id="rId64"/>
    <p:sldId id="1805" r:id="rId65"/>
    <p:sldId id="1806" r:id="rId66"/>
    <p:sldId id="1807" r:id="rId67"/>
    <p:sldId id="1832" r:id="rId68"/>
    <p:sldId id="1811" r:id="rId69"/>
    <p:sldId id="1812" r:id="rId70"/>
    <p:sldId id="1813" r:id="rId71"/>
    <p:sldId id="1814" r:id="rId72"/>
    <p:sldId id="1830" r:id="rId73"/>
    <p:sldId id="1815" r:id="rId74"/>
    <p:sldId id="1816" r:id="rId75"/>
    <p:sldId id="1820" r:id="rId76"/>
    <p:sldId id="1821" r:id="rId77"/>
    <p:sldId id="1822" r:id="rId78"/>
    <p:sldId id="1827" r:id="rId79"/>
    <p:sldId id="1831" r:id="rId80"/>
    <p:sldId id="881" r:id="rId81"/>
    <p:sldId id="874" r:id="rId82"/>
    <p:sldId id="1837" r:id="rId83"/>
    <p:sldId id="1838" r:id="rId84"/>
    <p:sldId id="1839" r:id="rId85"/>
    <p:sldId id="1841" r:id="rId86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1276" autoAdjust="0"/>
  </p:normalViewPr>
  <p:slideViewPr>
    <p:cSldViewPr snapToGrid="0">
      <p:cViewPr varScale="1">
        <p:scale>
          <a:sx n="148" d="100"/>
          <a:sy n="148" d="100"/>
        </p:scale>
        <p:origin x="288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78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9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7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11/7/2023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11/7/2023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0100" y="1427610"/>
            <a:ext cx="7165780" cy="695368"/>
          </a:xfrm>
        </p:spPr>
        <p:txBody>
          <a:bodyPr/>
          <a:lstStyle/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Distributed Algorithms</a:t>
            </a:r>
            <a:b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>
                <a:ea typeface="幼圆" panose="02010509060101010101" pitchFamily="49" charset="-122"/>
              </a:rPr>
              <a:t>Shared memory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2FFD-942B-458A-9F09-667442C7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3D20-09CE-43FC-83E2-CE186568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Liveness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Wait-freedom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Every operation invoked by a correct process must eventually complete</a:t>
            </a:r>
          </a:p>
          <a:p>
            <a:endParaRPr lang="en-US" dirty="0"/>
          </a:p>
          <a:p>
            <a:r>
              <a:rPr lang="en-US" dirty="0"/>
              <a:t>Safety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there is no concurrent write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every read operation returns the value written by the last write operation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there are concurrent writes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Safe, regular, atomic semantics</a:t>
            </a:r>
          </a:p>
        </p:txBody>
      </p:sp>
    </p:spTree>
    <p:extLst>
      <p:ext uri="{BB962C8B-B14F-4D97-AF65-F5344CB8AC3E}">
        <p14:creationId xmlns:p14="http://schemas.microsoft.com/office/powerpoint/2010/main" val="363191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AEBC-9BBA-4AA6-8C1A-9417F143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execution</a:t>
            </a: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66143AF1-A92F-4FBC-ACEF-A6E1CEB4FE38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3362325"/>
            <a:ext cx="1143000" cy="228600"/>
            <a:chOff x="336" y="3312"/>
            <a:chExt cx="1632" cy="192"/>
          </a:xfrm>
        </p:grpSpPr>
        <p:sp>
          <p:nvSpPr>
            <p:cNvPr id="48" name="Line 5">
              <a:extLst>
                <a:ext uri="{FF2B5EF4-FFF2-40B4-BE49-F238E27FC236}">
                  <a16:creationId xmlns:a16="http://schemas.microsoft.com/office/drawing/2014/main" id="{59D7C6B9-4881-484A-8074-4E497394E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6">
              <a:extLst>
                <a:ext uri="{FF2B5EF4-FFF2-40B4-BE49-F238E27FC236}">
                  <a16:creationId xmlns:a16="http://schemas.microsoft.com/office/drawing/2014/main" id="{445C5B34-12CE-44A8-BD7E-F7F7C18FA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7">
              <a:extLst>
                <a:ext uri="{FF2B5EF4-FFF2-40B4-BE49-F238E27FC236}">
                  <a16:creationId xmlns:a16="http://schemas.microsoft.com/office/drawing/2014/main" id="{9089F5C5-6EC3-4B0C-83F2-6DED934BB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1" name="Text Box 8">
            <a:extLst>
              <a:ext uri="{FF2B5EF4-FFF2-40B4-BE49-F238E27FC236}">
                <a16:creationId xmlns:a16="http://schemas.microsoft.com/office/drawing/2014/main" id="{3BA83872-9050-4E40-BC3F-5AAC22FDB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09925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52" name="Group 9">
            <a:extLst>
              <a:ext uri="{FF2B5EF4-FFF2-40B4-BE49-F238E27FC236}">
                <a16:creationId xmlns:a16="http://schemas.microsoft.com/office/drawing/2014/main" id="{FB3EB0F7-812B-4AED-BD04-24278934F388}"/>
              </a:ext>
            </a:extLst>
          </p:cNvPr>
          <p:cNvGrpSpPr>
            <a:grpSpLocks/>
          </p:cNvGrpSpPr>
          <p:nvPr/>
        </p:nvGrpSpPr>
        <p:grpSpPr bwMode="auto">
          <a:xfrm>
            <a:off x="4359275" y="3362325"/>
            <a:ext cx="2041525" cy="228600"/>
            <a:chOff x="336" y="3312"/>
            <a:chExt cx="1632" cy="192"/>
          </a:xfrm>
        </p:grpSpPr>
        <p:sp>
          <p:nvSpPr>
            <p:cNvPr id="53" name="Line 10">
              <a:extLst>
                <a:ext uri="{FF2B5EF4-FFF2-40B4-BE49-F238E27FC236}">
                  <a16:creationId xmlns:a16="http://schemas.microsoft.com/office/drawing/2014/main" id="{BE686CEB-4C57-414C-9E61-AB2B81832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Line 11">
              <a:extLst>
                <a:ext uri="{FF2B5EF4-FFF2-40B4-BE49-F238E27FC236}">
                  <a16:creationId xmlns:a16="http://schemas.microsoft.com/office/drawing/2014/main" id="{961E6A8B-C12E-4753-BBC9-02CC44F48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Line 12">
              <a:extLst>
                <a:ext uri="{FF2B5EF4-FFF2-40B4-BE49-F238E27FC236}">
                  <a16:creationId xmlns:a16="http://schemas.microsoft.com/office/drawing/2014/main" id="{6A754FDE-3E2C-4857-8BF6-B5FA86465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6" name="Text Box 13">
            <a:extLst>
              <a:ext uri="{FF2B5EF4-FFF2-40B4-BE49-F238E27FC236}">
                <a16:creationId xmlns:a16="http://schemas.microsoft.com/office/drawing/2014/main" id="{CA1C6D1C-CBEE-4BDC-A455-E4E9379C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62125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P1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57" name="Group 14">
            <a:extLst>
              <a:ext uri="{FF2B5EF4-FFF2-40B4-BE49-F238E27FC236}">
                <a16:creationId xmlns:a16="http://schemas.microsoft.com/office/drawing/2014/main" id="{9FE56E41-8A91-4D3D-B941-D70B496A25EA}"/>
              </a:ext>
            </a:extLst>
          </p:cNvPr>
          <p:cNvGrpSpPr>
            <a:grpSpLocks/>
          </p:cNvGrpSpPr>
          <p:nvPr/>
        </p:nvGrpSpPr>
        <p:grpSpPr bwMode="auto">
          <a:xfrm>
            <a:off x="2903124" y="1990725"/>
            <a:ext cx="1143000" cy="228600"/>
            <a:chOff x="336" y="3312"/>
            <a:chExt cx="1632" cy="192"/>
          </a:xfrm>
        </p:grpSpPr>
        <p:sp>
          <p:nvSpPr>
            <p:cNvPr id="58" name="Line 15">
              <a:extLst>
                <a:ext uri="{FF2B5EF4-FFF2-40B4-BE49-F238E27FC236}">
                  <a16:creationId xmlns:a16="http://schemas.microsoft.com/office/drawing/2014/main" id="{FCBA4B7A-A55A-4C39-BBBD-77FF6984F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Line 16">
              <a:extLst>
                <a:ext uri="{FF2B5EF4-FFF2-40B4-BE49-F238E27FC236}">
                  <a16:creationId xmlns:a16="http://schemas.microsoft.com/office/drawing/2014/main" id="{6798AF6D-15F7-4F92-8FF1-56E8B18AC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Line 17">
              <a:extLst>
                <a:ext uri="{FF2B5EF4-FFF2-40B4-BE49-F238E27FC236}">
                  <a16:creationId xmlns:a16="http://schemas.microsoft.com/office/drawing/2014/main" id="{F37E1DDC-0192-4A22-92E1-E8B72A68B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1" name="Group 18">
            <a:extLst>
              <a:ext uri="{FF2B5EF4-FFF2-40B4-BE49-F238E27FC236}">
                <a16:creationId xmlns:a16="http://schemas.microsoft.com/office/drawing/2014/main" id="{169DC320-E21F-4690-B49F-47594500AB32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990725"/>
            <a:ext cx="1143000" cy="228600"/>
            <a:chOff x="336" y="3312"/>
            <a:chExt cx="1632" cy="192"/>
          </a:xfrm>
        </p:grpSpPr>
        <p:sp>
          <p:nvSpPr>
            <p:cNvPr id="62" name="Line 19">
              <a:extLst>
                <a:ext uri="{FF2B5EF4-FFF2-40B4-BE49-F238E27FC236}">
                  <a16:creationId xmlns:a16="http://schemas.microsoft.com/office/drawing/2014/main" id="{4D2B7E68-D7A7-4B6F-A1BD-B91104297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Line 20">
              <a:extLst>
                <a:ext uri="{FF2B5EF4-FFF2-40B4-BE49-F238E27FC236}">
                  <a16:creationId xmlns:a16="http://schemas.microsoft.com/office/drawing/2014/main" id="{C9CB59E1-2714-460D-BC37-153B67D9E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Line 21">
              <a:extLst>
                <a:ext uri="{FF2B5EF4-FFF2-40B4-BE49-F238E27FC236}">
                  <a16:creationId xmlns:a16="http://schemas.microsoft.com/office/drawing/2014/main" id="{7AD1CDF0-DBC4-4E15-A454-402B714DF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5" name="Text Box 22">
            <a:extLst>
              <a:ext uri="{FF2B5EF4-FFF2-40B4-BE49-F238E27FC236}">
                <a16:creationId xmlns:a16="http://schemas.microsoft.com/office/drawing/2014/main" id="{335B576D-F897-43D4-A650-D0F0012C5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819400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W(5)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66" name="Text Box 23">
            <a:extLst>
              <a:ext uri="{FF2B5EF4-FFF2-40B4-BE49-F238E27FC236}">
                <a16:creationId xmlns:a16="http://schemas.microsoft.com/office/drawing/2014/main" id="{66DC1F99-A17A-46DF-983C-E76602FA0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2778125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W(6)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67" name="Text Box 24">
            <a:extLst>
              <a:ext uri="{FF2B5EF4-FFF2-40B4-BE49-F238E27FC236}">
                <a16:creationId xmlns:a16="http://schemas.microsoft.com/office/drawing/2014/main" id="{B54ABD76-D274-47A8-8017-0DA79637A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049" y="1304925"/>
            <a:ext cx="144153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R() </a:t>
            </a:r>
            <a:r>
              <a:rPr lang="fr-CH" altLang="en-US" sz="280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>
                <a:latin typeface="Times New Roman" panose="02020603050405020304" pitchFamily="18" charset="0"/>
              </a:rPr>
              <a:t> 5 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68" name="Text Box 25">
            <a:extLst>
              <a:ext uri="{FF2B5EF4-FFF2-40B4-BE49-F238E27FC236}">
                <a16:creationId xmlns:a16="http://schemas.microsoft.com/office/drawing/2014/main" id="{538AB524-9F9F-437F-A221-319B4297F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381125"/>
            <a:ext cx="160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R() </a:t>
            </a:r>
            <a:r>
              <a:rPr lang="fr-CH" altLang="en-US" sz="280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>
                <a:latin typeface="Times New Roman" panose="02020603050405020304" pitchFamily="18" charset="0"/>
              </a:rPr>
              <a:t> 6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3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18BA-B8E5-426D-85AE-2CA8D407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execution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32CE19A-9BCD-4EEC-9A11-72DE1EFFCBCD}"/>
              </a:ext>
            </a:extLst>
          </p:cNvPr>
          <p:cNvGrpSpPr>
            <a:grpSpLocks/>
          </p:cNvGrpSpPr>
          <p:nvPr/>
        </p:nvGrpSpPr>
        <p:grpSpPr bwMode="auto">
          <a:xfrm>
            <a:off x="1920875" y="3417887"/>
            <a:ext cx="1143000" cy="228600"/>
            <a:chOff x="336" y="3312"/>
            <a:chExt cx="1632" cy="192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22BB1173-839F-4B42-9929-8A4699B38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6AD39A6-5AB3-421D-82AB-1F9A586E3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8311F128-F5B7-408B-8A01-AF899F1C5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" name="Text Box 8">
            <a:extLst>
              <a:ext uri="{FF2B5EF4-FFF2-40B4-BE49-F238E27FC236}">
                <a16:creationId xmlns:a16="http://schemas.microsoft.com/office/drawing/2014/main" id="{4383D7F9-EB63-4E63-9423-356712368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55962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4E88ABD9-F33C-4C84-8223-6EE453B2A43C}"/>
              </a:ext>
            </a:extLst>
          </p:cNvPr>
          <p:cNvGrpSpPr>
            <a:grpSpLocks/>
          </p:cNvGrpSpPr>
          <p:nvPr/>
        </p:nvGrpSpPr>
        <p:grpSpPr bwMode="auto">
          <a:xfrm>
            <a:off x="4283075" y="3417887"/>
            <a:ext cx="2667000" cy="304800"/>
            <a:chOff x="336" y="3312"/>
            <a:chExt cx="1632" cy="192"/>
          </a:xfrm>
        </p:grpSpPr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BBA3F579-42E0-4050-BB12-C56382B9B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E5B70074-7CE7-4CF5-BB33-B31805028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15FC668C-4541-4496-8565-AB70758EF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" name="Text Box 13">
            <a:extLst>
              <a:ext uri="{FF2B5EF4-FFF2-40B4-BE49-F238E27FC236}">
                <a16:creationId xmlns:a16="http://schemas.microsoft.com/office/drawing/2014/main" id="{179DE553-E336-488C-B046-78D88A709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1766887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CE3F337A-2FB7-4E5C-9368-93E23913CB80}"/>
              </a:ext>
            </a:extLst>
          </p:cNvPr>
          <p:cNvGrpSpPr>
            <a:grpSpLocks/>
          </p:cNvGrpSpPr>
          <p:nvPr/>
        </p:nvGrpSpPr>
        <p:grpSpPr bwMode="auto">
          <a:xfrm>
            <a:off x="2682875" y="2046287"/>
            <a:ext cx="1143000" cy="228600"/>
            <a:chOff x="336" y="3312"/>
            <a:chExt cx="1632" cy="192"/>
          </a:xfrm>
        </p:grpSpPr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813791C8-50B6-4285-8071-81617BBB5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05EABC0A-C290-4928-974D-8625C3275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5836904C-8A91-4579-BB51-249EEE2A1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93D2A85D-6092-4A28-A21D-D6EFD2138B6D}"/>
              </a:ext>
            </a:extLst>
          </p:cNvPr>
          <p:cNvGrpSpPr>
            <a:grpSpLocks/>
          </p:cNvGrpSpPr>
          <p:nvPr/>
        </p:nvGrpSpPr>
        <p:grpSpPr bwMode="auto">
          <a:xfrm>
            <a:off x="4664075" y="2046287"/>
            <a:ext cx="1143000" cy="228600"/>
            <a:chOff x="336" y="3312"/>
            <a:chExt cx="1632" cy="192"/>
          </a:xfrm>
        </p:grpSpPr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388634A8-254D-40B6-89E4-76EC1D2E0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F5102741-2351-49DE-8BDF-5D149EF80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97768ABA-FA19-49FB-AFE2-6B893FD2B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BE52C382-0B7F-4D7C-81CB-781C70A21D2C}"/>
              </a:ext>
            </a:extLst>
          </p:cNvPr>
          <p:cNvGrpSpPr>
            <a:grpSpLocks/>
          </p:cNvGrpSpPr>
          <p:nvPr/>
        </p:nvGrpSpPr>
        <p:grpSpPr bwMode="auto">
          <a:xfrm>
            <a:off x="6721475" y="2046287"/>
            <a:ext cx="1143000" cy="228600"/>
            <a:chOff x="336" y="3312"/>
            <a:chExt cx="1632" cy="192"/>
          </a:xfrm>
        </p:grpSpPr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DE04AD54-352C-46BE-9801-00ECC5C91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4D8D0A88-6863-4D7B-A6CD-4517485CF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8A00C58F-F2CA-44CE-80D5-0317BEE57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Text Box 26">
            <a:extLst>
              <a:ext uri="{FF2B5EF4-FFF2-40B4-BE49-F238E27FC236}">
                <a16:creationId xmlns:a16="http://schemas.microsoft.com/office/drawing/2014/main" id="{491A6F5C-B65A-4E4E-8C0C-D3BD46BC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2808287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W(5)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1BA51273-BD4A-48ED-8AAB-091168EFC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5" y="2833687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W(6)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3BB97D00-28AE-410E-B09A-C5851CD31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5" y="1360487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1</a:t>
            </a:r>
            <a:r>
              <a:rPr lang="fr-CH" altLang="en-US" sz="2800" dirty="0">
                <a:latin typeface="Times New Roman" panose="02020603050405020304" pitchFamily="18" charset="0"/>
              </a:rPr>
              <a:t>() </a:t>
            </a:r>
            <a:r>
              <a:rPr lang="fr-CH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 dirty="0">
                <a:latin typeface="Times New Roman" panose="02020603050405020304" pitchFamily="18" charset="0"/>
              </a:rPr>
              <a:t> ?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9793CDA5-61F6-4D4A-9F1F-CE6BFC95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1360487"/>
            <a:ext cx="1905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   R</a:t>
            </a:r>
            <a:r>
              <a:rPr lang="fr-CH" altLang="en-US" sz="1600" dirty="0">
                <a:latin typeface="Times New Roman" panose="02020603050405020304" pitchFamily="18" charset="0"/>
              </a:rPr>
              <a:t>2</a:t>
            </a:r>
            <a:r>
              <a:rPr lang="fr-CH" altLang="en-US" sz="2800" dirty="0">
                <a:latin typeface="Times New Roman" panose="02020603050405020304" pitchFamily="18" charset="0"/>
              </a:rPr>
              <a:t>() </a:t>
            </a:r>
            <a:r>
              <a:rPr lang="fr-CH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 dirty="0">
                <a:latin typeface="Times New Roman" panose="02020603050405020304" pitchFamily="18" charset="0"/>
              </a:rPr>
              <a:t> ?</a:t>
            </a:r>
            <a:endParaRPr lang="en-GB" altLang="en-US" sz="2800" dirty="0">
              <a:latin typeface="Times New Roman" panose="02020603050405020304" pitchFamily="18" charset="0"/>
            </a:endParaRPr>
          </a:p>
          <a:p>
            <a:pPr eaLnBrk="1" hangingPunct="1"/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CA7C5774-9F61-4B79-9075-8BACCD0E8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5275" y="1360487"/>
            <a:ext cx="1600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3</a:t>
            </a:r>
            <a:r>
              <a:rPr lang="fr-CH" altLang="en-US" sz="2800" dirty="0">
                <a:latin typeface="Times New Roman" panose="02020603050405020304" pitchFamily="18" charset="0"/>
              </a:rPr>
              <a:t>() </a:t>
            </a:r>
            <a:r>
              <a:rPr lang="fr-CH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 dirty="0">
                <a:latin typeface="Times New Roman" panose="02020603050405020304" pitchFamily="18" charset="0"/>
              </a:rPr>
              <a:t> ?</a:t>
            </a:r>
            <a:endParaRPr lang="en-GB" altLang="en-US" sz="2800" dirty="0">
              <a:latin typeface="Times New Roman" panose="02020603050405020304" pitchFamily="18" charset="0"/>
            </a:endParaRPr>
          </a:p>
          <a:p>
            <a:pPr eaLnBrk="1" hangingPunct="1"/>
            <a:endParaRPr lang="en-GB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13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A260-5E8E-42D6-AE20-8C528A2E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with failures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DA4C1CE6-E8E8-48CE-A0FB-3FB6D2B5F696}"/>
              </a:ext>
            </a:extLst>
          </p:cNvPr>
          <p:cNvGrpSpPr>
            <a:grpSpLocks/>
          </p:cNvGrpSpPr>
          <p:nvPr/>
        </p:nvGrpSpPr>
        <p:grpSpPr bwMode="auto">
          <a:xfrm>
            <a:off x="2143125" y="3238500"/>
            <a:ext cx="1143000" cy="228600"/>
            <a:chOff x="336" y="3312"/>
            <a:chExt cx="1632" cy="192"/>
          </a:xfrm>
        </p:grpSpPr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44A18EDD-4281-48F4-9C76-00B6810C7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C14A21E5-F5EB-4F8A-927D-4159962E7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1F55BBB7-1286-4EE6-9255-B2C2F2495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" name="Text Box 10">
            <a:extLst>
              <a:ext uri="{FF2B5EF4-FFF2-40B4-BE49-F238E27FC236}">
                <a16:creationId xmlns:a16="http://schemas.microsoft.com/office/drawing/2014/main" id="{A609B0B2-8FD0-403F-BA76-A51BBF243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76575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70D9C669-9605-4EC6-9F84-CF8DA987D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1587500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1FD7DFFF-03BF-4659-92B9-AC61F218C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2628900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W(5)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1" name="Group 33">
            <a:extLst>
              <a:ext uri="{FF2B5EF4-FFF2-40B4-BE49-F238E27FC236}">
                <a16:creationId xmlns:a16="http://schemas.microsoft.com/office/drawing/2014/main" id="{42F1742E-BF5A-466F-9D53-F18204FE1201}"/>
              </a:ext>
            </a:extLst>
          </p:cNvPr>
          <p:cNvGrpSpPr>
            <a:grpSpLocks/>
          </p:cNvGrpSpPr>
          <p:nvPr/>
        </p:nvGrpSpPr>
        <p:grpSpPr bwMode="auto">
          <a:xfrm>
            <a:off x="4665663" y="2438400"/>
            <a:ext cx="2078037" cy="1371600"/>
            <a:chOff x="720" y="2544"/>
            <a:chExt cx="1309" cy="864"/>
          </a:xfrm>
        </p:grpSpPr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9F1BBF76-95A3-44F5-9267-628C2018F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314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DDA45D79-80B8-47F1-83AC-481633080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Text Box 36">
              <a:extLst>
                <a:ext uri="{FF2B5EF4-FFF2-40B4-BE49-F238E27FC236}">
                  <a16:creationId xmlns:a16="http://schemas.microsoft.com/office/drawing/2014/main" id="{E5D105D3-E33D-4456-A909-13AE0C836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736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W(6)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37">
              <a:extLst>
                <a:ext uri="{FF2B5EF4-FFF2-40B4-BE49-F238E27FC236}">
                  <a16:creationId xmlns:a16="http://schemas.microsoft.com/office/drawing/2014/main" id="{9FFC2846-F929-4415-8CA5-511E893CD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44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crash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6" name="Line 38">
              <a:extLst>
                <a:ext uri="{FF2B5EF4-FFF2-40B4-BE49-F238E27FC236}">
                  <a16:creationId xmlns:a16="http://schemas.microsoft.com/office/drawing/2014/main" id="{F36FA4F0-87A3-4FCD-9A7D-9B2ADF5F6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880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39">
              <a:extLst>
                <a:ext uri="{FF2B5EF4-FFF2-40B4-BE49-F238E27FC236}">
                  <a16:creationId xmlns:a16="http://schemas.microsoft.com/office/drawing/2014/main" id="{C93CB0A4-2DC8-4918-8BA6-03B63BCF1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0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40">
            <a:extLst>
              <a:ext uri="{FF2B5EF4-FFF2-40B4-BE49-F238E27FC236}">
                <a16:creationId xmlns:a16="http://schemas.microsoft.com/office/drawing/2014/main" id="{D1115356-785A-4766-95E1-C500D51D5D90}"/>
              </a:ext>
            </a:extLst>
          </p:cNvPr>
          <p:cNvGrpSpPr>
            <a:grpSpLocks/>
          </p:cNvGrpSpPr>
          <p:nvPr/>
        </p:nvGrpSpPr>
        <p:grpSpPr bwMode="auto">
          <a:xfrm>
            <a:off x="7159625" y="2082800"/>
            <a:ext cx="1143000" cy="228600"/>
            <a:chOff x="336" y="3312"/>
            <a:chExt cx="1632" cy="192"/>
          </a:xfrm>
        </p:grpSpPr>
        <p:sp>
          <p:nvSpPr>
            <p:cNvPr id="19" name="Line 41">
              <a:extLst>
                <a:ext uri="{FF2B5EF4-FFF2-40B4-BE49-F238E27FC236}">
                  <a16:creationId xmlns:a16="http://schemas.microsoft.com/office/drawing/2014/main" id="{5F6CC724-C7A6-4813-813D-884D55264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42">
              <a:extLst>
                <a:ext uri="{FF2B5EF4-FFF2-40B4-BE49-F238E27FC236}">
                  <a16:creationId xmlns:a16="http://schemas.microsoft.com/office/drawing/2014/main" id="{1F974E76-7B23-43BF-B77A-B221EFB48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43">
              <a:extLst>
                <a:ext uri="{FF2B5EF4-FFF2-40B4-BE49-F238E27FC236}">
                  <a16:creationId xmlns:a16="http://schemas.microsoft.com/office/drawing/2014/main" id="{BA4B61F6-59AD-4B76-9FA3-8F62BDFB8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" name="Text Box 44">
            <a:extLst>
              <a:ext uri="{FF2B5EF4-FFF2-40B4-BE49-F238E27FC236}">
                <a16:creationId xmlns:a16="http://schemas.microsoft.com/office/drawing/2014/main" id="{3B7DDFFC-23EE-43CE-9390-502E67B07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425" y="1397000"/>
            <a:ext cx="1600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R() </a:t>
            </a:r>
            <a:r>
              <a:rPr lang="fr-CH" altLang="en-US" sz="280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>
                <a:latin typeface="Times New Roman" panose="02020603050405020304" pitchFamily="18" charset="0"/>
              </a:rPr>
              <a:t> ?</a:t>
            </a:r>
            <a:endParaRPr lang="en-GB" altLang="en-US" sz="2800">
              <a:latin typeface="Times New Roman" panose="02020603050405020304" pitchFamily="18" charset="0"/>
            </a:endParaRPr>
          </a:p>
          <a:p>
            <a:pPr eaLnBrk="1" hangingPunct="1"/>
            <a:endParaRPr lang="en-GB" altLang="en-US" sz="2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60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EACB-8EBF-4178-A718-42E9812E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Register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610A-2E48-4FBD-A6AB-0B8232145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" y="949504"/>
            <a:ext cx="8782051" cy="381843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Safe, Regular, Atomic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All strongly consistent in absence of read/write concurrency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Differ in requirements on a value returned by a read concurrent with a write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Safe semantics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u="sng" dirty="0">
                <a:ea typeface="ＭＳ Ｐゴシック" panose="020B0600070205080204" pitchFamily="34" charset="-128"/>
              </a:rPr>
              <a:t>Assume single writer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 read() </a:t>
            </a:r>
            <a:r>
              <a:rPr lang="en-US" altLang="en-US" b="1" dirty="0">
                <a:ea typeface="ＭＳ Ｐゴシック" panose="020B0600070205080204" pitchFamily="34" charset="-128"/>
              </a:rPr>
              <a:t>not concurrent </a:t>
            </a:r>
            <a:r>
              <a:rPr lang="en-US" altLang="en-US" dirty="0">
                <a:ea typeface="ＭＳ Ｐゴシック" panose="020B0600070205080204" pitchFamily="34" charset="-128"/>
              </a:rPr>
              <a:t>with a write must return the last value written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 read() </a:t>
            </a:r>
            <a:r>
              <a:rPr lang="en-US" altLang="en-US" b="1" dirty="0">
                <a:ea typeface="ＭＳ Ｐゴシック" panose="020B0600070205080204" pitchFamily="34" charset="-128"/>
              </a:rPr>
              <a:t>concurrent</a:t>
            </a:r>
            <a:r>
              <a:rPr lang="en-US" altLang="en-US" dirty="0">
                <a:ea typeface="ＭＳ Ｐゴシック" panose="020B0600070205080204" pitchFamily="34" charset="-128"/>
              </a:rPr>
              <a:t> with a write may return </a:t>
            </a:r>
            <a:r>
              <a:rPr lang="en-US" altLang="en-US" i="1" u="sng" dirty="0">
                <a:ea typeface="ＭＳ Ｐゴシック" panose="020B0600070205080204" pitchFamily="34" charset="-128"/>
              </a:rPr>
              <a:t>any</a:t>
            </a:r>
            <a:r>
              <a:rPr lang="en-US" altLang="en-US" dirty="0">
                <a:ea typeface="ＭＳ Ｐゴシック" panose="020B0600070205080204" pitchFamily="34" charset="-128"/>
              </a:rPr>
              <a:t> value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96F0C-E0FF-4D1D-B9B3-8FA72CBDFA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50BB40-3967-4B27-A59D-F0DF66D38284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B5D4F-B560-47F9-AA98-158C672A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key-value store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824B96-3A90-43B8-BC5B-4E8C1BC78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221" y="949325"/>
            <a:ext cx="5399558" cy="3817938"/>
          </a:xfrm>
        </p:spPr>
      </p:pic>
    </p:spTree>
    <p:extLst>
      <p:ext uri="{BB962C8B-B14F-4D97-AF65-F5344CB8AC3E}">
        <p14:creationId xmlns:p14="http://schemas.microsoft.com/office/powerpoint/2010/main" val="1256664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EBD5-170A-4A39-AEC4-2CDF012A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D1DC1-7E05-47CA-AFD0-4BE37C456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949504"/>
            <a:ext cx="8372475" cy="3818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single writer</a:t>
            </a:r>
          </a:p>
          <a:p>
            <a:endParaRPr lang="en-US" dirty="0"/>
          </a:p>
          <a:p>
            <a:r>
              <a:rPr lang="en-US" dirty="0"/>
              <a:t>Read() returns: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last value written if it is not concurrent with any write()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Otherwise, either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last value written, or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any value concurrently written, i.e., the input parameter of some concurrent Write()</a:t>
            </a:r>
          </a:p>
        </p:txBody>
      </p:sp>
    </p:spTree>
    <p:extLst>
      <p:ext uri="{BB962C8B-B14F-4D97-AF65-F5344CB8AC3E}">
        <p14:creationId xmlns:p14="http://schemas.microsoft.com/office/powerpoint/2010/main" val="366500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7CE1-04C2-41C0-B935-34E6ECFC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097CCBD3-1C5B-4EB8-8C91-6337164106A1}"/>
              </a:ext>
            </a:extLst>
          </p:cNvPr>
          <p:cNvGrpSpPr>
            <a:grpSpLocks/>
          </p:cNvGrpSpPr>
          <p:nvPr/>
        </p:nvGrpSpPr>
        <p:grpSpPr bwMode="auto">
          <a:xfrm>
            <a:off x="1203325" y="3763963"/>
            <a:ext cx="1143000" cy="228600"/>
            <a:chOff x="336" y="3312"/>
            <a:chExt cx="1632" cy="192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92E1D24F-5FA9-42EE-BDCE-1F09FFF1B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CD4D7F13-EB54-4F38-8E45-FA8639C57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99942950-3EE3-4ADB-A66F-2C4F8E73D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" name="Text Box 7">
            <a:extLst>
              <a:ext uri="{FF2B5EF4-FFF2-40B4-BE49-F238E27FC236}">
                <a16:creationId xmlns:a16="http://schemas.microsoft.com/office/drawing/2014/main" id="{2B530F3B-C9FA-4444-B9D9-94045AB9F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09975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8B33F5-ED54-4127-880E-7B5C59F830CA}"/>
              </a:ext>
            </a:extLst>
          </p:cNvPr>
          <p:cNvGrpSpPr>
            <a:grpSpLocks/>
          </p:cNvGrpSpPr>
          <p:nvPr/>
        </p:nvGrpSpPr>
        <p:grpSpPr bwMode="auto">
          <a:xfrm>
            <a:off x="4283075" y="3771900"/>
            <a:ext cx="2667000" cy="304800"/>
            <a:chOff x="336" y="3312"/>
            <a:chExt cx="1632" cy="192"/>
          </a:xfrm>
        </p:grpSpPr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9205DFC6-69E2-41E5-97CD-324534C6C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EF96E7AB-8839-42F3-B21A-093E9FBC6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ABB9FA47-729E-4E3F-AE21-EDE8B45F3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" name="Text Box 18">
            <a:extLst>
              <a:ext uri="{FF2B5EF4-FFF2-40B4-BE49-F238E27FC236}">
                <a16:creationId xmlns:a16="http://schemas.microsoft.com/office/drawing/2014/main" id="{2162FCAF-60CE-44C0-B902-C50777FA1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2120900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4" name="Group 23">
            <a:extLst>
              <a:ext uri="{FF2B5EF4-FFF2-40B4-BE49-F238E27FC236}">
                <a16:creationId xmlns:a16="http://schemas.microsoft.com/office/drawing/2014/main" id="{61ADB9B1-1F48-4C97-95BB-C5CBDBC24888}"/>
              </a:ext>
            </a:extLst>
          </p:cNvPr>
          <p:cNvGrpSpPr>
            <a:grpSpLocks/>
          </p:cNvGrpSpPr>
          <p:nvPr/>
        </p:nvGrpSpPr>
        <p:grpSpPr bwMode="auto">
          <a:xfrm>
            <a:off x="2682875" y="2400300"/>
            <a:ext cx="1143000" cy="228600"/>
            <a:chOff x="336" y="3312"/>
            <a:chExt cx="1632" cy="192"/>
          </a:xfrm>
        </p:grpSpPr>
        <p:sp>
          <p:nvSpPr>
            <p:cNvPr id="15" name="Line 24">
              <a:extLst>
                <a:ext uri="{FF2B5EF4-FFF2-40B4-BE49-F238E27FC236}">
                  <a16:creationId xmlns:a16="http://schemas.microsoft.com/office/drawing/2014/main" id="{92B9025F-FDA2-4B68-8312-3507483AA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960A995D-C335-45D9-B4D5-AAD27E40C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6">
              <a:extLst>
                <a:ext uri="{FF2B5EF4-FFF2-40B4-BE49-F238E27FC236}">
                  <a16:creationId xmlns:a16="http://schemas.microsoft.com/office/drawing/2014/main" id="{D9D600E1-6A02-44A6-AD7F-3CC280705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27">
            <a:extLst>
              <a:ext uri="{FF2B5EF4-FFF2-40B4-BE49-F238E27FC236}">
                <a16:creationId xmlns:a16="http://schemas.microsoft.com/office/drawing/2014/main" id="{BB63030E-BD9F-4EEE-9885-FFEB52C59332}"/>
              </a:ext>
            </a:extLst>
          </p:cNvPr>
          <p:cNvGrpSpPr>
            <a:grpSpLocks/>
          </p:cNvGrpSpPr>
          <p:nvPr/>
        </p:nvGrpSpPr>
        <p:grpSpPr bwMode="auto">
          <a:xfrm>
            <a:off x="4664075" y="2400300"/>
            <a:ext cx="1143000" cy="228600"/>
            <a:chOff x="336" y="3312"/>
            <a:chExt cx="1632" cy="192"/>
          </a:xfrm>
        </p:grpSpPr>
        <p:sp>
          <p:nvSpPr>
            <p:cNvPr id="19" name="Line 28">
              <a:extLst>
                <a:ext uri="{FF2B5EF4-FFF2-40B4-BE49-F238E27FC236}">
                  <a16:creationId xmlns:a16="http://schemas.microsoft.com/office/drawing/2014/main" id="{2CC5C475-FA1C-404F-BF1A-BA340FAEE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C9C2E412-B02E-4A2E-BDFE-A30320625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91C7BB2D-F316-4F3A-AC28-26B704DA4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31">
            <a:extLst>
              <a:ext uri="{FF2B5EF4-FFF2-40B4-BE49-F238E27FC236}">
                <a16:creationId xmlns:a16="http://schemas.microsoft.com/office/drawing/2014/main" id="{3769EAA1-3FEC-4B6B-817D-E2DF935AFF76}"/>
              </a:ext>
            </a:extLst>
          </p:cNvPr>
          <p:cNvGrpSpPr>
            <a:grpSpLocks/>
          </p:cNvGrpSpPr>
          <p:nvPr/>
        </p:nvGrpSpPr>
        <p:grpSpPr bwMode="auto">
          <a:xfrm>
            <a:off x="7254875" y="2400300"/>
            <a:ext cx="1143000" cy="228600"/>
            <a:chOff x="336" y="3312"/>
            <a:chExt cx="1632" cy="192"/>
          </a:xfrm>
        </p:grpSpPr>
        <p:sp>
          <p:nvSpPr>
            <p:cNvPr id="23" name="Line 32">
              <a:extLst>
                <a:ext uri="{FF2B5EF4-FFF2-40B4-BE49-F238E27FC236}">
                  <a16:creationId xmlns:a16="http://schemas.microsoft.com/office/drawing/2014/main" id="{646A1FC4-7808-42D1-8180-FBB2127B5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77A5C0F8-4E69-45CC-BA73-022341EBF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4">
              <a:extLst>
                <a:ext uri="{FF2B5EF4-FFF2-40B4-BE49-F238E27FC236}">
                  <a16:creationId xmlns:a16="http://schemas.microsoft.com/office/drawing/2014/main" id="{63625159-0334-4BC0-8213-4F77F83D5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Text Box 35">
            <a:extLst>
              <a:ext uri="{FF2B5EF4-FFF2-40B4-BE49-F238E27FC236}">
                <a16:creationId xmlns:a16="http://schemas.microsoft.com/office/drawing/2014/main" id="{B4AA2E83-448C-477C-BCA9-BF091E653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3221038"/>
            <a:ext cx="935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W(5)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AC6AEDDE-4EBA-4816-BDA5-74A8AC63E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5" y="3187700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W(6)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28" name="Text Box 37">
            <a:extLst>
              <a:ext uri="{FF2B5EF4-FFF2-40B4-BE49-F238E27FC236}">
                <a16:creationId xmlns:a16="http://schemas.microsoft.com/office/drawing/2014/main" id="{5390B54D-EBA2-4F65-9576-D6F2B3A90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1714500"/>
            <a:ext cx="766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1</a:t>
            </a:r>
            <a:r>
              <a:rPr lang="fr-CH" altLang="en-US" sz="2800" dirty="0">
                <a:latin typeface="Times New Roman" panose="02020603050405020304" pitchFamily="18" charset="0"/>
              </a:rPr>
              <a:t>()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9" name="Text Box 38">
            <a:extLst>
              <a:ext uri="{FF2B5EF4-FFF2-40B4-BE49-F238E27FC236}">
                <a16:creationId xmlns:a16="http://schemas.microsoft.com/office/drawing/2014/main" id="{44687862-0A3A-416C-A337-7CB0FF89D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1714500"/>
            <a:ext cx="766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2</a:t>
            </a:r>
            <a:r>
              <a:rPr lang="fr-CH" altLang="en-US" sz="2800" dirty="0">
                <a:latin typeface="Times New Roman" panose="02020603050405020304" pitchFamily="18" charset="0"/>
              </a:rPr>
              <a:t>()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0" name="Text Box 39">
            <a:extLst>
              <a:ext uri="{FF2B5EF4-FFF2-40B4-BE49-F238E27FC236}">
                <a16:creationId xmlns:a16="http://schemas.microsoft.com/office/drawing/2014/main" id="{55E7FE21-B86B-43FD-A27A-772A9C15E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275" y="1714500"/>
            <a:ext cx="7665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3</a:t>
            </a:r>
            <a:r>
              <a:rPr lang="fr-CH" altLang="en-US" sz="2800" dirty="0">
                <a:latin typeface="Times New Roman" panose="02020603050405020304" pitchFamily="18" charset="0"/>
              </a:rPr>
              <a:t>()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63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3E27-5384-4FAC-8CEE-F8639CB0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1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3F12132-B630-4800-B8E1-A441985C6B78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3438525"/>
            <a:ext cx="1143000" cy="228600"/>
            <a:chOff x="336" y="3312"/>
            <a:chExt cx="1632" cy="192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F60A77D3-510D-4B99-B9BB-C20A0DEAF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62B85869-5134-419C-B28E-8CA83425E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CDDFE27E-1798-4BE9-B581-19D5EED8D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" name="Text Box 8">
            <a:extLst>
              <a:ext uri="{FF2B5EF4-FFF2-40B4-BE49-F238E27FC236}">
                <a16:creationId xmlns:a16="http://schemas.microsoft.com/office/drawing/2014/main" id="{74E48540-A84F-41CB-A02C-84119239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86125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A8C4AD72-4F2D-4C56-953B-59685B26E2E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438525"/>
            <a:ext cx="2667000" cy="304800"/>
            <a:chOff x="336" y="3312"/>
            <a:chExt cx="1632" cy="192"/>
          </a:xfrm>
        </p:grpSpPr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2B8F3908-E759-421F-BEDB-E27C32104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AE277C85-56A0-4D9D-8038-34564E2E6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B90C0286-9EED-47D4-B9F3-581F2C38F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" name="Text Box 13">
            <a:extLst>
              <a:ext uri="{FF2B5EF4-FFF2-40B4-BE49-F238E27FC236}">
                <a16:creationId xmlns:a16="http://schemas.microsoft.com/office/drawing/2014/main" id="{2492AED5-F3D6-4500-8992-023F49DD3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38325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1F1328D9-B5D1-4DC4-B3D5-17D221CDE01B}"/>
              </a:ext>
            </a:extLst>
          </p:cNvPr>
          <p:cNvGrpSpPr>
            <a:grpSpLocks/>
          </p:cNvGrpSpPr>
          <p:nvPr/>
        </p:nvGrpSpPr>
        <p:grpSpPr bwMode="auto">
          <a:xfrm>
            <a:off x="2759075" y="2066925"/>
            <a:ext cx="1143000" cy="228600"/>
            <a:chOff x="336" y="3312"/>
            <a:chExt cx="1632" cy="192"/>
          </a:xfrm>
        </p:grpSpPr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31D59473-16EE-4501-BFD9-FE1B45702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2F605276-C8B1-45F2-BC64-2E02AE6DE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95336B3D-A61C-43F8-913B-6F96358FC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2A656565-247B-49CD-82A7-F5FCE413CEFF}"/>
              </a:ext>
            </a:extLst>
          </p:cNvPr>
          <p:cNvGrpSpPr>
            <a:grpSpLocks/>
          </p:cNvGrpSpPr>
          <p:nvPr/>
        </p:nvGrpSpPr>
        <p:grpSpPr bwMode="auto">
          <a:xfrm>
            <a:off x="4740275" y="2066925"/>
            <a:ext cx="1143000" cy="228600"/>
            <a:chOff x="336" y="3312"/>
            <a:chExt cx="1632" cy="192"/>
          </a:xfrm>
        </p:grpSpPr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F3139B11-99A7-419B-8BDC-F1633D465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EA0D5A92-D306-41C1-A381-61109BC7F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F57719BF-0155-4352-B24F-E27375F379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CB22D32A-BA81-41BB-AABB-8DD582235D26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066925"/>
            <a:ext cx="1143000" cy="228600"/>
            <a:chOff x="336" y="3312"/>
            <a:chExt cx="1632" cy="192"/>
          </a:xfrm>
        </p:grpSpPr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EC9BF3D0-2AA9-4D23-BABA-8C5076FE9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04D1214B-DC64-43FD-89E9-91EF45B42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D5099965-210C-4C41-81AB-F4311FABA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Text Box 26">
            <a:extLst>
              <a:ext uri="{FF2B5EF4-FFF2-40B4-BE49-F238E27FC236}">
                <a16:creationId xmlns:a16="http://schemas.microsoft.com/office/drawing/2014/main" id="{CF149EFF-CB41-4875-9389-8A424C9B3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895600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W(5)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42288AE5-9B50-4340-B44A-3DBF2E36F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828925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W(6)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E43D6FBC-D919-4325-AD3C-4788067EB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399" y="1381125"/>
            <a:ext cx="15525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1</a:t>
            </a:r>
            <a:r>
              <a:rPr lang="fr-CH" altLang="en-US" sz="2800" dirty="0">
                <a:latin typeface="Times New Roman" panose="02020603050405020304" pitchFamily="18" charset="0"/>
              </a:rPr>
              <a:t>() </a:t>
            </a:r>
            <a:r>
              <a:rPr lang="fr-CH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 dirty="0">
                <a:latin typeface="Times New Roman" panose="02020603050405020304" pitchFamily="18" charset="0"/>
              </a:rPr>
              <a:t> 5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849FCEBD-7A0C-4E33-84C1-2643DA5A6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1381125"/>
            <a:ext cx="13740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2</a:t>
            </a:r>
            <a:r>
              <a:rPr lang="fr-CH" altLang="en-US" sz="2800" dirty="0">
                <a:latin typeface="Times New Roman" panose="02020603050405020304" pitchFamily="18" charset="0"/>
              </a:rPr>
              <a:t>() </a:t>
            </a:r>
            <a:r>
              <a:rPr lang="fr-CH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 dirty="0">
                <a:latin typeface="Times New Roman" panose="02020603050405020304" pitchFamily="18" charset="0"/>
              </a:rPr>
              <a:t>0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59331228-3AD5-468D-9B47-F8B6A49C0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381125"/>
            <a:ext cx="16562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3</a:t>
            </a:r>
            <a:r>
              <a:rPr lang="fr-CH" altLang="en-US" sz="2800" dirty="0">
                <a:latin typeface="Times New Roman" panose="02020603050405020304" pitchFamily="18" charset="0"/>
              </a:rPr>
              <a:t>() </a:t>
            </a:r>
            <a:r>
              <a:rPr lang="fr-CH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 dirty="0">
                <a:latin typeface="Times New Roman" panose="02020603050405020304" pitchFamily="18" charset="0"/>
              </a:rPr>
              <a:t> 25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6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59D6-F8E9-4F2F-B55D-BC997D44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2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A48D00C-2E87-46F9-9C29-0A1BDAF74F04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3495675"/>
            <a:ext cx="1143000" cy="228600"/>
            <a:chOff x="336" y="3312"/>
            <a:chExt cx="1632" cy="192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580E3F5D-1311-4C1C-BE07-501BD06A6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AF4187E1-44FC-4F25-B7CC-E53B09907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6CDE8E8B-5E4A-465F-923F-A6C1D12C5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" name="Text Box 8">
            <a:extLst>
              <a:ext uri="{FF2B5EF4-FFF2-40B4-BE49-F238E27FC236}">
                <a16:creationId xmlns:a16="http://schemas.microsoft.com/office/drawing/2014/main" id="{BBBC49CF-A731-4A50-BEB6-E723C69DC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43275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25411D9F-4B99-446A-94B4-3DAF8E0B436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495675"/>
            <a:ext cx="2667000" cy="304800"/>
            <a:chOff x="336" y="3312"/>
            <a:chExt cx="1632" cy="192"/>
          </a:xfrm>
        </p:grpSpPr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57B7C001-8A57-4144-B83D-A05F665FA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5C51CEBB-3A74-43BB-ACC7-F28D36DA4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889A6DA9-4385-4DC2-9642-8001DC1CB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" name="Text Box 13">
            <a:extLst>
              <a:ext uri="{FF2B5EF4-FFF2-40B4-BE49-F238E27FC236}">
                <a16:creationId xmlns:a16="http://schemas.microsoft.com/office/drawing/2014/main" id="{7A8C247A-46DB-4775-8BFE-A89394629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95475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2FC78614-DFA3-4BF2-89E3-20A98AB0B929}"/>
              </a:ext>
            </a:extLst>
          </p:cNvPr>
          <p:cNvGrpSpPr>
            <a:grpSpLocks/>
          </p:cNvGrpSpPr>
          <p:nvPr/>
        </p:nvGrpSpPr>
        <p:grpSpPr bwMode="auto">
          <a:xfrm>
            <a:off x="2759075" y="2124075"/>
            <a:ext cx="1143000" cy="228600"/>
            <a:chOff x="336" y="3312"/>
            <a:chExt cx="1632" cy="192"/>
          </a:xfrm>
        </p:grpSpPr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CFD32E14-CEA1-4323-A903-9D2164DF1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691A441A-8B81-4771-B3E5-3E8D00CAF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84C8B305-3B57-43E9-976B-8FC4084AB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8D454090-40CB-4B62-AF0F-D39263827C35}"/>
              </a:ext>
            </a:extLst>
          </p:cNvPr>
          <p:cNvGrpSpPr>
            <a:grpSpLocks/>
          </p:cNvGrpSpPr>
          <p:nvPr/>
        </p:nvGrpSpPr>
        <p:grpSpPr bwMode="auto">
          <a:xfrm>
            <a:off x="4740275" y="2124075"/>
            <a:ext cx="1143000" cy="228600"/>
            <a:chOff x="336" y="3312"/>
            <a:chExt cx="1632" cy="192"/>
          </a:xfrm>
        </p:grpSpPr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5DB004A9-684C-42F3-9D71-CBA8AB278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3FEF5089-9636-4972-B93D-087D8BD9A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03D5FE5D-8759-4D7B-9114-B27FE5663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5CFD94D3-AB52-4598-8F6D-3887B442EF59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124075"/>
            <a:ext cx="1143000" cy="228600"/>
            <a:chOff x="336" y="3312"/>
            <a:chExt cx="1632" cy="192"/>
          </a:xfrm>
        </p:grpSpPr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D145D7CE-5994-4105-AA9C-C9E417398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933E6D8F-E56F-46D0-B397-C039AC592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0ACCB553-24CF-4132-BD96-86559D9B0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Text Box 26">
            <a:extLst>
              <a:ext uri="{FF2B5EF4-FFF2-40B4-BE49-F238E27FC236}">
                <a16:creationId xmlns:a16="http://schemas.microsoft.com/office/drawing/2014/main" id="{C11307FE-E0A2-4F8D-BF66-A1E4EFE15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52750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W(5)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3182B7FA-0EE7-4B43-AAD1-228B9DBA2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886075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W(6)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47BC21A9-45D0-433F-B201-D977324D4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399" y="1438275"/>
            <a:ext cx="1666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1</a:t>
            </a:r>
            <a:r>
              <a:rPr lang="fr-CH" altLang="en-US" sz="2800" dirty="0">
                <a:latin typeface="Times New Roman" panose="02020603050405020304" pitchFamily="18" charset="0"/>
              </a:rPr>
              <a:t>() </a:t>
            </a:r>
            <a:r>
              <a:rPr lang="fr-CH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 dirty="0">
                <a:latin typeface="Times New Roman" panose="02020603050405020304" pitchFamily="18" charset="0"/>
              </a:rPr>
              <a:t> 6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2B9C46F7-BDD6-491D-B889-BADBA2D7F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4" y="1438275"/>
            <a:ext cx="16668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2</a:t>
            </a:r>
            <a:r>
              <a:rPr lang="fr-CH" altLang="en-US" sz="2800" dirty="0">
                <a:latin typeface="Times New Roman" panose="02020603050405020304" pitchFamily="18" charset="0"/>
              </a:rPr>
              <a:t>() </a:t>
            </a:r>
            <a:r>
              <a:rPr lang="fr-CH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 dirty="0">
                <a:latin typeface="Times New Roman" panose="02020603050405020304" pitchFamily="18" charset="0"/>
              </a:rPr>
              <a:t> 5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F052A785-9A38-41D3-AC3F-85C103E80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438275"/>
            <a:ext cx="14766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3</a:t>
            </a:r>
            <a:r>
              <a:rPr lang="fr-CH" altLang="en-US" sz="2800" dirty="0">
                <a:latin typeface="Times New Roman" panose="02020603050405020304" pitchFamily="18" charset="0"/>
              </a:rPr>
              <a:t>() </a:t>
            </a:r>
            <a:r>
              <a:rPr lang="fr-CH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 dirty="0">
                <a:latin typeface="Times New Roman" panose="02020603050405020304" pitchFamily="18" charset="0"/>
              </a:rPr>
              <a:t> 6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5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Last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Quorum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Majority-Ack Uniform Reliable Broadcast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Byzantine</a:t>
            </a:r>
            <a:r>
              <a:rPr lang="sr-Latn-CS" altLang="en-US" dirty="0">
                <a:ea typeface="ＭＳ Ｐゴシック" panose="020B0600070205080204" pitchFamily="34" charset="-128"/>
              </a:rPr>
              <a:t>-tolerant broadcast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anose="020B0600070205080204" pitchFamily="34" charset="-128"/>
              </a:rPr>
              <a:t>Consistent broadcast primitives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CS" altLang="en-US" dirty="0">
                <a:ea typeface="ＭＳ Ｐゴシック" panose="020B0600070205080204" pitchFamily="34" charset="-128"/>
              </a:rPr>
              <a:t>Reliable broadcast primitives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sr-Latn-C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1195989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59D6-F8E9-4F2F-B55D-BC997D44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3</a:t>
            </a:r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id="{73C86C13-E264-48E9-ACE8-63A732F3BEF4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3474243"/>
            <a:ext cx="1143000" cy="228600"/>
            <a:chOff x="336" y="3312"/>
            <a:chExt cx="1632" cy="192"/>
          </a:xfrm>
        </p:grpSpPr>
        <p:sp>
          <p:nvSpPr>
            <p:cNvPr id="56" name="Line 5">
              <a:extLst>
                <a:ext uri="{FF2B5EF4-FFF2-40B4-BE49-F238E27FC236}">
                  <a16:creationId xmlns:a16="http://schemas.microsoft.com/office/drawing/2014/main" id="{77238D6C-0029-401B-A1C3-9C14A1C4F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Line 6">
              <a:extLst>
                <a:ext uri="{FF2B5EF4-FFF2-40B4-BE49-F238E27FC236}">
                  <a16:creationId xmlns:a16="http://schemas.microsoft.com/office/drawing/2014/main" id="{1F3EF9E6-6398-4851-98D0-93A5E08A9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Line 7">
              <a:extLst>
                <a:ext uri="{FF2B5EF4-FFF2-40B4-BE49-F238E27FC236}">
                  <a16:creationId xmlns:a16="http://schemas.microsoft.com/office/drawing/2014/main" id="{D0BFDD8D-406C-49F1-A3A5-D1EFCC50A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" name="Text Box 8">
            <a:extLst>
              <a:ext uri="{FF2B5EF4-FFF2-40B4-BE49-F238E27FC236}">
                <a16:creationId xmlns:a16="http://schemas.microsoft.com/office/drawing/2014/main" id="{EDCC7790-8BDF-47E0-9B0C-7FF021F27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21843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70C3E52D-9E5F-4AAB-BED8-8135E92E3AF4}"/>
              </a:ext>
            </a:extLst>
          </p:cNvPr>
          <p:cNvGrpSpPr>
            <a:grpSpLocks/>
          </p:cNvGrpSpPr>
          <p:nvPr/>
        </p:nvGrpSpPr>
        <p:grpSpPr bwMode="auto">
          <a:xfrm>
            <a:off x="4359275" y="3474243"/>
            <a:ext cx="2667000" cy="304800"/>
            <a:chOff x="336" y="3312"/>
            <a:chExt cx="1632" cy="192"/>
          </a:xfrm>
        </p:grpSpPr>
        <p:sp>
          <p:nvSpPr>
            <p:cNvPr id="53" name="Line 10">
              <a:extLst>
                <a:ext uri="{FF2B5EF4-FFF2-40B4-BE49-F238E27FC236}">
                  <a16:creationId xmlns:a16="http://schemas.microsoft.com/office/drawing/2014/main" id="{C4F336C8-513D-4A29-BA57-779D4B6E3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Line 11">
              <a:extLst>
                <a:ext uri="{FF2B5EF4-FFF2-40B4-BE49-F238E27FC236}">
                  <a16:creationId xmlns:a16="http://schemas.microsoft.com/office/drawing/2014/main" id="{0BF60994-BF44-45DC-A3C0-6CB2D8564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Line 12">
              <a:extLst>
                <a:ext uri="{FF2B5EF4-FFF2-40B4-BE49-F238E27FC236}">
                  <a16:creationId xmlns:a16="http://schemas.microsoft.com/office/drawing/2014/main" id="{7792A134-2FBD-49B0-AC04-C13A5852E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5" name="Text Box 13">
            <a:extLst>
              <a:ext uri="{FF2B5EF4-FFF2-40B4-BE49-F238E27FC236}">
                <a16:creationId xmlns:a16="http://schemas.microsoft.com/office/drawing/2014/main" id="{28B47E4D-37A5-4F62-98CD-9ADCF84B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74043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36" name="Group 14">
            <a:extLst>
              <a:ext uri="{FF2B5EF4-FFF2-40B4-BE49-F238E27FC236}">
                <a16:creationId xmlns:a16="http://schemas.microsoft.com/office/drawing/2014/main" id="{85924011-4EB1-4359-920F-30FCA1750809}"/>
              </a:ext>
            </a:extLst>
          </p:cNvPr>
          <p:cNvGrpSpPr>
            <a:grpSpLocks/>
          </p:cNvGrpSpPr>
          <p:nvPr/>
        </p:nvGrpSpPr>
        <p:grpSpPr bwMode="auto">
          <a:xfrm>
            <a:off x="2759075" y="2102643"/>
            <a:ext cx="1143000" cy="228600"/>
            <a:chOff x="336" y="3312"/>
            <a:chExt cx="1632" cy="192"/>
          </a:xfrm>
        </p:grpSpPr>
        <p:sp>
          <p:nvSpPr>
            <p:cNvPr id="50" name="Line 15">
              <a:extLst>
                <a:ext uri="{FF2B5EF4-FFF2-40B4-BE49-F238E27FC236}">
                  <a16:creationId xmlns:a16="http://schemas.microsoft.com/office/drawing/2014/main" id="{247DE993-7F0C-4B91-A6CE-C470997DF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16">
              <a:extLst>
                <a:ext uri="{FF2B5EF4-FFF2-40B4-BE49-F238E27FC236}">
                  <a16:creationId xmlns:a16="http://schemas.microsoft.com/office/drawing/2014/main" id="{66A283C2-066F-438E-A6E9-FEEF2CE3B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17">
              <a:extLst>
                <a:ext uri="{FF2B5EF4-FFF2-40B4-BE49-F238E27FC236}">
                  <a16:creationId xmlns:a16="http://schemas.microsoft.com/office/drawing/2014/main" id="{8E3BA059-50CE-4389-AD7A-ABA683FC2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" name="Group 18">
            <a:extLst>
              <a:ext uri="{FF2B5EF4-FFF2-40B4-BE49-F238E27FC236}">
                <a16:creationId xmlns:a16="http://schemas.microsoft.com/office/drawing/2014/main" id="{2F332941-F425-4B93-B75D-21534E05340D}"/>
              </a:ext>
            </a:extLst>
          </p:cNvPr>
          <p:cNvGrpSpPr>
            <a:grpSpLocks/>
          </p:cNvGrpSpPr>
          <p:nvPr/>
        </p:nvGrpSpPr>
        <p:grpSpPr bwMode="auto">
          <a:xfrm>
            <a:off x="4740275" y="2102643"/>
            <a:ext cx="1143000" cy="228600"/>
            <a:chOff x="336" y="3312"/>
            <a:chExt cx="1632" cy="192"/>
          </a:xfrm>
        </p:grpSpPr>
        <p:sp>
          <p:nvSpPr>
            <p:cNvPr id="47" name="Line 19">
              <a:extLst>
                <a:ext uri="{FF2B5EF4-FFF2-40B4-BE49-F238E27FC236}">
                  <a16:creationId xmlns:a16="http://schemas.microsoft.com/office/drawing/2014/main" id="{CF6E86A8-0317-4994-A31D-0153F3AB5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20">
              <a:extLst>
                <a:ext uri="{FF2B5EF4-FFF2-40B4-BE49-F238E27FC236}">
                  <a16:creationId xmlns:a16="http://schemas.microsoft.com/office/drawing/2014/main" id="{4C01384B-48BA-4B3B-8174-467FC2497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21">
              <a:extLst>
                <a:ext uri="{FF2B5EF4-FFF2-40B4-BE49-F238E27FC236}">
                  <a16:creationId xmlns:a16="http://schemas.microsoft.com/office/drawing/2014/main" id="{0C9FD93A-A50C-4214-8DC0-7B8D532E4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8" name="Group 22">
            <a:extLst>
              <a:ext uri="{FF2B5EF4-FFF2-40B4-BE49-F238E27FC236}">
                <a16:creationId xmlns:a16="http://schemas.microsoft.com/office/drawing/2014/main" id="{364820BA-1720-4369-B519-4A366ADD6E69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102643"/>
            <a:ext cx="1143000" cy="228600"/>
            <a:chOff x="336" y="3312"/>
            <a:chExt cx="1632" cy="192"/>
          </a:xfrm>
        </p:grpSpPr>
        <p:sp>
          <p:nvSpPr>
            <p:cNvPr id="44" name="Line 23">
              <a:extLst>
                <a:ext uri="{FF2B5EF4-FFF2-40B4-BE49-F238E27FC236}">
                  <a16:creationId xmlns:a16="http://schemas.microsoft.com/office/drawing/2014/main" id="{52524DFD-0DE9-4CFD-AD4F-D5855BCE2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Line 24">
              <a:extLst>
                <a:ext uri="{FF2B5EF4-FFF2-40B4-BE49-F238E27FC236}">
                  <a16:creationId xmlns:a16="http://schemas.microsoft.com/office/drawing/2014/main" id="{858604EE-13C1-4363-9F39-66CC6D5CA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Line 25">
              <a:extLst>
                <a:ext uri="{FF2B5EF4-FFF2-40B4-BE49-F238E27FC236}">
                  <a16:creationId xmlns:a16="http://schemas.microsoft.com/office/drawing/2014/main" id="{BD852D28-047D-435F-872A-32F978153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" name="Text Box 26">
            <a:extLst>
              <a:ext uri="{FF2B5EF4-FFF2-40B4-BE49-F238E27FC236}">
                <a16:creationId xmlns:a16="http://schemas.microsoft.com/office/drawing/2014/main" id="{1857BA27-3854-4858-9CFD-768FE9EF6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31318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W(5)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40" name="Text Box 27">
            <a:extLst>
              <a:ext uri="{FF2B5EF4-FFF2-40B4-BE49-F238E27FC236}">
                <a16:creationId xmlns:a16="http://schemas.microsoft.com/office/drawing/2014/main" id="{F4D18AB8-FBEB-499F-8DA1-44E98CF8A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2890043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W(6)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AC9E5FE5-8112-4677-82C1-0808DD264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399" y="1416843"/>
            <a:ext cx="15557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1</a:t>
            </a:r>
            <a:r>
              <a:rPr lang="fr-CH" altLang="en-US" sz="2800" dirty="0">
                <a:latin typeface="Times New Roman" panose="02020603050405020304" pitchFamily="18" charset="0"/>
              </a:rPr>
              <a:t>() </a:t>
            </a:r>
            <a:r>
              <a:rPr lang="fr-CH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 dirty="0">
                <a:latin typeface="Times New Roman" panose="02020603050405020304" pitchFamily="18" charset="0"/>
              </a:rPr>
              <a:t> 5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2" name="Text Box 29">
            <a:extLst>
              <a:ext uri="{FF2B5EF4-FFF2-40B4-BE49-F238E27FC236}">
                <a16:creationId xmlns:a16="http://schemas.microsoft.com/office/drawing/2014/main" id="{501A3948-9CF2-46CB-AC04-43F094084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4" y="1416843"/>
            <a:ext cx="155574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2</a:t>
            </a:r>
            <a:r>
              <a:rPr lang="fr-CH" altLang="en-US" sz="2800" dirty="0">
                <a:latin typeface="Times New Roman" panose="02020603050405020304" pitchFamily="18" charset="0"/>
              </a:rPr>
              <a:t>() -&gt; 6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3" name="Text Box 30">
            <a:extLst>
              <a:ext uri="{FF2B5EF4-FFF2-40B4-BE49-F238E27FC236}">
                <a16:creationId xmlns:a16="http://schemas.microsoft.com/office/drawing/2014/main" id="{067B320B-C48F-4FE4-8650-7E2EF8A18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416843"/>
            <a:ext cx="173354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3</a:t>
            </a:r>
            <a:r>
              <a:rPr lang="fr-CH" altLang="en-US" sz="2800" dirty="0">
                <a:latin typeface="Times New Roman" panose="02020603050405020304" pitchFamily="18" charset="0"/>
              </a:rPr>
              <a:t>() </a:t>
            </a:r>
            <a:r>
              <a:rPr lang="fr-CH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 dirty="0">
                <a:latin typeface="Times New Roman" panose="02020603050405020304" pitchFamily="18" charset="0"/>
              </a:rPr>
              <a:t> 5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37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59D6-F8E9-4F2F-B55D-BC997D44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4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860F54D5-B7E4-4FD7-9C90-FACE212A3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05150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43462EC2-2395-4D53-B7AF-D370A0563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57350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59" name="Group 22">
            <a:extLst>
              <a:ext uri="{FF2B5EF4-FFF2-40B4-BE49-F238E27FC236}">
                <a16:creationId xmlns:a16="http://schemas.microsoft.com/office/drawing/2014/main" id="{6195EDD9-7FAF-48DC-B616-92ECD9A83A2C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885950"/>
            <a:ext cx="1143000" cy="228600"/>
            <a:chOff x="336" y="3312"/>
            <a:chExt cx="1632" cy="192"/>
          </a:xfrm>
        </p:grpSpPr>
        <p:sp>
          <p:nvSpPr>
            <p:cNvPr id="60" name="Line 23">
              <a:extLst>
                <a:ext uri="{FF2B5EF4-FFF2-40B4-BE49-F238E27FC236}">
                  <a16:creationId xmlns:a16="http://schemas.microsoft.com/office/drawing/2014/main" id="{88080724-7AD8-4DB5-9BB6-0CC2E33C1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Line 24">
              <a:extLst>
                <a:ext uri="{FF2B5EF4-FFF2-40B4-BE49-F238E27FC236}">
                  <a16:creationId xmlns:a16="http://schemas.microsoft.com/office/drawing/2014/main" id="{A2365D45-8B47-4528-A475-09FCF24F6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Line 25">
              <a:extLst>
                <a:ext uri="{FF2B5EF4-FFF2-40B4-BE49-F238E27FC236}">
                  <a16:creationId xmlns:a16="http://schemas.microsoft.com/office/drawing/2014/main" id="{69BD1DDE-3148-4540-9252-678B33E9B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3" name="Group 34">
            <a:extLst>
              <a:ext uri="{FF2B5EF4-FFF2-40B4-BE49-F238E27FC236}">
                <a16:creationId xmlns:a16="http://schemas.microsoft.com/office/drawing/2014/main" id="{8B0B2EA3-55DC-4E1F-ADBB-7267CA696224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724150"/>
            <a:ext cx="2667000" cy="889000"/>
            <a:chOff x="2698" y="2704"/>
            <a:chExt cx="1680" cy="560"/>
          </a:xfrm>
        </p:grpSpPr>
        <p:grpSp>
          <p:nvGrpSpPr>
            <p:cNvPr id="64" name="Group 9">
              <a:extLst>
                <a:ext uri="{FF2B5EF4-FFF2-40B4-BE49-F238E27FC236}">
                  <a16:creationId xmlns:a16="http://schemas.microsoft.com/office/drawing/2014/main" id="{85D8EFF3-0C8E-4516-9D6D-E530B9947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8" y="3072"/>
              <a:ext cx="1680" cy="192"/>
              <a:chOff x="336" y="3312"/>
              <a:chExt cx="1632" cy="192"/>
            </a:xfrm>
          </p:grpSpPr>
          <p:sp>
            <p:nvSpPr>
              <p:cNvPr id="66" name="Line 10">
                <a:extLst>
                  <a:ext uri="{FF2B5EF4-FFF2-40B4-BE49-F238E27FC236}">
                    <a16:creationId xmlns:a16="http://schemas.microsoft.com/office/drawing/2014/main" id="{8A147968-D191-4F44-B4B6-9FDDA9E92F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" name="Line 11">
                <a:extLst>
                  <a:ext uri="{FF2B5EF4-FFF2-40B4-BE49-F238E27FC236}">
                    <a16:creationId xmlns:a16="http://schemas.microsoft.com/office/drawing/2014/main" id="{FB148C8A-F084-4D16-A020-B93C6AC11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" name="Line 12">
                <a:extLst>
                  <a:ext uri="{FF2B5EF4-FFF2-40B4-BE49-F238E27FC236}">
                    <a16:creationId xmlns:a16="http://schemas.microsoft.com/office/drawing/2014/main" id="{59D0A25C-B687-47AA-BCCC-6E51F2142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5" name="Text Box 27">
              <a:extLst>
                <a:ext uri="{FF2B5EF4-FFF2-40B4-BE49-F238E27FC236}">
                  <a16:creationId xmlns:a16="http://schemas.microsoft.com/office/drawing/2014/main" id="{3201773D-AC57-4097-A030-57B81A414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6" y="2704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W(5)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69" name="Text Box 30">
            <a:extLst>
              <a:ext uri="{FF2B5EF4-FFF2-40B4-BE49-F238E27FC236}">
                <a16:creationId xmlns:a16="http://schemas.microsoft.com/office/drawing/2014/main" id="{587E0062-C6F7-47BD-A3C5-592AF92F6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200150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R() </a:t>
            </a:r>
            <a:r>
              <a:rPr lang="fr-CH" altLang="en-US" sz="280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>
                <a:latin typeface="Times New Roman" panose="02020603050405020304" pitchFamily="18" charset="0"/>
              </a:rPr>
              <a:t> 5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71" name="Line 5">
            <a:extLst>
              <a:ext uri="{FF2B5EF4-FFF2-40B4-BE49-F238E27FC236}">
                <a16:creationId xmlns:a16="http://schemas.microsoft.com/office/drawing/2014/main" id="{6FB51C3B-7C98-4FFE-9549-3EB96434A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6475" y="344805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" name="Line 6">
            <a:extLst>
              <a:ext uri="{FF2B5EF4-FFF2-40B4-BE49-F238E27FC236}">
                <a16:creationId xmlns:a16="http://schemas.microsoft.com/office/drawing/2014/main" id="{F16B63DE-071F-41FD-B007-60539252E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6475" y="3333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3" name="Text Box 26">
            <a:extLst>
              <a:ext uri="{FF2B5EF4-FFF2-40B4-BE49-F238E27FC236}">
                <a16:creationId xmlns:a16="http://schemas.microsoft.com/office/drawing/2014/main" id="{91F56D15-EA5A-4E81-AE26-26254B87F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00350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W(6)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74" name="Text Box 29">
            <a:extLst>
              <a:ext uri="{FF2B5EF4-FFF2-40B4-BE49-F238E27FC236}">
                <a16:creationId xmlns:a16="http://schemas.microsoft.com/office/drawing/2014/main" id="{6743FD24-50D6-4B35-8207-7BCB678F1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495550"/>
            <a:ext cx="933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crash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75" name="Line 31">
            <a:extLst>
              <a:ext uri="{FF2B5EF4-FFF2-40B4-BE49-F238E27FC236}">
                <a16:creationId xmlns:a16="http://schemas.microsoft.com/office/drawing/2014/main" id="{C53732D1-7103-4997-90CB-E10C8E338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02895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" name="Line 32">
            <a:extLst>
              <a:ext uri="{FF2B5EF4-FFF2-40B4-BE49-F238E27FC236}">
                <a16:creationId xmlns:a16="http://schemas.microsoft.com/office/drawing/2014/main" id="{90A28635-DF7C-402A-9913-485CD6434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02895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12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D0A6-43AA-4AE1-A637-4C68D1B4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5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8284330-DD05-4BEB-9ECB-F7DE3FAE3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62300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68DF5A1-CAD4-465B-8654-63BB47AAA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14500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3DB34D-7CA7-429D-882D-27DA045016C0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943100"/>
            <a:ext cx="1143000" cy="228600"/>
            <a:chOff x="336" y="3312"/>
            <a:chExt cx="1632" cy="192"/>
          </a:xfrm>
        </p:grpSpPr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8CF71947-A236-4C9D-8259-DA15DE970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44FC9B21-93C9-497A-AE69-A772AAA43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B3B5E7EB-F352-4008-827A-1041FBA7B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F0C123-5285-4EB7-949C-63C6152DD29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781300"/>
            <a:ext cx="2667000" cy="889000"/>
            <a:chOff x="2698" y="2704"/>
            <a:chExt cx="1680" cy="5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1B739A9-E23B-421A-A424-38D66E47B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8" y="3072"/>
              <a:ext cx="1680" cy="192"/>
              <a:chOff x="336" y="3312"/>
              <a:chExt cx="1632" cy="192"/>
            </a:xfrm>
          </p:grpSpPr>
          <p:sp>
            <p:nvSpPr>
              <p:cNvPr id="13" name="Line 11">
                <a:extLst>
                  <a:ext uri="{FF2B5EF4-FFF2-40B4-BE49-F238E27FC236}">
                    <a16:creationId xmlns:a16="http://schemas.microsoft.com/office/drawing/2014/main" id="{B26475CE-3DE4-4388-B401-2A3E4B8BB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2">
                <a:extLst>
                  <a:ext uri="{FF2B5EF4-FFF2-40B4-BE49-F238E27FC236}">
                    <a16:creationId xmlns:a16="http://schemas.microsoft.com/office/drawing/2014/main" id="{F2B8F705-32C3-4C15-821F-82CFDDA8E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3">
                <a:extLst>
                  <a:ext uri="{FF2B5EF4-FFF2-40B4-BE49-F238E27FC236}">
                    <a16:creationId xmlns:a16="http://schemas.microsoft.com/office/drawing/2014/main" id="{A7153662-FCC3-434C-9B15-3429F2A1C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7328D4CC-3698-4346-A924-081D34250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6" y="2704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W(5)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16" name="Text Box 15">
            <a:extLst>
              <a:ext uri="{FF2B5EF4-FFF2-40B4-BE49-F238E27FC236}">
                <a16:creationId xmlns:a16="http://schemas.microsoft.com/office/drawing/2014/main" id="{7C685CAF-4A69-4CBA-B59C-F26D87AD0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257300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R() </a:t>
            </a:r>
            <a:r>
              <a:rPr lang="fr-CH" altLang="en-US" sz="280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>
                <a:latin typeface="Times New Roman" panose="02020603050405020304" pitchFamily="18" charset="0"/>
              </a:rPr>
              <a:t> 6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5A1361-AD1F-4D26-A0E0-452604AEFAA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552700"/>
            <a:ext cx="2076450" cy="1371600"/>
            <a:chOff x="720" y="2544"/>
            <a:chExt cx="1308" cy="864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F56A0762-9532-457A-B085-53EEA2C0A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314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834F5B68-1BD2-4592-B4D5-F2CB20DF6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33669798-FB09-459B-91EE-BBC3F6691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736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W(6)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28006CF1-81AF-40A8-8206-54BA2658A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44"/>
              <a:ext cx="5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crash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C804AAF7-162F-43C9-9BA8-C478B912ED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880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0B228733-E3A7-4AD8-BFC9-40878C766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0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8571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0A49-CA2C-46BD-BF46-7B80BB86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A33D-6E20-4301-BAC5-2EDFDCAD6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1: safe register</a:t>
            </a:r>
          </a:p>
          <a:p>
            <a:endParaRPr lang="en-US" dirty="0"/>
          </a:p>
          <a:p>
            <a:r>
              <a:rPr lang="en-US" dirty="0"/>
              <a:t>Execution 2: ?</a:t>
            </a:r>
          </a:p>
          <a:p>
            <a:endParaRPr lang="en-US" dirty="0"/>
          </a:p>
          <a:p>
            <a:r>
              <a:rPr lang="en-US" dirty="0"/>
              <a:t>Executions 3; 4; 5: regular register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2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4F78-AF57-489F-9E17-E78BEFCE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Regular register algorithms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A146449-2CF2-4A06-A46C-1106665DE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7219950" cy="3818430"/>
          </a:xfrm>
        </p:spPr>
        <p:txBody>
          <a:bodyPr/>
          <a:lstStyle/>
          <a:p>
            <a:r>
              <a:rPr lang="fr-CH" altLang="en-US" u="sng" dirty="0">
                <a:ea typeface="ＭＳ Ｐゴシック" panose="020B0600070205080204" pitchFamily="34" charset="-128"/>
              </a:rPr>
              <a:t>Setup</a:t>
            </a:r>
          </a:p>
          <a:p>
            <a:r>
              <a:rPr lang="fr-CH" altLang="en-US" dirty="0">
                <a:ea typeface="ＭＳ Ｐゴシック" panose="020B0600070205080204" pitchFamily="34" charset="-128"/>
              </a:rPr>
              <a:t>Simple algorithm with failure detectors</a:t>
            </a:r>
          </a:p>
          <a:p>
            <a:r>
              <a:rPr lang="fr-CH" altLang="en-US" dirty="0">
                <a:ea typeface="ＭＳ Ｐゴシック" panose="020B0600070205080204" pitchFamily="34" charset="-128"/>
              </a:rPr>
              <a:t>A tight asynchronous lower bound</a:t>
            </a:r>
          </a:p>
          <a:p>
            <a:r>
              <a:rPr lang="fr-CH" altLang="en-US" dirty="0">
                <a:ea typeface="ＭＳ Ｐゴシック" panose="020B0600070205080204" pitchFamily="34" charset="-128"/>
              </a:rPr>
              <a:t>Algorithm without failure detectors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BA1EF-774B-4A42-BDBC-A06E55ED9F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9274144-009D-47D0-A8FE-2B519D98797B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>
            <a:extLst>
              <a:ext uri="{FF2B5EF4-FFF2-40B4-BE49-F238E27FC236}">
                <a16:creationId xmlns:a16="http://schemas.microsoft.com/office/drawing/2014/main" id="{2B973031-CE97-4F8D-93BC-B23152C16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H" dirty="0"/>
              <a:t>Implementing a register: Setup</a:t>
            </a:r>
            <a:endParaRPr lang="en-GB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7B50B0C-7D19-4504-AB6C-85320C215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199" y="949504"/>
            <a:ext cx="8543925" cy="381843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From message passing to shared memory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Implementing the register boils down to implementing Read() and Write() operations at every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EE67E-B270-4515-9D9D-992752794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B694978-D5A0-4AB3-838E-3DB275E40B4C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25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>
            <a:extLst>
              <a:ext uri="{FF2B5EF4-FFF2-40B4-BE49-F238E27FC236}">
                <a16:creationId xmlns:a16="http://schemas.microsoft.com/office/drawing/2014/main" id="{EDE1FF70-47B6-4872-A9F0-5541BD430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H" dirty="0"/>
              <a:t>Implementing a register: Setup</a:t>
            </a:r>
            <a:endParaRPr lang="en-GB" dirty="0"/>
          </a:p>
        </p:txBody>
      </p:sp>
      <p:sp>
        <p:nvSpPr>
          <p:cNvPr id="626691" name="Rectangle 3">
            <a:extLst>
              <a:ext uri="{FF2B5EF4-FFF2-40B4-BE49-F238E27FC236}">
                <a16:creationId xmlns:a16="http://schemas.microsoft.com/office/drawing/2014/main" id="{25B9BC25-988A-46F7-BD7F-7D1030FD2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22076"/>
            <a:ext cx="8534400" cy="4060646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fr-CH" altLang="en-US" dirty="0">
                <a:ea typeface="ＭＳ Ｐゴシック" panose="020B0600070205080204" pitchFamily="34" charset="-128"/>
              </a:rPr>
              <a:t>Before returning a Read() value,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CH" altLang="en-US" dirty="0">
                <a:ea typeface="ＭＳ Ｐゴシック" panose="020B0600070205080204" pitchFamily="34" charset="-128"/>
              </a:rPr>
              <a:t>the process must communicate with other processes</a:t>
            </a:r>
          </a:p>
          <a:p>
            <a:pPr>
              <a:lnSpc>
                <a:spcPct val="90000"/>
              </a:lnSpc>
            </a:pPr>
            <a:endParaRPr lang="fr-CH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fr-CH" altLang="en-US" dirty="0">
                <a:ea typeface="ＭＳ Ｐゴシック" panose="020B0600070205080204" pitchFamily="34" charset="-128"/>
              </a:rPr>
              <a:t>Before performing a Write()</a:t>
            </a:r>
            <a:r>
              <a:rPr lang="fr-CH" altLang="en-US" i="1" dirty="0">
                <a:ea typeface="ＭＳ Ｐゴシック" panose="020B0600070205080204" pitchFamily="34" charset="-128"/>
              </a:rPr>
              <a:t>,</a:t>
            </a:r>
            <a:r>
              <a:rPr lang="fr-CH" altLang="en-US" dirty="0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CH" altLang="en-US" dirty="0">
                <a:ea typeface="ＭＳ Ｐゴシック" panose="020B0600070205080204" pitchFamily="34" charset="-128"/>
              </a:rPr>
              <a:t>i.e., returning the </a:t>
            </a:r>
            <a:r>
              <a:rPr lang="fr-CH" altLang="en-US" dirty="0" err="1">
                <a:ea typeface="ＭＳ Ｐゴシック" panose="020B0600070205080204" pitchFamily="34" charset="-128"/>
              </a:rPr>
              <a:t>corresponding</a:t>
            </a:r>
            <a:r>
              <a:rPr lang="fr-CH" altLang="en-US" dirty="0">
                <a:ea typeface="ＭＳ Ｐゴシック" panose="020B0600070205080204" pitchFamily="34" charset="-128"/>
              </a:rPr>
              <a:t> ACK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fr-CH" altLang="en-US" dirty="0">
                <a:ea typeface="ＭＳ Ｐゴシック" panose="020B0600070205080204" pitchFamily="34" charset="-128"/>
              </a:rPr>
              <a:t>the process must communicate with other processes</a:t>
            </a:r>
          </a:p>
          <a:p>
            <a:endParaRPr lang="fr-CH" altLang="en-US" dirty="0">
              <a:ea typeface="ＭＳ Ｐゴシック" panose="020B0600070205080204" pitchFamily="34" charset="-128"/>
            </a:endParaRPr>
          </a:p>
          <a:p>
            <a:r>
              <a:rPr lang="fr-CH" altLang="en-US" dirty="0">
                <a:ea typeface="ＭＳ Ｐゴシック" panose="020B0600070205080204" pitchFamily="34" charset="-128"/>
              </a:rPr>
              <a:t>We assume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H" altLang="en-US" dirty="0">
                <a:ea typeface="ＭＳ Ｐゴシック" panose="020B0600070205080204" pitchFamily="34" charset="-128"/>
              </a:rPr>
              <a:t>reliable point-to-point channels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H" altLang="en-US" dirty="0">
                <a:ea typeface="ＭＳ Ｐゴシック" panose="020B0600070205080204" pitchFamily="34" charset="-128"/>
              </a:rPr>
              <a:t>every process pi holds a copy of the register value vi</a:t>
            </a:r>
            <a:endParaRPr lang="en-GB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E53D8-550F-45CE-9C56-7945A0F29A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14B034-EF54-4A1B-8E4F-90C779F9EFCA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26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11D2-A450-455A-877B-C3E53974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simplistic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1AD2-7F0B-4EE4-B3CF-D966765C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idea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one process, say p1, holds the value of the register</a:t>
            </a:r>
          </a:p>
          <a:p>
            <a:endParaRPr lang="en-US" dirty="0"/>
          </a:p>
          <a:p>
            <a:r>
              <a:rPr lang="en-US" dirty="0"/>
              <a:t>P1 "plays" a centralized data repository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Think of, say, Dropbox or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Algorithm is simplistic since we additionally assume that p1 does not fail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72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DCB3-912E-4484-B369-B6A196D3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simplistic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C6E40-6494-4AC1-BFF4-B030A4A63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6113"/>
            <a:ext cx="4106862" cy="423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At every process pi</a:t>
            </a:r>
            <a:r>
              <a:rPr lang="zh-CN" altLang="en-US" sz="2000" dirty="0">
                <a:ea typeface="ＭＳ Ｐゴシック" panose="020B0600070205080204" pitchFamily="34" charset="-128"/>
              </a:rPr>
              <a:t>：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read()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send [R] to p1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wait to receive [v] from p1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return v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write(v) at writer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send [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W,v</a:t>
            </a:r>
            <a:r>
              <a:rPr lang="en-US" altLang="en-US" sz="2000" dirty="0">
                <a:ea typeface="ＭＳ Ｐゴシック" panose="020B0600070205080204" pitchFamily="34" charset="-128"/>
              </a:rPr>
              <a:t>] to p1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wait  to receive [</a:t>
            </a:r>
            <a:r>
              <a:rPr lang="en-US" altLang="zh-CN" sz="2000" dirty="0">
                <a:ea typeface="ＭＳ Ｐゴシック" panose="020B0600070205080204" pitchFamily="34" charset="-128"/>
              </a:rPr>
              <a:t>ACK</a:t>
            </a:r>
            <a:r>
              <a:rPr lang="en-US" altLang="en-US" sz="2000" dirty="0">
                <a:ea typeface="ＭＳ Ｐゴシック" panose="020B0600070205080204" pitchFamily="34" charset="-128"/>
              </a:rPr>
              <a:t>] from p1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return </a:t>
            </a:r>
            <a:r>
              <a:rPr lang="en-US" altLang="zh-CN" sz="2000" dirty="0">
                <a:ea typeface="ＭＳ Ｐゴシック" panose="020B0600070205080204" pitchFamily="34" charset="-128"/>
              </a:rPr>
              <a:t>ACK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5B8D53-4225-41D0-BCD6-F7047DF09743}"/>
              </a:ext>
            </a:extLst>
          </p:cNvPr>
          <p:cNvSpPr txBox="1">
            <a:spLocks noChangeArrowheads="1"/>
          </p:cNvSpPr>
          <p:nvPr/>
        </p:nvSpPr>
        <p:spPr>
          <a:xfrm>
            <a:off x="4729162" y="646113"/>
            <a:ext cx="4106863" cy="38649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宋体" panose="02010600030101010101" pitchFamily="2" charset="-122"/>
                <a:ea typeface="ＭＳ Ｐゴシック" panose="020B0600070205080204" pitchFamily="34" charset="-128"/>
              </a:rPr>
              <a:t>At p1: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宋体" panose="02010600030101010101" pitchFamily="2" charset="-122"/>
                <a:ea typeface="ＭＳ Ｐゴシック" panose="020B0600070205080204" pitchFamily="34" charset="-128"/>
              </a:rPr>
              <a:t>Init: v1 := </a:t>
            </a:r>
            <a:r>
              <a:rPr lang="en-US" sz="2000" dirty="0"/>
              <a:t>⊥</a:t>
            </a:r>
            <a:endParaRPr lang="en-US" altLang="en-US" sz="2000" dirty="0">
              <a:latin typeface="宋体" panose="02010600030101010101" pitchFamily="2" charset="-122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latin typeface="宋体" panose="02010600030101010101" pitchFamily="2" charset="-122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宋体" panose="02010600030101010101" pitchFamily="2" charset="-122"/>
                <a:ea typeface="ＭＳ Ｐゴシック" panose="020B0600070205080204" pitchFamily="34" charset="-128"/>
              </a:rPr>
              <a:t>upon receive [R] from pi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宋体" panose="02010600030101010101" pitchFamily="2" charset="-122"/>
                <a:ea typeface="ＭＳ Ｐゴシック" panose="020B0600070205080204" pitchFamily="34" charset="-128"/>
              </a:rPr>
              <a:t>	send [v1] to pi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>
              <a:latin typeface="宋体" panose="02010600030101010101" pitchFamily="2" charset="-122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宋体" panose="02010600030101010101" pitchFamily="2" charset="-122"/>
                <a:ea typeface="ＭＳ Ｐゴシック" panose="020B0600070205080204" pitchFamily="34" charset="-128"/>
              </a:rPr>
              <a:t>upon receive [</a:t>
            </a:r>
            <a:r>
              <a:rPr lang="en-US" altLang="en-US" sz="2000" dirty="0" err="1">
                <a:latin typeface="宋体" panose="02010600030101010101" pitchFamily="2" charset="-122"/>
                <a:ea typeface="ＭＳ Ｐゴシック" panose="020B0600070205080204" pitchFamily="34" charset="-128"/>
              </a:rPr>
              <a:t>W,v</a:t>
            </a:r>
            <a:r>
              <a:rPr lang="en-US" altLang="en-US" sz="2000" dirty="0">
                <a:latin typeface="宋体" panose="02010600030101010101" pitchFamily="2" charset="-122"/>
                <a:ea typeface="ＭＳ Ｐゴシック" panose="020B0600070205080204" pitchFamily="34" charset="-128"/>
              </a:rPr>
              <a:t>] from pi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宋体" panose="02010600030101010101" pitchFamily="2" charset="-122"/>
                <a:ea typeface="ＭＳ Ｐゴシック" panose="020B0600070205080204" pitchFamily="34" charset="-128"/>
              </a:rPr>
              <a:t>	v1 := v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latin typeface="宋体" panose="02010600030101010101" pitchFamily="2" charset="-122"/>
                <a:ea typeface="ＭＳ Ｐゴシック" panose="020B0600070205080204" pitchFamily="34" charset="-128"/>
              </a:rPr>
              <a:t>	send [ACK] to pi </a:t>
            </a:r>
            <a:endParaRPr lang="en-GB" altLang="en-US" sz="2000" dirty="0">
              <a:latin typeface="宋体" panose="02010600030101010101" pitchFamily="2" charset="-122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783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3BBE-BAB5-4A6A-9116-F56C00BA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BC99-5086-4712-9EFA-B6E564CA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 might crash?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then the register is not live (wait-free)</a:t>
            </a:r>
          </a:p>
          <a:p>
            <a:endParaRPr lang="en-US" dirty="0"/>
          </a:p>
          <a:p>
            <a:r>
              <a:rPr lang="en-US" dirty="0"/>
              <a:t>Only if p1 is always correct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then the register is regular and wait-free</a:t>
            </a:r>
          </a:p>
        </p:txBody>
      </p:sp>
    </p:spTree>
    <p:extLst>
      <p:ext uri="{BB962C8B-B14F-4D97-AF65-F5344CB8AC3E}">
        <p14:creationId xmlns:p14="http://schemas.microsoft.com/office/powerpoint/2010/main" val="31181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Shared memory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anose="020B0600070205080204" pitchFamily="34" charset="-128"/>
              </a:rPr>
              <a:t>regular and atomic (1,N) register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sr-Latn-C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294583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9BB8-535D-4DCF-827B-55ACB064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register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4BC1-61AD-485F-A41A-F976FABE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  <a:p>
            <a:r>
              <a:rPr lang="en-US" u="sng" dirty="0"/>
              <a:t>Simple algorithm with failure detectors</a:t>
            </a:r>
          </a:p>
          <a:p>
            <a:r>
              <a:rPr lang="en-US" dirty="0"/>
              <a:t>A tight asynchronous lower bound</a:t>
            </a:r>
          </a:p>
          <a:p>
            <a:r>
              <a:rPr lang="en-US" dirty="0"/>
              <a:t>Algorithm without failure detectors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53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E4C0-CFD4-4282-BE6C-454FAE9A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(1, N) regular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6506-D363-42CF-AFEF-6391274E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64" y="666750"/>
            <a:ext cx="8918532" cy="46100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Name: (1, N)-</a:t>
            </a:r>
            <a:r>
              <a:rPr lang="en-US" dirty="0" err="1"/>
              <a:t>RegularRegister</a:t>
            </a:r>
            <a:r>
              <a:rPr lang="en-US" dirty="0"/>
              <a:t>, instance </a:t>
            </a:r>
            <a:r>
              <a:rPr lang="en-US" dirty="0" err="1"/>
              <a:t>onrr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Request: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&lt; </a:t>
            </a:r>
            <a:r>
              <a:rPr lang="en-US" dirty="0" err="1"/>
              <a:t>onrr</a:t>
            </a:r>
            <a:r>
              <a:rPr lang="en-US" dirty="0"/>
              <a:t>, Read &gt;: Invokes a read operation on the register.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&lt; </a:t>
            </a:r>
            <a:r>
              <a:rPr lang="en-US" dirty="0" err="1"/>
              <a:t>onrr</a:t>
            </a:r>
            <a:r>
              <a:rPr lang="en-US" dirty="0"/>
              <a:t>, Write | v &gt;: Invokes a write operation with value v on the register.</a:t>
            </a:r>
          </a:p>
          <a:p>
            <a:endParaRPr lang="en-US" dirty="0"/>
          </a:p>
          <a:p>
            <a:r>
              <a:rPr lang="en-US" dirty="0"/>
              <a:t>Indication: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&lt; </a:t>
            </a:r>
            <a:r>
              <a:rPr lang="en-US" dirty="0" err="1"/>
              <a:t>onrr</a:t>
            </a:r>
            <a:r>
              <a:rPr lang="en-US" dirty="0"/>
              <a:t>, </a:t>
            </a:r>
            <a:r>
              <a:rPr lang="en-US" dirty="0" err="1"/>
              <a:t>ReadReturn</a:t>
            </a:r>
            <a:r>
              <a:rPr lang="en-US" dirty="0"/>
              <a:t> | v &gt;: Completes a read operation on the register with return value v.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&lt; </a:t>
            </a:r>
            <a:r>
              <a:rPr lang="en-US" dirty="0" err="1"/>
              <a:t>onrr</a:t>
            </a:r>
            <a:r>
              <a:rPr lang="en-US" dirty="0"/>
              <a:t>, </a:t>
            </a:r>
            <a:r>
              <a:rPr lang="en-US" dirty="0" err="1"/>
              <a:t>WriteReturn</a:t>
            </a:r>
            <a:r>
              <a:rPr lang="en-US" dirty="0"/>
              <a:t> &gt;: Completes a write operation on the register.</a:t>
            </a:r>
          </a:p>
          <a:p>
            <a:endParaRPr lang="en-US" dirty="0"/>
          </a:p>
          <a:p>
            <a:r>
              <a:rPr lang="en-US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ONRR1. Termination</a:t>
            </a:r>
            <a:r>
              <a:rPr lang="en-US" dirty="0"/>
              <a:t>: If a correct process invokes an operation, then the operation eventually completes.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ONRR2. Validity</a:t>
            </a:r>
            <a:r>
              <a:rPr lang="en-US" dirty="0"/>
              <a:t>: A read that is not concurrent with a write returns the last value written; a read that is concurrent with a write returns the last value written or the value concurrently written.</a:t>
            </a:r>
          </a:p>
        </p:txBody>
      </p:sp>
    </p:spTree>
    <p:extLst>
      <p:ext uri="{BB962C8B-B14F-4D97-AF65-F5344CB8AC3E}">
        <p14:creationId xmlns:p14="http://schemas.microsoft.com/office/powerpoint/2010/main" val="172905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68F5-673C-48A3-96B7-3DB29CE5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Read-One Write-All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1E6A-72BB-4A44-BCE6-5DA68022C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68" y="776614"/>
            <a:ext cx="8768220" cy="430268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Implements: (1, N)-</a:t>
            </a:r>
            <a:r>
              <a:rPr lang="en-US" dirty="0" err="1"/>
              <a:t>RegularRegister</a:t>
            </a:r>
            <a:r>
              <a:rPr lang="en-US" dirty="0"/>
              <a:t>, instance </a:t>
            </a:r>
            <a:r>
              <a:rPr lang="en-US" dirty="0" err="1"/>
              <a:t>onrr</a:t>
            </a:r>
            <a:r>
              <a:rPr lang="en-US" dirty="0"/>
              <a:t>.</a:t>
            </a:r>
          </a:p>
          <a:p>
            <a:r>
              <a:rPr lang="en-US" dirty="0"/>
              <a:t>Uses: </a:t>
            </a:r>
            <a:r>
              <a:rPr lang="en-US" dirty="0" err="1"/>
              <a:t>BestEffortBroadcast</a:t>
            </a:r>
            <a:r>
              <a:rPr lang="en-US" dirty="0"/>
              <a:t>, instance </a:t>
            </a:r>
            <a:r>
              <a:rPr lang="en-US" dirty="0" err="1"/>
              <a:t>beb</a:t>
            </a:r>
            <a:r>
              <a:rPr lang="en-US" dirty="0"/>
              <a:t>; </a:t>
            </a:r>
            <a:r>
              <a:rPr lang="en-US" dirty="0" err="1"/>
              <a:t>PerfectPointToPointLinks</a:t>
            </a:r>
            <a:r>
              <a:rPr lang="en-US" dirty="0"/>
              <a:t>, instance pl; </a:t>
            </a:r>
            <a:r>
              <a:rPr lang="en-US" b="1" dirty="0" err="1"/>
              <a:t>PerfectFailureDetector</a:t>
            </a:r>
            <a:r>
              <a:rPr lang="en-US" dirty="0"/>
              <a:t>, instance 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onrr</a:t>
            </a:r>
            <a:r>
              <a:rPr lang="en-US" dirty="0"/>
              <a:t>, Init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val</a:t>
            </a:r>
            <a:r>
              <a:rPr lang="en-US" dirty="0"/>
              <a:t> := ⊥;</a:t>
            </a:r>
          </a:p>
          <a:p>
            <a:pPr marL="0" indent="0">
              <a:buNone/>
            </a:pPr>
            <a:r>
              <a:rPr lang="en-US" dirty="0"/>
              <a:t>	correct := </a:t>
            </a:r>
            <a:r>
              <a:rPr lang="el-GR" dirty="0"/>
              <a:t>Π;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writeset</a:t>
            </a:r>
            <a:r>
              <a:rPr lang="en-US" dirty="0"/>
              <a:t> := ∅;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P , Crash | p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correct := correct \ {p};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onrr</a:t>
            </a:r>
            <a:r>
              <a:rPr lang="en-US" dirty="0"/>
              <a:t>, Read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trigger</a:t>
            </a:r>
            <a:r>
              <a:rPr lang="en-US" dirty="0"/>
              <a:t> &lt; </a:t>
            </a:r>
            <a:r>
              <a:rPr lang="en-US" dirty="0" err="1"/>
              <a:t>onrr</a:t>
            </a:r>
            <a:r>
              <a:rPr lang="en-US" dirty="0"/>
              <a:t>, </a:t>
            </a:r>
            <a:r>
              <a:rPr lang="en-US" dirty="0" err="1"/>
              <a:t>ReadReturn</a:t>
            </a:r>
            <a:r>
              <a:rPr lang="en-US" dirty="0"/>
              <a:t> | </a:t>
            </a:r>
            <a:r>
              <a:rPr lang="en-US" dirty="0" err="1"/>
              <a:t>val</a:t>
            </a:r>
            <a:r>
              <a:rPr lang="en-US" dirty="0"/>
              <a:t> 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onrr</a:t>
            </a:r>
            <a:r>
              <a:rPr lang="en-US" dirty="0"/>
              <a:t>, Write | v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trigger</a:t>
            </a:r>
            <a:r>
              <a:rPr lang="en-US" dirty="0"/>
              <a:t> &lt; </a:t>
            </a:r>
            <a:r>
              <a:rPr lang="en-US" dirty="0" err="1"/>
              <a:t>beb</a:t>
            </a:r>
            <a:r>
              <a:rPr lang="en-US" dirty="0"/>
              <a:t>, Broadcast | [WRITE, v] 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293D35-590C-45C8-80FB-EB4C3DD74EEF}"/>
              </a:ext>
            </a:extLst>
          </p:cNvPr>
          <p:cNvSpPr/>
          <p:nvPr/>
        </p:nvSpPr>
        <p:spPr>
          <a:xfrm>
            <a:off x="4446730" y="1598644"/>
            <a:ext cx="470352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upon event 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beb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Deliver | q, [WRITE, v] &gt;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val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:= v;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&lt; pl, Send | q, ACK &gt;;</a:t>
            </a:r>
          </a:p>
          <a:p>
            <a:pPr marL="0" indent="0">
              <a:buNone/>
            </a:pPr>
            <a:endParaRPr 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upon event 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&lt; pl, Deliver | p, ACK &gt;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writeset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:=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writeset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∪ {p};</a:t>
            </a:r>
          </a:p>
          <a:p>
            <a:pPr marL="0" indent="0">
              <a:buNone/>
            </a:pPr>
            <a:endParaRPr 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upon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correct ⊆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writeset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writeset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:= ∅;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trigger 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onrr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WriteReturn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&gt;;</a:t>
            </a:r>
          </a:p>
        </p:txBody>
      </p:sp>
    </p:spTree>
    <p:extLst>
      <p:ext uri="{BB962C8B-B14F-4D97-AF65-F5344CB8AC3E}">
        <p14:creationId xmlns:p14="http://schemas.microsoft.com/office/powerpoint/2010/main" val="254059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1D00-7040-46E6-B73D-5908B9A9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Correctness (wait-freedom)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F3DFDC52-5724-46C1-94C9-BA0E313DC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altLang="en-US" dirty="0">
                <a:ea typeface="ＭＳ Ｐゴシック" panose="020B0600070205080204" pitchFamily="34" charset="-128"/>
              </a:rPr>
              <a:t>read()</a:t>
            </a:r>
          </a:p>
          <a:p>
            <a:pPr lvl="1"/>
            <a:r>
              <a:rPr lang="fr-CH" altLang="en-US" sz="2000" dirty="0">
                <a:ea typeface="ＭＳ Ｐゴシック" panose="020B0600070205080204" pitchFamily="34" charset="-128"/>
              </a:rPr>
              <a:t>Local</a:t>
            </a:r>
          </a:p>
          <a:p>
            <a:pPr lvl="1">
              <a:buFont typeface="Wingdings" panose="05000000000000000000" pitchFamily="2" charset="2"/>
              <a:buNone/>
            </a:pPr>
            <a:endParaRPr lang="fr-CH" altLang="en-US" dirty="0">
              <a:ea typeface="ＭＳ Ｐゴシック" panose="020B0600070205080204" pitchFamily="34" charset="-128"/>
            </a:endParaRPr>
          </a:p>
          <a:p>
            <a:r>
              <a:rPr lang="fr-CH" altLang="en-US" dirty="0">
                <a:ea typeface="ＭＳ Ｐゴシック" panose="020B0600070205080204" pitchFamily="34" charset="-128"/>
              </a:rPr>
              <a:t>write()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H" altLang="en-US" sz="2000" dirty="0">
                <a:ea typeface="ＭＳ Ｐゴシック" panose="020B0600070205080204" pitchFamily="34" charset="-128"/>
              </a:rPr>
              <a:t>Strong completeness property of P + reliable channels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9C476-3578-45FF-95E9-0420C4C6D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B54F556-ACBE-4CC0-83D7-BB449A340499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33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94ED-BB16-44F4-A2D0-C26F2B06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Regularity proof (sketch)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510CD-1470-41F1-8F5C-D641CE27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455068" cy="3818430"/>
          </a:xfrm>
        </p:spPr>
        <p:txBody>
          <a:bodyPr>
            <a:normAutofit/>
          </a:bodyPr>
          <a:lstStyle/>
          <a:p>
            <a:r>
              <a:rPr lang="en-US" dirty="0"/>
              <a:t>(a) If there is no concurrent write operation, a Read() returns the last value written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dirty="0"/>
              <a:t>Assume a write(x) completes and no other Write() is invoked.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dirty="0"/>
              <a:t>By the accuracy property of 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100" dirty="0"/>
              <a:t>the value of the register at all processes that did not crash is x.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dirty="0"/>
              <a:t>Any subsequent read() invocation by some process </a:t>
            </a:r>
            <a:r>
              <a:rPr lang="en-US" sz="2100" dirty="0" err="1"/>
              <a:t>pj</a:t>
            </a:r>
            <a:r>
              <a:rPr lang="en-US" sz="2100" dirty="0"/>
              <a:t> returns the value of </a:t>
            </a:r>
            <a:r>
              <a:rPr lang="en-US" sz="2100" dirty="0" err="1"/>
              <a:t>pj</a:t>
            </a:r>
            <a:r>
              <a:rPr lang="en-US" sz="2100" dirty="0"/>
              <a:t>,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100" dirty="0"/>
              <a:t>i.e., x, which is the last written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0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94ED-BB16-44F4-A2D0-C26F2B06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Regularity proof (sketch)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510CD-1470-41F1-8F5C-D641CE27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536488" cy="3818430"/>
          </a:xfrm>
        </p:spPr>
        <p:txBody>
          <a:bodyPr>
            <a:normAutofit/>
          </a:bodyPr>
          <a:lstStyle/>
          <a:p>
            <a:r>
              <a:rPr lang="en-US" dirty="0"/>
              <a:t>(b) else, a Read() must return some value concurrently written or the last value written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Let x be the value returned by a read()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the properties of the reliable channels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x is the value of the register at some process.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This value does necessarily come from the last or a concurrent write().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3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>
            <a:extLst>
              <a:ext uri="{FF2B5EF4-FFF2-40B4-BE49-F238E27FC236}">
                <a16:creationId xmlns:a16="http://schemas.microsoft.com/office/drawing/2014/main" id="{8AC17668-B317-42EF-8EA9-9F85A5628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What if?</a:t>
            </a:r>
            <a:endParaRPr lang="en-GB"/>
          </a:p>
        </p:txBody>
      </p:sp>
      <p:sp>
        <p:nvSpPr>
          <p:cNvPr id="637955" name="Rectangle 3">
            <a:extLst>
              <a:ext uri="{FF2B5EF4-FFF2-40B4-BE49-F238E27FC236}">
                <a16:creationId xmlns:a16="http://schemas.microsoft.com/office/drawing/2014/main" id="{31E6B06A-23F1-41D5-A03B-9A5C40215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altLang="en-US" dirty="0">
                <a:ea typeface="ＭＳ Ｐゴシック" panose="020B0600070205080204" pitchFamily="34" charset="-128"/>
              </a:rPr>
              <a:t>We do not have a perfect FD / synchrony?</a:t>
            </a:r>
          </a:p>
          <a:p>
            <a:endParaRPr lang="fr-CH" altLang="en-US" dirty="0">
              <a:ea typeface="ＭＳ Ｐゴシック" panose="020B0600070205080204" pitchFamily="34" charset="-128"/>
            </a:endParaRPr>
          </a:p>
          <a:p>
            <a:r>
              <a:rPr lang="fr-CH" altLang="en-US" dirty="0">
                <a:ea typeface="ＭＳ Ｐゴシック" panose="020B0600070205080204" pitchFamily="34" charset="-128"/>
              </a:rPr>
              <a:t>Can we still implement an algorithm that tolerates any number of (crash) failures?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50F83-B899-44BE-8ABD-1148E320C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62DD6FD-4013-4DD0-928A-F7A754B37D69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36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9BB8-535D-4DCF-827B-55ACB064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register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4BC1-61AD-485F-A41A-F976FABE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  <a:p>
            <a:r>
              <a:rPr lang="en-US" dirty="0"/>
              <a:t>Simple algorithm with failure detectors</a:t>
            </a:r>
          </a:p>
          <a:p>
            <a:r>
              <a:rPr lang="en-US" u="sng" dirty="0"/>
              <a:t>A tight asynchronous lower bound</a:t>
            </a:r>
          </a:p>
          <a:p>
            <a:r>
              <a:rPr lang="en-US" dirty="0"/>
              <a:t>Algorithm without failure detectors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85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>
            <a:extLst>
              <a:ext uri="{FF2B5EF4-FFF2-40B4-BE49-F238E27FC236}">
                <a16:creationId xmlns:a16="http://schemas.microsoft.com/office/drawing/2014/main" id="{F2EF5098-59F7-45C8-8665-63CBDFA9B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CH"/>
              <a:t>Lower bound</a:t>
            </a:r>
            <a:endParaRPr lang="en-GB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BD8DFB1-E4C5-4B7A-96F9-050CAAE0B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Theorem: any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*</a:t>
            </a:r>
            <a:r>
              <a:rPr lang="en-US" altLang="en-US" dirty="0">
                <a:ea typeface="ＭＳ Ｐゴシック" panose="020B0600070205080204" pitchFamily="34" charset="-128"/>
              </a:rPr>
              <a:t> wait-free asynchronous implementation of a regular register requires a majority of correct processes</a:t>
            </a:r>
          </a:p>
          <a:p>
            <a:pPr marL="457200" lvl="1" indent="0"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*assuming at least 1 writer and 1 reader distinct from each other</a:t>
            </a:r>
          </a:p>
          <a:p>
            <a:endParaRPr lang="fr-CH" altLang="en-US" sz="1800" dirty="0">
              <a:ea typeface="ＭＳ Ｐゴシック" panose="020B0600070205080204" pitchFamily="34" charset="-128"/>
            </a:endParaRPr>
          </a:p>
          <a:p>
            <a:endParaRPr lang="en-GB" altLang="en-US" sz="18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4A51-21F5-4D63-9245-7F00465E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f&lt;n/2 Lower bound (sketch)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4CA1928A-9B6B-494E-B02D-57ACC9E08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65" y="781051"/>
            <a:ext cx="8461331" cy="13180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Assume n=2f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Show that regular register implementation is impossible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13783572-EDAF-4075-8986-21950BC890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7B2003C-E23D-4BB3-9F7D-9FB2F2472A6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39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3640F1-491B-422B-A7F7-07EAFC13ABD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34716" y="2434013"/>
            <a:ext cx="6309122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15B760-6A92-40ED-9953-2A2AC0ACD64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22809" y="2726908"/>
            <a:ext cx="6309122" cy="107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7F98BB-8AE6-40F1-8AE6-36E6D71839D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16843" y="3898483"/>
            <a:ext cx="6310313" cy="107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BD109B-4852-47AA-9A06-EAB2622B874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26368" y="3537722"/>
            <a:ext cx="6309122" cy="107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8E63847-FD38-4D6A-8D22-E24324E31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2509" y="1941414"/>
            <a:ext cx="1065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Write (1)</a:t>
            </a:r>
          </a:p>
        </p:txBody>
      </p:sp>
      <p:sp>
        <p:nvSpPr>
          <p:cNvPr id="35" name="Line 10">
            <a:extLst>
              <a:ext uri="{FF2B5EF4-FFF2-40B4-BE49-F238E27FC236}">
                <a16:creationId xmlns:a16="http://schemas.microsoft.com/office/drawing/2014/main" id="{0A3B2383-3219-44D8-8230-786CB27ECE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7350" y="3457951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28B779F2-B809-4104-A545-5654A5538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457951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0E88F0-5A03-498C-B0AC-5D99264C6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56" y="2275660"/>
            <a:ext cx="1519238" cy="17859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26A5E5C-CBA3-4C88-AA7B-4CA35B7BC54A}"/>
              </a:ext>
            </a:extLst>
          </p:cNvPr>
          <p:cNvSpPr/>
          <p:nvPr/>
        </p:nvSpPr>
        <p:spPr>
          <a:xfrm>
            <a:off x="1275682" y="2394877"/>
            <a:ext cx="63498" cy="431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1">
                <a:extLst>
                  <a:ext uri="{FF2B5EF4-FFF2-40B4-BE49-F238E27FC236}">
                    <a16:creationId xmlns:a16="http://schemas.microsoft.com/office/drawing/2014/main" id="{9320968D-A927-42B9-95CB-F5F13552C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7" y="2344445"/>
                <a:ext cx="4485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4" name="TextBox 21">
                <a:extLst>
                  <a:ext uri="{FF2B5EF4-FFF2-40B4-BE49-F238E27FC236}">
                    <a16:creationId xmlns:a16="http://schemas.microsoft.com/office/drawing/2014/main" id="{9320968D-A927-42B9-95CB-F5F13552C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2917" y="2344445"/>
                <a:ext cx="448584" cy="461665"/>
              </a:xfrm>
              <a:prstGeom prst="rect">
                <a:avLst/>
              </a:prstGeom>
              <a:blipFill>
                <a:blip r:embed="rId2"/>
                <a:stretch>
                  <a:fillRect l="-2740" b="-2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326A5E5C-CBA3-4C88-AA7B-4CA35B7BC54A}"/>
              </a:ext>
            </a:extLst>
          </p:cNvPr>
          <p:cNvSpPr/>
          <p:nvPr/>
        </p:nvSpPr>
        <p:spPr>
          <a:xfrm>
            <a:off x="1268003" y="3497336"/>
            <a:ext cx="63498" cy="431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1">
                <a:extLst>
                  <a:ext uri="{FF2B5EF4-FFF2-40B4-BE49-F238E27FC236}">
                    <a16:creationId xmlns:a16="http://schemas.microsoft.com/office/drawing/2014/main" id="{9320968D-A927-42B9-95CB-F5F13552C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238" y="3446904"/>
                <a:ext cx="4485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6" name="TextBox 21">
                <a:extLst>
                  <a:ext uri="{FF2B5EF4-FFF2-40B4-BE49-F238E27FC236}">
                    <a16:creationId xmlns:a16="http://schemas.microsoft.com/office/drawing/2014/main" id="{9320968D-A927-42B9-95CB-F5F13552C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238" y="3446904"/>
                <a:ext cx="448584" cy="461665"/>
              </a:xfrm>
              <a:prstGeom prst="rect">
                <a:avLst/>
              </a:prstGeom>
              <a:blipFill>
                <a:blip r:embed="rId3"/>
                <a:stretch>
                  <a:fillRect l="-2740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 animBg="1"/>
      <p:bldP spid="21" grpId="0" animBg="1"/>
      <p:bldP spid="13" grpId="0" animBg="1"/>
      <p:bldP spid="14" grpId="0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4FE3-A516-4135-B58A-E04D6B5B3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2E27-ECB6-45F0-B07D-C5B1B89A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1" y="949504"/>
            <a:ext cx="8769680" cy="3818430"/>
          </a:xfrm>
        </p:spPr>
        <p:txBody>
          <a:bodyPr/>
          <a:lstStyle/>
          <a:p>
            <a:r>
              <a:rPr lang="en-US" dirty="0"/>
              <a:t>Shared memory or registers: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encapsulate data storage functionality accessible by </a:t>
            </a:r>
            <a:r>
              <a:rPr lang="en-US" b="1" u="sng" dirty="0"/>
              <a:t>read</a:t>
            </a:r>
            <a:r>
              <a:rPr lang="en-US" dirty="0"/>
              <a:t> and </a:t>
            </a:r>
            <a:r>
              <a:rPr lang="en-US" b="1" u="sng" dirty="0"/>
              <a:t>write</a:t>
            </a:r>
            <a:r>
              <a:rPr lang="en-US" dirty="0"/>
              <a:t> operations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store values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key-value store, such as Redis or </a:t>
            </a:r>
            <a:r>
              <a:rPr lang="en-US" dirty="0" err="1"/>
              <a:t>RocksDB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resemble those provided by multiprocessor machines at the hardware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though, are implemented in message-passing systems</a:t>
            </a:r>
          </a:p>
        </p:txBody>
      </p:sp>
    </p:spTree>
    <p:extLst>
      <p:ext uri="{BB962C8B-B14F-4D97-AF65-F5344CB8AC3E}">
        <p14:creationId xmlns:p14="http://schemas.microsoft.com/office/powerpoint/2010/main" val="100508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7E21-37AF-4775-8AB9-F9E39BF4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f&lt;n/2 Lower bound (sketch)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AB3F5C67-9962-4A5A-8B6C-6CEC801F1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62" y="781051"/>
            <a:ext cx="8517697" cy="13180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Assume n=2f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Show that regular register implementation is impossible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4E166D1E-AFD0-40B7-873D-FEC7548DE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63F8F88-E622-430F-B45B-323AA46C34E9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40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A12932-E29B-4029-932D-3A7D8BE57BC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38276" y="2089547"/>
            <a:ext cx="6309122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9C2F2A-6BCA-4A3C-8F8B-DA7BDE6D18C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26369" y="2382442"/>
            <a:ext cx="6309122" cy="107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7D3EF8-4B8D-4E07-B910-0B1959CADE5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20403" y="3554017"/>
            <a:ext cx="6310313" cy="107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DA39A8-566F-43BC-9E6B-772CB2B5ECF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29928" y="3193256"/>
            <a:ext cx="6309122" cy="107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2D051C-F539-4266-86A2-C63E001C1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6230" y="2685907"/>
            <a:ext cx="12442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Read()</a:t>
            </a:r>
            <a:r>
              <a:rPr lang="en-US" altLang="en-US" sz="1800" dirty="0">
                <a:sym typeface="Wingdings" panose="05000000000000000000" pitchFamily="2" charset="2"/>
              </a:rPr>
              <a:t>0</a:t>
            </a:r>
            <a:endParaRPr lang="en-US" altLang="en-US" sz="1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586BF6-D1FD-4742-BE48-39D06E4DB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122" y="3027760"/>
            <a:ext cx="1519238" cy="17978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26A5E5C-CBA3-4C88-AA7B-4CA35B7BC54A}"/>
              </a:ext>
            </a:extLst>
          </p:cNvPr>
          <p:cNvSpPr/>
          <p:nvPr/>
        </p:nvSpPr>
        <p:spPr>
          <a:xfrm>
            <a:off x="1139895" y="2035123"/>
            <a:ext cx="63498" cy="431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21">
                <a:extLst>
                  <a:ext uri="{FF2B5EF4-FFF2-40B4-BE49-F238E27FC236}">
                    <a16:creationId xmlns:a16="http://schemas.microsoft.com/office/drawing/2014/main" id="{9320968D-A927-42B9-95CB-F5F13552C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7130" y="1984691"/>
                <a:ext cx="4485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4" name="TextBox 21">
                <a:extLst>
                  <a:ext uri="{FF2B5EF4-FFF2-40B4-BE49-F238E27FC236}">
                    <a16:creationId xmlns:a16="http://schemas.microsoft.com/office/drawing/2014/main" id="{9320968D-A927-42B9-95CB-F5F13552C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130" y="1984691"/>
                <a:ext cx="448584" cy="461665"/>
              </a:xfrm>
              <a:prstGeom prst="rect">
                <a:avLst/>
              </a:prstGeom>
              <a:blipFill>
                <a:blip r:embed="rId2"/>
                <a:stretch>
                  <a:fillRect l="-2740" b="-2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326A5E5C-CBA3-4C88-AA7B-4CA35B7BC54A}"/>
              </a:ext>
            </a:extLst>
          </p:cNvPr>
          <p:cNvSpPr/>
          <p:nvPr/>
        </p:nvSpPr>
        <p:spPr>
          <a:xfrm>
            <a:off x="1132216" y="3153499"/>
            <a:ext cx="63498" cy="431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1">
                <a:extLst>
                  <a:ext uri="{FF2B5EF4-FFF2-40B4-BE49-F238E27FC236}">
                    <a16:creationId xmlns:a16="http://schemas.microsoft.com/office/drawing/2014/main" id="{9320968D-A927-42B9-95CB-F5F13552C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9451" y="3103067"/>
                <a:ext cx="4485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6" name="TextBox 21">
                <a:extLst>
                  <a:ext uri="{FF2B5EF4-FFF2-40B4-BE49-F238E27FC236}">
                    <a16:creationId xmlns:a16="http://schemas.microsoft.com/office/drawing/2014/main" id="{9320968D-A927-42B9-95CB-F5F13552C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451" y="3103067"/>
                <a:ext cx="448584" cy="461665"/>
              </a:xfrm>
              <a:prstGeom prst="rect">
                <a:avLst/>
              </a:prstGeom>
              <a:blipFill>
                <a:blip r:embed="rId3"/>
                <a:stretch>
                  <a:fillRect l="-1351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ine 10">
            <a:extLst>
              <a:ext uri="{FF2B5EF4-FFF2-40B4-BE49-F238E27FC236}">
                <a16:creationId xmlns:a16="http://schemas.microsoft.com/office/drawing/2014/main" id="{07DC8C18-98F3-49F4-AC2E-490F126AAC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5169" y="1979915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DCA9EE69-FA40-4944-AC65-BD7BD11E6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5169" y="1979915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13" grpId="0" animBg="1"/>
      <p:bldP spid="14" grpId="0"/>
      <p:bldP spid="15" grpId="0" animBg="1"/>
      <p:bldP spid="16" grpId="0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17DC-531B-4D7F-B94C-E12BA061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f&lt;n/2 Lower bound (sketch)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04DC1931-AB8B-4B97-8D7B-AB6FD4E7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27" y="791766"/>
            <a:ext cx="8749431" cy="13180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Assume n=2f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Show that regular register implementation is impossible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A2EA115F-6DD9-406E-9EA5-7E44ED4291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73EA502-BB48-43B8-9A2A-9EA0F6C41255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41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E3C653-1A44-4CF4-85C9-011DC33A1E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38276" y="2089547"/>
            <a:ext cx="6309122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13C24EF-0109-44EC-AB16-658601E54B0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26369" y="2382442"/>
            <a:ext cx="6309122" cy="107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67427F-3996-4BE7-876D-7F4529B4CFA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40644" y="3881438"/>
            <a:ext cx="6310313" cy="107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4C8F0-A7A3-4CDB-B89B-FB866251A7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50169" y="3520679"/>
            <a:ext cx="6309122" cy="107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3F1B84-6B55-4C1B-8A10-0AD424F67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046" y="3027521"/>
            <a:ext cx="12442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Read()</a:t>
            </a:r>
            <a:r>
              <a:rPr lang="en-US" altLang="en-US" sz="1800">
                <a:sym typeface="Wingdings" panose="05000000000000000000" pitchFamily="2" charset="2"/>
              </a:rPr>
              <a:t>0</a:t>
            </a:r>
            <a:endParaRPr lang="en-US" altLang="en-US" sz="1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BC1E53-9EEE-47C4-9F2B-845A43A4A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553" y="3355182"/>
            <a:ext cx="1519238" cy="17978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8F343-E1C0-4DF5-AEE1-57BB04F8B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957" y="1588946"/>
            <a:ext cx="1065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Write (1)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411996-16BF-4A54-B04E-82312F84A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016" y="1931194"/>
            <a:ext cx="1519238" cy="17859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F7D3E8C3-261E-43FB-A157-427A0E04D3C0}"/>
              </a:ext>
            </a:extLst>
          </p:cNvPr>
          <p:cNvSpPr/>
          <p:nvPr/>
        </p:nvSpPr>
        <p:spPr bwMode="auto">
          <a:xfrm>
            <a:off x="1470242" y="2570113"/>
            <a:ext cx="6172200" cy="40005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26A5E5C-CBA3-4C88-AA7B-4CA35B7BC54A}"/>
              </a:ext>
            </a:extLst>
          </p:cNvPr>
          <p:cNvSpPr/>
          <p:nvPr/>
        </p:nvSpPr>
        <p:spPr>
          <a:xfrm>
            <a:off x="1193426" y="2008240"/>
            <a:ext cx="63498" cy="431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1">
                <a:extLst>
                  <a:ext uri="{FF2B5EF4-FFF2-40B4-BE49-F238E27FC236}">
                    <a16:creationId xmlns:a16="http://schemas.microsoft.com/office/drawing/2014/main" id="{9320968D-A927-42B9-95CB-F5F13552C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0661" y="1957808"/>
                <a:ext cx="4485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7" name="TextBox 21">
                <a:extLst>
                  <a:ext uri="{FF2B5EF4-FFF2-40B4-BE49-F238E27FC236}">
                    <a16:creationId xmlns:a16="http://schemas.microsoft.com/office/drawing/2014/main" id="{9320968D-A927-42B9-95CB-F5F13552C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661" y="1957808"/>
                <a:ext cx="448584" cy="461665"/>
              </a:xfrm>
              <a:prstGeom prst="rect">
                <a:avLst/>
              </a:prstGeom>
              <a:blipFill>
                <a:blip r:embed="rId2"/>
                <a:stretch>
                  <a:fillRect l="-1351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Brace 17">
            <a:extLst>
              <a:ext uri="{FF2B5EF4-FFF2-40B4-BE49-F238E27FC236}">
                <a16:creationId xmlns:a16="http://schemas.microsoft.com/office/drawing/2014/main" id="{326A5E5C-CBA3-4C88-AA7B-4CA35B7BC54A}"/>
              </a:ext>
            </a:extLst>
          </p:cNvPr>
          <p:cNvSpPr/>
          <p:nvPr/>
        </p:nvSpPr>
        <p:spPr>
          <a:xfrm>
            <a:off x="1137607" y="3480921"/>
            <a:ext cx="63498" cy="431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21">
                <a:extLst>
                  <a:ext uri="{FF2B5EF4-FFF2-40B4-BE49-F238E27FC236}">
                    <a16:creationId xmlns:a16="http://schemas.microsoft.com/office/drawing/2014/main" id="{9320968D-A927-42B9-95CB-F5F13552C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842" y="3430489"/>
                <a:ext cx="4485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22860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6pPr>
                <a:lvl7pPr marL="27432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7pPr>
                <a:lvl8pPr marL="32004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8pPr>
                <a:lvl9pPr marL="3657600" algn="l" defTabSz="457200" rtl="0" eaLnBrk="1" latinLnBrk="0" hangingPunct="1">
                  <a:defRPr sz="2400" kern="1200">
                    <a:solidFill>
                      <a:schemeClr val="tx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19" name="TextBox 21">
                <a:extLst>
                  <a:ext uri="{FF2B5EF4-FFF2-40B4-BE49-F238E27FC236}">
                    <a16:creationId xmlns:a16="http://schemas.microsoft.com/office/drawing/2014/main" id="{9320968D-A927-42B9-95CB-F5F13552C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4842" y="3430489"/>
                <a:ext cx="448584" cy="461665"/>
              </a:xfrm>
              <a:prstGeom prst="rect">
                <a:avLst/>
              </a:prstGeom>
              <a:blipFill>
                <a:blip r:embed="rId3"/>
                <a:stretch>
                  <a:fillRect l="-1351" b="-21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13" grpId="0"/>
      <p:bldP spid="14" grpId="0" animBg="1"/>
      <p:bldP spid="15" grpId="0" animBg="1"/>
      <p:bldP spid="16" grpId="0" animBg="1"/>
      <p:bldP spid="17" grpId="0"/>
      <p:bldP spid="18" grpId="0" animBg="1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D9BB8-535D-4DCF-827B-55ACB064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register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4BC1-61AD-485F-A41A-F976FABE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  <a:p>
            <a:r>
              <a:rPr lang="en-US" dirty="0"/>
              <a:t>Simple algorithm with failure detectors</a:t>
            </a:r>
          </a:p>
          <a:p>
            <a:r>
              <a:rPr lang="en-US" dirty="0"/>
              <a:t>A tight asynchronous lower bound</a:t>
            </a:r>
          </a:p>
          <a:p>
            <a:r>
              <a:rPr lang="en-US" u="sng" dirty="0"/>
              <a:t>Algorithm without failure detectors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63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D0CF-A161-4514-A474-7A85D562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majority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BBE9-A2C3-479B-9202-61BA2EA2F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604250" cy="38184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Dijkstra award (2011)</a:t>
            </a:r>
          </a:p>
          <a:p>
            <a:endParaRPr lang="en-US" dirty="0"/>
          </a:p>
          <a:p>
            <a:r>
              <a:rPr lang="en-US" dirty="0"/>
              <a:t>Assumptions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p1 is the writer and any process can be reader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majority of the processes is correct (the rest can crash)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Reliable channels</a:t>
            </a:r>
          </a:p>
          <a:p>
            <a:endParaRPr lang="en-US" dirty="0"/>
          </a:p>
          <a:p>
            <a:r>
              <a:rPr lang="en-US" dirty="0"/>
              <a:t>Idea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Writer p1 maintains a timestamp </a:t>
            </a:r>
            <a:r>
              <a:rPr lang="en-US" dirty="0" err="1"/>
              <a:t>wts</a:t>
            </a:r>
            <a:r>
              <a:rPr lang="en-US" dirty="0"/>
              <a:t> (logical clock)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Every process pi maintains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 local copies of the register value </a:t>
            </a:r>
            <a:r>
              <a:rPr lang="en-US" dirty="0" err="1"/>
              <a:t>val</a:t>
            </a:r>
            <a:r>
              <a:rPr lang="en-US" dirty="0"/>
              <a:t> and timestamp </a:t>
            </a:r>
            <a:r>
              <a:rPr lang="en-US" dirty="0" err="1"/>
              <a:t>ts</a:t>
            </a:r>
            <a:r>
              <a:rPr lang="en-US" dirty="0"/>
              <a:t>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as well as a read timestamp rid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u="sng" dirty="0"/>
              <a:t>Write to majority, read from majority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9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4CA8-3A2A-4D93-93CA-120D68A8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Voting Regular Register (Write)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C70F-72E6-4BC2-B485-BCD74E081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6858"/>
            <a:ext cx="8229600" cy="4328813"/>
          </a:xfrm>
        </p:spPr>
        <p:txBody>
          <a:bodyPr>
            <a:normAutofit fontScale="55000" lnSpcReduction="20000"/>
          </a:bodyPr>
          <a:lstStyle/>
          <a:p>
            <a:r>
              <a:rPr lang="en-US" sz="2600" dirty="0"/>
              <a:t>Implements: (1, N)-</a:t>
            </a:r>
            <a:r>
              <a:rPr lang="en-US" sz="2600" dirty="0" err="1"/>
              <a:t>RegularRegister</a:t>
            </a:r>
            <a:r>
              <a:rPr lang="en-US" sz="2600" dirty="0"/>
              <a:t>, instance </a:t>
            </a:r>
            <a:r>
              <a:rPr lang="en-US" sz="2600" dirty="0" err="1"/>
              <a:t>onrr</a:t>
            </a:r>
            <a:r>
              <a:rPr lang="en-US" sz="2600" dirty="0"/>
              <a:t>.</a:t>
            </a:r>
          </a:p>
          <a:p>
            <a:r>
              <a:rPr lang="en-US" sz="2600" dirty="0"/>
              <a:t>Uses: </a:t>
            </a:r>
            <a:r>
              <a:rPr lang="en-US" sz="2600" dirty="0" err="1"/>
              <a:t>BestEffortBroadcast</a:t>
            </a:r>
            <a:r>
              <a:rPr lang="en-US" sz="2600" dirty="0"/>
              <a:t>, instance </a:t>
            </a:r>
            <a:r>
              <a:rPr lang="en-US" sz="2600" dirty="0" err="1"/>
              <a:t>beb</a:t>
            </a:r>
            <a:r>
              <a:rPr lang="en-US" sz="2600" dirty="0"/>
              <a:t>; </a:t>
            </a:r>
            <a:r>
              <a:rPr lang="en-US" sz="2600" dirty="0" err="1"/>
              <a:t>PerfectPointToPointLinks</a:t>
            </a:r>
            <a:r>
              <a:rPr lang="en-US" sz="2600" dirty="0"/>
              <a:t>, instance pl.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upon event </a:t>
            </a:r>
            <a:r>
              <a:rPr lang="en-US" sz="2600" dirty="0"/>
              <a:t>&lt; </a:t>
            </a:r>
            <a:r>
              <a:rPr lang="en-US" sz="2600" dirty="0" err="1"/>
              <a:t>onrr</a:t>
            </a:r>
            <a:r>
              <a:rPr lang="en-US" sz="2600" dirty="0"/>
              <a:t>, Init &gt; </a:t>
            </a:r>
            <a:r>
              <a:rPr lang="en-US" sz="2600" b="1" dirty="0"/>
              <a:t>do</a:t>
            </a:r>
          </a:p>
          <a:p>
            <a:pPr marL="0" indent="0">
              <a:buNone/>
            </a:pPr>
            <a:r>
              <a:rPr lang="en-US" sz="2600" dirty="0"/>
              <a:t>	(</a:t>
            </a:r>
            <a:r>
              <a:rPr lang="en-US" sz="2600" dirty="0" err="1"/>
              <a:t>ts</a:t>
            </a:r>
            <a:r>
              <a:rPr lang="en-US" sz="2600" dirty="0"/>
              <a:t>, </a:t>
            </a:r>
            <a:r>
              <a:rPr lang="en-US" sz="2600" dirty="0" err="1"/>
              <a:t>val</a:t>
            </a:r>
            <a:r>
              <a:rPr lang="en-US" sz="2600" dirty="0"/>
              <a:t>) := (0, ⊥);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wts</a:t>
            </a:r>
            <a:r>
              <a:rPr lang="en-US" sz="2600" dirty="0"/>
              <a:t> := 0;</a:t>
            </a:r>
          </a:p>
          <a:p>
            <a:pPr marL="0" indent="0">
              <a:buNone/>
            </a:pPr>
            <a:r>
              <a:rPr lang="en-US" sz="2600" dirty="0"/>
              <a:t>	rid := 0;</a:t>
            </a:r>
          </a:p>
          <a:p>
            <a:pPr marL="0" indent="0">
              <a:buNone/>
            </a:pPr>
            <a:r>
              <a:rPr lang="en-US" sz="2600" dirty="0"/>
              <a:t>	acks := 0;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readlist</a:t>
            </a:r>
            <a:r>
              <a:rPr lang="en-US" sz="2600" dirty="0"/>
              <a:t> := [⊥]</a:t>
            </a:r>
            <a:r>
              <a:rPr lang="en-US" sz="2600" baseline="30000" dirty="0"/>
              <a:t>N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upon event </a:t>
            </a:r>
            <a:r>
              <a:rPr lang="en-US" sz="2600" dirty="0"/>
              <a:t>&lt; </a:t>
            </a:r>
            <a:r>
              <a:rPr lang="en-US" sz="2600" dirty="0" err="1"/>
              <a:t>onrr</a:t>
            </a:r>
            <a:r>
              <a:rPr lang="en-US" sz="2600" dirty="0"/>
              <a:t>, Write | v &gt; </a:t>
            </a:r>
            <a:r>
              <a:rPr lang="en-US" sz="2600" b="1" dirty="0"/>
              <a:t>do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wts</a:t>
            </a:r>
            <a:r>
              <a:rPr lang="en-US" sz="2600" dirty="0"/>
              <a:t> := </a:t>
            </a:r>
            <a:r>
              <a:rPr lang="en-US" sz="2600" dirty="0" err="1"/>
              <a:t>wts</a:t>
            </a:r>
            <a:r>
              <a:rPr lang="en-US" sz="2600" dirty="0"/>
              <a:t> + 1;</a:t>
            </a:r>
          </a:p>
          <a:p>
            <a:pPr marL="0" indent="0">
              <a:buNone/>
            </a:pPr>
            <a:r>
              <a:rPr lang="en-US" sz="2600" dirty="0"/>
              <a:t>	acks := 0;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trigger</a:t>
            </a:r>
            <a:r>
              <a:rPr lang="en-US" sz="2600" dirty="0"/>
              <a:t> &lt; </a:t>
            </a:r>
            <a:r>
              <a:rPr lang="en-US" sz="2600" dirty="0" err="1"/>
              <a:t>beb</a:t>
            </a:r>
            <a:r>
              <a:rPr lang="en-US" sz="2600" dirty="0"/>
              <a:t>, Broadcast | [WRITE, </a:t>
            </a:r>
            <a:r>
              <a:rPr lang="en-US" sz="2600" dirty="0" err="1"/>
              <a:t>wts</a:t>
            </a:r>
            <a:r>
              <a:rPr lang="en-US" sz="2600" dirty="0"/>
              <a:t>, v] &gt;;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upon event </a:t>
            </a:r>
            <a:r>
              <a:rPr lang="en-US" sz="2600" dirty="0"/>
              <a:t>&lt; </a:t>
            </a:r>
            <a:r>
              <a:rPr lang="en-US" sz="2600" dirty="0" err="1"/>
              <a:t>beb</a:t>
            </a:r>
            <a:r>
              <a:rPr lang="en-US" sz="2600" dirty="0"/>
              <a:t>, Deliver | p, [WRITE, </a:t>
            </a:r>
            <a:r>
              <a:rPr lang="en-US" sz="2600" dirty="0" err="1"/>
              <a:t>ts</a:t>
            </a:r>
            <a:r>
              <a:rPr lang="en-US" sz="2600" dirty="0"/>
              <a:t>', v'] &gt; </a:t>
            </a:r>
            <a:r>
              <a:rPr lang="en-US" sz="2600" b="1" dirty="0"/>
              <a:t>do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if</a:t>
            </a:r>
            <a:r>
              <a:rPr lang="en-US" sz="2600" dirty="0"/>
              <a:t> </a:t>
            </a:r>
            <a:r>
              <a:rPr lang="en-US" sz="2600" dirty="0" err="1"/>
              <a:t>ts'</a:t>
            </a:r>
            <a:r>
              <a:rPr lang="en-US" sz="2600" dirty="0"/>
              <a:t> &gt; </a:t>
            </a:r>
            <a:r>
              <a:rPr lang="en-US" sz="2600" dirty="0" err="1"/>
              <a:t>ts</a:t>
            </a:r>
            <a:r>
              <a:rPr lang="en-US" sz="2600" dirty="0"/>
              <a:t> </a:t>
            </a:r>
            <a:r>
              <a:rPr lang="en-US" sz="2600" b="1" dirty="0"/>
              <a:t>then</a:t>
            </a:r>
          </a:p>
          <a:p>
            <a:pPr marL="0" indent="0">
              <a:buNone/>
            </a:pPr>
            <a:r>
              <a:rPr lang="en-US" sz="2600" dirty="0"/>
              <a:t>		(</a:t>
            </a:r>
            <a:r>
              <a:rPr lang="en-US" sz="2600" dirty="0" err="1"/>
              <a:t>ts</a:t>
            </a:r>
            <a:r>
              <a:rPr lang="en-US" sz="2600" dirty="0"/>
              <a:t>, </a:t>
            </a:r>
            <a:r>
              <a:rPr lang="en-US" sz="2600" dirty="0" err="1"/>
              <a:t>val</a:t>
            </a:r>
            <a:r>
              <a:rPr lang="en-US" sz="2600" dirty="0"/>
              <a:t>) := (</a:t>
            </a:r>
            <a:r>
              <a:rPr lang="en-US" sz="2600" dirty="0" err="1"/>
              <a:t>ts</a:t>
            </a:r>
            <a:r>
              <a:rPr lang="en-US" sz="2600" dirty="0"/>
              <a:t>', v');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trigger</a:t>
            </a:r>
            <a:r>
              <a:rPr lang="en-US" sz="2600" dirty="0"/>
              <a:t> &lt; pl, Send | p, [ACK, </a:t>
            </a:r>
            <a:r>
              <a:rPr lang="en-US" sz="2600" dirty="0" err="1"/>
              <a:t>ts'</a:t>
            </a:r>
            <a:r>
              <a:rPr lang="en-US" sz="2600" dirty="0"/>
              <a:t>] &gt;;</a:t>
            </a:r>
            <a:endParaRPr lang="en-US" sz="1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8114B-3A7C-46CC-8B14-3BD46310D72A}"/>
              </a:ext>
            </a:extLst>
          </p:cNvPr>
          <p:cNvSpPr/>
          <p:nvPr/>
        </p:nvSpPr>
        <p:spPr>
          <a:xfrm>
            <a:off x="3350712" y="1402199"/>
            <a:ext cx="57870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upon event 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&lt; pl, Deliver | q, [ACK, </a:t>
            </a:r>
            <a:r>
              <a:rPr lang="en-US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ts'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such that </a:t>
            </a:r>
            <a:r>
              <a:rPr lang="en-US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ts'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en-US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wts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	acks := acks + 1;</a:t>
            </a:r>
          </a:p>
          <a:p>
            <a:pPr marL="0" indent="0">
              <a:buNone/>
            </a:pP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acks &gt; N/2 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then</a:t>
            </a:r>
          </a:p>
          <a:p>
            <a:pPr marL="0" indent="0">
              <a:buNone/>
            </a:pP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&lt; </a:t>
            </a:r>
            <a:r>
              <a:rPr lang="en-US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onrr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WriteReturn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&gt;;</a:t>
            </a:r>
          </a:p>
        </p:txBody>
      </p:sp>
    </p:spTree>
    <p:extLst>
      <p:ext uri="{BB962C8B-B14F-4D97-AF65-F5344CB8AC3E}">
        <p14:creationId xmlns:p14="http://schemas.microsoft.com/office/powerpoint/2010/main" val="393305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EFE6-7585-49F9-A414-C0F585DC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Voting Regular Register (Read)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DA7F-859B-461B-8FE9-F1D07FF93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94827"/>
            <a:ext cx="8229600" cy="43476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</a:t>
            </a:r>
            <a:r>
              <a:rPr lang="en-US" sz="1400" dirty="0" err="1"/>
              <a:t>onrr</a:t>
            </a:r>
            <a:r>
              <a:rPr lang="en-US" sz="1400" dirty="0"/>
              <a:t>, Read &gt;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rid := rid + 1;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readlist</a:t>
            </a:r>
            <a:r>
              <a:rPr lang="en-US" sz="1400" dirty="0"/>
              <a:t> := [⊥]</a:t>
            </a:r>
            <a:r>
              <a:rPr lang="en-US" sz="1400" baseline="30000" dirty="0"/>
              <a:t>N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trigger</a:t>
            </a:r>
            <a:r>
              <a:rPr lang="en-US" sz="1400" dirty="0"/>
              <a:t> &lt; </a:t>
            </a:r>
            <a:r>
              <a:rPr lang="en-US" sz="1400" dirty="0" err="1"/>
              <a:t>beb</a:t>
            </a:r>
            <a:r>
              <a:rPr lang="en-US" sz="1400" dirty="0"/>
              <a:t>, Broadcast | [READ, rid] &gt;;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</a:t>
            </a:r>
            <a:r>
              <a:rPr lang="en-US" sz="1400" dirty="0" err="1"/>
              <a:t>beb</a:t>
            </a:r>
            <a:r>
              <a:rPr lang="en-US" sz="1400" dirty="0"/>
              <a:t>, Deliver | p, [READ, r] &gt;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trigger</a:t>
            </a:r>
            <a:r>
              <a:rPr lang="en-US" sz="1400" dirty="0"/>
              <a:t> &lt; pl, Send | p, [VALUE, r, </a:t>
            </a:r>
            <a:r>
              <a:rPr lang="en-US" sz="1400" dirty="0" err="1"/>
              <a:t>ts</a:t>
            </a:r>
            <a:r>
              <a:rPr lang="en-US" sz="1400" dirty="0"/>
              <a:t>, </a:t>
            </a:r>
            <a:r>
              <a:rPr lang="en-US" sz="1400" dirty="0" err="1"/>
              <a:t>val</a:t>
            </a:r>
            <a:r>
              <a:rPr lang="en-US" sz="1400" dirty="0"/>
              <a:t>] &gt;;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pl, Deliver | q, [VALUE, r, </a:t>
            </a:r>
            <a:r>
              <a:rPr lang="en-US" sz="1400" dirty="0" err="1"/>
              <a:t>ts</a:t>
            </a:r>
            <a:r>
              <a:rPr lang="en-US" sz="1400" dirty="0"/>
              <a:t>', v'] &gt; </a:t>
            </a:r>
            <a:r>
              <a:rPr lang="en-US" sz="1400" b="1" dirty="0"/>
              <a:t>such that </a:t>
            </a:r>
            <a:r>
              <a:rPr lang="en-US" sz="1400" dirty="0"/>
              <a:t>r = rid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readlist</a:t>
            </a:r>
            <a:r>
              <a:rPr lang="en-US" sz="1400" dirty="0"/>
              <a:t>[q] := (</a:t>
            </a:r>
            <a:r>
              <a:rPr lang="en-US" sz="1400" dirty="0" err="1"/>
              <a:t>ts</a:t>
            </a:r>
            <a:r>
              <a:rPr lang="en-US" sz="1400" dirty="0"/>
              <a:t>', v');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if</a:t>
            </a:r>
            <a:r>
              <a:rPr lang="en-US" sz="1400" dirty="0"/>
              <a:t> #(</a:t>
            </a:r>
            <a:r>
              <a:rPr lang="en-US" sz="1400" dirty="0" err="1"/>
              <a:t>readlist</a:t>
            </a:r>
            <a:r>
              <a:rPr lang="en-US" sz="1400" dirty="0"/>
              <a:t>) &gt; N/2 </a:t>
            </a:r>
            <a:r>
              <a:rPr lang="en-US" sz="1400" b="1" dirty="0"/>
              <a:t>then</a:t>
            </a:r>
          </a:p>
          <a:p>
            <a:pPr marL="0" indent="0">
              <a:buNone/>
            </a:pPr>
            <a:r>
              <a:rPr lang="en-US" sz="1400" dirty="0"/>
              <a:t>		v := </a:t>
            </a:r>
            <a:r>
              <a:rPr lang="en-US" sz="1400" dirty="0" err="1"/>
              <a:t>highestval</a:t>
            </a:r>
            <a:r>
              <a:rPr lang="en-US" sz="1400" dirty="0"/>
              <a:t>(</a:t>
            </a:r>
            <a:r>
              <a:rPr lang="en-US" sz="1400" dirty="0" err="1"/>
              <a:t>readlist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readlist</a:t>
            </a:r>
            <a:r>
              <a:rPr lang="en-US" sz="1400" dirty="0"/>
              <a:t> := [⊥]</a:t>
            </a:r>
            <a:r>
              <a:rPr lang="en-US" sz="1400" baseline="30000" dirty="0"/>
              <a:t>N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b="1" dirty="0"/>
              <a:t>trigger</a:t>
            </a:r>
            <a:r>
              <a:rPr lang="en-US" sz="1400" dirty="0"/>
              <a:t> &lt; </a:t>
            </a:r>
            <a:r>
              <a:rPr lang="en-US" sz="1400" dirty="0" err="1"/>
              <a:t>onrr</a:t>
            </a:r>
            <a:r>
              <a:rPr lang="en-US" sz="1400" dirty="0"/>
              <a:t>, </a:t>
            </a:r>
            <a:r>
              <a:rPr lang="en-US" sz="1400" dirty="0" err="1"/>
              <a:t>ReadReturn</a:t>
            </a:r>
            <a:r>
              <a:rPr lang="en-US" sz="1400" dirty="0"/>
              <a:t> | v &gt;;</a:t>
            </a:r>
          </a:p>
        </p:txBody>
      </p:sp>
    </p:spTree>
    <p:extLst>
      <p:ext uri="{BB962C8B-B14F-4D97-AF65-F5344CB8AC3E}">
        <p14:creationId xmlns:p14="http://schemas.microsoft.com/office/powerpoint/2010/main" val="6673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0BA6-2B7E-4D78-B6C3-A5D106A9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(sketch)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36D5-1C0F-48D4-BF35-66B4E3179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572" y="949504"/>
            <a:ext cx="8530225" cy="3818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Liveness (wait-freedom), by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Reliable channels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Majority correct assumption</a:t>
            </a:r>
          </a:p>
          <a:p>
            <a:endParaRPr lang="en-US" dirty="0"/>
          </a:p>
          <a:p>
            <a:r>
              <a:rPr lang="en-US" dirty="0"/>
              <a:t>Regularity (no read/write concurrency case)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Non-empty majority intersection (</a:t>
            </a:r>
            <a:r>
              <a:rPr lang="en-US" altLang="zh-CN" sz="1800" dirty="0"/>
              <a:t>Quorum, remember?)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Last complete write wrote to majority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Read reads from majority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There is 1 process in the intersection!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This process holds the last value written which has the highest timestamp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A0DB-B43B-4733-A57D-BEE71D0A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(sketch)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0BEB8-0348-4EEF-A406-752BD6761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Regularity (read/write concurrency case)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No older value than the </a:t>
            </a:r>
            <a:r>
              <a:rPr lang="en-US" sz="2000" b="1" dirty="0"/>
              <a:t>L</a:t>
            </a:r>
            <a:r>
              <a:rPr lang="en-US" sz="2000" dirty="0"/>
              <a:t>ast </a:t>
            </a:r>
            <a:r>
              <a:rPr lang="en-US" sz="2000" b="1" dirty="0"/>
              <a:t>C</a:t>
            </a:r>
            <a:r>
              <a:rPr lang="en-US" sz="2000" dirty="0"/>
              <a:t>ompletely </a:t>
            </a:r>
            <a:r>
              <a:rPr lang="en-US" sz="2000" b="1" dirty="0"/>
              <a:t>W</a:t>
            </a:r>
            <a:r>
              <a:rPr lang="en-US" sz="2000" dirty="0"/>
              <a:t>ritten </a:t>
            </a:r>
            <a:r>
              <a:rPr lang="en-US" sz="2000" b="1" dirty="0"/>
              <a:t>O</a:t>
            </a:r>
            <a:r>
              <a:rPr lang="en-US" sz="2000" dirty="0"/>
              <a:t>ne (LCWO) will be returned by read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Some of the concurrent writes (with a higher timestamp than the LCWO) might be returned, yet this is 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5A02-1D0E-4586-9074-C8D10CF4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E135-80B9-4A71-A624-55AE1C57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communication round-trip (two steps)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O(N) message complexity per operation</a:t>
            </a:r>
          </a:p>
        </p:txBody>
      </p:sp>
    </p:spTree>
    <p:extLst>
      <p:ext uri="{BB962C8B-B14F-4D97-AF65-F5344CB8AC3E}">
        <p14:creationId xmlns:p14="http://schemas.microsoft.com/office/powerpoint/2010/main" val="27246842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4C4F-F6CA-4133-A5D2-F6B3206C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D726-76F4-4800-BAC9-1924151A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What happens if a process that receives a write [W] message (with a timestamp and a value) updates its value and timestamp, without checking if it actually has an older timestamp?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Which properties are violated?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Give an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6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6171-D31F-4841-AD2F-340E691B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Registers (specification)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7EBBD-BDFE-4479-B4F3-0D05C89D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Registers </a:t>
            </a:r>
            <a:r>
              <a:rPr lang="en-US" dirty="0"/>
              <a:t>store values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2 operations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Write(v)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x := v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Return ACK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Read()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Return x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F5899-7EC9-4A5F-9732-4AC310360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AF0C79-21AC-4ACE-A337-BA634AD3E7DB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7720E2-6D9F-4A05-9E53-9C262196383A}"/>
              </a:ext>
            </a:extLst>
          </p:cNvPr>
          <p:cNvSpPr/>
          <p:nvPr/>
        </p:nvSpPr>
        <p:spPr>
          <a:xfrm>
            <a:off x="6320556" y="2749071"/>
            <a:ext cx="957066" cy="3843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0128C-CA27-43B1-B822-6D97C658490A}"/>
              </a:ext>
            </a:extLst>
          </p:cNvPr>
          <p:cNvSpPr txBox="1"/>
          <p:nvPr/>
        </p:nvSpPr>
        <p:spPr>
          <a:xfrm>
            <a:off x="5620665" y="1872640"/>
            <a:ext cx="152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宋体" panose="02010600030101010101" pitchFamily="2" charset="-122"/>
                <a:ea typeface="ＭＳ Ｐゴシック" panose="020B0600070205080204" pitchFamily="34" charset="-128"/>
                <a:cs typeface="+mn-cs"/>
              </a:rPr>
              <a:t>Write(v)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E8509A-BD8E-4D03-9D7A-650A72727163}"/>
              </a:ext>
            </a:extLst>
          </p:cNvPr>
          <p:cNvCxnSpPr>
            <a:stCxn id="10" idx="2"/>
          </p:cNvCxnSpPr>
          <p:nvPr/>
        </p:nvCxnSpPr>
        <p:spPr>
          <a:xfrm>
            <a:off x="6381621" y="2241972"/>
            <a:ext cx="3131" cy="507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C8A224-C1F9-4003-B71A-FEBC69C81E91}"/>
              </a:ext>
            </a:extLst>
          </p:cNvPr>
          <p:cNvCxnSpPr>
            <a:cxnSpLocks/>
          </p:cNvCxnSpPr>
          <p:nvPr/>
        </p:nvCxnSpPr>
        <p:spPr>
          <a:xfrm flipH="1" flipV="1">
            <a:off x="7218516" y="2334305"/>
            <a:ext cx="1" cy="414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01623C-C4C7-4DE2-889E-3CC02A7AE245}"/>
              </a:ext>
            </a:extLst>
          </p:cNvPr>
          <p:cNvSpPr txBox="1"/>
          <p:nvPr/>
        </p:nvSpPr>
        <p:spPr>
          <a:xfrm>
            <a:off x="6890751" y="1872640"/>
            <a:ext cx="6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宋体" panose="02010600030101010101" pitchFamily="2" charset="-122"/>
                <a:ea typeface="ＭＳ Ｐゴシック" panose="020B0600070205080204" pitchFamily="34" charset="-128"/>
                <a:cs typeface="+mn-cs"/>
              </a:rPr>
              <a:t>ACK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BE25B0-D58F-4B0F-BA14-64D4FF7369EA}"/>
              </a:ext>
            </a:extLst>
          </p:cNvPr>
          <p:cNvCxnSpPr>
            <a:cxnSpLocks/>
          </p:cNvCxnSpPr>
          <p:nvPr/>
        </p:nvCxnSpPr>
        <p:spPr>
          <a:xfrm flipV="1">
            <a:off x="6381621" y="3133463"/>
            <a:ext cx="0" cy="480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913A3B-3BF7-4410-9CAB-06C57FECD096}"/>
              </a:ext>
            </a:extLst>
          </p:cNvPr>
          <p:cNvSpPr txBox="1"/>
          <p:nvPr/>
        </p:nvSpPr>
        <p:spPr>
          <a:xfrm>
            <a:off x="5961024" y="3509633"/>
            <a:ext cx="95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宋体" panose="02010600030101010101" pitchFamily="2" charset="-122"/>
                <a:ea typeface="ＭＳ Ｐゴシック" panose="020B0600070205080204" pitchFamily="34" charset="-128"/>
                <a:cs typeface="+mn-cs"/>
              </a:rPr>
              <a:t>Read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76330A-E68B-4811-8212-F78FBE206D27}"/>
              </a:ext>
            </a:extLst>
          </p:cNvPr>
          <p:cNvCxnSpPr>
            <a:cxnSpLocks/>
          </p:cNvCxnSpPr>
          <p:nvPr/>
        </p:nvCxnSpPr>
        <p:spPr>
          <a:xfrm>
            <a:off x="7214992" y="3133464"/>
            <a:ext cx="0" cy="480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E1E8C46-5742-4A3D-9688-2946079AFF9F}"/>
              </a:ext>
            </a:extLst>
          </p:cNvPr>
          <p:cNvSpPr txBox="1"/>
          <p:nvPr/>
        </p:nvSpPr>
        <p:spPr>
          <a:xfrm>
            <a:off x="7036106" y="3509633"/>
            <a:ext cx="43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宋体" panose="02010600030101010101" pitchFamily="2" charset="-122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8A96D6-B2B6-4AB1-9D95-823BA26E605C}"/>
              </a:ext>
            </a:extLst>
          </p:cNvPr>
          <p:cNvSpPr txBox="1"/>
          <p:nvPr/>
        </p:nvSpPr>
        <p:spPr>
          <a:xfrm>
            <a:off x="5545118" y="2334305"/>
            <a:ext cx="95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en-US" sz="1800" dirty="0">
                <a:latin typeface="宋体" panose="02010600030101010101" pitchFamily="2" charset="-122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x := 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6" grpId="0"/>
      <p:bldP spid="20" grpId="0"/>
      <p:bldP spid="24" grpId="0"/>
      <p:bldP spid="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75F1-CE61-43E1-B1D3-FEBF8B1D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738F-6D6F-4506-81C0-C4246250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Explain why a timestamp is needed in the “majority algorithm” (w/o FDs), but not in the “Read-One Write-All” algorithm (with FDs).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90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4552-B680-4EA7-849C-7DAF95C3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B28E-577D-4478-9A29-C9C6ECE1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949504"/>
            <a:ext cx="8709660" cy="3818430"/>
          </a:xfrm>
        </p:spPr>
        <p:txBody>
          <a:bodyPr/>
          <a:lstStyle/>
          <a:p>
            <a:r>
              <a:rPr lang="en-US" dirty="0"/>
              <a:t>Atomicity (Linearizability)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Strong consistency even when there is read/write concurrency and failures</a:t>
            </a:r>
          </a:p>
          <a:p>
            <a:endParaRPr lang="en-US" dirty="0"/>
          </a:p>
          <a:p>
            <a:r>
              <a:rPr lang="en-US" dirty="0"/>
              <a:t>Atomic (linearizable) execution is equivalent to a </a:t>
            </a:r>
            <a:r>
              <a:rPr lang="en-US" u="sng" dirty="0"/>
              <a:t>sequential</a:t>
            </a:r>
            <a:r>
              <a:rPr lang="en-US" dirty="0"/>
              <a:t> and </a:t>
            </a:r>
            <a:r>
              <a:rPr lang="en-US" u="sng" dirty="0"/>
              <a:t>failure-free</a:t>
            </a:r>
            <a:r>
              <a:rPr lang="en-US" dirty="0"/>
              <a:t>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7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F21A-970D-4553-A72F-ACEAA2AE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 (Linearizability)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1520-516D-4764-B766-4FBCAE786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49504"/>
            <a:ext cx="8592855" cy="3818430"/>
          </a:xfrm>
        </p:spPr>
        <p:txBody>
          <a:bodyPr/>
          <a:lstStyle/>
          <a:p>
            <a:r>
              <a:rPr lang="en-US" dirty="0"/>
              <a:t>Every complete operation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appears to be executed at some instant between its request and indication events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failed (write) operation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appears to be either complete or not to have been invoked at 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1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D0BB-E80D-403B-A250-5084D044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exercise: consistency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92FA-8D79-407B-BE21-0C8E24627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Safe:</a:t>
            </a:r>
          </a:p>
          <a:p>
            <a:endParaRPr lang="en-US" dirty="0"/>
          </a:p>
          <a:p>
            <a:r>
              <a:rPr lang="en-US" dirty="0"/>
              <a:t>Regular:</a:t>
            </a:r>
          </a:p>
          <a:p>
            <a:endParaRPr lang="en-US" dirty="0"/>
          </a:p>
          <a:p>
            <a:r>
              <a:rPr lang="en-US" dirty="0"/>
              <a:t>Atomic: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Put linearization points in each atomic execution</a:t>
            </a:r>
          </a:p>
        </p:txBody>
      </p:sp>
    </p:spTree>
    <p:extLst>
      <p:ext uri="{BB962C8B-B14F-4D97-AF65-F5344CB8AC3E}">
        <p14:creationId xmlns:p14="http://schemas.microsoft.com/office/powerpoint/2010/main" val="4016431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B423-CF57-4DBD-8EA1-1AF40237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1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6814E08-39A4-41A4-A33E-EC79BF15D773}"/>
              </a:ext>
            </a:extLst>
          </p:cNvPr>
          <p:cNvGrpSpPr>
            <a:grpSpLocks/>
          </p:cNvGrpSpPr>
          <p:nvPr/>
        </p:nvGrpSpPr>
        <p:grpSpPr bwMode="auto">
          <a:xfrm>
            <a:off x="1453237" y="3617934"/>
            <a:ext cx="1143000" cy="228600"/>
            <a:chOff x="336" y="3312"/>
            <a:chExt cx="1632" cy="192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0EA6E91B-9D59-432D-AE11-5DB38250F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524485C8-B645-46DB-97D2-836057618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E8E11168-4662-4346-936B-F8F90A638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" name="Text Box 8">
            <a:extLst>
              <a:ext uri="{FF2B5EF4-FFF2-40B4-BE49-F238E27FC236}">
                <a16:creationId xmlns:a16="http://schemas.microsoft.com/office/drawing/2014/main" id="{267350B8-9CFD-4283-BE99-A8732F8D1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62" y="3465534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22073DCC-8FFD-4546-8089-51B73D70BFEC}"/>
              </a:ext>
            </a:extLst>
          </p:cNvPr>
          <p:cNvGrpSpPr>
            <a:grpSpLocks/>
          </p:cNvGrpSpPr>
          <p:nvPr/>
        </p:nvGrpSpPr>
        <p:grpSpPr bwMode="auto">
          <a:xfrm>
            <a:off x="4790162" y="3617934"/>
            <a:ext cx="2667000" cy="304800"/>
            <a:chOff x="336" y="3312"/>
            <a:chExt cx="1632" cy="192"/>
          </a:xfrm>
        </p:grpSpPr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97EC1C3F-C6AF-4374-A31C-2F00DB5C7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026EB90D-2364-487A-85B7-0D131AC2E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CE82FA94-CBAB-4C52-9002-EEAAC3A4D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" name="Text Box 13">
            <a:extLst>
              <a:ext uri="{FF2B5EF4-FFF2-40B4-BE49-F238E27FC236}">
                <a16:creationId xmlns:a16="http://schemas.microsoft.com/office/drawing/2014/main" id="{0F90F43D-6A47-41DC-8CEF-93211E906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62" y="2017734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51788585-EE8F-4D86-8329-A9F2BDB2BA94}"/>
              </a:ext>
            </a:extLst>
          </p:cNvPr>
          <p:cNvGrpSpPr>
            <a:grpSpLocks/>
          </p:cNvGrpSpPr>
          <p:nvPr/>
        </p:nvGrpSpPr>
        <p:grpSpPr bwMode="auto">
          <a:xfrm>
            <a:off x="2824837" y="2246334"/>
            <a:ext cx="1143000" cy="228600"/>
            <a:chOff x="336" y="3312"/>
            <a:chExt cx="1632" cy="192"/>
          </a:xfrm>
        </p:grpSpPr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A4D36BB7-5BB4-41B2-A843-CDFABA040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6F756AF7-94C9-4AA4-BB42-BBA872917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4C4E94FB-9EEB-4229-8594-9EBE79474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507F198A-7744-4F98-9BC9-D5C0C375F72D}"/>
              </a:ext>
            </a:extLst>
          </p:cNvPr>
          <p:cNvGrpSpPr>
            <a:grpSpLocks/>
          </p:cNvGrpSpPr>
          <p:nvPr/>
        </p:nvGrpSpPr>
        <p:grpSpPr bwMode="auto">
          <a:xfrm>
            <a:off x="4806037" y="2246334"/>
            <a:ext cx="1143000" cy="228600"/>
            <a:chOff x="336" y="3312"/>
            <a:chExt cx="1632" cy="192"/>
          </a:xfrm>
        </p:grpSpPr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5BAA7E60-7B00-4B73-8880-7BAF2CE38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CC2B9C87-1029-4AAB-B378-7E076F3E5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BEBA9043-D2AA-4FBB-86D8-C95110461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AAFE976D-26AD-42BC-AFAE-93882F3EEC70}"/>
              </a:ext>
            </a:extLst>
          </p:cNvPr>
          <p:cNvGrpSpPr>
            <a:grpSpLocks/>
          </p:cNvGrpSpPr>
          <p:nvPr/>
        </p:nvGrpSpPr>
        <p:grpSpPr bwMode="auto">
          <a:xfrm>
            <a:off x="6999962" y="2246334"/>
            <a:ext cx="1143000" cy="228600"/>
            <a:chOff x="336" y="3312"/>
            <a:chExt cx="1632" cy="192"/>
          </a:xfrm>
        </p:grpSpPr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6B7A763A-7D31-4D15-B708-95099CD8A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21F1BDB9-CFB1-4F4E-8AE7-E89346596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D55DC48E-C3F7-4327-8695-5C6062C5D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Text Box 26">
            <a:extLst>
              <a:ext uri="{FF2B5EF4-FFF2-40B4-BE49-F238E27FC236}">
                <a16:creationId xmlns:a16="http://schemas.microsoft.com/office/drawing/2014/main" id="{A767957C-55C0-477F-8F97-F3795AD6D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762" y="3075009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W(5)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AAD49CBB-E0F0-4861-BB2B-67DE26CD5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4562" y="3008334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W(6)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708CB15A-E083-4FE3-9627-810B6E487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161" y="1560534"/>
            <a:ext cx="16303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1</a:t>
            </a:r>
            <a:r>
              <a:rPr lang="fr-CH" altLang="en-US" sz="2800" dirty="0">
                <a:latin typeface="Times New Roman" panose="02020603050405020304" pitchFamily="18" charset="0"/>
              </a:rPr>
              <a:t>() </a:t>
            </a:r>
            <a:r>
              <a:rPr lang="fr-CH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 dirty="0">
                <a:latin typeface="Times New Roman" panose="02020603050405020304" pitchFamily="18" charset="0"/>
              </a:rPr>
              <a:t> 5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80E3D273-67D7-4743-9906-D930CD1B1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437" y="1560534"/>
            <a:ext cx="14766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2</a:t>
            </a:r>
            <a:r>
              <a:rPr lang="fr-CH" altLang="en-US" sz="2800" dirty="0">
                <a:latin typeface="Times New Roman" panose="02020603050405020304" pitchFamily="18" charset="0"/>
              </a:rPr>
              <a:t>() </a:t>
            </a:r>
            <a:r>
              <a:rPr lang="fr-CH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 dirty="0">
                <a:latin typeface="Times New Roman" panose="02020603050405020304" pitchFamily="18" charset="0"/>
              </a:rPr>
              <a:t> 0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2D6CE21F-4315-4953-8DC3-70DF34BC7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7562" y="1560534"/>
            <a:ext cx="16562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3</a:t>
            </a:r>
            <a:r>
              <a:rPr lang="fr-CH" altLang="en-US" sz="2800" dirty="0">
                <a:latin typeface="Times New Roman" panose="02020603050405020304" pitchFamily="18" charset="0"/>
              </a:rPr>
              <a:t>() </a:t>
            </a:r>
            <a:r>
              <a:rPr lang="fr-CH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 dirty="0">
                <a:latin typeface="Times New Roman" panose="02020603050405020304" pitchFamily="18" charset="0"/>
              </a:rPr>
              <a:t> 25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986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18BA-0FCD-4EE1-8E91-C7DD37E5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B3E094-508B-48A5-90C1-F0BD5E4E6FC8}"/>
              </a:ext>
            </a:extLst>
          </p:cNvPr>
          <p:cNvGrpSpPr>
            <a:grpSpLocks/>
          </p:cNvGrpSpPr>
          <p:nvPr/>
        </p:nvGrpSpPr>
        <p:grpSpPr bwMode="auto">
          <a:xfrm>
            <a:off x="648222" y="1510430"/>
            <a:ext cx="7572375" cy="2424113"/>
            <a:chOff x="144" y="1776"/>
            <a:chExt cx="4770" cy="1527"/>
          </a:xfrm>
        </p:grpSpPr>
        <p:grpSp>
          <p:nvGrpSpPr>
            <p:cNvPr id="33" name="Group 4">
              <a:extLst>
                <a:ext uri="{FF2B5EF4-FFF2-40B4-BE49-F238E27FC236}">
                  <a16:creationId xmlns:a16="http://schemas.microsoft.com/office/drawing/2014/main" id="{EA00716B-32BD-48F9-9799-C499A54432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3072"/>
              <a:ext cx="720" cy="144"/>
              <a:chOff x="336" y="3312"/>
              <a:chExt cx="1632" cy="192"/>
            </a:xfrm>
          </p:grpSpPr>
          <p:sp>
            <p:nvSpPr>
              <p:cNvPr id="57" name="Line 5">
                <a:extLst>
                  <a:ext uri="{FF2B5EF4-FFF2-40B4-BE49-F238E27FC236}">
                    <a16:creationId xmlns:a16="http://schemas.microsoft.com/office/drawing/2014/main" id="{773C2400-8974-4A55-9954-B6EEC2FC34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8" name="Line 6">
                <a:extLst>
                  <a:ext uri="{FF2B5EF4-FFF2-40B4-BE49-F238E27FC236}">
                    <a16:creationId xmlns:a16="http://schemas.microsoft.com/office/drawing/2014/main" id="{CF17F5B5-60F0-4A61-B94F-24F601E6A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" name="Line 7">
                <a:extLst>
                  <a:ext uri="{FF2B5EF4-FFF2-40B4-BE49-F238E27FC236}">
                    <a16:creationId xmlns:a16="http://schemas.microsoft.com/office/drawing/2014/main" id="{BD110395-3535-4C02-88B3-7C8DC015D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4" name="Text Box 8">
              <a:extLst>
                <a:ext uri="{FF2B5EF4-FFF2-40B4-BE49-F238E27FC236}">
                  <a16:creationId xmlns:a16="http://schemas.microsoft.com/office/drawing/2014/main" id="{834D1CA2-828F-4975-8C20-31ED70560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976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P2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35" name="Group 9">
              <a:extLst>
                <a:ext uri="{FF2B5EF4-FFF2-40B4-BE49-F238E27FC236}">
                  <a16:creationId xmlns:a16="http://schemas.microsoft.com/office/drawing/2014/main" id="{6B91872F-D210-479F-A229-76241D6B53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2" y="3072"/>
              <a:ext cx="1680" cy="192"/>
              <a:chOff x="336" y="3312"/>
              <a:chExt cx="1632" cy="192"/>
            </a:xfrm>
          </p:grpSpPr>
          <p:sp>
            <p:nvSpPr>
              <p:cNvPr id="54" name="Line 10">
                <a:extLst>
                  <a:ext uri="{FF2B5EF4-FFF2-40B4-BE49-F238E27FC236}">
                    <a16:creationId xmlns:a16="http://schemas.microsoft.com/office/drawing/2014/main" id="{AC791FDF-B474-42B1-9B2F-8DB0F9929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5" name="Line 11">
                <a:extLst>
                  <a:ext uri="{FF2B5EF4-FFF2-40B4-BE49-F238E27FC236}">
                    <a16:creationId xmlns:a16="http://schemas.microsoft.com/office/drawing/2014/main" id="{6B06425C-6E98-4CF5-8505-6C773D08B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6" name="Line 12">
                <a:extLst>
                  <a:ext uri="{FF2B5EF4-FFF2-40B4-BE49-F238E27FC236}">
                    <a16:creationId xmlns:a16="http://schemas.microsoft.com/office/drawing/2014/main" id="{D1233C7A-790E-4342-848A-BCFC7ABB1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6" name="Text Box 13">
              <a:extLst>
                <a:ext uri="{FF2B5EF4-FFF2-40B4-BE49-F238E27FC236}">
                  <a16:creationId xmlns:a16="http://schemas.microsoft.com/office/drawing/2014/main" id="{C2BB4DFE-1107-4FC2-AFD6-EBE0D8110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064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P1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37" name="Group 14">
              <a:extLst>
                <a:ext uri="{FF2B5EF4-FFF2-40B4-BE49-F238E27FC236}">
                  <a16:creationId xmlns:a16="http://schemas.microsoft.com/office/drawing/2014/main" id="{25CC7FD4-7E78-418E-860D-AB5028BC6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4" y="2208"/>
              <a:ext cx="720" cy="144"/>
              <a:chOff x="336" y="3312"/>
              <a:chExt cx="1632" cy="192"/>
            </a:xfrm>
          </p:grpSpPr>
          <p:sp>
            <p:nvSpPr>
              <p:cNvPr id="51" name="Line 15">
                <a:extLst>
                  <a:ext uri="{FF2B5EF4-FFF2-40B4-BE49-F238E27FC236}">
                    <a16:creationId xmlns:a16="http://schemas.microsoft.com/office/drawing/2014/main" id="{22CC56EA-C9FE-43B6-85A7-AD7933F85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" name="Line 16">
                <a:extLst>
                  <a:ext uri="{FF2B5EF4-FFF2-40B4-BE49-F238E27FC236}">
                    <a16:creationId xmlns:a16="http://schemas.microsoft.com/office/drawing/2014/main" id="{E4F2CFF4-5AD7-4428-9EB0-F14486C85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3" name="Line 17">
                <a:extLst>
                  <a:ext uri="{FF2B5EF4-FFF2-40B4-BE49-F238E27FC236}">
                    <a16:creationId xmlns:a16="http://schemas.microsoft.com/office/drawing/2014/main" id="{14C3B8F2-5B3F-4347-BDC3-69B22762E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" name="Group 18">
              <a:extLst>
                <a:ext uri="{FF2B5EF4-FFF2-40B4-BE49-F238E27FC236}">
                  <a16:creationId xmlns:a16="http://schemas.microsoft.com/office/drawing/2014/main" id="{FFF1C4EB-F729-4CFC-9EF8-22F22BFCB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" y="2208"/>
              <a:ext cx="720" cy="144"/>
              <a:chOff x="336" y="3312"/>
              <a:chExt cx="1632" cy="192"/>
            </a:xfrm>
          </p:grpSpPr>
          <p:sp>
            <p:nvSpPr>
              <p:cNvPr id="48" name="Line 19">
                <a:extLst>
                  <a:ext uri="{FF2B5EF4-FFF2-40B4-BE49-F238E27FC236}">
                    <a16:creationId xmlns:a16="http://schemas.microsoft.com/office/drawing/2014/main" id="{327803BB-9232-4590-864C-85B666D44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9" name="Line 20">
                <a:extLst>
                  <a:ext uri="{FF2B5EF4-FFF2-40B4-BE49-F238E27FC236}">
                    <a16:creationId xmlns:a16="http://schemas.microsoft.com/office/drawing/2014/main" id="{6B66441F-EB09-4DD5-9AB1-DDE912E6C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0" name="Line 21">
                <a:extLst>
                  <a:ext uri="{FF2B5EF4-FFF2-40B4-BE49-F238E27FC236}">
                    <a16:creationId xmlns:a16="http://schemas.microsoft.com/office/drawing/2014/main" id="{8C816D25-C451-45D2-93F8-1A313C42E3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9" name="Group 22">
              <a:extLst>
                <a:ext uri="{FF2B5EF4-FFF2-40B4-BE49-F238E27FC236}">
                  <a16:creationId xmlns:a16="http://schemas.microsoft.com/office/drawing/2014/main" id="{B80A6704-8A5A-4B15-9F2A-7D963E82C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208"/>
              <a:ext cx="720" cy="144"/>
              <a:chOff x="336" y="3312"/>
              <a:chExt cx="1632" cy="192"/>
            </a:xfrm>
          </p:grpSpPr>
          <p:sp>
            <p:nvSpPr>
              <p:cNvPr id="45" name="Line 23">
                <a:extLst>
                  <a:ext uri="{FF2B5EF4-FFF2-40B4-BE49-F238E27FC236}">
                    <a16:creationId xmlns:a16="http://schemas.microsoft.com/office/drawing/2014/main" id="{83007743-A4F9-4CD3-8937-B4D6030C0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" name="Line 24">
                <a:extLst>
                  <a:ext uri="{FF2B5EF4-FFF2-40B4-BE49-F238E27FC236}">
                    <a16:creationId xmlns:a16="http://schemas.microsoft.com/office/drawing/2014/main" id="{A09032F5-1196-4F62-8F31-70E119C63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" name="Line 25">
                <a:extLst>
                  <a:ext uri="{FF2B5EF4-FFF2-40B4-BE49-F238E27FC236}">
                    <a16:creationId xmlns:a16="http://schemas.microsoft.com/office/drawing/2014/main" id="{8ACAEF11-C995-4751-953D-7A3097E90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0" name="Text Box 26">
              <a:extLst>
                <a:ext uri="{FF2B5EF4-FFF2-40B4-BE49-F238E27FC236}">
                  <a16:creationId xmlns:a16="http://schemas.microsoft.com/office/drawing/2014/main" id="{1BCE9ADB-61C9-4DFB-B7E4-9F686E5C9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30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W(5)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27">
              <a:extLst>
                <a:ext uri="{FF2B5EF4-FFF2-40B4-BE49-F238E27FC236}">
                  <a16:creationId xmlns:a16="http://schemas.microsoft.com/office/drawing/2014/main" id="{A69BBC8D-45EB-4619-845F-DCA5C12F8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" y="2704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W(6)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28">
              <a:extLst>
                <a:ext uri="{FF2B5EF4-FFF2-40B4-BE49-F238E27FC236}">
                  <a16:creationId xmlns:a16="http://schemas.microsoft.com/office/drawing/2014/main" id="{B052EAC9-0699-4E23-865B-805BAB84A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776"/>
              <a:ext cx="9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 dirty="0">
                  <a:latin typeface="Times New Roman" panose="02020603050405020304" pitchFamily="18" charset="0"/>
                </a:rPr>
                <a:t>R</a:t>
              </a:r>
              <a:r>
                <a:rPr lang="fr-CH" altLang="en-US" sz="1600" dirty="0">
                  <a:latin typeface="Times New Roman" panose="02020603050405020304" pitchFamily="18" charset="0"/>
                </a:rPr>
                <a:t>1</a:t>
              </a:r>
              <a:r>
                <a:rPr lang="fr-CH" altLang="en-US" sz="2800" dirty="0">
                  <a:latin typeface="Times New Roman" panose="02020603050405020304" pitchFamily="18" charset="0"/>
                </a:rPr>
                <a:t>() </a:t>
              </a:r>
              <a:r>
                <a:rPr lang="fr-CH" altLang="en-US" sz="28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fr-CH" altLang="en-US" sz="2800" dirty="0">
                  <a:latin typeface="Times New Roman" panose="02020603050405020304" pitchFamily="18" charset="0"/>
                </a:rPr>
                <a:t> 5</a:t>
              </a:r>
              <a:endParaRPr lang="en-GB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29">
              <a:extLst>
                <a:ext uri="{FF2B5EF4-FFF2-40B4-BE49-F238E27FC236}">
                  <a16:creationId xmlns:a16="http://schemas.microsoft.com/office/drawing/2014/main" id="{B62F6593-FC39-4271-BC76-C9109301A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1776"/>
              <a:ext cx="9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 dirty="0">
                  <a:latin typeface="Times New Roman" panose="02020603050405020304" pitchFamily="18" charset="0"/>
                </a:rPr>
                <a:t>R</a:t>
              </a:r>
              <a:r>
                <a:rPr lang="fr-CH" altLang="en-US" sz="1600" dirty="0">
                  <a:latin typeface="Times New Roman" panose="02020603050405020304" pitchFamily="18" charset="0"/>
                </a:rPr>
                <a:t>2</a:t>
              </a:r>
              <a:r>
                <a:rPr lang="fr-CH" altLang="en-US" sz="2800" dirty="0">
                  <a:latin typeface="Times New Roman" panose="02020603050405020304" pitchFamily="18" charset="0"/>
                </a:rPr>
                <a:t>() </a:t>
              </a:r>
              <a:r>
                <a:rPr lang="fr-CH" altLang="en-US" sz="28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fr-CH" altLang="en-US" sz="2800" dirty="0">
                  <a:latin typeface="Times New Roman" panose="02020603050405020304" pitchFamily="18" charset="0"/>
                </a:rPr>
                <a:t> 6</a:t>
              </a:r>
              <a:endParaRPr lang="en-GB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30">
              <a:extLst>
                <a:ext uri="{FF2B5EF4-FFF2-40B4-BE49-F238E27FC236}">
                  <a16:creationId xmlns:a16="http://schemas.microsoft.com/office/drawing/2014/main" id="{75959B08-0E95-4167-81C9-531BEA2CE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776"/>
              <a:ext cx="9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 dirty="0">
                  <a:latin typeface="Times New Roman" panose="02020603050405020304" pitchFamily="18" charset="0"/>
                </a:rPr>
                <a:t>R</a:t>
              </a:r>
              <a:r>
                <a:rPr lang="fr-CH" altLang="en-US" sz="1600" dirty="0">
                  <a:latin typeface="Times New Roman" panose="02020603050405020304" pitchFamily="18" charset="0"/>
                </a:rPr>
                <a:t>3</a:t>
              </a:r>
              <a:r>
                <a:rPr lang="fr-CH" altLang="en-US" sz="2800" dirty="0">
                  <a:latin typeface="Times New Roman" panose="02020603050405020304" pitchFamily="18" charset="0"/>
                </a:rPr>
                <a:t>() </a:t>
              </a:r>
              <a:r>
                <a:rPr lang="fr-CH" altLang="en-US" sz="28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fr-CH" altLang="en-US" sz="2800" dirty="0">
                  <a:latin typeface="Times New Roman" panose="02020603050405020304" pitchFamily="18" charset="0"/>
                </a:rPr>
                <a:t> 5</a:t>
              </a:r>
              <a:endParaRPr lang="en-GB" altLang="en-US" sz="28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653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80F8-EAEC-40C7-8342-65CCF358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3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6AA5C578-C8E8-40D5-8E45-5179D6344027}"/>
              </a:ext>
            </a:extLst>
          </p:cNvPr>
          <p:cNvGrpSpPr>
            <a:grpSpLocks/>
          </p:cNvGrpSpPr>
          <p:nvPr/>
        </p:nvGrpSpPr>
        <p:grpSpPr bwMode="auto">
          <a:xfrm>
            <a:off x="798512" y="1566797"/>
            <a:ext cx="7572375" cy="2424113"/>
            <a:chOff x="144" y="1776"/>
            <a:chExt cx="4770" cy="1527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592E2B73-C97B-4658-A542-C3288943C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3072"/>
              <a:ext cx="720" cy="144"/>
              <a:chOff x="336" y="3312"/>
              <a:chExt cx="1632" cy="192"/>
            </a:xfrm>
          </p:grpSpPr>
          <p:sp>
            <p:nvSpPr>
              <p:cNvPr id="29" name="Line 7">
                <a:extLst>
                  <a:ext uri="{FF2B5EF4-FFF2-40B4-BE49-F238E27FC236}">
                    <a16:creationId xmlns:a16="http://schemas.microsoft.com/office/drawing/2014/main" id="{3C828960-DE3D-446B-803A-9CEC4E79C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" name="Line 8">
                <a:extLst>
                  <a:ext uri="{FF2B5EF4-FFF2-40B4-BE49-F238E27FC236}">
                    <a16:creationId xmlns:a16="http://schemas.microsoft.com/office/drawing/2014/main" id="{DA969211-96A5-48ED-B809-C7874F9754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5886A8FB-78CB-49B1-8D31-015E68E25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3F1FDE35-E02D-4180-B0CE-83E60DC16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976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P2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id="{704FA499-FA9A-49E7-B31A-D352D7983E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2" y="3072"/>
              <a:ext cx="1680" cy="192"/>
              <a:chOff x="336" y="3312"/>
              <a:chExt cx="1632" cy="192"/>
            </a:xfrm>
          </p:grpSpPr>
          <p:sp>
            <p:nvSpPr>
              <p:cNvPr id="26" name="Line 12">
                <a:extLst>
                  <a:ext uri="{FF2B5EF4-FFF2-40B4-BE49-F238E27FC236}">
                    <a16:creationId xmlns:a16="http://schemas.microsoft.com/office/drawing/2014/main" id="{CD0ABF08-5BF4-449B-B4AD-F1965329B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13">
                <a:extLst>
                  <a:ext uri="{FF2B5EF4-FFF2-40B4-BE49-F238E27FC236}">
                    <a16:creationId xmlns:a16="http://schemas.microsoft.com/office/drawing/2014/main" id="{9408856A-DF8E-4589-BFE2-45F39755E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14">
                <a:extLst>
                  <a:ext uri="{FF2B5EF4-FFF2-40B4-BE49-F238E27FC236}">
                    <a16:creationId xmlns:a16="http://schemas.microsoft.com/office/drawing/2014/main" id="{2DF95CB7-A88E-45DD-B412-17245A331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FC5E1ED2-06F1-4C9A-AE38-6B680B9EE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064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P1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717F6F34-0465-409A-AB1A-83942D0A01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4" y="2208"/>
              <a:ext cx="720" cy="144"/>
              <a:chOff x="336" y="3312"/>
              <a:chExt cx="1632" cy="192"/>
            </a:xfrm>
          </p:grpSpPr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F666932E-9CDA-4AF9-9CAF-9EA37A668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7920A475-15C6-4E1B-B740-2C3D44854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19">
                <a:extLst>
                  <a:ext uri="{FF2B5EF4-FFF2-40B4-BE49-F238E27FC236}">
                    <a16:creationId xmlns:a16="http://schemas.microsoft.com/office/drawing/2014/main" id="{6C86A923-0129-4D7F-8090-9822C274D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20">
              <a:extLst>
                <a:ext uri="{FF2B5EF4-FFF2-40B4-BE49-F238E27FC236}">
                  <a16:creationId xmlns:a16="http://schemas.microsoft.com/office/drawing/2014/main" id="{1AEE3F4B-8124-4B7C-B113-7D9C2B371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" y="2208"/>
              <a:ext cx="720" cy="144"/>
              <a:chOff x="336" y="3312"/>
              <a:chExt cx="1632" cy="192"/>
            </a:xfrm>
          </p:grpSpPr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0FEE552B-60CE-47C7-B2BE-ABDE29490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2">
                <a:extLst>
                  <a:ext uri="{FF2B5EF4-FFF2-40B4-BE49-F238E27FC236}">
                    <a16:creationId xmlns:a16="http://schemas.microsoft.com/office/drawing/2014/main" id="{C92A76CD-909B-4B77-A297-8DAD05FE4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23">
                <a:extLst>
                  <a:ext uri="{FF2B5EF4-FFF2-40B4-BE49-F238E27FC236}">
                    <a16:creationId xmlns:a16="http://schemas.microsoft.com/office/drawing/2014/main" id="{42E84AA4-B658-4667-9903-71C49BD53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24">
              <a:extLst>
                <a:ext uri="{FF2B5EF4-FFF2-40B4-BE49-F238E27FC236}">
                  <a16:creationId xmlns:a16="http://schemas.microsoft.com/office/drawing/2014/main" id="{8F22E384-A2AE-4A89-9622-6F6B70C0BE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208"/>
              <a:ext cx="720" cy="144"/>
              <a:chOff x="336" y="3312"/>
              <a:chExt cx="1632" cy="192"/>
            </a:xfrm>
          </p:grpSpPr>
          <p:sp>
            <p:nvSpPr>
              <p:cNvPr id="17" name="Line 25">
                <a:extLst>
                  <a:ext uri="{FF2B5EF4-FFF2-40B4-BE49-F238E27FC236}">
                    <a16:creationId xmlns:a16="http://schemas.microsoft.com/office/drawing/2014/main" id="{07EE7BE6-2A15-47EB-B918-1D2E90C96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26">
                <a:extLst>
                  <a:ext uri="{FF2B5EF4-FFF2-40B4-BE49-F238E27FC236}">
                    <a16:creationId xmlns:a16="http://schemas.microsoft.com/office/drawing/2014/main" id="{B8026EA2-FABC-43C9-9B6E-8836554D31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7">
                <a:extLst>
                  <a:ext uri="{FF2B5EF4-FFF2-40B4-BE49-F238E27FC236}">
                    <a16:creationId xmlns:a16="http://schemas.microsoft.com/office/drawing/2014/main" id="{159F471E-92FA-4497-888E-60BB06CB4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" name="Text Box 28">
              <a:extLst>
                <a:ext uri="{FF2B5EF4-FFF2-40B4-BE49-F238E27FC236}">
                  <a16:creationId xmlns:a16="http://schemas.microsoft.com/office/drawing/2014/main" id="{FFB3E979-B3EC-4056-B88A-5F2B9CC37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30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W(5)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29">
              <a:extLst>
                <a:ext uri="{FF2B5EF4-FFF2-40B4-BE49-F238E27FC236}">
                  <a16:creationId xmlns:a16="http://schemas.microsoft.com/office/drawing/2014/main" id="{005D70B8-3B32-429A-BAA7-4DA68511D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" y="2704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W(6)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30">
              <a:extLst>
                <a:ext uri="{FF2B5EF4-FFF2-40B4-BE49-F238E27FC236}">
                  <a16:creationId xmlns:a16="http://schemas.microsoft.com/office/drawing/2014/main" id="{00065C1E-C540-4D75-90CD-958DF9DB5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776"/>
              <a:ext cx="108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 dirty="0">
                  <a:latin typeface="Times New Roman" panose="02020603050405020304" pitchFamily="18" charset="0"/>
                </a:rPr>
                <a:t>R</a:t>
              </a:r>
              <a:r>
                <a:rPr lang="fr-CH" altLang="en-US" sz="1600" dirty="0">
                  <a:latin typeface="Times New Roman" panose="02020603050405020304" pitchFamily="18" charset="0"/>
                </a:rPr>
                <a:t>1</a:t>
              </a:r>
              <a:r>
                <a:rPr lang="fr-CH" altLang="en-US" sz="2800" dirty="0">
                  <a:latin typeface="Times New Roman" panose="02020603050405020304" pitchFamily="18" charset="0"/>
                </a:rPr>
                <a:t>() </a:t>
              </a:r>
              <a:r>
                <a:rPr lang="fr-CH" altLang="en-US" sz="28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fr-CH" altLang="en-US" sz="2800" dirty="0">
                  <a:latin typeface="Times New Roman" panose="02020603050405020304" pitchFamily="18" charset="0"/>
                </a:rPr>
                <a:t> 5</a:t>
              </a:r>
              <a:endParaRPr lang="en-GB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31">
              <a:extLst>
                <a:ext uri="{FF2B5EF4-FFF2-40B4-BE49-F238E27FC236}">
                  <a16:creationId xmlns:a16="http://schemas.microsoft.com/office/drawing/2014/main" id="{3A88DE37-9A1F-4707-874D-C139B8352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1776"/>
              <a:ext cx="9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 dirty="0">
                  <a:latin typeface="Times New Roman" panose="02020603050405020304" pitchFamily="18" charset="0"/>
                </a:rPr>
                <a:t>R</a:t>
              </a:r>
              <a:r>
                <a:rPr lang="fr-CH" altLang="en-US" sz="1600" dirty="0">
                  <a:latin typeface="Times New Roman" panose="02020603050405020304" pitchFamily="18" charset="0"/>
                </a:rPr>
                <a:t>2</a:t>
              </a:r>
              <a:r>
                <a:rPr lang="fr-CH" altLang="en-US" sz="2800" dirty="0">
                  <a:latin typeface="Times New Roman" panose="02020603050405020304" pitchFamily="18" charset="0"/>
                </a:rPr>
                <a:t>() </a:t>
              </a:r>
              <a:r>
                <a:rPr lang="fr-CH" altLang="en-US" sz="28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fr-CH" altLang="en-US" sz="2800" dirty="0">
                  <a:latin typeface="Times New Roman" panose="02020603050405020304" pitchFamily="18" charset="0"/>
                </a:rPr>
                <a:t> 5</a:t>
              </a:r>
              <a:endParaRPr lang="en-GB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32">
              <a:extLst>
                <a:ext uri="{FF2B5EF4-FFF2-40B4-BE49-F238E27FC236}">
                  <a16:creationId xmlns:a16="http://schemas.microsoft.com/office/drawing/2014/main" id="{881E6896-E455-4E86-BD02-A87993B9F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776"/>
              <a:ext cx="9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 dirty="0">
                  <a:latin typeface="Times New Roman" panose="02020603050405020304" pitchFamily="18" charset="0"/>
                </a:rPr>
                <a:t>R</a:t>
              </a:r>
              <a:r>
                <a:rPr lang="fr-CH" altLang="en-US" sz="1600" dirty="0">
                  <a:latin typeface="Times New Roman" panose="02020603050405020304" pitchFamily="18" charset="0"/>
                </a:rPr>
                <a:t>3</a:t>
              </a:r>
              <a:r>
                <a:rPr lang="fr-CH" altLang="en-US" sz="2800" dirty="0">
                  <a:latin typeface="Times New Roman" panose="02020603050405020304" pitchFamily="18" charset="0"/>
                </a:rPr>
                <a:t>() </a:t>
              </a:r>
              <a:r>
                <a:rPr lang="fr-CH" altLang="en-US" sz="28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fr-CH" altLang="en-US" sz="2800" dirty="0">
                  <a:latin typeface="Times New Roman" panose="02020603050405020304" pitchFamily="18" charset="0"/>
                </a:rPr>
                <a:t> 5</a:t>
              </a:r>
              <a:endParaRPr lang="en-GB" altLang="en-US" sz="2800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196D2C-34D8-4F09-9038-1F6936143D87}"/>
              </a:ext>
            </a:extLst>
          </p:cNvPr>
          <p:cNvCxnSpPr/>
          <p:nvPr/>
        </p:nvCxnSpPr>
        <p:spPr>
          <a:xfrm>
            <a:off x="2779712" y="3471797"/>
            <a:ext cx="0" cy="452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E410F7-2C7C-4E3F-A271-672AC8AC9447}"/>
              </a:ext>
            </a:extLst>
          </p:cNvPr>
          <p:cNvCxnSpPr/>
          <p:nvPr/>
        </p:nvCxnSpPr>
        <p:spPr>
          <a:xfrm>
            <a:off x="4125912" y="2119312"/>
            <a:ext cx="0" cy="452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5BA46C-25E3-4B3B-911B-364BE345B6D1}"/>
              </a:ext>
            </a:extLst>
          </p:cNvPr>
          <p:cNvCxnSpPr/>
          <p:nvPr/>
        </p:nvCxnSpPr>
        <p:spPr>
          <a:xfrm>
            <a:off x="6126162" y="2119312"/>
            <a:ext cx="0" cy="452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9ED6B7-E855-4A78-8C21-14F452D58BC8}"/>
              </a:ext>
            </a:extLst>
          </p:cNvPr>
          <p:cNvCxnSpPr/>
          <p:nvPr/>
        </p:nvCxnSpPr>
        <p:spPr>
          <a:xfrm>
            <a:off x="7007224" y="2140678"/>
            <a:ext cx="0" cy="452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B2E603-6520-49C0-85BD-FADF10951458}"/>
              </a:ext>
            </a:extLst>
          </p:cNvPr>
          <p:cNvCxnSpPr/>
          <p:nvPr/>
        </p:nvCxnSpPr>
        <p:spPr>
          <a:xfrm>
            <a:off x="7327899" y="3538472"/>
            <a:ext cx="0" cy="452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6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1BA1-EF89-4A38-AC4F-85A2F4A8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4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41AB1F65-3C51-438A-B33A-DA75CA725B3E}"/>
              </a:ext>
            </a:extLst>
          </p:cNvPr>
          <p:cNvGrpSpPr>
            <a:grpSpLocks/>
          </p:cNvGrpSpPr>
          <p:nvPr/>
        </p:nvGrpSpPr>
        <p:grpSpPr bwMode="auto">
          <a:xfrm>
            <a:off x="798512" y="1359693"/>
            <a:ext cx="7572375" cy="2424113"/>
            <a:chOff x="144" y="1776"/>
            <a:chExt cx="4770" cy="1527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A9D674DC-99C8-4CE3-B697-6B605210F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3072"/>
              <a:ext cx="720" cy="144"/>
              <a:chOff x="336" y="3312"/>
              <a:chExt cx="1632" cy="192"/>
            </a:xfrm>
          </p:grpSpPr>
          <p:sp>
            <p:nvSpPr>
              <p:cNvPr id="29" name="Line 7">
                <a:extLst>
                  <a:ext uri="{FF2B5EF4-FFF2-40B4-BE49-F238E27FC236}">
                    <a16:creationId xmlns:a16="http://schemas.microsoft.com/office/drawing/2014/main" id="{A97A9DE5-88B6-4501-9DE6-4A50BA6BA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" name="Line 8">
                <a:extLst>
                  <a:ext uri="{FF2B5EF4-FFF2-40B4-BE49-F238E27FC236}">
                    <a16:creationId xmlns:a16="http://schemas.microsoft.com/office/drawing/2014/main" id="{DB46E46B-0111-457E-8CF9-0009823CF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BC8C5A71-2D77-4210-9729-7E6EE1C6B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FEE65C60-E90D-4F6E-AF1E-90004FBB2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976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P2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id="{AC94519C-514F-4B1B-89F0-61CE8D5AE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2" y="3072"/>
              <a:ext cx="1680" cy="192"/>
              <a:chOff x="336" y="3312"/>
              <a:chExt cx="1632" cy="192"/>
            </a:xfrm>
          </p:grpSpPr>
          <p:sp>
            <p:nvSpPr>
              <p:cNvPr id="26" name="Line 12">
                <a:extLst>
                  <a:ext uri="{FF2B5EF4-FFF2-40B4-BE49-F238E27FC236}">
                    <a16:creationId xmlns:a16="http://schemas.microsoft.com/office/drawing/2014/main" id="{7532888F-4802-4FC5-8847-9FEA2FFFB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13">
                <a:extLst>
                  <a:ext uri="{FF2B5EF4-FFF2-40B4-BE49-F238E27FC236}">
                    <a16:creationId xmlns:a16="http://schemas.microsoft.com/office/drawing/2014/main" id="{AB76C2A0-C91B-40E6-9D48-AA3C614C0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14">
                <a:extLst>
                  <a:ext uri="{FF2B5EF4-FFF2-40B4-BE49-F238E27FC236}">
                    <a16:creationId xmlns:a16="http://schemas.microsoft.com/office/drawing/2014/main" id="{65260799-9D73-4F5E-8577-8880D5A8B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5E04E937-F19B-4C35-81CA-05D426D0D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064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P1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21E32F04-AC1E-4C08-9A19-B311D432DA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4" y="2208"/>
              <a:ext cx="720" cy="144"/>
              <a:chOff x="336" y="3312"/>
              <a:chExt cx="1632" cy="192"/>
            </a:xfrm>
          </p:grpSpPr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D3A0509E-DD90-4E27-9BE1-25CBED48D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0642C535-A68B-43D9-A472-94C768571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19">
                <a:extLst>
                  <a:ext uri="{FF2B5EF4-FFF2-40B4-BE49-F238E27FC236}">
                    <a16:creationId xmlns:a16="http://schemas.microsoft.com/office/drawing/2014/main" id="{16F22D7D-AC1C-4F72-A441-3C7686377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20">
              <a:extLst>
                <a:ext uri="{FF2B5EF4-FFF2-40B4-BE49-F238E27FC236}">
                  <a16:creationId xmlns:a16="http://schemas.microsoft.com/office/drawing/2014/main" id="{2D4E29AF-7FFB-493D-8A76-5E60356D46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" y="2208"/>
              <a:ext cx="720" cy="144"/>
              <a:chOff x="336" y="3312"/>
              <a:chExt cx="1632" cy="192"/>
            </a:xfrm>
          </p:grpSpPr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7CC9C85D-6AE7-461A-B54F-79086EAC2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2">
                <a:extLst>
                  <a:ext uri="{FF2B5EF4-FFF2-40B4-BE49-F238E27FC236}">
                    <a16:creationId xmlns:a16="http://schemas.microsoft.com/office/drawing/2014/main" id="{314FCC89-4731-436F-9058-0C3FFCE0E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23">
                <a:extLst>
                  <a:ext uri="{FF2B5EF4-FFF2-40B4-BE49-F238E27FC236}">
                    <a16:creationId xmlns:a16="http://schemas.microsoft.com/office/drawing/2014/main" id="{BC019D18-77A0-49CD-81E0-B3461AE76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24">
              <a:extLst>
                <a:ext uri="{FF2B5EF4-FFF2-40B4-BE49-F238E27FC236}">
                  <a16:creationId xmlns:a16="http://schemas.microsoft.com/office/drawing/2014/main" id="{A28B138F-C614-4A84-85ED-8DA4064A1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208"/>
              <a:ext cx="720" cy="144"/>
              <a:chOff x="336" y="3312"/>
              <a:chExt cx="1632" cy="192"/>
            </a:xfrm>
          </p:grpSpPr>
          <p:sp>
            <p:nvSpPr>
              <p:cNvPr id="17" name="Line 25">
                <a:extLst>
                  <a:ext uri="{FF2B5EF4-FFF2-40B4-BE49-F238E27FC236}">
                    <a16:creationId xmlns:a16="http://schemas.microsoft.com/office/drawing/2014/main" id="{EE1DF0E7-32AA-45A4-A544-662AB983E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26">
                <a:extLst>
                  <a:ext uri="{FF2B5EF4-FFF2-40B4-BE49-F238E27FC236}">
                    <a16:creationId xmlns:a16="http://schemas.microsoft.com/office/drawing/2014/main" id="{453E85E1-6D94-4241-B50D-71E6544E2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27">
                <a:extLst>
                  <a:ext uri="{FF2B5EF4-FFF2-40B4-BE49-F238E27FC236}">
                    <a16:creationId xmlns:a16="http://schemas.microsoft.com/office/drawing/2014/main" id="{A4F2EF5D-1485-4698-8325-F24F4A8850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" name="Text Box 28">
              <a:extLst>
                <a:ext uri="{FF2B5EF4-FFF2-40B4-BE49-F238E27FC236}">
                  <a16:creationId xmlns:a16="http://schemas.microsoft.com/office/drawing/2014/main" id="{9BA56968-B11F-44C8-AFA9-9172B4E96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30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W(5)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29">
              <a:extLst>
                <a:ext uri="{FF2B5EF4-FFF2-40B4-BE49-F238E27FC236}">
                  <a16:creationId xmlns:a16="http://schemas.microsoft.com/office/drawing/2014/main" id="{E0742DF2-5F36-4092-A4E8-500426B41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" y="2704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W(6)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30">
              <a:extLst>
                <a:ext uri="{FF2B5EF4-FFF2-40B4-BE49-F238E27FC236}">
                  <a16:creationId xmlns:a16="http://schemas.microsoft.com/office/drawing/2014/main" id="{A88FAA58-B2CA-4649-AF11-B866BDC18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776"/>
              <a:ext cx="105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 dirty="0">
                  <a:latin typeface="Times New Roman" panose="02020603050405020304" pitchFamily="18" charset="0"/>
                </a:rPr>
                <a:t>R</a:t>
              </a:r>
              <a:r>
                <a:rPr lang="fr-CH" altLang="en-US" sz="1600" dirty="0">
                  <a:latin typeface="Times New Roman" panose="02020603050405020304" pitchFamily="18" charset="0"/>
                </a:rPr>
                <a:t>1</a:t>
              </a:r>
              <a:r>
                <a:rPr lang="fr-CH" altLang="en-US" sz="2800" dirty="0">
                  <a:latin typeface="Times New Roman" panose="02020603050405020304" pitchFamily="18" charset="0"/>
                </a:rPr>
                <a:t>() </a:t>
              </a:r>
              <a:r>
                <a:rPr lang="fr-CH" altLang="en-US" sz="28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fr-CH" altLang="en-US" sz="2800" dirty="0">
                  <a:latin typeface="Times New Roman" panose="02020603050405020304" pitchFamily="18" charset="0"/>
                </a:rPr>
                <a:t> 5</a:t>
              </a:r>
              <a:endParaRPr lang="en-GB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31">
              <a:extLst>
                <a:ext uri="{FF2B5EF4-FFF2-40B4-BE49-F238E27FC236}">
                  <a16:creationId xmlns:a16="http://schemas.microsoft.com/office/drawing/2014/main" id="{306DEEF1-4A80-4F87-A765-4CC09F68A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1776"/>
              <a:ext cx="9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 dirty="0">
                  <a:latin typeface="Times New Roman" panose="02020603050405020304" pitchFamily="18" charset="0"/>
                </a:rPr>
                <a:t>R</a:t>
              </a:r>
              <a:r>
                <a:rPr lang="fr-CH" altLang="en-US" sz="1600" dirty="0">
                  <a:latin typeface="Times New Roman" panose="02020603050405020304" pitchFamily="18" charset="0"/>
                </a:rPr>
                <a:t>2</a:t>
              </a:r>
              <a:r>
                <a:rPr lang="fr-CH" altLang="en-US" sz="2800" dirty="0">
                  <a:latin typeface="Times New Roman" panose="02020603050405020304" pitchFamily="18" charset="0"/>
                </a:rPr>
                <a:t>() </a:t>
              </a:r>
              <a:r>
                <a:rPr lang="fr-CH" altLang="en-US" sz="28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fr-CH" altLang="en-US" sz="2800" dirty="0">
                  <a:latin typeface="Times New Roman" panose="02020603050405020304" pitchFamily="18" charset="0"/>
                </a:rPr>
                <a:t> 6</a:t>
              </a:r>
              <a:endParaRPr lang="en-GB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32">
              <a:extLst>
                <a:ext uri="{FF2B5EF4-FFF2-40B4-BE49-F238E27FC236}">
                  <a16:creationId xmlns:a16="http://schemas.microsoft.com/office/drawing/2014/main" id="{8F604DC3-1B56-44C9-9287-BC9D2C8F7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776"/>
              <a:ext cx="9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 dirty="0">
                  <a:latin typeface="Times New Roman" panose="02020603050405020304" pitchFamily="18" charset="0"/>
                </a:rPr>
                <a:t>R</a:t>
              </a:r>
              <a:r>
                <a:rPr lang="fr-CH" altLang="en-US" sz="1600" dirty="0">
                  <a:latin typeface="Times New Roman" panose="02020603050405020304" pitchFamily="18" charset="0"/>
                </a:rPr>
                <a:t>3</a:t>
              </a:r>
              <a:r>
                <a:rPr lang="fr-CH" altLang="en-US" sz="2800" dirty="0">
                  <a:latin typeface="Times New Roman" panose="02020603050405020304" pitchFamily="18" charset="0"/>
                </a:rPr>
                <a:t>() </a:t>
              </a:r>
              <a:r>
                <a:rPr lang="fr-CH" altLang="en-US" sz="2800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fr-CH" altLang="en-US" sz="2800" dirty="0">
                  <a:latin typeface="Times New Roman" panose="02020603050405020304" pitchFamily="18" charset="0"/>
                </a:rPr>
                <a:t> 6</a:t>
              </a:r>
              <a:endParaRPr lang="en-GB" altLang="en-US" sz="2800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130BEF-DD42-43FF-B644-3C088A87A24E}"/>
              </a:ext>
            </a:extLst>
          </p:cNvPr>
          <p:cNvCxnSpPr/>
          <p:nvPr/>
        </p:nvCxnSpPr>
        <p:spPr>
          <a:xfrm>
            <a:off x="2836862" y="3305174"/>
            <a:ext cx="0" cy="452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B43478-59E5-478B-8258-89244A88F660}"/>
              </a:ext>
            </a:extLst>
          </p:cNvPr>
          <p:cNvCxnSpPr/>
          <p:nvPr/>
        </p:nvCxnSpPr>
        <p:spPr>
          <a:xfrm>
            <a:off x="4189412" y="1933574"/>
            <a:ext cx="0" cy="452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42F0CE-5ADA-4439-B4BC-58E5BDCAFCA5}"/>
              </a:ext>
            </a:extLst>
          </p:cNvPr>
          <p:cNvCxnSpPr/>
          <p:nvPr/>
        </p:nvCxnSpPr>
        <p:spPr>
          <a:xfrm>
            <a:off x="4760912" y="3305174"/>
            <a:ext cx="0" cy="452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A146BC9-C63B-4E1B-9923-2967A39B7182}"/>
              </a:ext>
            </a:extLst>
          </p:cNvPr>
          <p:cNvCxnSpPr/>
          <p:nvPr/>
        </p:nvCxnSpPr>
        <p:spPr>
          <a:xfrm>
            <a:off x="5141912" y="1915317"/>
            <a:ext cx="0" cy="452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0B2633-08CC-4B07-AB4D-4651C4D41A1A}"/>
              </a:ext>
            </a:extLst>
          </p:cNvPr>
          <p:cNvCxnSpPr/>
          <p:nvPr/>
        </p:nvCxnSpPr>
        <p:spPr>
          <a:xfrm>
            <a:off x="6994524" y="1915317"/>
            <a:ext cx="0" cy="452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6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7304-EA32-43BB-92BB-C7BDD5CE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5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FB526CAC-B2CE-42A7-8A2C-29B4A1B30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52" y="3340274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768C6CE1-C349-4D67-B6D8-88FD247D2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52" y="1892474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6" name="Group 22">
            <a:extLst>
              <a:ext uri="{FF2B5EF4-FFF2-40B4-BE49-F238E27FC236}">
                <a16:creationId xmlns:a16="http://schemas.microsoft.com/office/drawing/2014/main" id="{46D1DE4D-15DD-4BE5-9104-60A1FE6E4114}"/>
              </a:ext>
            </a:extLst>
          </p:cNvPr>
          <p:cNvGrpSpPr>
            <a:grpSpLocks/>
          </p:cNvGrpSpPr>
          <p:nvPr/>
        </p:nvGrpSpPr>
        <p:grpSpPr bwMode="auto">
          <a:xfrm>
            <a:off x="7035452" y="2121074"/>
            <a:ext cx="1143000" cy="228600"/>
            <a:chOff x="336" y="3312"/>
            <a:chExt cx="1632" cy="192"/>
          </a:xfrm>
        </p:grpSpPr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63A200C1-5BB8-4412-B01E-F9E1D8DFE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24">
              <a:extLst>
                <a:ext uri="{FF2B5EF4-FFF2-40B4-BE49-F238E27FC236}">
                  <a16:creationId xmlns:a16="http://schemas.microsoft.com/office/drawing/2014/main" id="{7AAF3076-F057-44D3-BF32-C4F478C61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AA4CD145-38B7-48EB-9828-6CD7FC4AA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34">
            <a:extLst>
              <a:ext uri="{FF2B5EF4-FFF2-40B4-BE49-F238E27FC236}">
                <a16:creationId xmlns:a16="http://schemas.microsoft.com/office/drawing/2014/main" id="{AD7D4B88-522B-4D06-8165-1416D0DF7BA2}"/>
              </a:ext>
            </a:extLst>
          </p:cNvPr>
          <p:cNvGrpSpPr>
            <a:grpSpLocks/>
          </p:cNvGrpSpPr>
          <p:nvPr/>
        </p:nvGrpSpPr>
        <p:grpSpPr bwMode="auto">
          <a:xfrm>
            <a:off x="1853852" y="2959274"/>
            <a:ext cx="2667000" cy="889000"/>
            <a:chOff x="2698" y="2704"/>
            <a:chExt cx="1680" cy="560"/>
          </a:xfrm>
        </p:grpSpPr>
        <p:grpSp>
          <p:nvGrpSpPr>
            <p:cNvPr id="31" name="Group 9">
              <a:extLst>
                <a:ext uri="{FF2B5EF4-FFF2-40B4-BE49-F238E27FC236}">
                  <a16:creationId xmlns:a16="http://schemas.microsoft.com/office/drawing/2014/main" id="{D26FB850-BD11-46C8-A225-F1F54363F1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8" y="3072"/>
              <a:ext cx="1680" cy="192"/>
              <a:chOff x="336" y="3312"/>
              <a:chExt cx="1632" cy="192"/>
            </a:xfrm>
          </p:grpSpPr>
          <p:sp>
            <p:nvSpPr>
              <p:cNvPr id="33" name="Line 10">
                <a:extLst>
                  <a:ext uri="{FF2B5EF4-FFF2-40B4-BE49-F238E27FC236}">
                    <a16:creationId xmlns:a16="http://schemas.microsoft.com/office/drawing/2014/main" id="{5ABB3A35-7FBD-4978-AE76-58C06F22F5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" name="Line 11">
                <a:extLst>
                  <a:ext uri="{FF2B5EF4-FFF2-40B4-BE49-F238E27FC236}">
                    <a16:creationId xmlns:a16="http://schemas.microsoft.com/office/drawing/2014/main" id="{46250B2C-0C52-46FC-B470-2996A845B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" name="Line 12">
                <a:extLst>
                  <a:ext uri="{FF2B5EF4-FFF2-40B4-BE49-F238E27FC236}">
                    <a16:creationId xmlns:a16="http://schemas.microsoft.com/office/drawing/2014/main" id="{3FAC46AF-FA4A-40A5-B1F0-A176A51B5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2" name="Text Box 27">
              <a:extLst>
                <a:ext uri="{FF2B5EF4-FFF2-40B4-BE49-F238E27FC236}">
                  <a16:creationId xmlns:a16="http://schemas.microsoft.com/office/drawing/2014/main" id="{24CAE798-CE83-42A0-8EEE-6C8DC0517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6" y="2704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W(5)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36" name="Text Box 30">
            <a:extLst>
              <a:ext uri="{FF2B5EF4-FFF2-40B4-BE49-F238E27FC236}">
                <a16:creationId xmlns:a16="http://schemas.microsoft.com/office/drawing/2014/main" id="{7595C57B-E47D-4FB5-BE0C-13E9361A9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252" y="1435274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R() </a:t>
            </a:r>
            <a:r>
              <a:rPr lang="fr-CH" altLang="en-US" sz="280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>
                <a:latin typeface="Times New Roman" panose="02020603050405020304" pitchFamily="18" charset="0"/>
              </a:rPr>
              <a:t> 5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37" name="Group 33">
            <a:extLst>
              <a:ext uri="{FF2B5EF4-FFF2-40B4-BE49-F238E27FC236}">
                <a16:creationId xmlns:a16="http://schemas.microsoft.com/office/drawing/2014/main" id="{78066729-8B73-41A9-BA56-E956C173B5DE}"/>
              </a:ext>
            </a:extLst>
          </p:cNvPr>
          <p:cNvGrpSpPr>
            <a:grpSpLocks/>
          </p:cNvGrpSpPr>
          <p:nvPr/>
        </p:nvGrpSpPr>
        <p:grpSpPr bwMode="auto">
          <a:xfrm>
            <a:off x="5054252" y="2730674"/>
            <a:ext cx="2078038" cy="1371600"/>
            <a:chOff x="720" y="2544"/>
            <a:chExt cx="1309" cy="864"/>
          </a:xfrm>
        </p:grpSpPr>
        <p:sp>
          <p:nvSpPr>
            <p:cNvPr id="38" name="Line 5">
              <a:extLst>
                <a:ext uri="{FF2B5EF4-FFF2-40B4-BE49-F238E27FC236}">
                  <a16:creationId xmlns:a16="http://schemas.microsoft.com/office/drawing/2014/main" id="{F72E2A33-ED84-4FB3-AEC7-279890F8B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314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E009B39B-2215-41E8-A33C-BDCC5A488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Text Box 26">
              <a:extLst>
                <a:ext uri="{FF2B5EF4-FFF2-40B4-BE49-F238E27FC236}">
                  <a16:creationId xmlns:a16="http://schemas.microsoft.com/office/drawing/2014/main" id="{44BC139E-226C-4755-A4DE-5A90684E6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736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W(6)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29">
              <a:extLst>
                <a:ext uri="{FF2B5EF4-FFF2-40B4-BE49-F238E27FC236}">
                  <a16:creationId xmlns:a16="http://schemas.microsoft.com/office/drawing/2014/main" id="{5FC764BD-0C83-4F4F-A4DF-2789CACA3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44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crash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2" name="Line 31">
              <a:extLst>
                <a:ext uri="{FF2B5EF4-FFF2-40B4-BE49-F238E27FC236}">
                  <a16:creationId xmlns:a16="http://schemas.microsoft.com/office/drawing/2014/main" id="{1F002195-2F8A-4A38-9D46-F35C38FB4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880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6B4A1241-9EA0-4F40-9327-D5F2DC95E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0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1BEDA4-C740-486E-BB81-7022077E12AD}"/>
              </a:ext>
            </a:extLst>
          </p:cNvPr>
          <p:cNvCxnSpPr/>
          <p:nvPr/>
        </p:nvCxnSpPr>
        <p:spPr>
          <a:xfrm>
            <a:off x="4481164" y="3456955"/>
            <a:ext cx="0" cy="452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0FC1B0-9C79-4492-BF5D-98DDF64D18C1}"/>
              </a:ext>
            </a:extLst>
          </p:cNvPr>
          <p:cNvCxnSpPr/>
          <p:nvPr/>
        </p:nvCxnSpPr>
        <p:spPr>
          <a:xfrm>
            <a:off x="7085012" y="2009155"/>
            <a:ext cx="0" cy="452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57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44E2-6B1F-42E4-9767-EC5F01E5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6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63330C5-62C8-47DE-9433-52503BF8D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60" y="3164910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11CB8591-F932-4611-92F6-AFEEA20DC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60" y="1717110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6BC954BD-25C5-4370-96B3-B85B3545A0C1}"/>
              </a:ext>
            </a:extLst>
          </p:cNvPr>
          <p:cNvGrpSpPr>
            <a:grpSpLocks/>
          </p:cNvGrpSpPr>
          <p:nvPr/>
        </p:nvGrpSpPr>
        <p:grpSpPr bwMode="auto">
          <a:xfrm>
            <a:off x="5526935" y="1936185"/>
            <a:ext cx="1143000" cy="228600"/>
            <a:chOff x="336" y="3312"/>
            <a:chExt cx="1632" cy="192"/>
          </a:xfrm>
        </p:grpSpPr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1AE51C46-FEE3-4248-A2B7-230A48618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055BC91A-B95D-45C8-8FE7-3A1313E33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E856882C-C0C2-4040-89D6-162D14BE3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11">
            <a:extLst>
              <a:ext uri="{FF2B5EF4-FFF2-40B4-BE49-F238E27FC236}">
                <a16:creationId xmlns:a16="http://schemas.microsoft.com/office/drawing/2014/main" id="{11CABA95-FEB1-47CC-95E3-410F5D0C79B1}"/>
              </a:ext>
            </a:extLst>
          </p:cNvPr>
          <p:cNvGrpSpPr>
            <a:grpSpLocks/>
          </p:cNvGrpSpPr>
          <p:nvPr/>
        </p:nvGrpSpPr>
        <p:grpSpPr bwMode="auto">
          <a:xfrm>
            <a:off x="1497860" y="2783910"/>
            <a:ext cx="2667000" cy="889000"/>
            <a:chOff x="2698" y="2704"/>
            <a:chExt cx="1680" cy="560"/>
          </a:xfrm>
        </p:grpSpPr>
        <p:grpSp>
          <p:nvGrpSpPr>
            <p:cNvPr id="11" name="Group 12">
              <a:extLst>
                <a:ext uri="{FF2B5EF4-FFF2-40B4-BE49-F238E27FC236}">
                  <a16:creationId xmlns:a16="http://schemas.microsoft.com/office/drawing/2014/main" id="{71BC1F7F-017E-49D3-A3F4-860D21278F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8" y="3072"/>
              <a:ext cx="1680" cy="192"/>
              <a:chOff x="336" y="3312"/>
              <a:chExt cx="1632" cy="192"/>
            </a:xfrm>
          </p:grpSpPr>
          <p:sp>
            <p:nvSpPr>
              <p:cNvPr id="13" name="Line 13">
                <a:extLst>
                  <a:ext uri="{FF2B5EF4-FFF2-40B4-BE49-F238E27FC236}">
                    <a16:creationId xmlns:a16="http://schemas.microsoft.com/office/drawing/2014/main" id="{F28FBE11-99C8-4DA8-BA1D-D20F6284F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4">
                <a:extLst>
                  <a:ext uri="{FF2B5EF4-FFF2-40B4-BE49-F238E27FC236}">
                    <a16:creationId xmlns:a16="http://schemas.microsoft.com/office/drawing/2014/main" id="{E87DEA95-D93D-4EA6-BBF4-9DE4DBBE3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5">
                <a:extLst>
                  <a:ext uri="{FF2B5EF4-FFF2-40B4-BE49-F238E27FC236}">
                    <a16:creationId xmlns:a16="http://schemas.microsoft.com/office/drawing/2014/main" id="{51D4DF56-E65E-41F2-B213-E64D75EE07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C05FA1C8-4B1F-4CF1-8699-CCCC725F9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6" y="2704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W(5)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16" name="Text Box 17">
            <a:extLst>
              <a:ext uri="{FF2B5EF4-FFF2-40B4-BE49-F238E27FC236}">
                <a16:creationId xmlns:a16="http://schemas.microsoft.com/office/drawing/2014/main" id="{331603DC-7A0F-4159-87B6-D63E0745B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735" y="1250385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R() </a:t>
            </a:r>
            <a:r>
              <a:rPr lang="fr-CH" altLang="en-US" sz="280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>
                <a:latin typeface="Times New Roman" panose="02020603050405020304" pitchFamily="18" charset="0"/>
              </a:rPr>
              <a:t> 5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7" name="Text Box 26">
            <a:extLst>
              <a:ext uri="{FF2B5EF4-FFF2-40B4-BE49-F238E27FC236}">
                <a16:creationId xmlns:a16="http://schemas.microsoft.com/office/drawing/2014/main" id="{A845237F-164B-4235-A929-4C3C1E47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60" y="3164910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8" name="Text Box 27">
            <a:extLst>
              <a:ext uri="{FF2B5EF4-FFF2-40B4-BE49-F238E27FC236}">
                <a16:creationId xmlns:a16="http://schemas.microsoft.com/office/drawing/2014/main" id="{0203A775-AB56-4379-B9B6-51E8340D7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60" y="1717110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9" name="Group 28">
            <a:extLst>
              <a:ext uri="{FF2B5EF4-FFF2-40B4-BE49-F238E27FC236}">
                <a16:creationId xmlns:a16="http://schemas.microsoft.com/office/drawing/2014/main" id="{4F3C079B-5100-4DD7-BAE2-2792A160D935}"/>
              </a:ext>
            </a:extLst>
          </p:cNvPr>
          <p:cNvGrpSpPr>
            <a:grpSpLocks/>
          </p:cNvGrpSpPr>
          <p:nvPr/>
        </p:nvGrpSpPr>
        <p:grpSpPr bwMode="auto">
          <a:xfrm>
            <a:off x="7003310" y="1940948"/>
            <a:ext cx="1143000" cy="228600"/>
            <a:chOff x="336" y="3312"/>
            <a:chExt cx="1632" cy="192"/>
          </a:xfrm>
        </p:grpSpPr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07AAEE71-A370-4BC8-A2AF-EA1FC46E5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F4E8E398-A017-4AA6-AF3F-4D1A8B5DC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31">
              <a:extLst>
                <a:ext uri="{FF2B5EF4-FFF2-40B4-BE49-F238E27FC236}">
                  <a16:creationId xmlns:a16="http://schemas.microsoft.com/office/drawing/2014/main" id="{159393CE-308D-47CE-9AE8-79C6659F4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32">
            <a:extLst>
              <a:ext uri="{FF2B5EF4-FFF2-40B4-BE49-F238E27FC236}">
                <a16:creationId xmlns:a16="http://schemas.microsoft.com/office/drawing/2014/main" id="{9082E0AD-4E4C-47A1-9AA3-BB0AAFDDC6DF}"/>
              </a:ext>
            </a:extLst>
          </p:cNvPr>
          <p:cNvGrpSpPr>
            <a:grpSpLocks/>
          </p:cNvGrpSpPr>
          <p:nvPr/>
        </p:nvGrpSpPr>
        <p:grpSpPr bwMode="auto">
          <a:xfrm>
            <a:off x="1497860" y="2783910"/>
            <a:ext cx="2667000" cy="889000"/>
            <a:chOff x="2698" y="2704"/>
            <a:chExt cx="1680" cy="560"/>
          </a:xfrm>
        </p:grpSpPr>
        <p:grpSp>
          <p:nvGrpSpPr>
            <p:cNvPr id="24" name="Group 33">
              <a:extLst>
                <a:ext uri="{FF2B5EF4-FFF2-40B4-BE49-F238E27FC236}">
                  <a16:creationId xmlns:a16="http://schemas.microsoft.com/office/drawing/2014/main" id="{64E00F3E-9D81-4AD9-8E7C-EFCDE7B6B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8" y="3072"/>
              <a:ext cx="1680" cy="192"/>
              <a:chOff x="336" y="3312"/>
              <a:chExt cx="1632" cy="192"/>
            </a:xfrm>
          </p:grpSpPr>
          <p:sp>
            <p:nvSpPr>
              <p:cNvPr id="26" name="Line 34">
                <a:extLst>
                  <a:ext uri="{FF2B5EF4-FFF2-40B4-BE49-F238E27FC236}">
                    <a16:creationId xmlns:a16="http://schemas.microsoft.com/office/drawing/2014/main" id="{B2945677-CD79-4F2A-81E3-E3FBB3958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35">
                <a:extLst>
                  <a:ext uri="{FF2B5EF4-FFF2-40B4-BE49-F238E27FC236}">
                    <a16:creationId xmlns:a16="http://schemas.microsoft.com/office/drawing/2014/main" id="{AFF25E93-1509-483E-8974-DF6E1DC1A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36">
                <a:extLst>
                  <a:ext uri="{FF2B5EF4-FFF2-40B4-BE49-F238E27FC236}">
                    <a16:creationId xmlns:a16="http://schemas.microsoft.com/office/drawing/2014/main" id="{6F04355F-5B08-406D-9464-8F62F1E65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5" name="Text Box 37">
              <a:extLst>
                <a:ext uri="{FF2B5EF4-FFF2-40B4-BE49-F238E27FC236}">
                  <a16:creationId xmlns:a16="http://schemas.microsoft.com/office/drawing/2014/main" id="{82435D6B-553E-43CA-8549-3648F4A18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6" y="2704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W(5)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29" name="Text Box 38">
            <a:extLst>
              <a:ext uri="{FF2B5EF4-FFF2-40B4-BE49-F238E27FC236}">
                <a16:creationId xmlns:a16="http://schemas.microsoft.com/office/drawing/2014/main" id="{B48B0DF9-88CB-46D2-B2F2-248ACAABA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110" y="1255148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R() </a:t>
            </a:r>
            <a:r>
              <a:rPr lang="fr-CH" altLang="en-US" sz="280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>
                <a:latin typeface="Times New Roman" panose="02020603050405020304" pitchFamily="18" charset="0"/>
              </a:rPr>
              <a:t> 6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30" name="Group 39">
            <a:extLst>
              <a:ext uri="{FF2B5EF4-FFF2-40B4-BE49-F238E27FC236}">
                <a16:creationId xmlns:a16="http://schemas.microsoft.com/office/drawing/2014/main" id="{7DA27E3D-EACD-43F1-AAF0-534EBA06E22E}"/>
              </a:ext>
            </a:extLst>
          </p:cNvPr>
          <p:cNvGrpSpPr>
            <a:grpSpLocks/>
          </p:cNvGrpSpPr>
          <p:nvPr/>
        </p:nvGrpSpPr>
        <p:grpSpPr bwMode="auto">
          <a:xfrm>
            <a:off x="4698260" y="2555310"/>
            <a:ext cx="2293938" cy="1371600"/>
            <a:chOff x="720" y="2544"/>
            <a:chExt cx="1445" cy="864"/>
          </a:xfrm>
        </p:grpSpPr>
        <p:sp>
          <p:nvSpPr>
            <p:cNvPr id="31" name="Line 40">
              <a:extLst>
                <a:ext uri="{FF2B5EF4-FFF2-40B4-BE49-F238E27FC236}">
                  <a16:creationId xmlns:a16="http://schemas.microsoft.com/office/drawing/2014/main" id="{6BA174B8-B7A1-4329-8D11-2EB427180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6" y="3144"/>
              <a:ext cx="8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41">
              <a:extLst>
                <a:ext uri="{FF2B5EF4-FFF2-40B4-BE49-F238E27FC236}">
                  <a16:creationId xmlns:a16="http://schemas.microsoft.com/office/drawing/2014/main" id="{D649BD5D-9F42-45AA-BA74-2450AA288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Text Box 42">
              <a:extLst>
                <a:ext uri="{FF2B5EF4-FFF2-40B4-BE49-F238E27FC236}">
                  <a16:creationId xmlns:a16="http://schemas.microsoft.com/office/drawing/2014/main" id="{5E37ED28-4EB6-4B7B-B732-C9D84FD25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736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W(6)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43">
              <a:extLst>
                <a:ext uri="{FF2B5EF4-FFF2-40B4-BE49-F238E27FC236}">
                  <a16:creationId xmlns:a16="http://schemas.microsoft.com/office/drawing/2014/main" id="{1B66477C-05DC-4B65-B522-29D863766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" y="2544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crash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5" name="Line 44">
              <a:extLst>
                <a:ext uri="{FF2B5EF4-FFF2-40B4-BE49-F238E27FC236}">
                  <a16:creationId xmlns:a16="http://schemas.microsoft.com/office/drawing/2014/main" id="{C6450CE5-3151-4AA1-A711-7F7B2C56E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6" y="2880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45">
              <a:extLst>
                <a:ext uri="{FF2B5EF4-FFF2-40B4-BE49-F238E27FC236}">
                  <a16:creationId xmlns:a16="http://schemas.microsoft.com/office/drawing/2014/main" id="{A12D2273-04A7-4233-B0F2-5B034C6CC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2880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2AEFED-D7E2-4A2D-B651-185161C2B128}"/>
              </a:ext>
            </a:extLst>
          </p:cNvPr>
          <p:cNvCxnSpPr/>
          <p:nvPr/>
        </p:nvCxnSpPr>
        <p:spPr>
          <a:xfrm>
            <a:off x="4106862" y="3281591"/>
            <a:ext cx="0" cy="452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132D24-6DC8-4BBD-BA32-1B5510C04A2E}"/>
              </a:ext>
            </a:extLst>
          </p:cNvPr>
          <p:cNvCxnSpPr/>
          <p:nvPr/>
        </p:nvCxnSpPr>
        <p:spPr>
          <a:xfrm>
            <a:off x="5612660" y="1783785"/>
            <a:ext cx="0" cy="452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67BAA06-477C-4FD5-A570-546F5FBD602D}"/>
              </a:ext>
            </a:extLst>
          </p:cNvPr>
          <p:cNvCxnSpPr/>
          <p:nvPr/>
        </p:nvCxnSpPr>
        <p:spPr>
          <a:xfrm>
            <a:off x="6017472" y="3258507"/>
            <a:ext cx="0" cy="452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E0A909-2A9E-4980-8EE9-0D64C36F95EE}"/>
              </a:ext>
            </a:extLst>
          </p:cNvPr>
          <p:cNvCxnSpPr/>
          <p:nvPr/>
        </p:nvCxnSpPr>
        <p:spPr>
          <a:xfrm>
            <a:off x="7058872" y="1783785"/>
            <a:ext cx="0" cy="4524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79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C039-5C80-4F2F-AD22-DD82C303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(assumptions)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D2CD-D5C4-45C2-8E08-B4ED8C6B4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3"/>
            <a:ext cx="8461332" cy="3985751"/>
          </a:xfrm>
        </p:spPr>
        <p:txBody>
          <a:bodyPr>
            <a:normAutofit/>
          </a:bodyPr>
          <a:lstStyle/>
          <a:p>
            <a:r>
              <a:rPr lang="en-US" dirty="0"/>
              <a:t>We assume that the initial value of a register is ⊥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/>
              <a:t>x</a:t>
            </a:r>
            <a:r>
              <a:rPr lang="en-US" sz="2000" dirty="0"/>
              <a:t> = ⊥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Convention: the initial value has been written by some process before the register is used</a:t>
            </a:r>
          </a:p>
          <a:p>
            <a:endParaRPr lang="en-US" dirty="0"/>
          </a:p>
          <a:p>
            <a:r>
              <a:rPr lang="en-US" dirty="0"/>
              <a:t>Well-formed clients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No process invokes 2 (read/write) operations concurrently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At most one operation per client can be pending (invoked but not complete)</a:t>
            </a:r>
          </a:p>
        </p:txBody>
      </p:sp>
    </p:spTree>
    <p:extLst>
      <p:ext uri="{BB962C8B-B14F-4D97-AF65-F5344CB8AC3E}">
        <p14:creationId xmlns:p14="http://schemas.microsoft.com/office/powerpoint/2010/main" val="270552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831F-D252-4A26-9AAB-CDB2E6AB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7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ED5597E-3BD2-4BFA-B4D5-8811094D8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992" y="3384115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B01A3954-5EC5-45C9-AA82-A5F22EB11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992" y="1936315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839C26F0-F15F-44E9-8E42-4139B3AA6589}"/>
              </a:ext>
            </a:extLst>
          </p:cNvPr>
          <p:cNvGrpSpPr>
            <a:grpSpLocks/>
          </p:cNvGrpSpPr>
          <p:nvPr/>
        </p:nvGrpSpPr>
        <p:grpSpPr bwMode="auto">
          <a:xfrm>
            <a:off x="5757667" y="2155390"/>
            <a:ext cx="1143000" cy="228600"/>
            <a:chOff x="336" y="3312"/>
            <a:chExt cx="1632" cy="192"/>
          </a:xfrm>
        </p:grpSpPr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586F8CAF-444B-4D4F-8750-E14D3B6B2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1D48F10D-032F-438C-8CF3-716A41819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F285BC56-BBDC-406E-8140-E6DBB8A0C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11">
            <a:extLst>
              <a:ext uri="{FF2B5EF4-FFF2-40B4-BE49-F238E27FC236}">
                <a16:creationId xmlns:a16="http://schemas.microsoft.com/office/drawing/2014/main" id="{F3265CB2-5713-4265-A548-5E9647249B43}"/>
              </a:ext>
            </a:extLst>
          </p:cNvPr>
          <p:cNvGrpSpPr>
            <a:grpSpLocks/>
          </p:cNvGrpSpPr>
          <p:nvPr/>
        </p:nvGrpSpPr>
        <p:grpSpPr bwMode="auto">
          <a:xfrm>
            <a:off x="1728592" y="3003115"/>
            <a:ext cx="2667000" cy="889000"/>
            <a:chOff x="2698" y="2704"/>
            <a:chExt cx="1680" cy="560"/>
          </a:xfrm>
        </p:grpSpPr>
        <p:grpSp>
          <p:nvGrpSpPr>
            <p:cNvPr id="11" name="Group 12">
              <a:extLst>
                <a:ext uri="{FF2B5EF4-FFF2-40B4-BE49-F238E27FC236}">
                  <a16:creationId xmlns:a16="http://schemas.microsoft.com/office/drawing/2014/main" id="{1D225197-12E7-410D-809F-A27D80DC3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8" y="3072"/>
              <a:ext cx="1680" cy="192"/>
              <a:chOff x="336" y="3312"/>
              <a:chExt cx="1632" cy="192"/>
            </a:xfrm>
          </p:grpSpPr>
          <p:sp>
            <p:nvSpPr>
              <p:cNvPr id="13" name="Line 13">
                <a:extLst>
                  <a:ext uri="{FF2B5EF4-FFF2-40B4-BE49-F238E27FC236}">
                    <a16:creationId xmlns:a16="http://schemas.microsoft.com/office/drawing/2014/main" id="{B055EB93-3BC2-443A-A689-1F3E9B2EB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4">
                <a:extLst>
                  <a:ext uri="{FF2B5EF4-FFF2-40B4-BE49-F238E27FC236}">
                    <a16:creationId xmlns:a16="http://schemas.microsoft.com/office/drawing/2014/main" id="{7C22BCB0-ECB9-406D-A5C7-8AD207958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15">
                <a:extLst>
                  <a:ext uri="{FF2B5EF4-FFF2-40B4-BE49-F238E27FC236}">
                    <a16:creationId xmlns:a16="http://schemas.microsoft.com/office/drawing/2014/main" id="{0B5AF342-4730-4981-AA70-B08899F52B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CF38BE42-D891-42CF-8499-4EB83DED9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6" y="2704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W(5)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16" name="Text Box 17">
            <a:extLst>
              <a:ext uri="{FF2B5EF4-FFF2-40B4-BE49-F238E27FC236}">
                <a16:creationId xmlns:a16="http://schemas.microsoft.com/office/drawing/2014/main" id="{F5039BE1-9C06-4A01-A2DD-EC12EF259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467" y="1469590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R() </a:t>
            </a:r>
            <a:r>
              <a:rPr lang="fr-CH" altLang="en-US" sz="280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>
                <a:latin typeface="Times New Roman" panose="02020603050405020304" pitchFamily="18" charset="0"/>
              </a:rPr>
              <a:t> 6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3E69C997-9026-4D48-938B-385239A81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992" y="3384115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8" name="Text Box 20">
            <a:extLst>
              <a:ext uri="{FF2B5EF4-FFF2-40B4-BE49-F238E27FC236}">
                <a16:creationId xmlns:a16="http://schemas.microsoft.com/office/drawing/2014/main" id="{3BA411A6-F27B-4D43-98C6-C5B146BA6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992" y="1936315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9" name="Group 21">
            <a:extLst>
              <a:ext uri="{FF2B5EF4-FFF2-40B4-BE49-F238E27FC236}">
                <a16:creationId xmlns:a16="http://schemas.microsoft.com/office/drawing/2014/main" id="{E8749867-758A-4A69-8A0F-2D85A414DC9F}"/>
              </a:ext>
            </a:extLst>
          </p:cNvPr>
          <p:cNvGrpSpPr>
            <a:grpSpLocks/>
          </p:cNvGrpSpPr>
          <p:nvPr/>
        </p:nvGrpSpPr>
        <p:grpSpPr bwMode="auto">
          <a:xfrm>
            <a:off x="7234042" y="2160153"/>
            <a:ext cx="1143000" cy="228600"/>
            <a:chOff x="336" y="3312"/>
            <a:chExt cx="1632" cy="192"/>
          </a:xfrm>
        </p:grpSpPr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B5982886-6CB8-4CF9-A45A-7404328FB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507DE051-EDB4-425B-BF26-198821EDA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6024F69B-4490-47E3-9A18-3B4453E2D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25">
            <a:extLst>
              <a:ext uri="{FF2B5EF4-FFF2-40B4-BE49-F238E27FC236}">
                <a16:creationId xmlns:a16="http://schemas.microsoft.com/office/drawing/2014/main" id="{05AF11EB-47D8-46D9-A4F7-CF0EAAD430D9}"/>
              </a:ext>
            </a:extLst>
          </p:cNvPr>
          <p:cNvGrpSpPr>
            <a:grpSpLocks/>
          </p:cNvGrpSpPr>
          <p:nvPr/>
        </p:nvGrpSpPr>
        <p:grpSpPr bwMode="auto">
          <a:xfrm>
            <a:off x="1728592" y="3003115"/>
            <a:ext cx="2667000" cy="889000"/>
            <a:chOff x="2698" y="2704"/>
            <a:chExt cx="1680" cy="560"/>
          </a:xfrm>
        </p:grpSpPr>
        <p:grpSp>
          <p:nvGrpSpPr>
            <p:cNvPr id="24" name="Group 26">
              <a:extLst>
                <a:ext uri="{FF2B5EF4-FFF2-40B4-BE49-F238E27FC236}">
                  <a16:creationId xmlns:a16="http://schemas.microsoft.com/office/drawing/2014/main" id="{2E9721A9-C58F-40AA-9EB3-0C987F3F75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8" y="3072"/>
              <a:ext cx="1680" cy="192"/>
              <a:chOff x="336" y="3312"/>
              <a:chExt cx="1632" cy="192"/>
            </a:xfrm>
          </p:grpSpPr>
          <p:sp>
            <p:nvSpPr>
              <p:cNvPr id="26" name="Line 27">
                <a:extLst>
                  <a:ext uri="{FF2B5EF4-FFF2-40B4-BE49-F238E27FC236}">
                    <a16:creationId xmlns:a16="http://schemas.microsoft.com/office/drawing/2014/main" id="{898D63F3-48F5-4E54-9E64-F29222416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28">
                <a:extLst>
                  <a:ext uri="{FF2B5EF4-FFF2-40B4-BE49-F238E27FC236}">
                    <a16:creationId xmlns:a16="http://schemas.microsoft.com/office/drawing/2014/main" id="{E516069C-B0B0-46E7-BEB3-24CC78093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29">
                <a:extLst>
                  <a:ext uri="{FF2B5EF4-FFF2-40B4-BE49-F238E27FC236}">
                    <a16:creationId xmlns:a16="http://schemas.microsoft.com/office/drawing/2014/main" id="{EED2E7C2-3255-4DA9-9B20-4E02610B7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5" name="Text Box 30">
              <a:extLst>
                <a:ext uri="{FF2B5EF4-FFF2-40B4-BE49-F238E27FC236}">
                  <a16:creationId xmlns:a16="http://schemas.microsoft.com/office/drawing/2014/main" id="{3ECBBF93-E1D2-4D60-AD25-98B309BF7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6" y="2704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W(5)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29" name="Text Box 31">
            <a:extLst>
              <a:ext uri="{FF2B5EF4-FFF2-40B4-BE49-F238E27FC236}">
                <a16:creationId xmlns:a16="http://schemas.microsoft.com/office/drawing/2014/main" id="{A632E4BE-63CE-4BCF-95BD-C2256B810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7842" y="1474353"/>
            <a:ext cx="1374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R() </a:t>
            </a:r>
            <a:r>
              <a:rPr lang="fr-CH" altLang="en-US" sz="280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>
                <a:latin typeface="Times New Roman" panose="02020603050405020304" pitchFamily="18" charset="0"/>
              </a:rPr>
              <a:t> 5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30" name="Group 32">
            <a:extLst>
              <a:ext uri="{FF2B5EF4-FFF2-40B4-BE49-F238E27FC236}">
                <a16:creationId xmlns:a16="http://schemas.microsoft.com/office/drawing/2014/main" id="{C8B65EAA-78FB-43CD-8272-680B6D75EAFD}"/>
              </a:ext>
            </a:extLst>
          </p:cNvPr>
          <p:cNvGrpSpPr>
            <a:grpSpLocks/>
          </p:cNvGrpSpPr>
          <p:nvPr/>
        </p:nvGrpSpPr>
        <p:grpSpPr bwMode="auto">
          <a:xfrm>
            <a:off x="4928992" y="2774515"/>
            <a:ext cx="2078038" cy="1371600"/>
            <a:chOff x="720" y="2544"/>
            <a:chExt cx="1309" cy="864"/>
          </a:xfrm>
        </p:grpSpPr>
        <p:sp>
          <p:nvSpPr>
            <p:cNvPr id="31" name="Line 33">
              <a:extLst>
                <a:ext uri="{FF2B5EF4-FFF2-40B4-BE49-F238E27FC236}">
                  <a16:creationId xmlns:a16="http://schemas.microsoft.com/office/drawing/2014/main" id="{5968C2BC-C0BA-4EF4-8A18-28F50658A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314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34">
              <a:extLst>
                <a:ext uri="{FF2B5EF4-FFF2-40B4-BE49-F238E27FC236}">
                  <a16:creationId xmlns:a16="http://schemas.microsoft.com/office/drawing/2014/main" id="{2804770F-9D3D-465F-9B4F-3F10181CA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6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Text Box 35">
              <a:extLst>
                <a:ext uri="{FF2B5EF4-FFF2-40B4-BE49-F238E27FC236}">
                  <a16:creationId xmlns:a16="http://schemas.microsoft.com/office/drawing/2014/main" id="{5A00A3CC-2644-45EE-8A6C-CB8AC1E55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736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W(6)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36">
              <a:extLst>
                <a:ext uri="{FF2B5EF4-FFF2-40B4-BE49-F238E27FC236}">
                  <a16:creationId xmlns:a16="http://schemas.microsoft.com/office/drawing/2014/main" id="{F2F5FC79-2C9C-4783-8A45-B9E40B0B4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44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crash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88140E85-D31B-491B-8A03-C7E393EAB4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2880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CE775D56-4B79-4E46-BB8A-4E4DC73C9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880"/>
              <a:ext cx="24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28354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83A2-4FEE-4615-9C8E-D4344953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vs Atomic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61D5-FEA7-4FB2-9803-64639B185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one writer and no failed Write()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for a regular register to be atomic, two successive Read() (possibly by different readers) must not overlap the same Write() </a:t>
            </a:r>
          </a:p>
          <a:p>
            <a:endParaRPr lang="en-US" dirty="0"/>
          </a:p>
          <a:p>
            <a:r>
              <a:rPr lang="en-US" dirty="0"/>
              <a:t>The regular register might in this case allow the first Read() to obtain the new value and the second Read() to obtain the old value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This is called new-old inversion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2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C8CB-7A40-47F8-9D1F-2F3E6A71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(1, N) atomic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6000-7731-4C75-86B5-3F45D7167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50" y="712913"/>
            <a:ext cx="8997951" cy="4430587"/>
          </a:xfrm>
        </p:spPr>
        <p:txBody>
          <a:bodyPr>
            <a:noAutofit/>
          </a:bodyPr>
          <a:lstStyle/>
          <a:p>
            <a:r>
              <a:rPr lang="en-US" sz="1600" dirty="0"/>
              <a:t>Module: (1,N)-</a:t>
            </a:r>
            <a:r>
              <a:rPr lang="en-US" sz="1600" dirty="0" err="1"/>
              <a:t>AtomicRegister</a:t>
            </a:r>
            <a:r>
              <a:rPr lang="en-US" sz="1600" dirty="0"/>
              <a:t>, instance </a:t>
            </a:r>
            <a:r>
              <a:rPr lang="en-US" sz="1600" dirty="0" err="1"/>
              <a:t>onar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Request: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&lt; </a:t>
            </a:r>
            <a:r>
              <a:rPr lang="en-US" sz="1600" dirty="0" err="1"/>
              <a:t>onar</a:t>
            </a:r>
            <a:r>
              <a:rPr lang="en-US" sz="1600" dirty="0"/>
              <a:t>, Read &gt;: Invokes a read operation on the register.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&lt; </a:t>
            </a:r>
            <a:r>
              <a:rPr lang="en-US" sz="1600" dirty="0" err="1"/>
              <a:t>onar</a:t>
            </a:r>
            <a:r>
              <a:rPr lang="en-US" sz="1600" dirty="0"/>
              <a:t>, Write | v &gt;: Invokes a write operation with value v on the register.</a:t>
            </a:r>
          </a:p>
          <a:p>
            <a:endParaRPr lang="en-US" sz="1600" dirty="0"/>
          </a:p>
          <a:p>
            <a:r>
              <a:rPr lang="en-US" sz="1600" dirty="0"/>
              <a:t>Indication: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&lt; </a:t>
            </a:r>
            <a:r>
              <a:rPr lang="en-US" sz="1600" dirty="0" err="1"/>
              <a:t>onar</a:t>
            </a:r>
            <a:r>
              <a:rPr lang="en-US" sz="1600" dirty="0"/>
              <a:t>, </a:t>
            </a:r>
            <a:r>
              <a:rPr lang="en-US" sz="1600" dirty="0" err="1"/>
              <a:t>ReadReturn</a:t>
            </a:r>
            <a:r>
              <a:rPr lang="en-US" sz="1600" dirty="0"/>
              <a:t> | v &gt;: Completes a read operation on the register with return value v.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&lt; </a:t>
            </a:r>
            <a:r>
              <a:rPr lang="en-US" sz="1600" dirty="0" err="1"/>
              <a:t>onar</a:t>
            </a:r>
            <a:r>
              <a:rPr lang="en-US" sz="1600" dirty="0"/>
              <a:t>, </a:t>
            </a:r>
            <a:r>
              <a:rPr lang="en-US" sz="1600" dirty="0" err="1"/>
              <a:t>WriteReturn</a:t>
            </a:r>
            <a:r>
              <a:rPr lang="en-US" sz="1600" dirty="0"/>
              <a:t> &gt;: Completes a write operation on the register.</a:t>
            </a:r>
          </a:p>
          <a:p>
            <a:endParaRPr lang="en-US" sz="1600" dirty="0"/>
          </a:p>
          <a:p>
            <a:r>
              <a:rPr lang="en-US" sz="16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ONAR1–ONAR2: Same as properties ONRR1–ONRR2 of a (1, N) regular register.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ONAR3. Ordering</a:t>
            </a:r>
            <a:r>
              <a:rPr lang="en-US" sz="1600" dirty="0"/>
              <a:t>: If a read returns a value v and a subsequent read returns a value w, then the write of w does not precede the write of v.</a:t>
            </a:r>
          </a:p>
        </p:txBody>
      </p:sp>
    </p:spTree>
    <p:extLst>
      <p:ext uri="{BB962C8B-B14F-4D97-AF65-F5344CB8AC3E}">
        <p14:creationId xmlns:p14="http://schemas.microsoft.com/office/powerpoint/2010/main" val="47308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4B72-76CA-430D-8DFA-15DE5BDD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regular algorithm atomic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532B-B695-490F-9524-A9949B4A5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from read-one write-all regular algorithm with FDs</a:t>
            </a:r>
          </a:p>
          <a:p>
            <a:endParaRPr lang="en-US" dirty="0"/>
          </a:p>
          <a:p>
            <a:r>
              <a:rPr lang="en-US" dirty="0"/>
              <a:t>Assumptions (stay the same)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Any process might fail by crashing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Perfect failure detector P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Reliable channels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56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C9E9-B6AE-4DDE-B3C8-A04F406C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6" y="175917"/>
            <a:ext cx="6368310" cy="452135"/>
          </a:xfrm>
        </p:spPr>
        <p:txBody>
          <a:bodyPr/>
          <a:lstStyle/>
          <a:p>
            <a:r>
              <a:rPr lang="en-US" dirty="0"/>
              <a:t>Atomicity: Can we put linearization points?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720F22C-FF21-4DC3-ABD8-32ADAB64E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284" y="1416486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9CA42C0-4512-4C50-9B9B-5D4E20860C2C}"/>
              </a:ext>
            </a:extLst>
          </p:cNvPr>
          <p:cNvGrpSpPr>
            <a:grpSpLocks/>
          </p:cNvGrpSpPr>
          <p:nvPr/>
        </p:nvGrpSpPr>
        <p:grpSpPr bwMode="auto">
          <a:xfrm>
            <a:off x="2956359" y="1645086"/>
            <a:ext cx="1143000" cy="228600"/>
            <a:chOff x="336" y="3312"/>
            <a:chExt cx="1632" cy="192"/>
          </a:xfrm>
        </p:grpSpPr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0B34B512-6E43-4473-90C8-3D2B71249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1CB151AA-E368-4A7F-A402-5446C4D41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35D01361-634B-490B-AA94-B172E9BA6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10">
            <a:extLst>
              <a:ext uri="{FF2B5EF4-FFF2-40B4-BE49-F238E27FC236}">
                <a16:creationId xmlns:a16="http://schemas.microsoft.com/office/drawing/2014/main" id="{E1520F27-D1C9-4EE2-90A6-C2EF62C6E68D}"/>
              </a:ext>
            </a:extLst>
          </p:cNvPr>
          <p:cNvGrpSpPr>
            <a:grpSpLocks/>
          </p:cNvGrpSpPr>
          <p:nvPr/>
        </p:nvGrpSpPr>
        <p:grpSpPr bwMode="auto">
          <a:xfrm>
            <a:off x="4937559" y="1645086"/>
            <a:ext cx="1143000" cy="228600"/>
            <a:chOff x="336" y="3312"/>
            <a:chExt cx="1632" cy="192"/>
          </a:xfrm>
        </p:grpSpPr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1647D249-9815-47F6-9157-A7B20352B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A3050652-7E14-4B3B-B344-2715D932E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F21905A2-4A8C-4F78-A96E-E96A57202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44F2423D-90AD-49A4-AE20-3ABBEE2F2AF0}"/>
              </a:ext>
            </a:extLst>
          </p:cNvPr>
          <p:cNvGrpSpPr>
            <a:grpSpLocks/>
          </p:cNvGrpSpPr>
          <p:nvPr/>
        </p:nvGrpSpPr>
        <p:grpSpPr bwMode="auto">
          <a:xfrm>
            <a:off x="959284" y="2254686"/>
            <a:ext cx="7010400" cy="976313"/>
            <a:chOff x="144" y="2400"/>
            <a:chExt cx="4416" cy="615"/>
          </a:xfrm>
        </p:grpSpPr>
        <p:grpSp>
          <p:nvGrpSpPr>
            <p:cNvPr id="14" name="Group 19">
              <a:extLst>
                <a:ext uri="{FF2B5EF4-FFF2-40B4-BE49-F238E27FC236}">
                  <a16:creationId xmlns:a16="http://schemas.microsoft.com/office/drawing/2014/main" id="{0DE5735F-CB66-4BAB-81FA-3072DDC9A5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" y="2784"/>
              <a:ext cx="720" cy="144"/>
              <a:chOff x="336" y="3312"/>
              <a:chExt cx="1632" cy="192"/>
            </a:xfrm>
          </p:grpSpPr>
          <p:sp>
            <p:nvSpPr>
              <p:cNvPr id="22" name="Line 20">
                <a:extLst>
                  <a:ext uri="{FF2B5EF4-FFF2-40B4-BE49-F238E27FC236}">
                    <a16:creationId xmlns:a16="http://schemas.microsoft.com/office/drawing/2014/main" id="{E648F5BC-512B-4960-AF48-4ACFA69F6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CFD9A193-6462-4744-8273-2D87B5018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2A4EE558-472B-413F-BFE6-3D57280F7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" name="Text Box 23">
              <a:extLst>
                <a:ext uri="{FF2B5EF4-FFF2-40B4-BE49-F238E27FC236}">
                  <a16:creationId xmlns:a16="http://schemas.microsoft.com/office/drawing/2014/main" id="{A3C5799C-420F-41CB-9B75-D85A190E0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688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P2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16" name="Group 24">
              <a:extLst>
                <a:ext uri="{FF2B5EF4-FFF2-40B4-BE49-F238E27FC236}">
                  <a16:creationId xmlns:a16="http://schemas.microsoft.com/office/drawing/2014/main" id="{16595AD9-24A4-41CD-A9EE-48438C2388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784"/>
              <a:ext cx="1680" cy="192"/>
              <a:chOff x="336" y="3312"/>
              <a:chExt cx="1632" cy="192"/>
            </a:xfrm>
          </p:grpSpPr>
          <p:sp>
            <p:nvSpPr>
              <p:cNvPr id="19" name="Line 25">
                <a:extLst>
                  <a:ext uri="{FF2B5EF4-FFF2-40B4-BE49-F238E27FC236}">
                    <a16:creationId xmlns:a16="http://schemas.microsoft.com/office/drawing/2014/main" id="{2A3A8C12-482B-454D-A612-251B6807A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408"/>
                <a:ext cx="16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6">
                <a:extLst>
                  <a:ext uri="{FF2B5EF4-FFF2-40B4-BE49-F238E27FC236}">
                    <a16:creationId xmlns:a16="http://schemas.microsoft.com/office/drawing/2014/main" id="{6A496A19-B214-44C8-BAFE-4F03668B4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7">
                <a:extLst>
                  <a:ext uri="{FF2B5EF4-FFF2-40B4-BE49-F238E27FC236}">
                    <a16:creationId xmlns:a16="http://schemas.microsoft.com/office/drawing/2014/main" id="{7DE8D96C-A563-44ED-A89E-AEFFAAB8E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FB70897A-98CE-4689-A15B-AAE75873A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42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W(5)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4B806BE8-1AFC-43FD-966E-767379DFC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400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fr-CH" altLang="en-US" sz="2800">
                  <a:latin typeface="Times New Roman" panose="02020603050405020304" pitchFamily="18" charset="0"/>
                </a:rPr>
                <a:t>W(6)</a:t>
              </a:r>
              <a:endParaRPr lang="en-GB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25" name="Text Box 30">
            <a:extLst>
              <a:ext uri="{FF2B5EF4-FFF2-40B4-BE49-F238E27FC236}">
                <a16:creationId xmlns:a16="http://schemas.microsoft.com/office/drawing/2014/main" id="{D6763E19-DD77-45C1-A179-1DFCB4CA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8083" y="959286"/>
            <a:ext cx="16210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1</a:t>
            </a:r>
            <a:r>
              <a:rPr lang="fr-CH" altLang="en-US" sz="2800" dirty="0">
                <a:latin typeface="Times New Roman" panose="02020603050405020304" pitchFamily="18" charset="0"/>
              </a:rPr>
              <a:t>() </a:t>
            </a:r>
            <a:r>
              <a:rPr lang="fr-CH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 dirty="0">
                <a:latin typeface="Times New Roman" panose="02020603050405020304" pitchFamily="18" charset="0"/>
              </a:rPr>
              <a:t> 5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7300C414-98DB-4253-83FF-A68AEFBA7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959" y="959286"/>
            <a:ext cx="14766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2</a:t>
            </a:r>
            <a:r>
              <a:rPr lang="fr-CH" altLang="en-US" sz="2800" dirty="0">
                <a:latin typeface="Times New Roman" panose="02020603050405020304" pitchFamily="18" charset="0"/>
              </a:rPr>
              <a:t>() </a:t>
            </a:r>
            <a:r>
              <a:rPr lang="fr-CH" altLang="en-US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CH" altLang="en-US" sz="2800" dirty="0">
                <a:latin typeface="Times New Roman" panose="02020603050405020304" pitchFamily="18" charset="0"/>
              </a:rPr>
              <a:t> 6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05872896-1DF4-468B-B8E1-DB82AE5B3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284" y="1797486"/>
            <a:ext cx="157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        v1 = 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8" name="Text Box 35">
            <a:extLst>
              <a:ext uri="{FF2B5EF4-FFF2-40B4-BE49-F238E27FC236}">
                <a16:creationId xmlns:a16="http://schemas.microsoft.com/office/drawing/2014/main" id="{FC9B3032-B0EF-40F4-B27B-BD0716619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884" y="1797486"/>
            <a:ext cx="96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v1 = 6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" name="Text Box 38">
            <a:extLst>
              <a:ext uri="{FF2B5EF4-FFF2-40B4-BE49-F238E27FC236}">
                <a16:creationId xmlns:a16="http://schemas.microsoft.com/office/drawing/2014/main" id="{5B3374B3-F805-4FE8-BCEC-686AF7B07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284" y="4007286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P3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30" name="Text Box 39">
            <a:extLst>
              <a:ext uri="{FF2B5EF4-FFF2-40B4-BE49-F238E27FC236}">
                <a16:creationId xmlns:a16="http://schemas.microsoft.com/office/drawing/2014/main" id="{96BDB98C-2481-4EC9-800C-0EDE71DDD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084" y="3616761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31" name="Text Box 40">
            <a:extLst>
              <a:ext uri="{FF2B5EF4-FFF2-40B4-BE49-F238E27FC236}">
                <a16:creationId xmlns:a16="http://schemas.microsoft.com/office/drawing/2014/main" id="{6DC99943-B00C-4ACC-B798-C389D44AC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6084" y="3550086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32" name="Group 43">
            <a:extLst>
              <a:ext uri="{FF2B5EF4-FFF2-40B4-BE49-F238E27FC236}">
                <a16:creationId xmlns:a16="http://schemas.microsoft.com/office/drawing/2014/main" id="{D3D1E354-FEC6-43D1-9B92-4F5D07F49664}"/>
              </a:ext>
            </a:extLst>
          </p:cNvPr>
          <p:cNvGrpSpPr>
            <a:grpSpLocks/>
          </p:cNvGrpSpPr>
          <p:nvPr/>
        </p:nvGrpSpPr>
        <p:grpSpPr bwMode="auto">
          <a:xfrm>
            <a:off x="7360084" y="4159686"/>
            <a:ext cx="1143000" cy="228600"/>
            <a:chOff x="336" y="3312"/>
            <a:chExt cx="1632" cy="192"/>
          </a:xfrm>
        </p:grpSpPr>
        <p:sp>
          <p:nvSpPr>
            <p:cNvPr id="33" name="Line 44">
              <a:extLst>
                <a:ext uri="{FF2B5EF4-FFF2-40B4-BE49-F238E27FC236}">
                  <a16:creationId xmlns:a16="http://schemas.microsoft.com/office/drawing/2014/main" id="{C885F358-D48D-4566-911C-2A2B12773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45">
              <a:extLst>
                <a:ext uri="{FF2B5EF4-FFF2-40B4-BE49-F238E27FC236}">
                  <a16:creationId xmlns:a16="http://schemas.microsoft.com/office/drawing/2014/main" id="{9C5ED3BD-C876-4A17-BC69-BBCE202CF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46">
              <a:extLst>
                <a:ext uri="{FF2B5EF4-FFF2-40B4-BE49-F238E27FC236}">
                  <a16:creationId xmlns:a16="http://schemas.microsoft.com/office/drawing/2014/main" id="{1A2122DD-3FC7-45CB-8F35-132E9354F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" name="Text Box 47">
            <a:extLst>
              <a:ext uri="{FF2B5EF4-FFF2-40B4-BE49-F238E27FC236}">
                <a16:creationId xmlns:a16="http://schemas.microsoft.com/office/drawing/2014/main" id="{B9639BCB-E638-4395-A2BA-3A1532C34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684" y="3550086"/>
            <a:ext cx="14350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</a:t>
            </a:r>
            <a:r>
              <a:rPr lang="fr-CH" altLang="en-US" sz="1600" dirty="0">
                <a:latin typeface="Times New Roman" panose="02020603050405020304" pitchFamily="18" charset="0"/>
              </a:rPr>
              <a:t>3</a:t>
            </a:r>
            <a:r>
              <a:rPr lang="fr-CH" altLang="en-US" sz="2800" dirty="0">
                <a:latin typeface="Times New Roman" panose="02020603050405020304" pitchFamily="18" charset="0"/>
              </a:rPr>
              <a:t>() -&gt; 5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7" name="Text Box 48">
            <a:extLst>
              <a:ext uri="{FF2B5EF4-FFF2-40B4-BE49-F238E27FC236}">
                <a16:creationId xmlns:a16="http://schemas.microsoft.com/office/drawing/2014/main" id="{882590A7-34AE-4F59-B0D6-39478DE8B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684" y="4312086"/>
            <a:ext cx="127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    v3 = 5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492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C439-C5AB-4A8B-BC21-5316C0D1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 the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0697-64BB-4F10-A50F-24DD622BD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Write globally, read locally</a:t>
            </a:r>
          </a:p>
          <a:p>
            <a:endParaRPr lang="en-US" dirty="0"/>
          </a:p>
          <a:p>
            <a:r>
              <a:rPr lang="en-US" dirty="0"/>
              <a:t>Fix (idea)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Read globally…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6F75-1AF3-4B39-98E0-5696351B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really work?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79F3DDF-9AD1-4007-BEFE-096ADBDA3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129" y="1372643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5DE25C-2E5E-4A8F-B402-2450EF36C58C}"/>
              </a:ext>
            </a:extLst>
          </p:cNvPr>
          <p:cNvGrpSpPr>
            <a:grpSpLocks/>
          </p:cNvGrpSpPr>
          <p:nvPr/>
        </p:nvGrpSpPr>
        <p:grpSpPr bwMode="auto">
          <a:xfrm>
            <a:off x="2762142" y="1694906"/>
            <a:ext cx="1512887" cy="287337"/>
            <a:chOff x="336" y="3312"/>
            <a:chExt cx="1632" cy="192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E3E25580-B719-4C4B-B93A-801971536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CF094036-5E84-4E81-8BE3-97BA72280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2976F842-FD43-4AFC-BD24-2DE6B4D34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" name="Text Box 17">
            <a:extLst>
              <a:ext uri="{FF2B5EF4-FFF2-40B4-BE49-F238E27FC236}">
                <a16:creationId xmlns:a16="http://schemas.microsoft.com/office/drawing/2014/main" id="{2D35E94D-C5D4-48E8-AFE4-3199F58E8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79" y="2726781"/>
            <a:ext cx="560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75D6B06F-04E5-430D-918F-C9F49BD4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279" y="2336256"/>
            <a:ext cx="935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W(5)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4EA04AF3-62B6-478A-91FC-42006549A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6827" y="2336256"/>
            <a:ext cx="935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W(6)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6" name="Text Box 24">
            <a:extLst>
              <a:ext uri="{FF2B5EF4-FFF2-40B4-BE49-F238E27FC236}">
                <a16:creationId xmlns:a16="http://schemas.microsoft.com/office/drawing/2014/main" id="{ABE8B587-698D-45F0-AEF5-44D0F047F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504" y="999581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R() -&gt; 6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7" name="Text Box 28">
            <a:extLst>
              <a:ext uri="{FF2B5EF4-FFF2-40B4-BE49-F238E27FC236}">
                <a16:creationId xmlns:a16="http://schemas.microsoft.com/office/drawing/2014/main" id="{1B17E0B8-87FC-44B7-BB28-73A694829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129" y="3963443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P3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8" name="Text Box 29">
            <a:extLst>
              <a:ext uri="{FF2B5EF4-FFF2-40B4-BE49-F238E27FC236}">
                <a16:creationId xmlns:a16="http://schemas.microsoft.com/office/drawing/2014/main" id="{D4EEEEE4-E648-404C-9A26-6F259CACC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0929" y="3572918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0" name="Group 31">
            <a:extLst>
              <a:ext uri="{FF2B5EF4-FFF2-40B4-BE49-F238E27FC236}">
                <a16:creationId xmlns:a16="http://schemas.microsoft.com/office/drawing/2014/main" id="{E26BC396-C853-42A1-A2B8-7A674F683951}"/>
              </a:ext>
            </a:extLst>
          </p:cNvPr>
          <p:cNvGrpSpPr>
            <a:grpSpLocks/>
          </p:cNvGrpSpPr>
          <p:nvPr/>
        </p:nvGrpSpPr>
        <p:grpSpPr bwMode="auto">
          <a:xfrm>
            <a:off x="6683681" y="4115843"/>
            <a:ext cx="1143000" cy="228600"/>
            <a:chOff x="336" y="3312"/>
            <a:chExt cx="1632" cy="192"/>
          </a:xfrm>
        </p:grpSpPr>
        <p:sp>
          <p:nvSpPr>
            <p:cNvPr id="21" name="Line 32">
              <a:extLst>
                <a:ext uri="{FF2B5EF4-FFF2-40B4-BE49-F238E27FC236}">
                  <a16:creationId xmlns:a16="http://schemas.microsoft.com/office/drawing/2014/main" id="{91AC1085-CA98-4589-A9BE-C9D81E4D6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33">
              <a:extLst>
                <a:ext uri="{FF2B5EF4-FFF2-40B4-BE49-F238E27FC236}">
                  <a16:creationId xmlns:a16="http://schemas.microsoft.com/office/drawing/2014/main" id="{5F7A6FF8-B29E-4FDC-A568-5768DBAC0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209236AC-DAD3-4C3D-BAAC-E00C5FD9B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" name="Text Box 35">
            <a:extLst>
              <a:ext uri="{FF2B5EF4-FFF2-40B4-BE49-F238E27FC236}">
                <a16:creationId xmlns:a16="http://schemas.microsoft.com/office/drawing/2014/main" id="{DE11B804-B9CE-49C3-817A-6EC6B7FEB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33" y="3506243"/>
            <a:ext cx="133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R() -&gt; 5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25" name="Group 37">
            <a:extLst>
              <a:ext uri="{FF2B5EF4-FFF2-40B4-BE49-F238E27FC236}">
                <a16:creationId xmlns:a16="http://schemas.microsoft.com/office/drawing/2014/main" id="{17EFAB15-101D-4E86-BD85-247B3181C5A5}"/>
              </a:ext>
            </a:extLst>
          </p:cNvPr>
          <p:cNvGrpSpPr>
            <a:grpSpLocks/>
          </p:cNvGrpSpPr>
          <p:nvPr/>
        </p:nvGrpSpPr>
        <p:grpSpPr bwMode="auto">
          <a:xfrm>
            <a:off x="1827104" y="2845843"/>
            <a:ext cx="1143000" cy="228600"/>
            <a:chOff x="336" y="3312"/>
            <a:chExt cx="1632" cy="192"/>
          </a:xfrm>
        </p:grpSpPr>
        <p:sp>
          <p:nvSpPr>
            <p:cNvPr id="26" name="Line 38">
              <a:extLst>
                <a:ext uri="{FF2B5EF4-FFF2-40B4-BE49-F238E27FC236}">
                  <a16:creationId xmlns:a16="http://schemas.microsoft.com/office/drawing/2014/main" id="{9593A943-5B21-447C-8DC2-EE99BD02E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9">
              <a:extLst>
                <a:ext uri="{FF2B5EF4-FFF2-40B4-BE49-F238E27FC236}">
                  <a16:creationId xmlns:a16="http://schemas.microsoft.com/office/drawing/2014/main" id="{300F1C02-AA6B-49BC-B3B4-BFA8B4384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40">
              <a:extLst>
                <a:ext uri="{FF2B5EF4-FFF2-40B4-BE49-F238E27FC236}">
                  <a16:creationId xmlns:a16="http://schemas.microsoft.com/office/drawing/2014/main" id="{F16985E4-BB37-4676-A075-0BF32F210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" name="Line 5">
            <a:extLst>
              <a:ext uri="{FF2B5EF4-FFF2-40B4-BE49-F238E27FC236}">
                <a16:creationId xmlns:a16="http://schemas.microsoft.com/office/drawing/2014/main" id="{58BF123E-AA80-4259-BA51-AF269B581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6827" y="296014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Line 6">
            <a:extLst>
              <a:ext uri="{FF2B5EF4-FFF2-40B4-BE49-F238E27FC236}">
                <a16:creationId xmlns:a16="http://schemas.microsoft.com/office/drawing/2014/main" id="{66AD414A-06C6-4574-9056-507478127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6827" y="284584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Text Box 29">
            <a:extLst>
              <a:ext uri="{FF2B5EF4-FFF2-40B4-BE49-F238E27FC236}">
                <a16:creationId xmlns:a16="http://schemas.microsoft.com/office/drawing/2014/main" id="{347D68FB-8C5F-41C8-8A92-AC38C191C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410" y="2700586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crash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86F881E3-3E98-413B-8DA9-CD03AB312A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8540" y="2655343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FA3CA8C3-2A21-41BA-80C7-628C64D00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540" y="2655343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1">
            <a:extLst>
              <a:ext uri="{FF2B5EF4-FFF2-40B4-BE49-F238E27FC236}">
                <a16:creationId xmlns:a16="http://schemas.microsoft.com/office/drawing/2014/main" id="{4DBD14A8-E946-42D5-AD48-EA77F401CD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8540" y="1467099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2">
            <a:extLst>
              <a:ext uri="{FF2B5EF4-FFF2-40B4-BE49-F238E27FC236}">
                <a16:creationId xmlns:a16="http://schemas.microsoft.com/office/drawing/2014/main" id="{5BB44D19-00F3-4483-90FD-A1395FEDA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540" y="1467099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257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16F03-3F08-48FC-B8FA-40171191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40FD-24B9-4304-8224-482C3DC3D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read succeeds, every (correct) process should be aware of it.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Impose the read value (or write-back) globally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B390-D03C-464A-8094-2CFCC835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Read-Impose Write-All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E316-991F-41F7-BD29-41C1BFB31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712913"/>
            <a:ext cx="8386175" cy="431002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Implements: (1,N)-</a:t>
            </a:r>
            <a:r>
              <a:rPr lang="en-US" dirty="0" err="1"/>
              <a:t>AtomicRegister</a:t>
            </a:r>
            <a:r>
              <a:rPr lang="en-US" dirty="0"/>
              <a:t>, instance </a:t>
            </a:r>
            <a:r>
              <a:rPr lang="en-US" dirty="0" err="1"/>
              <a:t>onar</a:t>
            </a:r>
            <a:r>
              <a:rPr lang="en-US" dirty="0"/>
              <a:t>.</a:t>
            </a:r>
          </a:p>
          <a:p>
            <a:r>
              <a:rPr lang="en-US" dirty="0"/>
              <a:t>Uses: </a:t>
            </a:r>
            <a:r>
              <a:rPr lang="en-US" dirty="0" err="1"/>
              <a:t>BestEffortBroadcast</a:t>
            </a:r>
            <a:r>
              <a:rPr lang="en-US" dirty="0"/>
              <a:t>, instance </a:t>
            </a:r>
            <a:r>
              <a:rPr lang="en-US" dirty="0" err="1"/>
              <a:t>beb</a:t>
            </a:r>
            <a:r>
              <a:rPr lang="en-US" dirty="0"/>
              <a:t>; </a:t>
            </a:r>
            <a:r>
              <a:rPr lang="en-US" dirty="0" err="1"/>
              <a:t>PerfectPointToPointLinks</a:t>
            </a:r>
            <a:r>
              <a:rPr lang="en-US" dirty="0"/>
              <a:t>, instance pl; </a:t>
            </a:r>
            <a:r>
              <a:rPr lang="en-US" dirty="0" err="1"/>
              <a:t>PerfectFailureDetector</a:t>
            </a:r>
            <a:r>
              <a:rPr lang="en-US" dirty="0"/>
              <a:t>, instance 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onar</a:t>
            </a:r>
            <a:r>
              <a:rPr lang="en-US" dirty="0"/>
              <a:t>, Init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ts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 := (0, ⊥);</a:t>
            </a:r>
          </a:p>
          <a:p>
            <a:pPr marL="0" indent="0">
              <a:buNone/>
            </a:pPr>
            <a:r>
              <a:rPr lang="en-US" dirty="0"/>
              <a:t>	correct := </a:t>
            </a:r>
            <a:r>
              <a:rPr lang="el-GR" dirty="0"/>
              <a:t>Π;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writeset</a:t>
            </a:r>
            <a:r>
              <a:rPr lang="en-US" dirty="0"/>
              <a:t> := ∅;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readval</a:t>
            </a:r>
            <a:r>
              <a:rPr lang="en-US" dirty="0"/>
              <a:t> := ⊥;</a:t>
            </a:r>
          </a:p>
          <a:p>
            <a:pPr marL="0" indent="0">
              <a:buNone/>
            </a:pPr>
            <a:r>
              <a:rPr lang="en-US" dirty="0"/>
              <a:t>	reading :=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P, Crash | p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correct := correct \ {p};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onar</a:t>
            </a:r>
            <a:r>
              <a:rPr lang="en-US" dirty="0"/>
              <a:t>, Read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reading := TRUE;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readval</a:t>
            </a:r>
            <a:r>
              <a:rPr lang="en-US" dirty="0"/>
              <a:t> := </a:t>
            </a:r>
            <a:r>
              <a:rPr lang="en-US" dirty="0" err="1"/>
              <a:t>val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trigger</a:t>
            </a:r>
            <a:r>
              <a:rPr lang="en-US" dirty="0"/>
              <a:t> &lt; </a:t>
            </a:r>
            <a:r>
              <a:rPr lang="en-US" dirty="0" err="1"/>
              <a:t>beb</a:t>
            </a:r>
            <a:r>
              <a:rPr lang="en-US" dirty="0"/>
              <a:t>, Broadcast | [WRITE, </a:t>
            </a:r>
            <a:r>
              <a:rPr lang="en-US" dirty="0" err="1"/>
              <a:t>ts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] &gt;;</a:t>
            </a:r>
          </a:p>
        </p:txBody>
      </p:sp>
    </p:spTree>
    <p:extLst>
      <p:ext uri="{BB962C8B-B14F-4D97-AF65-F5344CB8AC3E}">
        <p14:creationId xmlns:p14="http://schemas.microsoft.com/office/powerpoint/2010/main" val="215218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3E33-9C8B-429C-B2FA-D0CA5C05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Read-Impose Write-All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1BA8-1D0E-4B3F-8B45-01DAC8942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1806"/>
            <a:ext cx="8229600" cy="422860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onar</a:t>
            </a:r>
            <a:r>
              <a:rPr lang="en-US" dirty="0"/>
              <a:t>, Write | v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trigger</a:t>
            </a:r>
            <a:r>
              <a:rPr lang="en-US" dirty="0"/>
              <a:t> &lt; </a:t>
            </a:r>
            <a:r>
              <a:rPr lang="en-US" dirty="0" err="1"/>
              <a:t>beb</a:t>
            </a:r>
            <a:r>
              <a:rPr lang="en-US" dirty="0"/>
              <a:t>, Broadcast | [WRITE, </a:t>
            </a:r>
            <a:r>
              <a:rPr lang="en-US" dirty="0" err="1"/>
              <a:t>ts</a:t>
            </a:r>
            <a:r>
              <a:rPr lang="en-US" dirty="0"/>
              <a:t> + 1, v] 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beb</a:t>
            </a:r>
            <a:r>
              <a:rPr lang="en-US" dirty="0"/>
              <a:t>, Deliver | p, [WRITE, </a:t>
            </a:r>
            <a:r>
              <a:rPr lang="en-US" dirty="0" err="1"/>
              <a:t>ts</a:t>
            </a:r>
            <a:r>
              <a:rPr lang="en-US" dirty="0"/>
              <a:t>', v']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ts'</a:t>
            </a:r>
            <a:r>
              <a:rPr lang="en-US" dirty="0"/>
              <a:t> &gt; </a:t>
            </a:r>
            <a:r>
              <a:rPr lang="en-US" dirty="0" err="1"/>
              <a:t>ts</a:t>
            </a:r>
            <a:r>
              <a:rPr lang="en-US" dirty="0"/>
              <a:t> </a:t>
            </a:r>
            <a:r>
              <a:rPr lang="en-US" b="1" dirty="0"/>
              <a:t>then</a:t>
            </a:r>
          </a:p>
          <a:p>
            <a:pPr marL="0" indent="0">
              <a:buNone/>
            </a:pPr>
            <a:r>
              <a:rPr lang="en-US" dirty="0"/>
              <a:t>		(</a:t>
            </a:r>
            <a:r>
              <a:rPr lang="en-US" dirty="0" err="1"/>
              <a:t>ts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 := (</a:t>
            </a:r>
            <a:r>
              <a:rPr lang="en-US" dirty="0" err="1"/>
              <a:t>ts</a:t>
            </a:r>
            <a:r>
              <a:rPr lang="en-US" dirty="0"/>
              <a:t>', v');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trigger</a:t>
            </a:r>
            <a:r>
              <a:rPr lang="en-US" dirty="0"/>
              <a:t> &lt; pl, Send | p, [ACK] 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pl, Deliver | p, [ACK]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writeset</a:t>
            </a:r>
            <a:r>
              <a:rPr lang="en-US" dirty="0"/>
              <a:t> := </a:t>
            </a:r>
            <a:r>
              <a:rPr lang="en-US" dirty="0" err="1"/>
              <a:t>writeset</a:t>
            </a:r>
            <a:r>
              <a:rPr lang="en-US" dirty="0"/>
              <a:t> ∪ {p};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</a:t>
            </a:r>
            <a:r>
              <a:rPr lang="en-US" dirty="0"/>
              <a:t> correct ⊆ </a:t>
            </a:r>
            <a:r>
              <a:rPr lang="en-US" dirty="0" err="1"/>
              <a:t>writeset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writeset</a:t>
            </a:r>
            <a:r>
              <a:rPr lang="en-US" dirty="0"/>
              <a:t> := ∅;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reading = TRUE </a:t>
            </a:r>
            <a:r>
              <a:rPr lang="en-US" b="1" dirty="0"/>
              <a:t>then</a:t>
            </a:r>
          </a:p>
          <a:p>
            <a:pPr marL="0" indent="0">
              <a:buNone/>
            </a:pPr>
            <a:r>
              <a:rPr lang="en-US" dirty="0"/>
              <a:t>		reading := FALSE;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trigger</a:t>
            </a:r>
            <a:r>
              <a:rPr lang="en-US" dirty="0"/>
              <a:t> &lt; </a:t>
            </a:r>
            <a:r>
              <a:rPr lang="en-US" dirty="0" err="1"/>
              <a:t>onar</a:t>
            </a:r>
            <a:r>
              <a:rPr lang="en-US" dirty="0"/>
              <a:t>, </a:t>
            </a:r>
            <a:r>
              <a:rPr lang="en-US" dirty="0" err="1"/>
              <a:t>ReadReturn</a:t>
            </a:r>
            <a:r>
              <a:rPr lang="en-US" dirty="0"/>
              <a:t> | </a:t>
            </a:r>
            <a:r>
              <a:rPr lang="en-US" dirty="0" err="1"/>
              <a:t>readval</a:t>
            </a:r>
            <a:r>
              <a:rPr lang="en-US" dirty="0"/>
              <a:t> &gt;;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else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trigger</a:t>
            </a:r>
            <a:r>
              <a:rPr lang="en-US" dirty="0"/>
              <a:t> &lt; </a:t>
            </a:r>
            <a:r>
              <a:rPr lang="en-US" dirty="0" err="1"/>
              <a:t>onar</a:t>
            </a:r>
            <a:r>
              <a:rPr lang="en-US" dirty="0"/>
              <a:t>, </a:t>
            </a:r>
            <a:r>
              <a:rPr lang="en-US" dirty="0" err="1"/>
              <a:t>WriteReturn</a:t>
            </a:r>
            <a:r>
              <a:rPr lang="en-US" dirty="0"/>
              <a:t> &gt;;</a:t>
            </a:r>
          </a:p>
        </p:txBody>
      </p:sp>
    </p:spTree>
    <p:extLst>
      <p:ext uri="{BB962C8B-B14F-4D97-AF65-F5344CB8AC3E}">
        <p14:creationId xmlns:p14="http://schemas.microsoft.com/office/powerpoint/2010/main" val="64652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E2E4-A68C-47D7-B82B-5E77DD33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(execution)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6FAA-145B-4BB0-BB72-89EBDD76C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329808" cy="3321871"/>
          </a:xfrm>
        </p:spPr>
        <p:txBody>
          <a:bodyPr/>
          <a:lstStyle/>
          <a:p>
            <a:r>
              <a:rPr lang="en-US" sz="2000" dirty="0"/>
              <a:t>Write operation for register 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Request event:	&lt; r, Write | v 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Indication event:	&lt; r, </a:t>
            </a:r>
            <a:r>
              <a:rPr lang="en-US" sz="1800" dirty="0" err="1"/>
              <a:t>WriteReturn</a:t>
            </a:r>
            <a:r>
              <a:rPr lang="en-US" sz="1800" dirty="0"/>
              <a:t> &gt;</a:t>
            </a:r>
          </a:p>
          <a:p>
            <a:endParaRPr lang="en-US" sz="2000" dirty="0"/>
          </a:p>
          <a:p>
            <a:r>
              <a:rPr lang="en-US" sz="2000" dirty="0"/>
              <a:t>Read operation for register 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Request event:	&lt; r, Read 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Indication event:	&lt; r, </a:t>
            </a:r>
            <a:r>
              <a:rPr lang="en-US" sz="1800" dirty="0" err="1"/>
              <a:t>ReadReturn</a:t>
            </a:r>
            <a:r>
              <a:rPr lang="en-US" sz="1800" dirty="0"/>
              <a:t> | v &gt;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v: return value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0D2F81C9-9EF1-4D4B-9BE2-15B733D32EC1}"/>
              </a:ext>
            </a:extLst>
          </p:cNvPr>
          <p:cNvGrpSpPr>
            <a:grpSpLocks/>
          </p:cNvGrpSpPr>
          <p:nvPr/>
        </p:nvGrpSpPr>
        <p:grpSpPr bwMode="auto">
          <a:xfrm>
            <a:off x="6717300" y="1665048"/>
            <a:ext cx="1143000" cy="228600"/>
            <a:chOff x="336" y="3312"/>
            <a:chExt cx="1632" cy="192"/>
          </a:xfrm>
        </p:grpSpPr>
        <p:sp>
          <p:nvSpPr>
            <p:cNvPr id="5" name="Line 15">
              <a:extLst>
                <a:ext uri="{FF2B5EF4-FFF2-40B4-BE49-F238E27FC236}">
                  <a16:creationId xmlns:a16="http://schemas.microsoft.com/office/drawing/2014/main" id="{D8AF9598-0229-434C-9BD9-EA30B3696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16">
              <a:extLst>
                <a:ext uri="{FF2B5EF4-FFF2-40B4-BE49-F238E27FC236}">
                  <a16:creationId xmlns:a16="http://schemas.microsoft.com/office/drawing/2014/main" id="{FADE7BC6-FFA9-4608-869B-FB8CCE8D9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17">
              <a:extLst>
                <a:ext uri="{FF2B5EF4-FFF2-40B4-BE49-F238E27FC236}">
                  <a16:creationId xmlns:a16="http://schemas.microsoft.com/office/drawing/2014/main" id="{0B28C3E1-C33F-4D56-A937-28BFF4F62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32ECF7C-5890-4BC8-8827-2C8CE82FA17B}"/>
              </a:ext>
            </a:extLst>
          </p:cNvPr>
          <p:cNvSpPr/>
          <p:nvPr/>
        </p:nvSpPr>
        <p:spPr>
          <a:xfrm>
            <a:off x="6368486" y="1269344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Write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F499E9-D432-4616-975B-E9DE3EC66D96}"/>
              </a:ext>
            </a:extLst>
          </p:cNvPr>
          <p:cNvSpPr/>
          <p:nvPr/>
        </p:nvSpPr>
        <p:spPr>
          <a:xfrm>
            <a:off x="7203710" y="126934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WriteReturn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7B6CAE2-D352-4FC9-86B7-40DD12599F33}"/>
              </a:ext>
            </a:extLst>
          </p:cNvPr>
          <p:cNvGrpSpPr>
            <a:grpSpLocks/>
          </p:cNvGrpSpPr>
          <p:nvPr/>
        </p:nvGrpSpPr>
        <p:grpSpPr bwMode="auto">
          <a:xfrm>
            <a:off x="6717300" y="3284952"/>
            <a:ext cx="1143000" cy="228600"/>
            <a:chOff x="336" y="3312"/>
            <a:chExt cx="1632" cy="192"/>
          </a:xfrm>
        </p:grpSpPr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E2DAF294-224D-4DB0-A5D9-E454F4991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66391616-5B9E-4849-8D9A-C7CA1C47B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CB0DB358-1465-464E-8033-6336E2E78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5B4468C-A8DE-41F0-8C9D-0112E256E318}"/>
              </a:ext>
            </a:extLst>
          </p:cNvPr>
          <p:cNvSpPr/>
          <p:nvPr/>
        </p:nvSpPr>
        <p:spPr>
          <a:xfrm>
            <a:off x="6368486" y="288924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C51B56-BCD5-48B5-A7BA-34D037B7E9A3}"/>
              </a:ext>
            </a:extLst>
          </p:cNvPr>
          <p:cNvSpPr/>
          <p:nvPr/>
        </p:nvSpPr>
        <p:spPr>
          <a:xfrm>
            <a:off x="7203710" y="288924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ReadReturn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38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C38E-EDAB-43AD-87EA-8ABA7391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AD8C-A5B8-446C-8022-1871F078E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Up to now, we are fairly comfortable that the algorithm is regular and wait-free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How to prove atomicity?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 prove that there is no new-old inversion!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Once regularity is already shown (i.e., on top of regularity)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89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1A64-5D77-47BD-A3ED-BAA11470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B5497-4CFC-43F0-9978-910746B7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423753" cy="3818430"/>
          </a:xfrm>
        </p:spPr>
        <p:txBody>
          <a:bodyPr>
            <a:normAutofit fontScale="92500"/>
          </a:bodyPr>
          <a:lstStyle/>
          <a:p>
            <a:r>
              <a:rPr lang="en-US" dirty="0"/>
              <a:t>No new-old inversion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Assume by contradiction that a complete read rd1 that precedes rd2 returns a newer value than rd2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rd1 timestamp T1, rd2 timestamp T2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Show this is impossible</a:t>
            </a:r>
          </a:p>
          <a:p>
            <a:endParaRPr lang="en-US" dirty="0"/>
          </a:p>
          <a:p>
            <a:r>
              <a:rPr lang="en-US" dirty="0"/>
              <a:t>Assume rd1 invoked by pi and rd2 by </a:t>
            </a:r>
            <a:r>
              <a:rPr lang="en-US" dirty="0" err="1"/>
              <a:t>pj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Once rd1 completes </a:t>
            </a:r>
            <a:r>
              <a:rPr lang="en-US" altLang="en-US" sz="22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</a:t>
            </a:r>
            <a:r>
              <a:rPr lang="en-US" sz="2200" dirty="0"/>
              <a:t> value </a:t>
            </a:r>
            <a:r>
              <a:rPr lang="en-US" sz="2200" dirty="0" err="1"/>
              <a:t>vj</a:t>
            </a:r>
            <a:r>
              <a:rPr lang="en-US" sz="2200" dirty="0"/>
              <a:t> at </a:t>
            </a:r>
            <a:r>
              <a:rPr lang="en-US" sz="2200" dirty="0" err="1"/>
              <a:t>pj</a:t>
            </a:r>
            <a:r>
              <a:rPr lang="en-US" sz="2200" dirty="0"/>
              <a:t> has the timestamp at least T1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Hence rd2 by </a:t>
            </a:r>
            <a:r>
              <a:rPr lang="en-US" sz="2200" dirty="0" err="1"/>
              <a:t>pj</a:t>
            </a:r>
            <a:r>
              <a:rPr lang="en-US" sz="2200" dirty="0"/>
              <a:t> cannot later return a value with T2 &lt; T1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1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04A0-DD32-439E-9DFB-F5F73969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33F0-E85A-4062-A6DD-FF33B3D9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communication steps</a:t>
            </a:r>
          </a:p>
          <a:p>
            <a:endParaRPr lang="en-US" dirty="0"/>
          </a:p>
          <a:p>
            <a:r>
              <a:rPr lang="en-US" dirty="0"/>
              <a:t>Message complexity: O(N)</a:t>
            </a:r>
          </a:p>
        </p:txBody>
      </p:sp>
    </p:spTree>
    <p:extLst>
      <p:ext uri="{BB962C8B-B14F-4D97-AF65-F5344CB8AC3E}">
        <p14:creationId xmlns:p14="http://schemas.microsoft.com/office/powerpoint/2010/main" val="17028686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5766-D457-4964-B5A7-3B35CEED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rid of FDs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66B5-828F-486F-8C07-7BFA2B3B1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477250" cy="3818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Correct majorities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Asynchronous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FD</a:t>
            </a:r>
          </a:p>
          <a:p>
            <a:endParaRPr lang="en-US" dirty="0"/>
          </a:p>
          <a:p>
            <a:r>
              <a:rPr lang="en-US" dirty="0"/>
              <a:t>Idea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Extend regular SWMR (“majority algorithm”) with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Write-back phase at readers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Wait for majority of responses everywhere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3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689D-5AEB-487E-926E-C7387CBD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Read-Impose Write-Majority (Read)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EDBA4-7009-4583-AD5C-CDA160AF4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7929"/>
            <a:ext cx="8461332" cy="41899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Implements: (1,N)-</a:t>
            </a:r>
            <a:r>
              <a:rPr lang="en-US" dirty="0" err="1"/>
              <a:t>AtomicRegister</a:t>
            </a:r>
            <a:r>
              <a:rPr lang="en-US" dirty="0"/>
              <a:t>, instance </a:t>
            </a:r>
            <a:r>
              <a:rPr lang="en-US" dirty="0" err="1"/>
              <a:t>onar</a:t>
            </a:r>
            <a:r>
              <a:rPr lang="en-US" dirty="0"/>
              <a:t>.</a:t>
            </a:r>
          </a:p>
          <a:p>
            <a:r>
              <a:rPr lang="en-US" dirty="0"/>
              <a:t>Uses: </a:t>
            </a:r>
            <a:r>
              <a:rPr lang="en-US" dirty="0" err="1"/>
              <a:t>BestEffortBroadcast</a:t>
            </a:r>
            <a:r>
              <a:rPr lang="en-US" dirty="0"/>
              <a:t>, instance </a:t>
            </a:r>
            <a:r>
              <a:rPr lang="en-US" dirty="0" err="1"/>
              <a:t>beb</a:t>
            </a:r>
            <a:r>
              <a:rPr lang="en-US" dirty="0"/>
              <a:t>; </a:t>
            </a:r>
            <a:r>
              <a:rPr lang="en-US" dirty="0" err="1"/>
              <a:t>PerfectPointToPointLinks</a:t>
            </a:r>
            <a:r>
              <a:rPr lang="en-US" dirty="0"/>
              <a:t>, instance pl.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onar</a:t>
            </a:r>
            <a:r>
              <a:rPr lang="en-US" dirty="0"/>
              <a:t>, Init &gt; </a:t>
            </a:r>
            <a:r>
              <a:rPr lang="en-US" b="1" dirty="0"/>
              <a:t>do</a:t>
            </a:r>
          </a:p>
          <a:p>
            <a:pPr marL="400050" lvl="1" indent="0">
              <a:buNone/>
            </a:pPr>
            <a:r>
              <a:rPr lang="en-US" dirty="0"/>
              <a:t>(</a:t>
            </a:r>
            <a:r>
              <a:rPr lang="en-US" dirty="0" err="1"/>
              <a:t>ts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 := (0, ⊥);</a:t>
            </a:r>
          </a:p>
          <a:p>
            <a:pPr marL="400050" lvl="1" indent="0">
              <a:buNone/>
            </a:pPr>
            <a:r>
              <a:rPr lang="en-US" dirty="0" err="1"/>
              <a:t>wts</a:t>
            </a:r>
            <a:r>
              <a:rPr lang="en-US" dirty="0"/>
              <a:t> := 0;</a:t>
            </a:r>
          </a:p>
          <a:p>
            <a:pPr marL="400050" lvl="1" indent="0">
              <a:buNone/>
            </a:pPr>
            <a:r>
              <a:rPr lang="en-US" dirty="0"/>
              <a:t>rid := 0;</a:t>
            </a:r>
          </a:p>
          <a:p>
            <a:pPr marL="400050" lvl="1" indent="0">
              <a:buNone/>
            </a:pPr>
            <a:r>
              <a:rPr lang="en-US" dirty="0"/>
              <a:t>acks := 0;</a:t>
            </a:r>
          </a:p>
          <a:p>
            <a:pPr marL="400050" lvl="1" indent="0">
              <a:buNone/>
            </a:pPr>
            <a:r>
              <a:rPr lang="en-US" dirty="0" err="1"/>
              <a:t>readlist</a:t>
            </a:r>
            <a:r>
              <a:rPr lang="en-US" dirty="0"/>
              <a:t> := [⊥]</a:t>
            </a:r>
            <a:r>
              <a:rPr lang="en-US" baseline="30000" dirty="0"/>
              <a:t>N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 err="1"/>
              <a:t>readval</a:t>
            </a:r>
            <a:r>
              <a:rPr lang="en-US" dirty="0"/>
              <a:t> := ⊥;</a:t>
            </a:r>
          </a:p>
          <a:p>
            <a:pPr marL="400050" lvl="1" indent="0">
              <a:buNone/>
            </a:pPr>
            <a:r>
              <a:rPr lang="en-US" dirty="0"/>
              <a:t>reading :=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onar</a:t>
            </a:r>
            <a:r>
              <a:rPr lang="en-US" dirty="0"/>
              <a:t>, Read &gt; </a:t>
            </a:r>
            <a:r>
              <a:rPr lang="en-US" b="1" dirty="0"/>
              <a:t>do</a:t>
            </a:r>
          </a:p>
          <a:p>
            <a:pPr marL="400050" lvl="1" indent="0">
              <a:buNone/>
            </a:pPr>
            <a:r>
              <a:rPr lang="en-US" dirty="0"/>
              <a:t>rid := rid + 1;</a:t>
            </a:r>
          </a:p>
          <a:p>
            <a:pPr marL="400050" lvl="1" indent="0">
              <a:buNone/>
            </a:pPr>
            <a:r>
              <a:rPr lang="en-US" dirty="0"/>
              <a:t>acks := 0;</a:t>
            </a:r>
          </a:p>
          <a:p>
            <a:pPr marL="400050" lvl="1" indent="0">
              <a:buNone/>
            </a:pPr>
            <a:r>
              <a:rPr lang="en-US" dirty="0" err="1"/>
              <a:t>readlist</a:t>
            </a:r>
            <a:r>
              <a:rPr lang="en-US" dirty="0"/>
              <a:t> := [⊥]</a:t>
            </a:r>
            <a:r>
              <a:rPr lang="en-US" baseline="30000" dirty="0"/>
              <a:t>N</a:t>
            </a:r>
            <a:r>
              <a:rPr lang="en-US" dirty="0"/>
              <a:t>;</a:t>
            </a:r>
          </a:p>
          <a:p>
            <a:pPr marL="400050" lvl="1" indent="0">
              <a:buNone/>
            </a:pPr>
            <a:r>
              <a:rPr lang="en-US" dirty="0"/>
              <a:t>reading := TRUE;</a:t>
            </a:r>
          </a:p>
          <a:p>
            <a:pPr marL="400050" lvl="1" indent="0">
              <a:buNone/>
            </a:pPr>
            <a:r>
              <a:rPr lang="en-US" b="1" dirty="0"/>
              <a:t>trigger</a:t>
            </a:r>
            <a:r>
              <a:rPr lang="en-US" dirty="0"/>
              <a:t> &lt; </a:t>
            </a:r>
            <a:r>
              <a:rPr lang="en-US" dirty="0" err="1"/>
              <a:t>beb</a:t>
            </a:r>
            <a:r>
              <a:rPr lang="en-US" dirty="0"/>
              <a:t>, Broadcast | [READ, rid] &gt;;</a:t>
            </a:r>
          </a:p>
        </p:txBody>
      </p:sp>
    </p:spTree>
    <p:extLst>
      <p:ext uri="{BB962C8B-B14F-4D97-AF65-F5344CB8AC3E}">
        <p14:creationId xmlns:p14="http://schemas.microsoft.com/office/powerpoint/2010/main" val="66744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7FC1-3DAC-4AC2-93C6-B05319C5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Read-Impose Write-Majority (Read)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704A-D564-4666-B978-340665E4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beb</a:t>
            </a:r>
            <a:r>
              <a:rPr lang="en-US" sz="1500" dirty="0"/>
              <a:t>, Deliver | p, [READ, r]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trigger</a:t>
            </a:r>
            <a:r>
              <a:rPr lang="en-US" sz="1500" dirty="0"/>
              <a:t> &lt; pl, Send | p, [VALUE, r, </a:t>
            </a:r>
            <a:r>
              <a:rPr lang="en-US" sz="1500" dirty="0" err="1"/>
              <a:t>ts</a:t>
            </a:r>
            <a:r>
              <a:rPr lang="en-US" sz="1500" dirty="0"/>
              <a:t>, </a:t>
            </a:r>
            <a:r>
              <a:rPr lang="en-US" sz="1500" dirty="0" err="1"/>
              <a:t>val</a:t>
            </a:r>
            <a:r>
              <a:rPr lang="en-US" sz="1500" dirty="0"/>
              <a:t>] &gt;;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pl, Deliver | q, [VALUE, r, </a:t>
            </a:r>
            <a:r>
              <a:rPr lang="en-US" sz="1500" dirty="0" err="1"/>
              <a:t>ts</a:t>
            </a:r>
            <a:r>
              <a:rPr lang="en-US" sz="1500" dirty="0"/>
              <a:t>', v’] &gt; </a:t>
            </a:r>
            <a:r>
              <a:rPr lang="en-US" sz="1500" b="1" dirty="0"/>
              <a:t>such that </a:t>
            </a:r>
            <a:r>
              <a:rPr lang="en-US" sz="1500" dirty="0"/>
              <a:t>r = rid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err="1"/>
              <a:t>readlist</a:t>
            </a:r>
            <a:r>
              <a:rPr lang="en-US" sz="1500" dirty="0"/>
              <a:t>[q] := (</a:t>
            </a:r>
            <a:r>
              <a:rPr lang="en-US" sz="1500" dirty="0" err="1"/>
              <a:t>ts</a:t>
            </a:r>
            <a:r>
              <a:rPr lang="en-US" sz="1500" dirty="0"/>
              <a:t>', v');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if</a:t>
            </a:r>
            <a:r>
              <a:rPr lang="en-US" sz="1500" dirty="0"/>
              <a:t> #(</a:t>
            </a:r>
            <a:r>
              <a:rPr lang="en-US" sz="1500" dirty="0" err="1"/>
              <a:t>readlist</a:t>
            </a:r>
            <a:r>
              <a:rPr lang="en-US" sz="1500" dirty="0"/>
              <a:t>) &gt; N/2 </a:t>
            </a:r>
            <a:r>
              <a:rPr lang="en-US" sz="1500" b="1" dirty="0"/>
              <a:t>then</a:t>
            </a:r>
          </a:p>
          <a:p>
            <a:pPr marL="0" indent="0">
              <a:buNone/>
            </a:pPr>
            <a:r>
              <a:rPr lang="en-US" sz="1500" dirty="0"/>
              <a:t>		(</a:t>
            </a:r>
            <a:r>
              <a:rPr lang="en-US" sz="1500" dirty="0" err="1"/>
              <a:t>maxts</a:t>
            </a:r>
            <a:r>
              <a:rPr lang="en-US" sz="1500" dirty="0"/>
              <a:t>, </a:t>
            </a:r>
            <a:r>
              <a:rPr lang="en-US" sz="1500" dirty="0" err="1"/>
              <a:t>readval</a:t>
            </a:r>
            <a:r>
              <a:rPr lang="en-US" sz="1500" dirty="0"/>
              <a:t>) := highest(</a:t>
            </a:r>
            <a:r>
              <a:rPr lang="en-US" sz="1500" dirty="0" err="1"/>
              <a:t>readlist</a:t>
            </a:r>
            <a:r>
              <a:rPr lang="en-US" sz="1500" dirty="0"/>
              <a:t>);</a:t>
            </a:r>
          </a:p>
          <a:p>
            <a:pPr marL="0" indent="0">
              <a:buNone/>
            </a:pPr>
            <a:r>
              <a:rPr lang="en-US" sz="1500" dirty="0"/>
              <a:t>		</a:t>
            </a:r>
            <a:r>
              <a:rPr lang="en-US" sz="1500" dirty="0" err="1"/>
              <a:t>readlist</a:t>
            </a:r>
            <a:r>
              <a:rPr lang="en-US" sz="1500" dirty="0"/>
              <a:t> := [⊥]</a:t>
            </a:r>
            <a:r>
              <a:rPr lang="en-US" sz="1500" baseline="30000" dirty="0"/>
              <a:t>N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		</a:t>
            </a:r>
            <a:r>
              <a:rPr lang="en-US" sz="1500" b="1" dirty="0"/>
              <a:t>trigger</a:t>
            </a:r>
            <a:r>
              <a:rPr lang="en-US" sz="1500" dirty="0"/>
              <a:t> &lt; </a:t>
            </a:r>
            <a:r>
              <a:rPr lang="en-US" sz="1500" dirty="0" err="1"/>
              <a:t>beb</a:t>
            </a:r>
            <a:r>
              <a:rPr lang="en-US" sz="1500" dirty="0"/>
              <a:t>, Broadcast | [WRITE, rid, </a:t>
            </a:r>
            <a:r>
              <a:rPr lang="en-US" sz="1500" dirty="0" err="1"/>
              <a:t>maxts</a:t>
            </a:r>
            <a:r>
              <a:rPr lang="en-US" sz="1500" dirty="0"/>
              <a:t>, </a:t>
            </a:r>
            <a:r>
              <a:rPr lang="en-US" sz="1500" dirty="0" err="1"/>
              <a:t>readval</a:t>
            </a:r>
            <a:r>
              <a:rPr lang="en-US" sz="1500" dirty="0"/>
              <a:t>] &gt;;</a:t>
            </a:r>
          </a:p>
        </p:txBody>
      </p:sp>
    </p:spTree>
    <p:extLst>
      <p:ext uri="{BB962C8B-B14F-4D97-AF65-F5344CB8AC3E}">
        <p14:creationId xmlns:p14="http://schemas.microsoft.com/office/powerpoint/2010/main" val="30230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AFA0-7253-478A-A652-C70F132D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Read-Impose Write-Majority (Write)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B507-96F3-497E-97BD-EE7C6CA5D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1033"/>
            <a:ext cx="8229600" cy="38057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onar</a:t>
            </a:r>
            <a:r>
              <a:rPr lang="en-US" sz="1500" dirty="0"/>
              <a:t>, Write | v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rid := rid + 1;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err="1"/>
              <a:t>wts</a:t>
            </a:r>
            <a:r>
              <a:rPr lang="en-US" sz="1500" dirty="0"/>
              <a:t> := </a:t>
            </a:r>
            <a:r>
              <a:rPr lang="en-US" sz="1500" dirty="0" err="1"/>
              <a:t>wts</a:t>
            </a:r>
            <a:r>
              <a:rPr lang="en-US" sz="1500" dirty="0"/>
              <a:t> + 1;</a:t>
            </a:r>
          </a:p>
          <a:p>
            <a:pPr marL="0" indent="0">
              <a:buNone/>
            </a:pPr>
            <a:r>
              <a:rPr lang="en-US" sz="1500" dirty="0"/>
              <a:t>	acks := 0;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trigger</a:t>
            </a:r>
            <a:r>
              <a:rPr lang="en-US" sz="1500" dirty="0"/>
              <a:t> &lt; </a:t>
            </a:r>
            <a:r>
              <a:rPr lang="en-US" sz="1500" dirty="0" err="1"/>
              <a:t>beb</a:t>
            </a:r>
            <a:r>
              <a:rPr lang="en-US" sz="1500" dirty="0"/>
              <a:t>, Broadcast | [WRITE, rid, </a:t>
            </a:r>
            <a:r>
              <a:rPr lang="en-US" sz="1500" dirty="0" err="1"/>
              <a:t>wts</a:t>
            </a:r>
            <a:r>
              <a:rPr lang="en-US" sz="1500" dirty="0"/>
              <a:t>, v] &gt; 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beb</a:t>
            </a:r>
            <a:r>
              <a:rPr lang="en-US" sz="1500" dirty="0"/>
              <a:t>, Deliver | p, [WRITE, r, </a:t>
            </a:r>
            <a:r>
              <a:rPr lang="en-US" sz="1500" dirty="0" err="1"/>
              <a:t>ts</a:t>
            </a:r>
            <a:r>
              <a:rPr lang="en-US" sz="1500" dirty="0"/>
              <a:t>', v']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if</a:t>
            </a:r>
            <a:r>
              <a:rPr lang="en-US" sz="1500" dirty="0"/>
              <a:t> </a:t>
            </a:r>
            <a:r>
              <a:rPr lang="en-US" sz="1500" dirty="0" err="1"/>
              <a:t>ts'</a:t>
            </a:r>
            <a:r>
              <a:rPr lang="en-US" sz="1500" dirty="0"/>
              <a:t> &gt; </a:t>
            </a:r>
            <a:r>
              <a:rPr lang="en-US" sz="1500" dirty="0" err="1"/>
              <a:t>ts</a:t>
            </a:r>
            <a:r>
              <a:rPr lang="en-US" sz="1500" dirty="0"/>
              <a:t> </a:t>
            </a:r>
            <a:r>
              <a:rPr lang="en-US" sz="1500" b="1" dirty="0"/>
              <a:t>then</a:t>
            </a:r>
          </a:p>
          <a:p>
            <a:pPr marL="0" indent="0">
              <a:buNone/>
            </a:pPr>
            <a:r>
              <a:rPr lang="en-US" sz="1500" dirty="0"/>
              <a:t>		(</a:t>
            </a:r>
            <a:r>
              <a:rPr lang="en-US" sz="1500" dirty="0" err="1"/>
              <a:t>ts</a:t>
            </a:r>
            <a:r>
              <a:rPr lang="en-US" sz="1500" dirty="0"/>
              <a:t>, </a:t>
            </a:r>
            <a:r>
              <a:rPr lang="en-US" sz="1500" dirty="0" err="1"/>
              <a:t>val</a:t>
            </a:r>
            <a:r>
              <a:rPr lang="en-US" sz="1500" dirty="0"/>
              <a:t>) := (</a:t>
            </a:r>
            <a:r>
              <a:rPr lang="en-US" sz="1500" dirty="0" err="1"/>
              <a:t>ts</a:t>
            </a:r>
            <a:r>
              <a:rPr lang="en-US" sz="1500" dirty="0"/>
              <a:t>', v');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trigger</a:t>
            </a:r>
            <a:r>
              <a:rPr lang="en-US" sz="1500" dirty="0"/>
              <a:t> &lt; pl, Send | p, [ACK, r] &gt;;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7664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CE28-AF5F-4B89-8F04-215D8B5D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Read-Impose Write-Majority (Write)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0747-A998-4139-8A7F-A90FAEC5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pl, Deliver | q, [ACK, r] &gt; </a:t>
            </a:r>
            <a:r>
              <a:rPr lang="en-US" sz="1500" b="1" dirty="0"/>
              <a:t>such that </a:t>
            </a:r>
            <a:r>
              <a:rPr lang="en-US" sz="1500" dirty="0"/>
              <a:t>r = rid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acks := acks + 1;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if</a:t>
            </a:r>
            <a:r>
              <a:rPr lang="en-US" sz="1500" dirty="0"/>
              <a:t> acks &gt; N/2 </a:t>
            </a:r>
            <a:r>
              <a:rPr lang="en-US" sz="1500" b="1" dirty="0"/>
              <a:t>then</a:t>
            </a:r>
          </a:p>
          <a:p>
            <a:pPr marL="0" indent="0">
              <a:buNone/>
            </a:pPr>
            <a:r>
              <a:rPr lang="en-US" sz="1500" dirty="0"/>
              <a:t>		acks := 0;</a:t>
            </a:r>
          </a:p>
          <a:p>
            <a:pPr marL="0" indent="0">
              <a:buNone/>
            </a:pPr>
            <a:r>
              <a:rPr lang="en-US" sz="1500" dirty="0"/>
              <a:t>		</a:t>
            </a:r>
            <a:r>
              <a:rPr lang="en-US" sz="1500" b="1" dirty="0"/>
              <a:t>if</a:t>
            </a:r>
            <a:r>
              <a:rPr lang="en-US" sz="1500" dirty="0"/>
              <a:t> reading = TRUE </a:t>
            </a:r>
            <a:r>
              <a:rPr lang="en-US" sz="1500" b="1" dirty="0"/>
              <a:t>then</a:t>
            </a:r>
          </a:p>
          <a:p>
            <a:pPr marL="0" indent="0">
              <a:buNone/>
            </a:pPr>
            <a:r>
              <a:rPr lang="en-US" sz="1500" dirty="0"/>
              <a:t>			reading := FALSE;</a:t>
            </a:r>
          </a:p>
          <a:p>
            <a:pPr marL="0" indent="0">
              <a:buNone/>
            </a:pPr>
            <a:r>
              <a:rPr lang="en-US" sz="1500" dirty="0"/>
              <a:t>			</a:t>
            </a:r>
            <a:r>
              <a:rPr lang="en-US" sz="1500" b="1" dirty="0"/>
              <a:t>trigger</a:t>
            </a:r>
            <a:r>
              <a:rPr lang="en-US" sz="1500" dirty="0"/>
              <a:t> &lt; </a:t>
            </a:r>
            <a:r>
              <a:rPr lang="en-US" sz="1500" dirty="0" err="1"/>
              <a:t>onar</a:t>
            </a:r>
            <a:r>
              <a:rPr lang="en-US" sz="1500" dirty="0"/>
              <a:t>, </a:t>
            </a:r>
            <a:r>
              <a:rPr lang="en-US" sz="1500" dirty="0" err="1"/>
              <a:t>ReadReturn</a:t>
            </a:r>
            <a:r>
              <a:rPr lang="en-US" sz="1500" dirty="0"/>
              <a:t> | </a:t>
            </a:r>
            <a:r>
              <a:rPr lang="en-US" sz="1500" dirty="0" err="1"/>
              <a:t>readval</a:t>
            </a:r>
            <a:r>
              <a:rPr lang="en-US" sz="1500" dirty="0"/>
              <a:t> &gt;;</a:t>
            </a:r>
          </a:p>
          <a:p>
            <a:pPr marL="0" indent="0">
              <a:buNone/>
            </a:pPr>
            <a:r>
              <a:rPr lang="en-US" sz="1500" dirty="0"/>
              <a:t>		</a:t>
            </a:r>
            <a:r>
              <a:rPr lang="en-US" sz="1500" b="1" dirty="0"/>
              <a:t>else</a:t>
            </a:r>
          </a:p>
          <a:p>
            <a:pPr marL="0" indent="0">
              <a:buNone/>
            </a:pPr>
            <a:r>
              <a:rPr lang="en-US" sz="1500" dirty="0"/>
              <a:t>			</a:t>
            </a:r>
            <a:r>
              <a:rPr lang="en-US" sz="1500" b="1" dirty="0"/>
              <a:t>trigger</a:t>
            </a:r>
            <a:r>
              <a:rPr lang="en-US" sz="1500" dirty="0"/>
              <a:t> &lt; </a:t>
            </a:r>
            <a:r>
              <a:rPr lang="en-US" sz="1500" dirty="0" err="1"/>
              <a:t>onar</a:t>
            </a:r>
            <a:r>
              <a:rPr lang="en-US" sz="1500" dirty="0"/>
              <a:t>, </a:t>
            </a:r>
            <a:r>
              <a:rPr lang="en-US" sz="1500" dirty="0" err="1"/>
              <a:t>WriteReturn</a:t>
            </a:r>
            <a:r>
              <a:rPr lang="en-US" sz="1500" dirty="0"/>
              <a:t> &gt;;</a:t>
            </a:r>
          </a:p>
        </p:txBody>
      </p:sp>
    </p:spTree>
    <p:extLst>
      <p:ext uri="{BB962C8B-B14F-4D97-AF65-F5344CB8AC3E}">
        <p14:creationId xmlns:p14="http://schemas.microsoft.com/office/powerpoint/2010/main" val="311781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1A64-5D77-47BD-A3ED-BAA11470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B5497-4CFC-43F0-9978-910746B7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" y="949504"/>
            <a:ext cx="8896350" cy="38184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Again, no new-old inversion (sketch)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Assume by contradiction that a complete read rd1 that precedes rd2 returns a newer value than rd2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rd1 timestamp T1, rd2 timestamp T2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Show this is impossible</a:t>
            </a:r>
          </a:p>
          <a:p>
            <a:endParaRPr lang="en-US" dirty="0"/>
          </a:p>
          <a:p>
            <a:r>
              <a:rPr lang="en-US" dirty="0"/>
              <a:t>Assume rd1 invoked by pi and rd2 by </a:t>
            </a:r>
            <a:r>
              <a:rPr lang="en-US" dirty="0" err="1"/>
              <a:t>pj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Once rd1 completes </a:t>
            </a:r>
            <a:r>
              <a:rPr lang="en-US" altLang="en-US" sz="22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</a:t>
            </a:r>
            <a:r>
              <a:rPr lang="en-US" sz="2200" dirty="0"/>
              <a:t> </a:t>
            </a:r>
            <a:r>
              <a:rPr lang="en-US" sz="2000" dirty="0"/>
              <a:t>pi</a:t>
            </a:r>
            <a:r>
              <a:rPr lang="en-US" sz="2200" dirty="0"/>
              <a:t> wrote to a majority </a:t>
            </a:r>
            <a:r>
              <a:rPr lang="en-US" altLang="en-US" sz="22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 </a:t>
            </a:r>
            <a:r>
              <a:rPr lang="en-US" sz="2200" dirty="0"/>
              <a:t>a majority of processes has </a:t>
            </a:r>
            <a:r>
              <a:rPr lang="en-US" altLang="zh-CN" sz="2200" dirty="0"/>
              <a:t>timestamp at least T1</a:t>
            </a:r>
            <a:r>
              <a:rPr lang="en-US" sz="22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pj</a:t>
            </a:r>
            <a:r>
              <a:rPr lang="en-US" sz="2200" dirty="0"/>
              <a:t> reads from a majority of processes, one returns at least T1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Hence rd2 by </a:t>
            </a:r>
            <a:r>
              <a:rPr lang="en-US" sz="2200" dirty="0" err="1"/>
              <a:t>pj</a:t>
            </a:r>
            <a:r>
              <a:rPr lang="en-US" sz="2200" dirty="0"/>
              <a:t> cannot later return a value with T2 &lt; T1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C6FF-C893-4FEB-B2C8-6B37D35D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E5FFE-B443-43CA-A36A-98610A8D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write requires two communication steps</a:t>
            </a:r>
          </a:p>
          <a:p>
            <a:endParaRPr lang="en-US" dirty="0"/>
          </a:p>
          <a:p>
            <a:r>
              <a:rPr lang="en-US" dirty="0"/>
              <a:t>Every read requires four communication steps</a:t>
            </a:r>
          </a:p>
          <a:p>
            <a:endParaRPr lang="en-US" dirty="0"/>
          </a:p>
          <a:p>
            <a:r>
              <a:rPr lang="en-US" dirty="0"/>
              <a:t>Message complexity: O(N)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9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729B-7A65-49B9-9B4D-E6518241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</p:spPr>
        <p:txBody>
          <a:bodyPr/>
          <a:lstStyle/>
          <a:p>
            <a:r>
              <a:rPr lang="en-US" dirty="0"/>
              <a:t>Sequential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2EF5-A96D-4424-8390-3F182C6C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1417430"/>
          </a:xfrm>
        </p:spPr>
        <p:txBody>
          <a:bodyPr/>
          <a:lstStyle/>
          <a:p>
            <a:r>
              <a:rPr lang="en-US" dirty="0"/>
              <a:t>Sequential operations op1 and op2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If indication of op1 precedes request of op2,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Or indication of op2 precedes request of op1</a:t>
            </a:r>
            <a:endParaRPr lang="en-US" sz="2000" dirty="0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9E043338-0FC7-42D2-919B-F3F22ED1BDFB}"/>
              </a:ext>
            </a:extLst>
          </p:cNvPr>
          <p:cNvGrpSpPr>
            <a:grpSpLocks/>
          </p:cNvGrpSpPr>
          <p:nvPr/>
        </p:nvGrpSpPr>
        <p:grpSpPr bwMode="auto">
          <a:xfrm>
            <a:off x="2928177" y="2648341"/>
            <a:ext cx="1143000" cy="228600"/>
            <a:chOff x="336" y="3312"/>
            <a:chExt cx="1632" cy="192"/>
          </a:xfrm>
        </p:grpSpPr>
        <p:sp>
          <p:nvSpPr>
            <p:cNvPr id="5" name="Line 15">
              <a:extLst>
                <a:ext uri="{FF2B5EF4-FFF2-40B4-BE49-F238E27FC236}">
                  <a16:creationId xmlns:a16="http://schemas.microsoft.com/office/drawing/2014/main" id="{DF50C335-C0A7-4A80-9586-EA563B24E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16">
              <a:extLst>
                <a:ext uri="{FF2B5EF4-FFF2-40B4-BE49-F238E27FC236}">
                  <a16:creationId xmlns:a16="http://schemas.microsoft.com/office/drawing/2014/main" id="{3A78EAD2-3276-4B00-BB0D-4A242D912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17">
              <a:extLst>
                <a:ext uri="{FF2B5EF4-FFF2-40B4-BE49-F238E27FC236}">
                  <a16:creationId xmlns:a16="http://schemas.microsoft.com/office/drawing/2014/main" id="{B2D31608-2C6E-4DF2-B55A-AE662D1F6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23376D7-C700-49D3-A69C-ADD1BE98C2B6}"/>
              </a:ext>
            </a:extLst>
          </p:cNvPr>
          <p:cNvSpPr/>
          <p:nvPr/>
        </p:nvSpPr>
        <p:spPr>
          <a:xfrm>
            <a:off x="3253455" y="2366937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op1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A2CBA9DA-77D6-49A6-9583-D61E4809826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573478"/>
            <a:ext cx="1143000" cy="228600"/>
            <a:chOff x="336" y="3312"/>
            <a:chExt cx="1632" cy="192"/>
          </a:xfrm>
        </p:grpSpPr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19A25934-4917-49A8-8CEC-0898BF50E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5EFFFF57-6031-48A1-9FF1-1156F5397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70084029-F8F0-4267-973D-D77CABC90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E1EB1C1-69CB-484D-945F-3CBA0F3E4511}"/>
              </a:ext>
            </a:extLst>
          </p:cNvPr>
          <p:cNvSpPr/>
          <p:nvPr/>
        </p:nvSpPr>
        <p:spPr>
          <a:xfrm>
            <a:off x="4897278" y="3292074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op2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4851E8-BF37-4C27-A085-83BA1E92C054}"/>
              </a:ext>
            </a:extLst>
          </p:cNvPr>
          <p:cNvCxnSpPr>
            <a:cxnSpLocks/>
          </p:cNvCxnSpPr>
          <p:nvPr/>
        </p:nvCxnSpPr>
        <p:spPr>
          <a:xfrm>
            <a:off x="2743200" y="4083485"/>
            <a:ext cx="4722312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225CCE-22BC-43F5-AE5C-ECF079C6DA4C}"/>
              </a:ext>
            </a:extLst>
          </p:cNvPr>
          <p:cNvSpPr txBox="1"/>
          <p:nvPr/>
        </p:nvSpPr>
        <p:spPr>
          <a:xfrm>
            <a:off x="3858238" y="4083485"/>
            <a:ext cx="42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</a:t>
            </a:r>
            <a:r>
              <a:rPr lang="en-US" sz="1600" baseline="-25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11A4A9-7A1E-48CE-9348-9B0FF4C0E081}"/>
              </a:ext>
            </a:extLst>
          </p:cNvPr>
          <p:cNvSpPr txBox="1"/>
          <p:nvPr/>
        </p:nvSpPr>
        <p:spPr>
          <a:xfrm>
            <a:off x="4359061" y="4077222"/>
            <a:ext cx="42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</a:t>
            </a:r>
            <a:r>
              <a:rPr lang="en-US" sz="1600" baseline="-25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988E4A-EF8F-4CC1-831B-CCE2ACDC9CE4}"/>
              </a:ext>
            </a:extLst>
          </p:cNvPr>
          <p:cNvCxnSpPr>
            <a:endCxn id="17" idx="0"/>
          </p:cNvCxnSpPr>
          <p:nvPr/>
        </p:nvCxnSpPr>
        <p:spPr>
          <a:xfrm>
            <a:off x="4071177" y="2876941"/>
            <a:ext cx="0" cy="120654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FDA3EF-5D0B-4B6D-B95F-AD67BDC488C1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572000" y="3812504"/>
            <a:ext cx="0" cy="26471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Box 8">
            <a:extLst>
              <a:ext uri="{FF2B5EF4-FFF2-40B4-BE49-F238E27FC236}">
                <a16:creationId xmlns:a16="http://schemas.microsoft.com/office/drawing/2014/main" id="{ECA5E35E-7E0F-43E1-8E18-9F8222195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956" y="3366519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5732A595-A93A-4C58-AF92-B1970ADDD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956" y="2503083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P1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841268-B19E-445B-A818-F92FA35ECA70}"/>
              </a:ext>
            </a:extLst>
          </p:cNvPr>
          <p:cNvSpPr txBox="1"/>
          <p:nvPr/>
        </p:nvSpPr>
        <p:spPr>
          <a:xfrm>
            <a:off x="6876789" y="4089749"/>
            <a:ext cx="1139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timestamp</a:t>
            </a:r>
            <a:endParaRPr lang="en-US" sz="1600" baseline="-25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5716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D2BA-2B66-4AA1-B9FE-AEF558A2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5.3</a:t>
            </a:r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78613F78-DC13-4584-911B-14E1DEDD5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Give an algorithm that implements a (1,1) atomic register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w/o FDs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That is more efficient than the (1,N) “Read-Impose Write-Majority” algorithm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B904B-24ED-43FB-AA75-89A1F77A2B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D87FDFC-3350-494C-8459-0424836B4BAE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80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2433879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9CAA-F06C-4CC1-A30C-D62011B5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Multiple writers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42E9-6845-4BD6-967A-61AB832F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Writers need to synchronize their timestamps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Idea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Increment the highest timestamp seen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Use writer ids as timestamp tiebreakers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7A74B-8AAB-402E-9FF2-2EC60C81CE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B656F04-A3E7-4997-BCAA-A039B7B74F93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81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D76E-4CF1-421D-AD76-BEF9D729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MWMR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06FB-A90F-47AC-9437-F6188C613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NNAR2: Atomicity: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Every read operation returns the value that was written most recently in a hypothetical execution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Every failed operation appears to be complete or does not appear to have been invoked at all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Every complete operation appears to have been executed at some instant between its invocation and its completion.</a:t>
            </a:r>
          </a:p>
        </p:txBody>
      </p:sp>
    </p:spTree>
    <p:extLst>
      <p:ext uri="{BB962C8B-B14F-4D97-AF65-F5344CB8AC3E}">
        <p14:creationId xmlns:p14="http://schemas.microsoft.com/office/powerpoint/2010/main" val="6434800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D05C-F71D-45D6-BAB7-B29FB299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Read-Impose Write-Consult-All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2BB4-11D6-4B02-ABFD-82549539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913"/>
            <a:ext cx="8229600" cy="43086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Implements: (N,N)-</a:t>
            </a:r>
            <a:r>
              <a:rPr lang="en-US" sz="1800" dirty="0" err="1"/>
              <a:t>AtomicRegister</a:t>
            </a:r>
            <a:r>
              <a:rPr lang="en-US" sz="1800" dirty="0"/>
              <a:t>, instance </a:t>
            </a:r>
            <a:r>
              <a:rPr lang="en-US" sz="1800" dirty="0" err="1"/>
              <a:t>nnar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Uses: </a:t>
            </a:r>
            <a:r>
              <a:rPr lang="en-US" sz="1800" dirty="0" err="1"/>
              <a:t>BestEffortBroadcast</a:t>
            </a:r>
            <a:r>
              <a:rPr lang="en-US" sz="1800" dirty="0"/>
              <a:t>, instance </a:t>
            </a:r>
            <a:r>
              <a:rPr lang="en-US" sz="1800" dirty="0" err="1"/>
              <a:t>beb</a:t>
            </a:r>
            <a:r>
              <a:rPr lang="en-US" sz="1800" dirty="0"/>
              <a:t>; </a:t>
            </a:r>
            <a:r>
              <a:rPr lang="en-US" sz="1800" dirty="0" err="1"/>
              <a:t>PerfectPointToPointLinks</a:t>
            </a:r>
            <a:r>
              <a:rPr lang="en-US" sz="1800" dirty="0"/>
              <a:t>, instance pl; </a:t>
            </a:r>
            <a:r>
              <a:rPr lang="en-US" sz="1800" dirty="0" err="1"/>
              <a:t>PerfectFailureDetector</a:t>
            </a:r>
            <a:r>
              <a:rPr lang="en-US" sz="1800" dirty="0"/>
              <a:t>, instance P.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upon event </a:t>
            </a:r>
            <a:r>
              <a:rPr lang="en-US" sz="1800" dirty="0"/>
              <a:t>&lt; </a:t>
            </a:r>
            <a:r>
              <a:rPr lang="en-US" sz="1800" dirty="0" err="1"/>
              <a:t>nnar</a:t>
            </a:r>
            <a:r>
              <a:rPr lang="en-US" sz="1800" dirty="0"/>
              <a:t>, Init &gt;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	(</a:t>
            </a:r>
            <a:r>
              <a:rPr lang="en-US" sz="1800" dirty="0" err="1"/>
              <a:t>ts</a:t>
            </a:r>
            <a:r>
              <a:rPr lang="en-US" sz="1800" dirty="0"/>
              <a:t>, </a:t>
            </a:r>
            <a:r>
              <a:rPr lang="en-US" sz="1800" dirty="0" err="1"/>
              <a:t>wr</a:t>
            </a:r>
            <a:r>
              <a:rPr lang="en-US" sz="1800" dirty="0"/>
              <a:t>, </a:t>
            </a:r>
            <a:r>
              <a:rPr lang="en-US" sz="1800" dirty="0" err="1"/>
              <a:t>val</a:t>
            </a:r>
            <a:r>
              <a:rPr lang="en-US" sz="1800" dirty="0"/>
              <a:t>) := (0, 0, ⊥);</a:t>
            </a:r>
          </a:p>
          <a:p>
            <a:pPr marL="0" indent="0">
              <a:buNone/>
            </a:pPr>
            <a:r>
              <a:rPr lang="en-US" sz="1800" dirty="0"/>
              <a:t>	correct := </a:t>
            </a:r>
            <a:r>
              <a:rPr lang="el-GR" sz="1800" dirty="0"/>
              <a:t>Π;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writeset</a:t>
            </a:r>
            <a:r>
              <a:rPr lang="en-US" sz="1800" dirty="0"/>
              <a:t> := ∅;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readval</a:t>
            </a:r>
            <a:r>
              <a:rPr lang="en-US" sz="1800" dirty="0"/>
              <a:t> := ⊥;</a:t>
            </a:r>
          </a:p>
          <a:p>
            <a:pPr marL="0" indent="0">
              <a:buNone/>
            </a:pPr>
            <a:r>
              <a:rPr lang="en-US" sz="1800" dirty="0"/>
              <a:t>	reading := FALSE;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upon event </a:t>
            </a:r>
            <a:r>
              <a:rPr lang="en-US" sz="1800" dirty="0"/>
              <a:t>&lt; P, Crash | p &gt;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	correct := correct \ {p};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upon event </a:t>
            </a:r>
            <a:r>
              <a:rPr lang="en-US" sz="1800" dirty="0"/>
              <a:t>&lt; </a:t>
            </a:r>
            <a:r>
              <a:rPr lang="en-US" sz="1800" dirty="0" err="1"/>
              <a:t>nnar</a:t>
            </a:r>
            <a:r>
              <a:rPr lang="en-US" sz="1800" dirty="0"/>
              <a:t>, Read &gt;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	reading := TRUE;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readval</a:t>
            </a:r>
            <a:r>
              <a:rPr lang="en-US" sz="1800" dirty="0"/>
              <a:t> := </a:t>
            </a:r>
            <a:r>
              <a:rPr lang="en-US" sz="1800" dirty="0" err="1"/>
              <a:t>val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/>
              <a:t>trigger</a:t>
            </a:r>
            <a:r>
              <a:rPr lang="en-US" sz="1800" dirty="0"/>
              <a:t> &lt; </a:t>
            </a:r>
            <a:r>
              <a:rPr lang="en-US" sz="1800" dirty="0" err="1"/>
              <a:t>beb</a:t>
            </a:r>
            <a:r>
              <a:rPr lang="en-US" sz="1800" dirty="0"/>
              <a:t>, Broadcast | [WRITE, </a:t>
            </a:r>
            <a:r>
              <a:rPr lang="en-US" sz="1800" dirty="0" err="1"/>
              <a:t>ts</a:t>
            </a:r>
            <a:r>
              <a:rPr lang="en-US" sz="1800" dirty="0"/>
              <a:t>, </a:t>
            </a:r>
            <a:r>
              <a:rPr lang="en-US" sz="1800" dirty="0" err="1"/>
              <a:t>wr</a:t>
            </a:r>
            <a:r>
              <a:rPr lang="en-US" sz="1800" dirty="0"/>
              <a:t>, </a:t>
            </a:r>
            <a:r>
              <a:rPr lang="en-US" sz="1800" dirty="0" err="1"/>
              <a:t>val</a:t>
            </a:r>
            <a:r>
              <a:rPr lang="en-US" sz="1800" dirty="0"/>
              <a:t>] &gt;;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215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B17E-6B75-4A39-930E-8286D8C9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Read-Impose Write-Consult-All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BAA3-2C39-4D08-9494-EB847B80B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913"/>
            <a:ext cx="8229600" cy="43772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nnar</a:t>
            </a:r>
            <a:r>
              <a:rPr lang="en-US" sz="1500" dirty="0"/>
              <a:t>, Write | v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trigger</a:t>
            </a:r>
            <a:r>
              <a:rPr lang="en-US" sz="1500" dirty="0"/>
              <a:t> &lt; </a:t>
            </a:r>
            <a:r>
              <a:rPr lang="en-US" sz="1500" dirty="0" err="1"/>
              <a:t>beb</a:t>
            </a:r>
            <a:r>
              <a:rPr lang="en-US" sz="1500" dirty="0"/>
              <a:t>, Broadcast | [WRITE, </a:t>
            </a:r>
            <a:r>
              <a:rPr lang="en-US" sz="1500" dirty="0" err="1"/>
              <a:t>ts</a:t>
            </a:r>
            <a:r>
              <a:rPr lang="en-US" sz="1500" dirty="0"/>
              <a:t> + 1, rank(self), v] &gt;;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beb</a:t>
            </a:r>
            <a:r>
              <a:rPr lang="en-US" sz="1500" dirty="0"/>
              <a:t>, Deliver | p, [WRITE, </a:t>
            </a:r>
            <a:r>
              <a:rPr lang="en-US" sz="1500" dirty="0" err="1"/>
              <a:t>ts</a:t>
            </a:r>
            <a:r>
              <a:rPr lang="en-US" sz="1500" dirty="0"/>
              <a:t>', </a:t>
            </a:r>
            <a:r>
              <a:rPr lang="en-US" sz="1500" dirty="0" err="1"/>
              <a:t>wr</a:t>
            </a:r>
            <a:r>
              <a:rPr lang="en-US" sz="1500" dirty="0"/>
              <a:t>', v']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if</a:t>
            </a:r>
            <a:r>
              <a:rPr lang="en-US" sz="1500" dirty="0"/>
              <a:t> </a:t>
            </a:r>
            <a:r>
              <a:rPr lang="en-US" sz="1500" dirty="0" err="1"/>
              <a:t>ts’</a:t>
            </a:r>
            <a:r>
              <a:rPr lang="en-US" sz="1500" dirty="0"/>
              <a:t>&gt; </a:t>
            </a:r>
            <a:r>
              <a:rPr lang="en-US" sz="1500" dirty="0" err="1"/>
              <a:t>ts</a:t>
            </a:r>
            <a:r>
              <a:rPr lang="en-US" sz="1500" dirty="0"/>
              <a:t> ∨ (</a:t>
            </a:r>
            <a:r>
              <a:rPr lang="en-US" sz="1500" dirty="0" err="1"/>
              <a:t>ts'</a:t>
            </a:r>
            <a:r>
              <a:rPr lang="en-US" sz="1500" dirty="0"/>
              <a:t>= </a:t>
            </a:r>
            <a:r>
              <a:rPr lang="en-US" sz="1500" dirty="0" err="1"/>
              <a:t>ts</a:t>
            </a:r>
            <a:r>
              <a:rPr lang="en-US" sz="1500" dirty="0"/>
              <a:t> </a:t>
            </a:r>
            <a:r>
              <a:rPr lang="en-US" sz="1600" dirty="0"/>
              <a:t>∧ </a:t>
            </a:r>
            <a:r>
              <a:rPr lang="en-US" sz="1500" dirty="0" err="1"/>
              <a:t>wr</a:t>
            </a:r>
            <a:r>
              <a:rPr lang="en-US" sz="1500" dirty="0"/>
              <a:t>'&gt; </a:t>
            </a:r>
            <a:r>
              <a:rPr lang="en-US" sz="1500" dirty="0" err="1"/>
              <a:t>wr</a:t>
            </a:r>
            <a:r>
              <a:rPr lang="en-US" sz="1500" dirty="0"/>
              <a:t>) </a:t>
            </a:r>
            <a:r>
              <a:rPr lang="en-US" sz="1500" b="1" dirty="0"/>
              <a:t>then</a:t>
            </a:r>
          </a:p>
          <a:p>
            <a:pPr marL="0" indent="0">
              <a:buNone/>
            </a:pPr>
            <a:r>
              <a:rPr lang="en-US" sz="1500" dirty="0"/>
              <a:t>		(</a:t>
            </a:r>
            <a:r>
              <a:rPr lang="en-US" sz="1500" dirty="0" err="1"/>
              <a:t>ts</a:t>
            </a:r>
            <a:r>
              <a:rPr lang="en-US" sz="1500" dirty="0"/>
              <a:t>, </a:t>
            </a:r>
            <a:r>
              <a:rPr lang="en-US" sz="1500" dirty="0" err="1"/>
              <a:t>wr</a:t>
            </a:r>
            <a:r>
              <a:rPr lang="en-US" sz="1500" dirty="0"/>
              <a:t>, </a:t>
            </a:r>
            <a:r>
              <a:rPr lang="en-US" sz="1500" dirty="0" err="1"/>
              <a:t>val</a:t>
            </a:r>
            <a:r>
              <a:rPr lang="en-US" sz="1500" dirty="0"/>
              <a:t>) := (</a:t>
            </a:r>
            <a:r>
              <a:rPr lang="en-US" sz="1500" dirty="0" err="1"/>
              <a:t>ts</a:t>
            </a:r>
            <a:r>
              <a:rPr lang="en-US" sz="1500" dirty="0"/>
              <a:t>', </a:t>
            </a:r>
            <a:r>
              <a:rPr lang="en-US" sz="1500" dirty="0" err="1"/>
              <a:t>wr</a:t>
            </a:r>
            <a:r>
              <a:rPr lang="en-US" sz="1500" dirty="0"/>
              <a:t>', v');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trigger</a:t>
            </a:r>
            <a:r>
              <a:rPr lang="en-US" sz="1500" dirty="0"/>
              <a:t> &lt; pl, Send | p, [ACK] &gt;;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</a:t>
            </a:r>
            <a:r>
              <a:rPr lang="en-US" sz="1500" dirty="0"/>
              <a:t>&lt; pl, Deliver | p, [ACK]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 	</a:t>
            </a:r>
            <a:r>
              <a:rPr lang="en-US" sz="1500" dirty="0" err="1"/>
              <a:t>writeset</a:t>
            </a:r>
            <a:r>
              <a:rPr lang="en-US" sz="1500" dirty="0"/>
              <a:t> := </a:t>
            </a:r>
            <a:r>
              <a:rPr lang="en-US" sz="1500" dirty="0" err="1"/>
              <a:t>writeset</a:t>
            </a:r>
            <a:r>
              <a:rPr lang="en-US" sz="1500" dirty="0"/>
              <a:t> ∪ {p};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</a:t>
            </a:r>
            <a:r>
              <a:rPr lang="en-US" sz="1500" dirty="0"/>
              <a:t> correct ⊆ </a:t>
            </a:r>
            <a:r>
              <a:rPr lang="en-US" sz="1500" dirty="0" err="1"/>
              <a:t>writeset</a:t>
            </a:r>
            <a:r>
              <a:rPr lang="en-US" sz="1500" dirty="0"/>
              <a:t>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dirty="0" err="1"/>
              <a:t>writeset</a:t>
            </a:r>
            <a:r>
              <a:rPr lang="en-US" sz="1500" dirty="0"/>
              <a:t> := ∅;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if</a:t>
            </a:r>
            <a:r>
              <a:rPr lang="en-US" sz="1500" dirty="0"/>
              <a:t> reading = TRUE </a:t>
            </a:r>
            <a:r>
              <a:rPr lang="en-US" sz="1500" b="1" dirty="0"/>
              <a:t>then</a:t>
            </a:r>
          </a:p>
          <a:p>
            <a:pPr marL="0" indent="0">
              <a:buNone/>
            </a:pPr>
            <a:r>
              <a:rPr lang="en-US" sz="1500" dirty="0"/>
              <a:t>		reading := FALSE;</a:t>
            </a:r>
          </a:p>
          <a:p>
            <a:pPr marL="0" indent="0">
              <a:buNone/>
            </a:pPr>
            <a:r>
              <a:rPr lang="en-US" sz="1500" dirty="0"/>
              <a:t>		</a:t>
            </a:r>
            <a:r>
              <a:rPr lang="en-US" sz="1500" b="1" dirty="0"/>
              <a:t>trigger</a:t>
            </a:r>
            <a:r>
              <a:rPr lang="en-US" sz="1500" dirty="0"/>
              <a:t> &lt; </a:t>
            </a:r>
            <a:r>
              <a:rPr lang="en-US" sz="1500" dirty="0" err="1"/>
              <a:t>nnar</a:t>
            </a:r>
            <a:r>
              <a:rPr lang="en-US" sz="1500" dirty="0"/>
              <a:t>, </a:t>
            </a:r>
            <a:r>
              <a:rPr lang="en-US" sz="1500" dirty="0" err="1"/>
              <a:t>ReadReturn</a:t>
            </a:r>
            <a:r>
              <a:rPr lang="en-US" sz="1500" dirty="0"/>
              <a:t> | </a:t>
            </a:r>
            <a:r>
              <a:rPr lang="en-US" sz="1500" dirty="0" err="1"/>
              <a:t>readval</a:t>
            </a:r>
            <a:r>
              <a:rPr lang="en-US" sz="1500" dirty="0"/>
              <a:t> &gt;;</a:t>
            </a:r>
          </a:p>
          <a:p>
            <a:pPr marL="0" indent="0">
              <a:buNone/>
            </a:pPr>
            <a:r>
              <a:rPr lang="en-US" sz="1500" dirty="0"/>
              <a:t>	else</a:t>
            </a:r>
          </a:p>
          <a:p>
            <a:pPr marL="0" indent="0">
              <a:buNone/>
            </a:pPr>
            <a:r>
              <a:rPr lang="en-US" sz="1500" dirty="0"/>
              <a:t>		</a:t>
            </a:r>
            <a:r>
              <a:rPr lang="en-US" sz="1500" b="1" dirty="0"/>
              <a:t>trigger</a:t>
            </a:r>
            <a:r>
              <a:rPr lang="en-US" sz="1500" dirty="0"/>
              <a:t> &lt; </a:t>
            </a:r>
            <a:r>
              <a:rPr lang="en-US" sz="1500" dirty="0" err="1"/>
              <a:t>nnar</a:t>
            </a:r>
            <a:r>
              <a:rPr lang="en-US" sz="1500" dirty="0"/>
              <a:t>, </a:t>
            </a:r>
            <a:r>
              <a:rPr lang="en-US" sz="1500" dirty="0" err="1"/>
              <a:t>WriteReturn</a:t>
            </a:r>
            <a:r>
              <a:rPr lang="en-US" sz="1500" dirty="0"/>
              <a:t> &gt;;</a:t>
            </a:r>
          </a:p>
        </p:txBody>
      </p:sp>
    </p:spTree>
    <p:extLst>
      <p:ext uri="{BB962C8B-B14F-4D97-AF65-F5344CB8AC3E}">
        <p14:creationId xmlns:p14="http://schemas.microsoft.com/office/powerpoint/2010/main" val="29549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A324-F125-44C4-ACAE-DB00B0F5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rid of FDs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A0AC-FFE6-4547-8731-869A622E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Assumptions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Correct majorities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Asynchronous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No FD</a:t>
            </a:r>
          </a:p>
          <a:p>
            <a:endParaRPr lang="en-US" dirty="0"/>
          </a:p>
          <a:p>
            <a:r>
              <a:rPr lang="en-US" altLang="en-US" dirty="0">
                <a:ea typeface="ＭＳ Ｐゴシック" panose="020B0600070205080204" pitchFamily="34" charset="-128"/>
              </a:rPr>
              <a:t>Wait for majority of responses everywhere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3C39-6B0B-4A8D-ABEA-3CEEAE57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F4FD5-9238-4395-A2D4-41F05B941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Concurrent operations op1 and op2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If neither indication of op1 precedes request of op2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Nor indication of op2 precedes request of op1</a:t>
            </a:r>
          </a:p>
          <a:p>
            <a:endParaRPr lang="en-US" dirty="0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9219F5B8-0D9F-4154-89EE-8D0EBFDD134E}"/>
              </a:ext>
            </a:extLst>
          </p:cNvPr>
          <p:cNvGrpSpPr>
            <a:grpSpLocks/>
          </p:cNvGrpSpPr>
          <p:nvPr/>
        </p:nvGrpSpPr>
        <p:grpSpPr bwMode="auto">
          <a:xfrm>
            <a:off x="2928177" y="2648341"/>
            <a:ext cx="1143000" cy="228600"/>
            <a:chOff x="336" y="3312"/>
            <a:chExt cx="1632" cy="192"/>
          </a:xfrm>
        </p:grpSpPr>
        <p:sp>
          <p:nvSpPr>
            <p:cNvPr id="5" name="Line 15">
              <a:extLst>
                <a:ext uri="{FF2B5EF4-FFF2-40B4-BE49-F238E27FC236}">
                  <a16:creationId xmlns:a16="http://schemas.microsoft.com/office/drawing/2014/main" id="{06475174-7AF1-4945-BDB7-8D04241CF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16">
              <a:extLst>
                <a:ext uri="{FF2B5EF4-FFF2-40B4-BE49-F238E27FC236}">
                  <a16:creationId xmlns:a16="http://schemas.microsoft.com/office/drawing/2014/main" id="{373CA7AE-D68A-4DB3-BAE7-03D3F251D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17">
              <a:extLst>
                <a:ext uri="{FF2B5EF4-FFF2-40B4-BE49-F238E27FC236}">
                  <a16:creationId xmlns:a16="http://schemas.microsoft.com/office/drawing/2014/main" id="{75722B30-86EB-4AA4-A564-8F076964B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D8746B5-FBDF-4A06-949C-DAD8CAE73688}"/>
              </a:ext>
            </a:extLst>
          </p:cNvPr>
          <p:cNvSpPr/>
          <p:nvPr/>
        </p:nvSpPr>
        <p:spPr>
          <a:xfrm>
            <a:off x="3253455" y="2366937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op1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Group 14">
            <a:extLst>
              <a:ext uri="{FF2B5EF4-FFF2-40B4-BE49-F238E27FC236}">
                <a16:creationId xmlns:a16="http://schemas.microsoft.com/office/drawing/2014/main" id="{032D7F57-5CD1-488C-A74E-888DC65D8781}"/>
              </a:ext>
            </a:extLst>
          </p:cNvPr>
          <p:cNvGrpSpPr>
            <a:grpSpLocks/>
          </p:cNvGrpSpPr>
          <p:nvPr/>
        </p:nvGrpSpPr>
        <p:grpSpPr bwMode="auto">
          <a:xfrm>
            <a:off x="3726495" y="3573478"/>
            <a:ext cx="1143000" cy="228600"/>
            <a:chOff x="336" y="3312"/>
            <a:chExt cx="1632" cy="192"/>
          </a:xfrm>
        </p:grpSpPr>
        <p:sp>
          <p:nvSpPr>
            <p:cNvPr id="10" name="Line 15">
              <a:extLst>
                <a:ext uri="{FF2B5EF4-FFF2-40B4-BE49-F238E27FC236}">
                  <a16:creationId xmlns:a16="http://schemas.microsoft.com/office/drawing/2014/main" id="{8CC9C933-B94E-4DF7-AA95-05E1EE395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40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6">
              <a:extLst>
                <a:ext uri="{FF2B5EF4-FFF2-40B4-BE49-F238E27FC236}">
                  <a16:creationId xmlns:a16="http://schemas.microsoft.com/office/drawing/2014/main" id="{71345F90-4609-4A5C-B012-C5482BE63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id="{2345F07B-0615-42B6-B7CE-9B5946ECC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3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47522-4EEE-454C-94B8-05FB02983AFF}"/>
              </a:ext>
            </a:extLst>
          </p:cNvPr>
          <p:cNvSpPr/>
          <p:nvPr/>
        </p:nvSpPr>
        <p:spPr>
          <a:xfrm>
            <a:off x="4051773" y="3310863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op2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FAA5A9-D8AE-4014-BB9F-8C4D0F861678}"/>
              </a:ext>
            </a:extLst>
          </p:cNvPr>
          <p:cNvCxnSpPr>
            <a:cxnSpLocks/>
          </p:cNvCxnSpPr>
          <p:nvPr/>
        </p:nvCxnSpPr>
        <p:spPr>
          <a:xfrm>
            <a:off x="2743200" y="4083485"/>
            <a:ext cx="4722312" cy="0"/>
          </a:xfrm>
          <a:prstGeom prst="straightConnector1">
            <a:avLst/>
          </a:prstGeom>
          <a:ln w="9525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82E88D-20AD-441E-A042-FF87F2E997D1}"/>
              </a:ext>
            </a:extLst>
          </p:cNvPr>
          <p:cNvSpPr txBox="1"/>
          <p:nvPr/>
        </p:nvSpPr>
        <p:spPr>
          <a:xfrm>
            <a:off x="3507907" y="4077222"/>
            <a:ext cx="42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</a:t>
            </a:r>
            <a:r>
              <a:rPr lang="en-US" sz="1600" baseline="-25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F6FC8-C785-4045-AAF3-FF5BB15E45A6}"/>
              </a:ext>
            </a:extLst>
          </p:cNvPr>
          <p:cNvSpPr txBox="1"/>
          <p:nvPr/>
        </p:nvSpPr>
        <p:spPr>
          <a:xfrm>
            <a:off x="3933785" y="4060533"/>
            <a:ext cx="425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</a:t>
            </a:r>
            <a:r>
              <a:rPr lang="en-US" sz="1600" baseline="-250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B88201-152B-4C45-A5B7-3E0AF689A6F5}"/>
              </a:ext>
            </a:extLst>
          </p:cNvPr>
          <p:cNvCxnSpPr>
            <a:cxnSpLocks/>
          </p:cNvCxnSpPr>
          <p:nvPr/>
        </p:nvCxnSpPr>
        <p:spPr>
          <a:xfrm>
            <a:off x="4071793" y="2876941"/>
            <a:ext cx="0" cy="120654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9C2AB4-BFF7-4542-AF76-101D85366FAD}"/>
              </a:ext>
            </a:extLst>
          </p:cNvPr>
          <p:cNvCxnSpPr>
            <a:cxnSpLocks/>
          </p:cNvCxnSpPr>
          <p:nvPr/>
        </p:nvCxnSpPr>
        <p:spPr>
          <a:xfrm>
            <a:off x="3720846" y="3802078"/>
            <a:ext cx="0" cy="264718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Box 8">
            <a:extLst>
              <a:ext uri="{FF2B5EF4-FFF2-40B4-BE49-F238E27FC236}">
                <a16:creationId xmlns:a16="http://schemas.microsoft.com/office/drawing/2014/main" id="{735B52B2-3540-4EDF-9634-E6421973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956" y="3366519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27CA1130-8DEC-4786-8207-A546A8F03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956" y="2503083"/>
            <a:ext cx="560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>
                <a:latin typeface="Times New Roman" panose="02020603050405020304" pitchFamily="18" charset="0"/>
              </a:rPr>
              <a:t>P1</a:t>
            </a:r>
            <a:endParaRPr lang="en-GB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2D9563-4047-4222-B204-1AF8B9C197B5}"/>
              </a:ext>
            </a:extLst>
          </p:cNvPr>
          <p:cNvSpPr txBox="1"/>
          <p:nvPr/>
        </p:nvSpPr>
        <p:spPr>
          <a:xfrm>
            <a:off x="6876789" y="4089749"/>
            <a:ext cx="1139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timestamp</a:t>
            </a:r>
            <a:endParaRPr lang="en-US" sz="1600" baseline="-250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86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102669</TotalTime>
  <Words>4273</Words>
  <Application>Microsoft Office PowerPoint</Application>
  <PresentationFormat>全屏显示(16:9)</PresentationFormat>
  <Paragraphs>762</Paragraphs>
  <Slides>85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6" baseType="lpstr">
      <vt:lpstr>Eurostile LT Std</vt:lpstr>
      <vt:lpstr>微软雅黑</vt:lpstr>
      <vt:lpstr>宋体</vt:lpstr>
      <vt:lpstr>幼圆</vt:lpstr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Distributed Algorithms Shared memory</vt:lpstr>
      <vt:lpstr>Outline</vt:lpstr>
      <vt:lpstr>Outline</vt:lpstr>
      <vt:lpstr>Overview</vt:lpstr>
      <vt:lpstr>Registers (specification)</vt:lpstr>
      <vt:lpstr>Registers (assumptions)</vt:lpstr>
      <vt:lpstr>Registers (execution)</vt:lpstr>
      <vt:lpstr>Sequential operations</vt:lpstr>
      <vt:lpstr>Concurrent operations</vt:lpstr>
      <vt:lpstr>Properties</vt:lpstr>
      <vt:lpstr>Sequential execution</vt:lpstr>
      <vt:lpstr>Concurrent execution</vt:lpstr>
      <vt:lpstr>Execution with failures</vt:lpstr>
      <vt:lpstr>Register semantics</vt:lpstr>
      <vt:lpstr>Redis key-value store</vt:lpstr>
      <vt:lpstr>Regular register</vt:lpstr>
      <vt:lpstr>Execution</vt:lpstr>
      <vt:lpstr>Execution 1</vt:lpstr>
      <vt:lpstr>Execution 2</vt:lpstr>
      <vt:lpstr>Execution 3</vt:lpstr>
      <vt:lpstr>Execution 4</vt:lpstr>
      <vt:lpstr>Execution 5 </vt:lpstr>
      <vt:lpstr>Correct semantics</vt:lpstr>
      <vt:lpstr>Regular register algorithms</vt:lpstr>
      <vt:lpstr>Implementing a register: Setup</vt:lpstr>
      <vt:lpstr>Implementing a register: Setup</vt:lpstr>
      <vt:lpstr>A simplistic algorithm</vt:lpstr>
      <vt:lpstr>A simplistic algorithm</vt:lpstr>
      <vt:lpstr>What if?</vt:lpstr>
      <vt:lpstr>Regular register algorithms</vt:lpstr>
      <vt:lpstr>(1, N) regular register</vt:lpstr>
      <vt:lpstr>Read-One Write-All</vt:lpstr>
      <vt:lpstr>Correctness (wait-freedom)</vt:lpstr>
      <vt:lpstr>Regularity proof (sketch)</vt:lpstr>
      <vt:lpstr>Regularity proof (sketch)</vt:lpstr>
      <vt:lpstr>What if?</vt:lpstr>
      <vt:lpstr>Regular register algorithms</vt:lpstr>
      <vt:lpstr>Lower bound</vt:lpstr>
      <vt:lpstr>f&lt;n/2 Lower bound (sketch)</vt:lpstr>
      <vt:lpstr>f&lt;n/2 Lower bound (sketch)</vt:lpstr>
      <vt:lpstr>f&lt;n/2 Lower bound (sketch)</vt:lpstr>
      <vt:lpstr>Regular register algorithms</vt:lpstr>
      <vt:lpstr>The majority algorithm</vt:lpstr>
      <vt:lpstr>Majority Voting Regular Register (Write)</vt:lpstr>
      <vt:lpstr>Majority Voting Regular Register (Read)</vt:lpstr>
      <vt:lpstr>Correctness (sketch)</vt:lpstr>
      <vt:lpstr>Correctness (sketch)</vt:lpstr>
      <vt:lpstr>Performance</vt:lpstr>
      <vt:lpstr>Exercise 5.1</vt:lpstr>
      <vt:lpstr>Exercise 5.2</vt:lpstr>
      <vt:lpstr>Atomic registers</vt:lpstr>
      <vt:lpstr>Atomicity (Linearizability)</vt:lpstr>
      <vt:lpstr>Online exercise: consistency semantics</vt:lpstr>
      <vt:lpstr>Execution 1</vt:lpstr>
      <vt:lpstr>Execution 2</vt:lpstr>
      <vt:lpstr>Execution 3</vt:lpstr>
      <vt:lpstr>Execution 4</vt:lpstr>
      <vt:lpstr>Execution 5</vt:lpstr>
      <vt:lpstr>Execution 6 </vt:lpstr>
      <vt:lpstr>Execution 7 </vt:lpstr>
      <vt:lpstr>Regular vs Atomic</vt:lpstr>
      <vt:lpstr>(1, N) atomic register</vt:lpstr>
      <vt:lpstr>Making regular algorithm atomic</vt:lpstr>
      <vt:lpstr>Atomicity: Can we put linearization points?</vt:lpstr>
      <vt:lpstr>How to fix the issue?</vt:lpstr>
      <vt:lpstr>Does this really work? </vt:lpstr>
      <vt:lpstr>Idea</vt:lpstr>
      <vt:lpstr>Read-Impose Write-All</vt:lpstr>
      <vt:lpstr>Read-Impose Write-All</vt:lpstr>
      <vt:lpstr>Correctness</vt:lpstr>
      <vt:lpstr>Correctness</vt:lpstr>
      <vt:lpstr>Performance</vt:lpstr>
      <vt:lpstr>Getting rid of FDs</vt:lpstr>
      <vt:lpstr>Read-Impose Write-Majority (Read)</vt:lpstr>
      <vt:lpstr>Read-Impose Write-Majority (Read)</vt:lpstr>
      <vt:lpstr>Read-Impose Write-Majority (Write)</vt:lpstr>
      <vt:lpstr>Read-Impose Write-Majority (Write)</vt:lpstr>
      <vt:lpstr>Correctness</vt:lpstr>
      <vt:lpstr>Performance</vt:lpstr>
      <vt:lpstr>Exercise 5.3</vt:lpstr>
      <vt:lpstr>Multiple writers</vt:lpstr>
      <vt:lpstr>MWMR specification</vt:lpstr>
      <vt:lpstr>Read-Impose Write-Consult-All</vt:lpstr>
      <vt:lpstr>Read-Impose Write-Consult-All</vt:lpstr>
      <vt:lpstr>Getting rid of FDs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3468</cp:revision>
  <cp:lastPrinted>2015-09-20T23:02:57Z</cp:lastPrinted>
  <dcterms:created xsi:type="dcterms:W3CDTF">2010-10-17T19:58:05Z</dcterms:created>
  <dcterms:modified xsi:type="dcterms:W3CDTF">2023-11-07T02:41:32Z</dcterms:modified>
</cp:coreProperties>
</file>