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8"/>
  </p:notesMasterIdLst>
  <p:handoutMasterIdLst>
    <p:handoutMasterId r:id="rId99"/>
  </p:handoutMasterIdLst>
  <p:sldIdLst>
    <p:sldId id="1664" r:id="rId2"/>
    <p:sldId id="1759" r:id="rId3"/>
    <p:sldId id="1760" r:id="rId4"/>
    <p:sldId id="884" r:id="rId5"/>
    <p:sldId id="1667" r:id="rId6"/>
    <p:sldId id="1669" r:id="rId7"/>
    <p:sldId id="1761" r:id="rId8"/>
    <p:sldId id="1762" r:id="rId9"/>
    <p:sldId id="1763" r:id="rId10"/>
    <p:sldId id="1764" r:id="rId11"/>
    <p:sldId id="1668" r:id="rId12"/>
    <p:sldId id="1670" r:id="rId13"/>
    <p:sldId id="1769" r:id="rId14"/>
    <p:sldId id="1695" r:id="rId15"/>
    <p:sldId id="1857" r:id="rId16"/>
    <p:sldId id="1765" r:id="rId17"/>
    <p:sldId id="1781" r:id="rId18"/>
    <p:sldId id="1782" r:id="rId19"/>
    <p:sldId id="1783" r:id="rId20"/>
    <p:sldId id="1780" r:id="rId21"/>
    <p:sldId id="1784" r:id="rId22"/>
    <p:sldId id="1785" r:id="rId23"/>
    <p:sldId id="1792" r:id="rId24"/>
    <p:sldId id="1767" r:id="rId25"/>
    <p:sldId id="922" r:id="rId26"/>
    <p:sldId id="1790" r:id="rId27"/>
    <p:sldId id="1791" r:id="rId28"/>
    <p:sldId id="1786" r:id="rId29"/>
    <p:sldId id="1787" r:id="rId30"/>
    <p:sldId id="1789" r:id="rId31"/>
    <p:sldId id="735" r:id="rId32"/>
    <p:sldId id="1773" r:id="rId33"/>
    <p:sldId id="1774" r:id="rId34"/>
    <p:sldId id="1775" r:id="rId35"/>
    <p:sldId id="1776" r:id="rId36"/>
    <p:sldId id="1777" r:id="rId37"/>
    <p:sldId id="1793" r:id="rId38"/>
    <p:sldId id="1794" r:id="rId39"/>
    <p:sldId id="736" r:id="rId40"/>
    <p:sldId id="737" r:id="rId41"/>
    <p:sldId id="1800" r:id="rId42"/>
    <p:sldId id="1803" r:id="rId43"/>
    <p:sldId id="1804" r:id="rId44"/>
    <p:sldId id="1802" r:id="rId45"/>
    <p:sldId id="1673" r:id="rId46"/>
    <p:sldId id="1677" r:id="rId47"/>
    <p:sldId id="262" r:id="rId48"/>
    <p:sldId id="1682" r:id="rId49"/>
    <p:sldId id="1805" r:id="rId50"/>
    <p:sldId id="1671" r:id="rId51"/>
    <p:sldId id="1806" r:id="rId52"/>
    <p:sldId id="1807" r:id="rId53"/>
    <p:sldId id="1808" r:id="rId54"/>
    <p:sldId id="1809" r:id="rId55"/>
    <p:sldId id="1810" r:id="rId56"/>
    <p:sldId id="1811" r:id="rId57"/>
    <p:sldId id="1812" r:id="rId58"/>
    <p:sldId id="1813" r:id="rId59"/>
    <p:sldId id="1814" r:id="rId60"/>
    <p:sldId id="1815" r:id="rId61"/>
    <p:sldId id="1821" r:id="rId62"/>
    <p:sldId id="1822" r:id="rId63"/>
    <p:sldId id="1825" r:id="rId64"/>
    <p:sldId id="1826" r:id="rId65"/>
    <p:sldId id="1851" r:id="rId66"/>
    <p:sldId id="1858" r:id="rId67"/>
    <p:sldId id="1859" r:id="rId68"/>
    <p:sldId id="1860" r:id="rId69"/>
    <p:sldId id="1861" r:id="rId70"/>
    <p:sldId id="1816" r:id="rId71"/>
    <p:sldId id="1817" r:id="rId72"/>
    <p:sldId id="1818" r:id="rId73"/>
    <p:sldId id="1819" r:id="rId74"/>
    <p:sldId id="1820" r:id="rId75"/>
    <p:sldId id="1827" r:id="rId76"/>
    <p:sldId id="1716" r:id="rId77"/>
    <p:sldId id="1828" r:id="rId78"/>
    <p:sldId id="1829" r:id="rId79"/>
    <p:sldId id="1830" r:id="rId80"/>
    <p:sldId id="1831" r:id="rId81"/>
    <p:sldId id="1832" r:id="rId82"/>
    <p:sldId id="1833" r:id="rId83"/>
    <p:sldId id="1836" r:id="rId84"/>
    <p:sldId id="1839" r:id="rId85"/>
    <p:sldId id="1840" r:id="rId86"/>
    <p:sldId id="1842" r:id="rId87"/>
    <p:sldId id="1843" r:id="rId88"/>
    <p:sldId id="1844" r:id="rId89"/>
    <p:sldId id="1845" r:id="rId90"/>
    <p:sldId id="1852" r:id="rId91"/>
    <p:sldId id="1846" r:id="rId92"/>
    <p:sldId id="1847" r:id="rId93"/>
    <p:sldId id="1848" r:id="rId94"/>
    <p:sldId id="1849" r:id="rId95"/>
    <p:sldId id="1850" r:id="rId96"/>
    <p:sldId id="954" r:id="rId97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  <a:srgbClr val="3025FF"/>
    <a:srgbClr val="AD0000"/>
    <a:srgbClr val="96060B"/>
    <a:srgbClr val="CAC9CA"/>
    <a:srgbClr val="848384"/>
    <a:srgbClr val="353535"/>
    <a:srgbClr val="181818"/>
    <a:srgbClr val="E2FDBE"/>
    <a:srgbClr val="FEF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87490" autoAdjust="0"/>
  </p:normalViewPr>
  <p:slideViewPr>
    <p:cSldViewPr snapToGrid="0">
      <p:cViewPr varScale="1">
        <p:scale>
          <a:sx n="182" d="100"/>
          <a:sy n="182" d="100"/>
        </p:scale>
        <p:origin x="1920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352" y="387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84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41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44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SMR implements a distributed log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25A50-3BB3-4862-91B8-D3964ADE46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45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0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4A5DA-F8C6-428B-BB98-615E6D67FE8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09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4A5DA-F8C6-428B-BB98-615E6D67FE8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09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09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03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19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56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12/5/2024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504" y="103737"/>
            <a:ext cx="940293" cy="940628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470955"/>
            <a:ext cx="9144000" cy="1321876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778"/>
            <a:ext cx="6368310" cy="452135"/>
          </a:xfrm>
          <a:prstGeom prst="rect">
            <a:avLst/>
          </a:prstGeom>
        </p:spPr>
        <p:txBody>
          <a:bodyPr wrap="none">
            <a:noAutofit/>
          </a:bodyPr>
          <a:lstStyle>
            <a:lvl1pPr algn="l"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818430"/>
          </a:xfrm>
        </p:spPr>
        <p:txBody>
          <a:bodyPr>
            <a:normAutofit/>
          </a:bodyPr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110"/>
            <a:ext cx="9144000" cy="3368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5052061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12/5/2024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5" r:id="rId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jpe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800100" y="1427610"/>
            <a:ext cx="7165780" cy="695368"/>
          </a:xfrm>
        </p:spPr>
        <p:txBody>
          <a:bodyPr/>
          <a:lstStyle/>
          <a:p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Distributed Algorithms</a:t>
            </a:r>
            <a:b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2800" dirty="0">
                <a:ea typeface="幼圆" panose="02010509060101010101" pitchFamily="49" charset="-122"/>
              </a:rPr>
              <a:t>Consensus – Part I</a:t>
            </a:r>
            <a:endParaRPr lang="zh-CN" altLang="en-US" sz="2800" dirty="0">
              <a:ea typeface="幼圆" panose="02010509060101010101" pitchFamily="49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C1F666-023F-46E8-9C34-E2756FD0FEF5}"/>
              </a:ext>
            </a:extLst>
          </p:cNvPr>
          <p:cNvSpPr txBox="1">
            <a:spLocks/>
          </p:cNvSpPr>
          <p:nvPr/>
        </p:nvSpPr>
        <p:spPr>
          <a:xfrm>
            <a:off x="1198835" y="3292559"/>
            <a:ext cx="6368310" cy="452135"/>
          </a:xfrm>
          <a:prstGeom prst="rect">
            <a:avLst/>
          </a:prstGeom>
        </p:spPr>
        <p:txBody>
          <a:bodyPr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</a:rPr>
              <a:t>刘盛云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81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549E-A06F-4F69-92CF-1066BA0F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consensus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6D7D9137-1178-486E-87C2-FC96D276A9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" y="1577547"/>
            <a:ext cx="81534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A2F98326-C323-4763-BBF6-FD4715C060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" y="2796747"/>
            <a:ext cx="52578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A310326F-2E0E-4902-A417-20C72CB2B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134894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p1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2ABA6A55-2A7F-496B-B170-7D8FA6ACC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256814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p2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8D2D255-407C-4241-819D-3500DA25F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3939747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p3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106FD77-6D8F-4B13-A02F-FBDADDEF8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" y="4549347"/>
            <a:ext cx="81534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7E9A30A4-D745-4DC6-B5C0-BF8EF2D7A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1" y="912144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propose(0)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ACFC816E-F8B7-4710-8403-5250BD94E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8500" y="1348947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E9D284D2-A64A-4E1F-91C5-7DA22EDC5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2034747"/>
            <a:ext cx="15240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decide(0)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CCBF809D-5F19-4238-899C-8D163AD48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4" y="2072847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propose(1)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B5B164EA-699C-4766-99A6-CF7718AE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3787347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propose(0)</a:t>
            </a: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8397A711-D69A-45EF-BAE6-104C0DE4C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6700" y="4168347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2B212818-0179-457A-9D94-3C5DA20280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4538" y="2491947"/>
            <a:ext cx="466725" cy="60960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B2C22997-7733-4956-9304-ABC26C24E7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2415747"/>
            <a:ext cx="304800" cy="76200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D55157C7-BC63-407C-99E8-656A3F343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3558747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decide(0)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0283E3B9-B59D-49E0-B0BC-8E29F0FDF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700" y="2491947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b="1" i="1"/>
              <a:t>crash</a:t>
            </a:r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B546F1FF-8518-47DF-9F6C-DF1F814B3A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2491947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61DF1C7D-4179-4468-9AC9-A92394D66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967947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decide(0)</a:t>
            </a:r>
          </a:p>
        </p:txBody>
      </p:sp>
      <p:sp>
        <p:nvSpPr>
          <p:cNvPr id="22" name="Oval 26">
            <a:extLst>
              <a:ext uri="{FF2B5EF4-FFF2-40B4-BE49-F238E27FC236}">
                <a16:creationId xmlns:a16="http://schemas.microsoft.com/office/drawing/2014/main" id="{7F551934-D642-483F-B4A3-17EAE529F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8" y="1372760"/>
            <a:ext cx="407987" cy="4349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3" name="Oval 27">
            <a:extLst>
              <a:ext uri="{FF2B5EF4-FFF2-40B4-BE49-F238E27FC236}">
                <a16:creationId xmlns:a16="http://schemas.microsoft.com/office/drawing/2014/main" id="{3C66B651-AF02-4A99-99F6-6BC44B91C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2579260"/>
            <a:ext cx="407988" cy="4365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4" name="Oval 28">
            <a:extLst>
              <a:ext uri="{FF2B5EF4-FFF2-40B4-BE49-F238E27FC236}">
                <a16:creationId xmlns:a16="http://schemas.microsoft.com/office/drawing/2014/main" id="{0F326CAA-38DC-40E7-A8B3-92ED7CDF9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4268360"/>
            <a:ext cx="407987" cy="4349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663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7088"/>
            <a:ext cx="8522880" cy="648890"/>
          </a:xfrm>
        </p:spPr>
        <p:txBody>
          <a:bodyPr/>
          <a:lstStyle/>
          <a:p>
            <a:pPr>
              <a:defRPr/>
            </a:pPr>
            <a:r>
              <a:rPr lang="fr-FR" dirty="0"/>
              <a:t>State Machine Replication (SMR, or Blockchain)</a:t>
            </a:r>
            <a:endParaRPr lang="en-US" dirty="0"/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>
          <a:xfrm>
            <a:off x="52214" y="746023"/>
            <a:ext cx="8947150" cy="3726656"/>
          </a:xfrm>
        </p:spPr>
        <p:txBody>
          <a:bodyPr/>
          <a:lstStyle/>
          <a:p>
            <a:r>
              <a:rPr lang="en-US" altLang="en-US" sz="2000" dirty="0"/>
              <a:t>SMR method mimics a reliable central server by replicating client requests to a group of processes, in such a way that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b="1" dirty="0"/>
              <a:t>safety</a:t>
            </a:r>
            <a:r>
              <a:rPr lang="en-US" altLang="en-US" sz="2000" dirty="0"/>
              <a:t>: if req1 and req2 are executed, then req1 &lt;- req2 or req2 &lt;- req1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b="1" dirty="0"/>
              <a:t>liveness</a:t>
            </a:r>
            <a:r>
              <a:rPr lang="en-US" altLang="en-US" sz="2000" dirty="0"/>
              <a:t>: eventually every request is executed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grpSp>
        <p:nvGrpSpPr>
          <p:cNvPr id="17417" name="组合 390"/>
          <p:cNvGrpSpPr>
            <a:grpSpLocks/>
          </p:cNvGrpSpPr>
          <p:nvPr/>
        </p:nvGrpSpPr>
        <p:grpSpPr bwMode="auto">
          <a:xfrm>
            <a:off x="3251027" y="2515369"/>
            <a:ext cx="2089150" cy="1048941"/>
            <a:chOff x="1115616" y="2009745"/>
            <a:chExt cx="2088236" cy="1398355"/>
          </a:xfrm>
        </p:grpSpPr>
        <p:grpSp>
          <p:nvGrpSpPr>
            <p:cNvPr id="19550" name="组合 391"/>
            <p:cNvGrpSpPr>
              <a:grpSpLocks/>
            </p:cNvGrpSpPr>
            <p:nvPr/>
          </p:nvGrpSpPr>
          <p:grpSpPr bwMode="auto">
            <a:xfrm>
              <a:off x="1115616" y="2009745"/>
              <a:ext cx="2088236" cy="1058574"/>
              <a:chOff x="1516698" y="1886634"/>
              <a:chExt cx="2088236" cy="1058574"/>
            </a:xfrm>
          </p:grpSpPr>
          <p:sp>
            <p:nvSpPr>
              <p:cNvPr id="395" name="Oval 30"/>
              <p:cNvSpPr/>
              <p:nvPr/>
            </p:nvSpPr>
            <p:spPr>
              <a:xfrm>
                <a:off x="1580170" y="2500895"/>
                <a:ext cx="190417" cy="199992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6" name="Oval 31"/>
              <p:cNvSpPr/>
              <p:nvPr/>
            </p:nvSpPr>
            <p:spPr>
              <a:xfrm>
                <a:off x="2068906" y="2492958"/>
                <a:ext cx="192003" cy="199992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7" name="Oval 32"/>
              <p:cNvSpPr/>
              <p:nvPr/>
            </p:nvSpPr>
            <p:spPr>
              <a:xfrm>
                <a:off x="2598899" y="2492958"/>
                <a:ext cx="192003" cy="199992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8" name="Oval 33"/>
              <p:cNvSpPr/>
              <p:nvPr/>
            </p:nvSpPr>
            <p:spPr>
              <a:xfrm>
                <a:off x="3152694" y="2492958"/>
                <a:ext cx="190417" cy="199992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9" name="TextBox 398"/>
              <p:cNvSpPr txBox="1"/>
              <p:nvPr/>
            </p:nvSpPr>
            <p:spPr>
              <a:xfrm>
                <a:off x="1659236" y="2223166"/>
                <a:ext cx="569663" cy="338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i="1" kern="0" dirty="0">
                    <a:solidFill>
                      <a:prstClr val="black"/>
                    </a:solidFill>
                    <a:latin typeface="Calibri"/>
                    <a:ea typeface="宋体"/>
                  </a:rPr>
                  <a:t>req</a:t>
                </a:r>
                <a:r>
                  <a:rPr lang="en-US" altLang="zh-CN" sz="1050" i="1" kern="0" baseline="-25000" dirty="0">
                    <a:solidFill>
                      <a:prstClr val="black"/>
                    </a:solidFill>
                    <a:latin typeface="Calibri"/>
                    <a:ea typeface="宋体"/>
                  </a:rPr>
                  <a:t>1</a:t>
                </a:r>
                <a:endParaRPr lang="zh-CN" altLang="en-US" sz="1050" i="1" kern="0" baseline="-25000" dirty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0" name="TextBox 399"/>
              <p:cNvSpPr txBox="1"/>
              <p:nvPr/>
            </p:nvSpPr>
            <p:spPr>
              <a:xfrm>
                <a:off x="2252975" y="2223166"/>
                <a:ext cx="464935" cy="338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i="1" kern="0" dirty="0">
                    <a:solidFill>
                      <a:prstClr val="black"/>
                    </a:solidFill>
                    <a:latin typeface="Calibri"/>
                    <a:ea typeface="宋体"/>
                  </a:rPr>
                  <a:t>req</a:t>
                </a:r>
                <a:r>
                  <a:rPr lang="en-US" altLang="zh-CN" sz="1050" i="1" kern="0" baseline="-25000" dirty="0">
                    <a:solidFill>
                      <a:prstClr val="black"/>
                    </a:solidFill>
                    <a:latin typeface="Calibri"/>
                    <a:ea typeface="宋体"/>
                  </a:rPr>
                  <a:t>2</a:t>
                </a:r>
                <a:endParaRPr lang="zh-CN" altLang="en-US" sz="1050" i="1" kern="0" baseline="-25000" dirty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1" name="TextBox 400"/>
              <p:cNvSpPr txBox="1"/>
              <p:nvPr/>
            </p:nvSpPr>
            <p:spPr>
              <a:xfrm>
                <a:off x="2825812" y="2239003"/>
                <a:ext cx="436084" cy="338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i="1" kern="0" dirty="0">
                    <a:solidFill>
                      <a:prstClr val="black"/>
                    </a:solidFill>
                    <a:latin typeface="Calibri"/>
                    <a:ea typeface="宋体"/>
                  </a:rPr>
                  <a:t>req</a:t>
                </a:r>
                <a:r>
                  <a:rPr lang="en-US" altLang="zh-CN" sz="1050" i="1" kern="0" baseline="-25000" dirty="0">
                    <a:solidFill>
                      <a:prstClr val="black"/>
                    </a:solidFill>
                    <a:latin typeface="Calibri"/>
                    <a:ea typeface="宋体"/>
                  </a:rPr>
                  <a:t>3</a:t>
                </a:r>
                <a:endParaRPr lang="zh-CN" altLang="en-US" sz="1050" i="1" kern="0" baseline="-25000" dirty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2" name="TextBox 401"/>
              <p:cNvSpPr txBox="1"/>
              <p:nvPr/>
            </p:nvSpPr>
            <p:spPr>
              <a:xfrm>
                <a:off x="1516698" y="2606710"/>
                <a:ext cx="518116" cy="338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i="1" kern="0" dirty="0">
                    <a:solidFill>
                      <a:prstClr val="black"/>
                    </a:solidFill>
                    <a:latin typeface="Calibri"/>
                    <a:ea typeface="宋体"/>
                  </a:rPr>
                  <a:t>state</a:t>
                </a:r>
                <a:r>
                  <a:rPr lang="en-US" altLang="zh-CN" sz="1050" i="1" kern="0" baseline="-25000" dirty="0">
                    <a:solidFill>
                      <a:prstClr val="black"/>
                    </a:solidFill>
                    <a:latin typeface="Calibri"/>
                    <a:ea typeface="宋体"/>
                  </a:rPr>
                  <a:t>1</a:t>
                </a:r>
                <a:endParaRPr lang="zh-CN" altLang="en-US" sz="1050" i="1" kern="0" baseline="-25000" dirty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cxnSp>
            <p:nvCxnSpPr>
              <p:cNvPr id="19561" name="Straight Arrow Connector 38"/>
              <p:cNvCxnSpPr>
                <a:cxnSpLocks noChangeShapeType="1"/>
                <a:stCxn id="395" idx="6"/>
                <a:endCxn id="396" idx="2"/>
              </p:cNvCxnSpPr>
              <p:nvPr/>
            </p:nvCxnSpPr>
            <p:spPr bwMode="auto">
              <a:xfrm flipV="1">
                <a:off x="1771113" y="2592837"/>
                <a:ext cx="298503" cy="8182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2" name="Straight Arrow Connector 39"/>
              <p:cNvCxnSpPr>
                <a:cxnSpLocks noChangeShapeType="1"/>
                <a:stCxn id="396" idx="6"/>
                <a:endCxn id="397" idx="2"/>
              </p:cNvCxnSpPr>
              <p:nvPr/>
            </p:nvCxnSpPr>
            <p:spPr bwMode="auto">
              <a:xfrm>
                <a:off x="2260584" y="2592837"/>
                <a:ext cx="338763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563" name="Straight Arrow Connector 40"/>
              <p:cNvCxnSpPr>
                <a:cxnSpLocks noChangeShapeType="1"/>
                <a:stCxn id="397" idx="6"/>
                <a:endCxn id="398" idx="2"/>
              </p:cNvCxnSpPr>
              <p:nvPr/>
            </p:nvCxnSpPr>
            <p:spPr bwMode="auto">
              <a:xfrm>
                <a:off x="2790315" y="2592837"/>
                <a:ext cx="361981" cy="0"/>
              </a:xfrm>
              <a:prstGeom prst="straightConnector1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06" name="TextBox 405"/>
              <p:cNvSpPr txBox="1"/>
              <p:nvPr/>
            </p:nvSpPr>
            <p:spPr>
              <a:xfrm>
                <a:off x="2002261" y="2606710"/>
                <a:ext cx="513041" cy="338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i="1" kern="0" dirty="0">
                    <a:solidFill>
                      <a:prstClr val="black"/>
                    </a:solidFill>
                    <a:latin typeface="Calibri"/>
                    <a:ea typeface="宋体"/>
                  </a:rPr>
                  <a:t>state</a:t>
                </a:r>
                <a:r>
                  <a:rPr lang="en-US" altLang="zh-CN" sz="1050" i="1" kern="0" baseline="-25000" dirty="0">
                    <a:solidFill>
                      <a:prstClr val="black"/>
                    </a:solidFill>
                    <a:latin typeface="Calibri"/>
                    <a:ea typeface="宋体"/>
                  </a:rPr>
                  <a:t>2</a:t>
                </a:r>
                <a:endParaRPr lang="zh-CN" altLang="en-US" sz="1050" i="1" kern="0" baseline="-25000" dirty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2521780" y="2606710"/>
                <a:ext cx="521313" cy="338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i="1" kern="0" dirty="0">
                    <a:solidFill>
                      <a:prstClr val="black"/>
                    </a:solidFill>
                    <a:latin typeface="Calibri"/>
                    <a:ea typeface="宋体"/>
                  </a:rPr>
                  <a:t>state</a:t>
                </a:r>
                <a:r>
                  <a:rPr lang="en-US" altLang="zh-CN" sz="1050" i="1" kern="0" baseline="-25000" dirty="0">
                    <a:solidFill>
                      <a:prstClr val="black"/>
                    </a:solidFill>
                    <a:latin typeface="Calibri"/>
                    <a:ea typeface="宋体"/>
                  </a:rPr>
                  <a:t>3</a:t>
                </a:r>
                <a:endParaRPr lang="zh-CN" altLang="en-US" sz="1050" i="1" kern="0" baseline="-25000" dirty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8" name="TextBox 407"/>
              <p:cNvSpPr txBox="1"/>
              <p:nvPr/>
            </p:nvSpPr>
            <p:spPr>
              <a:xfrm>
                <a:off x="3067958" y="2606710"/>
                <a:ext cx="507524" cy="338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i="1" kern="0" dirty="0">
                    <a:solidFill>
                      <a:prstClr val="black"/>
                    </a:solidFill>
                    <a:latin typeface="Calibri"/>
                    <a:ea typeface="宋体"/>
                  </a:rPr>
                  <a:t>state</a:t>
                </a:r>
                <a:r>
                  <a:rPr lang="en-US" altLang="zh-CN" sz="1050" i="1" kern="0" baseline="-25000" dirty="0">
                    <a:solidFill>
                      <a:prstClr val="black"/>
                    </a:solidFill>
                    <a:latin typeface="Calibri"/>
                    <a:ea typeface="宋体"/>
                  </a:rPr>
                  <a:t>4</a:t>
                </a:r>
                <a:endParaRPr lang="zh-CN" altLang="en-US" sz="1050" i="1" kern="0" baseline="-25000" dirty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9" name="Freeform 44"/>
              <p:cNvSpPr/>
              <p:nvPr/>
            </p:nvSpPr>
            <p:spPr>
              <a:xfrm>
                <a:off x="2227587" y="2097737"/>
                <a:ext cx="95208" cy="415856"/>
              </a:xfrm>
              <a:custGeom>
                <a:avLst/>
                <a:gdLst>
                  <a:gd name="connsiteX0" fmla="*/ 0 w 80073"/>
                  <a:gd name="connsiteY0" fmla="*/ 138113 h 138113"/>
                  <a:gd name="connsiteX1" fmla="*/ 71438 w 80073"/>
                  <a:gd name="connsiteY1" fmla="*/ 100013 h 138113"/>
                  <a:gd name="connsiteX2" fmla="*/ 76200 w 80073"/>
                  <a:gd name="connsiteY2" fmla="*/ 0 h 13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73" h="138113">
                    <a:moveTo>
                      <a:pt x="0" y="138113"/>
                    </a:moveTo>
                    <a:cubicBezTo>
                      <a:pt x="29369" y="130572"/>
                      <a:pt x="58738" y="123032"/>
                      <a:pt x="71438" y="100013"/>
                    </a:cubicBezTo>
                    <a:cubicBezTo>
                      <a:pt x="84138" y="76994"/>
                      <a:pt x="80169" y="38497"/>
                      <a:pt x="76200" y="0"/>
                    </a:cubicBezTo>
                  </a:path>
                </a:pathLst>
              </a:cu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arrow" w="sm" len="me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0" name="TextBox 409"/>
              <p:cNvSpPr txBox="1"/>
              <p:nvPr/>
            </p:nvSpPr>
            <p:spPr>
              <a:xfrm>
                <a:off x="1978585" y="1886634"/>
                <a:ext cx="544275" cy="338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i="1" kern="0" dirty="0">
                    <a:solidFill>
                      <a:prstClr val="black"/>
                    </a:solidFill>
                    <a:latin typeface="Calibri"/>
                    <a:ea typeface="宋体"/>
                  </a:rPr>
                  <a:t>rep</a:t>
                </a:r>
                <a:r>
                  <a:rPr lang="en-US" altLang="zh-CN" sz="1050" i="1" kern="0" baseline="-25000" dirty="0">
                    <a:solidFill>
                      <a:prstClr val="black"/>
                    </a:solidFill>
                    <a:latin typeface="Calibri"/>
                    <a:ea typeface="宋体"/>
                  </a:rPr>
                  <a:t>1</a:t>
                </a:r>
                <a:endParaRPr lang="zh-CN" altLang="en-US" sz="1050" kern="0" baseline="-25000" dirty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1" name="TextBox 410"/>
              <p:cNvSpPr txBox="1"/>
              <p:nvPr/>
            </p:nvSpPr>
            <p:spPr>
              <a:xfrm>
                <a:off x="2513974" y="1886634"/>
                <a:ext cx="488736" cy="338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i="1" kern="0" dirty="0">
                    <a:solidFill>
                      <a:prstClr val="black"/>
                    </a:solidFill>
                    <a:latin typeface="Calibri"/>
                    <a:ea typeface="宋体"/>
                  </a:rPr>
                  <a:t>rep</a:t>
                </a:r>
                <a:r>
                  <a:rPr lang="en-US" altLang="zh-CN" sz="1050" i="1" kern="0" baseline="-25000" dirty="0">
                    <a:solidFill>
                      <a:prstClr val="black"/>
                    </a:solidFill>
                    <a:latin typeface="Calibri"/>
                    <a:ea typeface="宋体"/>
                  </a:rPr>
                  <a:t>2</a:t>
                </a:r>
                <a:endParaRPr lang="zh-CN" altLang="en-US" sz="1050" kern="0" baseline="-25000" dirty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2" name="TextBox 411"/>
              <p:cNvSpPr txBox="1"/>
              <p:nvPr/>
            </p:nvSpPr>
            <p:spPr>
              <a:xfrm>
                <a:off x="3082621" y="1886634"/>
                <a:ext cx="483976" cy="3384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050" i="1" kern="0" dirty="0">
                    <a:solidFill>
                      <a:prstClr val="black"/>
                    </a:solidFill>
                    <a:latin typeface="Calibri"/>
                    <a:ea typeface="宋体"/>
                  </a:rPr>
                  <a:t>rep</a:t>
                </a:r>
                <a:r>
                  <a:rPr lang="en-US" altLang="zh-CN" sz="1050" i="1" kern="0" baseline="-25000" dirty="0">
                    <a:solidFill>
                      <a:prstClr val="black"/>
                    </a:solidFill>
                    <a:latin typeface="Calibri"/>
                    <a:ea typeface="宋体"/>
                  </a:rPr>
                  <a:t>3</a:t>
                </a:r>
                <a:endParaRPr lang="zh-CN" altLang="en-US" sz="1050" kern="0" baseline="-25000" dirty="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3" name="矩形 412"/>
              <p:cNvSpPr/>
              <p:nvPr/>
            </p:nvSpPr>
            <p:spPr>
              <a:xfrm>
                <a:off x="1516698" y="1901871"/>
                <a:ext cx="2088236" cy="987261"/>
              </a:xfrm>
              <a:prstGeom prst="rect">
                <a:avLst/>
              </a:prstGeom>
              <a:noFill/>
              <a:ln w="6350" cap="flat" cmpd="sng" algn="ctr">
                <a:solidFill>
                  <a:srgbClr val="4F81BD">
                    <a:shade val="50000"/>
                  </a:srgbClr>
                </a:solidFill>
                <a:prstDash val="dash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4" name="Freeform 44"/>
              <p:cNvSpPr/>
              <p:nvPr/>
            </p:nvSpPr>
            <p:spPr>
              <a:xfrm>
                <a:off x="2763927" y="2104086"/>
                <a:ext cx="96795" cy="417443"/>
              </a:xfrm>
              <a:custGeom>
                <a:avLst/>
                <a:gdLst>
                  <a:gd name="connsiteX0" fmla="*/ 0 w 80073"/>
                  <a:gd name="connsiteY0" fmla="*/ 138113 h 138113"/>
                  <a:gd name="connsiteX1" fmla="*/ 71438 w 80073"/>
                  <a:gd name="connsiteY1" fmla="*/ 100013 h 138113"/>
                  <a:gd name="connsiteX2" fmla="*/ 76200 w 80073"/>
                  <a:gd name="connsiteY2" fmla="*/ 0 h 13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73" h="138113">
                    <a:moveTo>
                      <a:pt x="0" y="138113"/>
                    </a:moveTo>
                    <a:cubicBezTo>
                      <a:pt x="29369" y="130572"/>
                      <a:pt x="58738" y="123032"/>
                      <a:pt x="71438" y="100013"/>
                    </a:cubicBezTo>
                    <a:cubicBezTo>
                      <a:pt x="84138" y="76994"/>
                      <a:pt x="80169" y="38497"/>
                      <a:pt x="76200" y="0"/>
                    </a:cubicBezTo>
                  </a:path>
                </a:pathLst>
              </a:cu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arrow" w="sm" len="me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kern="0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415" name="Freeform 44"/>
              <p:cNvSpPr/>
              <p:nvPr/>
            </p:nvSpPr>
            <p:spPr>
              <a:xfrm>
                <a:off x="3333590" y="2110435"/>
                <a:ext cx="96796" cy="415856"/>
              </a:xfrm>
              <a:custGeom>
                <a:avLst/>
                <a:gdLst>
                  <a:gd name="connsiteX0" fmla="*/ 0 w 80073"/>
                  <a:gd name="connsiteY0" fmla="*/ 138113 h 138113"/>
                  <a:gd name="connsiteX1" fmla="*/ 71438 w 80073"/>
                  <a:gd name="connsiteY1" fmla="*/ 100013 h 138113"/>
                  <a:gd name="connsiteX2" fmla="*/ 76200 w 80073"/>
                  <a:gd name="connsiteY2" fmla="*/ 0 h 13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73" h="138113">
                    <a:moveTo>
                      <a:pt x="0" y="138113"/>
                    </a:moveTo>
                    <a:cubicBezTo>
                      <a:pt x="29369" y="130572"/>
                      <a:pt x="58738" y="123032"/>
                      <a:pt x="71438" y="100013"/>
                    </a:cubicBezTo>
                    <a:cubicBezTo>
                      <a:pt x="84138" y="76994"/>
                      <a:pt x="80169" y="38497"/>
                      <a:pt x="76200" y="0"/>
                    </a:cubicBezTo>
                  </a:path>
                </a:pathLst>
              </a:cu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headEnd type="none" w="med" len="med"/>
                <a:tailEnd type="arrow" w="sm" len="med"/>
              </a:ln>
              <a:effectLst/>
            </p:spPr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50" kern="0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cxnSp>
          <p:nvCxnSpPr>
            <p:cNvPr id="19551" name="直接连接符 392"/>
            <p:cNvCxnSpPr>
              <a:cxnSpLocks noChangeShapeType="1"/>
            </p:cNvCxnSpPr>
            <p:nvPr/>
          </p:nvCxnSpPr>
          <p:spPr bwMode="auto">
            <a:xfrm>
              <a:off x="1115616" y="2996952"/>
              <a:ext cx="1008112" cy="411148"/>
            </a:xfrm>
            <a:prstGeom prst="line">
              <a:avLst/>
            </a:prstGeom>
            <a:noFill/>
            <a:ln w="9525" algn="ctr">
              <a:solidFill>
                <a:srgbClr val="4A7EBB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52" name="直接连接符 393"/>
            <p:cNvCxnSpPr>
              <a:cxnSpLocks noChangeShapeType="1"/>
            </p:cNvCxnSpPr>
            <p:nvPr/>
          </p:nvCxnSpPr>
          <p:spPr bwMode="auto">
            <a:xfrm flipH="1">
              <a:off x="2134054" y="2996952"/>
              <a:ext cx="1069794" cy="411148"/>
            </a:xfrm>
            <a:prstGeom prst="line">
              <a:avLst/>
            </a:prstGeom>
            <a:noFill/>
            <a:ln w="9525" algn="ctr">
              <a:solidFill>
                <a:srgbClr val="4A7EBB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418" name="组合 415"/>
          <p:cNvGrpSpPr>
            <a:grpSpLocks/>
          </p:cNvGrpSpPr>
          <p:nvPr/>
        </p:nvGrpSpPr>
        <p:grpSpPr bwMode="auto">
          <a:xfrm>
            <a:off x="4727403" y="3779813"/>
            <a:ext cx="815975" cy="109538"/>
            <a:chOff x="2496646" y="3725537"/>
            <a:chExt cx="1197793" cy="146408"/>
          </a:xfrm>
        </p:grpSpPr>
        <p:cxnSp>
          <p:nvCxnSpPr>
            <p:cNvPr id="19548" name="Straight Arrow Connector 99"/>
            <p:cNvCxnSpPr>
              <a:cxnSpLocks noChangeShapeType="1"/>
            </p:cNvCxnSpPr>
            <p:nvPr/>
          </p:nvCxnSpPr>
          <p:spPr bwMode="auto">
            <a:xfrm flipV="1">
              <a:off x="2532650" y="3866275"/>
              <a:ext cx="1161789" cy="5670"/>
            </a:xfrm>
            <a:prstGeom prst="straightConnector1">
              <a:avLst/>
            </a:prstGeom>
            <a:noFill/>
            <a:ln w="38100" algn="ctr">
              <a:solidFill>
                <a:srgbClr val="17375E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9" name="Straight Arrow Connector 100"/>
            <p:cNvCxnSpPr>
              <a:cxnSpLocks noChangeShapeType="1"/>
            </p:cNvCxnSpPr>
            <p:nvPr/>
          </p:nvCxnSpPr>
          <p:spPr bwMode="auto">
            <a:xfrm>
              <a:off x="2496646" y="3725537"/>
              <a:ext cx="1197793" cy="4414"/>
            </a:xfrm>
            <a:prstGeom prst="straightConnector1">
              <a:avLst/>
            </a:prstGeom>
            <a:noFill/>
            <a:ln w="38100" algn="ctr">
              <a:solidFill>
                <a:srgbClr val="17375E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420" name="组合 425"/>
          <p:cNvGrpSpPr>
            <a:grpSpLocks/>
          </p:cNvGrpSpPr>
          <p:nvPr/>
        </p:nvGrpSpPr>
        <p:grpSpPr bwMode="auto">
          <a:xfrm rot="3522225">
            <a:off x="4374266" y="4200155"/>
            <a:ext cx="535781" cy="171450"/>
            <a:chOff x="395536" y="5073362"/>
            <a:chExt cx="1197793" cy="159614"/>
          </a:xfrm>
        </p:grpSpPr>
        <p:cxnSp>
          <p:nvCxnSpPr>
            <p:cNvPr id="19540" name="Straight Arrow Connector 99"/>
            <p:cNvCxnSpPr>
              <a:cxnSpLocks noChangeShapeType="1"/>
            </p:cNvCxnSpPr>
            <p:nvPr/>
          </p:nvCxnSpPr>
          <p:spPr bwMode="auto">
            <a:xfrm flipV="1">
              <a:off x="431540" y="5227306"/>
              <a:ext cx="1161789" cy="5670"/>
            </a:xfrm>
            <a:prstGeom prst="straightConnector1">
              <a:avLst/>
            </a:prstGeom>
            <a:noFill/>
            <a:ln w="38100" algn="ctr">
              <a:solidFill>
                <a:srgbClr val="17375E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41" name="Straight Arrow Connector 100"/>
            <p:cNvCxnSpPr>
              <a:cxnSpLocks noChangeShapeType="1"/>
            </p:cNvCxnSpPr>
            <p:nvPr/>
          </p:nvCxnSpPr>
          <p:spPr bwMode="auto">
            <a:xfrm flipV="1">
              <a:off x="395536" y="5073362"/>
              <a:ext cx="1197793" cy="13515"/>
            </a:xfrm>
            <a:prstGeom prst="straightConnector1">
              <a:avLst/>
            </a:prstGeom>
            <a:noFill/>
            <a:ln w="38100" algn="ctr">
              <a:solidFill>
                <a:srgbClr val="17375E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421" name="组合 428"/>
          <p:cNvGrpSpPr>
            <a:grpSpLocks/>
          </p:cNvGrpSpPr>
          <p:nvPr/>
        </p:nvGrpSpPr>
        <p:grpSpPr bwMode="auto">
          <a:xfrm rot="7988457">
            <a:off x="5326286" y="4169054"/>
            <a:ext cx="535781" cy="171450"/>
            <a:chOff x="395536" y="5073362"/>
            <a:chExt cx="1197793" cy="159614"/>
          </a:xfrm>
        </p:grpSpPr>
        <p:cxnSp>
          <p:nvCxnSpPr>
            <p:cNvPr id="19538" name="Straight Arrow Connector 99"/>
            <p:cNvCxnSpPr>
              <a:cxnSpLocks noChangeShapeType="1"/>
            </p:cNvCxnSpPr>
            <p:nvPr/>
          </p:nvCxnSpPr>
          <p:spPr bwMode="auto">
            <a:xfrm flipV="1">
              <a:off x="431540" y="5227306"/>
              <a:ext cx="1161789" cy="5670"/>
            </a:xfrm>
            <a:prstGeom prst="straightConnector1">
              <a:avLst/>
            </a:prstGeom>
            <a:noFill/>
            <a:ln w="38100" algn="ctr">
              <a:solidFill>
                <a:srgbClr val="17375E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39" name="Straight Arrow Connector 100"/>
            <p:cNvCxnSpPr>
              <a:cxnSpLocks noChangeShapeType="1"/>
            </p:cNvCxnSpPr>
            <p:nvPr/>
          </p:nvCxnSpPr>
          <p:spPr bwMode="auto">
            <a:xfrm flipV="1">
              <a:off x="395536" y="5073362"/>
              <a:ext cx="1197793" cy="13515"/>
            </a:xfrm>
            <a:prstGeom prst="straightConnector1">
              <a:avLst/>
            </a:prstGeom>
            <a:noFill/>
            <a:ln w="38100" algn="ctr">
              <a:solidFill>
                <a:srgbClr val="17375E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7422" name="Straight Arrow Connector 97"/>
          <p:cNvCxnSpPr>
            <a:cxnSpLocks noChangeShapeType="1"/>
          </p:cNvCxnSpPr>
          <p:nvPr/>
        </p:nvCxnSpPr>
        <p:spPr bwMode="auto">
          <a:xfrm>
            <a:off x="3206578" y="3578598"/>
            <a:ext cx="673100" cy="185738"/>
          </a:xfrm>
          <a:prstGeom prst="straightConnector1">
            <a:avLst/>
          </a:prstGeom>
          <a:noFill/>
          <a:ln w="12700" algn="ctr">
            <a:solidFill>
              <a:srgbClr val="17375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3" name="TextBox 432"/>
          <p:cNvSpPr txBox="1">
            <a:spLocks noChangeArrowheads="1"/>
          </p:cNvSpPr>
          <p:nvPr/>
        </p:nvSpPr>
        <p:spPr bwMode="auto">
          <a:xfrm>
            <a:off x="3366914" y="3459774"/>
            <a:ext cx="43338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endParaRPr lang="zh-CN" altLang="en-US" sz="105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7425" name="Straight Arrow Connector 97"/>
          <p:cNvCxnSpPr>
            <a:cxnSpLocks noChangeShapeType="1"/>
          </p:cNvCxnSpPr>
          <p:nvPr/>
        </p:nvCxnSpPr>
        <p:spPr bwMode="auto">
          <a:xfrm flipV="1">
            <a:off x="3089103" y="4019130"/>
            <a:ext cx="827087" cy="264319"/>
          </a:xfrm>
          <a:prstGeom prst="straightConnector1">
            <a:avLst/>
          </a:prstGeom>
          <a:noFill/>
          <a:ln w="12700" algn="ctr">
            <a:solidFill>
              <a:srgbClr val="17375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6" name="TextBox 441"/>
          <p:cNvSpPr txBox="1">
            <a:spLocks noChangeArrowheads="1"/>
          </p:cNvSpPr>
          <p:nvPr/>
        </p:nvSpPr>
        <p:spPr bwMode="auto">
          <a:xfrm>
            <a:off x="2904380" y="3953597"/>
            <a:ext cx="7493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</a:t>
            </a: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req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3</a:t>
            </a:r>
            <a:endParaRPr lang="zh-CN" altLang="en-US" sz="105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7433" name="Straight Arrow Connector 97"/>
          <p:cNvCxnSpPr>
            <a:cxnSpLocks noChangeShapeType="1"/>
          </p:cNvCxnSpPr>
          <p:nvPr/>
        </p:nvCxnSpPr>
        <p:spPr bwMode="auto">
          <a:xfrm flipV="1">
            <a:off x="3092278" y="4088186"/>
            <a:ext cx="827087" cy="264319"/>
          </a:xfrm>
          <a:prstGeom prst="straightConnector1">
            <a:avLst/>
          </a:prstGeom>
          <a:noFill/>
          <a:ln w="12700" algn="ctr">
            <a:solidFill>
              <a:srgbClr val="17375E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Straight Arrow Connector 97"/>
          <p:cNvCxnSpPr>
            <a:cxnSpLocks noChangeShapeType="1"/>
          </p:cNvCxnSpPr>
          <p:nvPr/>
        </p:nvCxnSpPr>
        <p:spPr bwMode="auto">
          <a:xfrm>
            <a:off x="3182765" y="3638129"/>
            <a:ext cx="673100" cy="185738"/>
          </a:xfrm>
          <a:prstGeom prst="straightConnector1">
            <a:avLst/>
          </a:prstGeom>
          <a:noFill/>
          <a:ln w="12700" algn="ctr">
            <a:solidFill>
              <a:srgbClr val="17375E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5" name="TextBox 492"/>
          <p:cNvSpPr txBox="1">
            <a:spLocks noChangeArrowheads="1"/>
          </p:cNvSpPr>
          <p:nvPr/>
        </p:nvSpPr>
        <p:spPr bwMode="auto">
          <a:xfrm>
            <a:off x="3287477" y="4206915"/>
            <a:ext cx="69532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rep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</a:t>
            </a: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rep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3</a:t>
            </a:r>
            <a:endParaRPr lang="zh-CN" altLang="en-US" sz="105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436" name="TextBox 493"/>
          <p:cNvSpPr txBox="1">
            <a:spLocks noChangeArrowheads="1"/>
          </p:cNvSpPr>
          <p:nvPr/>
        </p:nvSpPr>
        <p:spPr bwMode="auto">
          <a:xfrm>
            <a:off x="3301828" y="3694993"/>
            <a:ext cx="43497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rep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endParaRPr lang="zh-CN" altLang="en-US" sz="105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9485" name="TextBox 494"/>
          <p:cNvSpPr txBox="1">
            <a:spLocks noChangeArrowheads="1"/>
          </p:cNvSpPr>
          <p:nvPr/>
        </p:nvSpPr>
        <p:spPr bwMode="auto">
          <a:xfrm>
            <a:off x="3952534" y="4086712"/>
            <a:ext cx="6159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proc0</a:t>
            </a:r>
            <a:endParaRPr lang="zh-CN" altLang="en-US" sz="1050" b="0" i="1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9487" name="TextBox 496"/>
          <p:cNvSpPr txBox="1">
            <a:spLocks noChangeArrowheads="1"/>
          </p:cNvSpPr>
          <p:nvPr/>
        </p:nvSpPr>
        <p:spPr bwMode="auto">
          <a:xfrm>
            <a:off x="5096173" y="4812011"/>
            <a:ext cx="6159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proc2</a:t>
            </a:r>
            <a:endParaRPr lang="zh-CN" altLang="en-US" sz="1050" b="0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440" name="TextBox 497"/>
          <p:cNvSpPr txBox="1">
            <a:spLocks noChangeArrowheads="1"/>
          </p:cNvSpPr>
          <p:nvPr/>
        </p:nvSpPr>
        <p:spPr bwMode="auto">
          <a:xfrm>
            <a:off x="2543002" y="3713139"/>
            <a:ext cx="614362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client</a:t>
            </a:r>
            <a:endParaRPr lang="zh-CN" altLang="en-US" sz="1050" b="0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7441" name="TextBox 498"/>
          <p:cNvSpPr txBox="1">
            <a:spLocks noChangeArrowheads="1"/>
          </p:cNvSpPr>
          <p:nvPr/>
        </p:nvSpPr>
        <p:spPr bwMode="auto">
          <a:xfrm>
            <a:off x="2498552" y="4540624"/>
            <a:ext cx="61595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client</a:t>
            </a:r>
            <a:endParaRPr lang="zh-CN" altLang="en-US" sz="1050" b="0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166" name="Picture 9">
            <a:extLst>
              <a:ext uri="{FF2B5EF4-FFF2-40B4-BE49-F238E27FC236}">
                <a16:creationId xmlns:a16="http://schemas.microsoft.com/office/drawing/2014/main" id="{463BB0C6-3516-4A06-8A6C-880D33BC42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46" y="3368820"/>
            <a:ext cx="509428" cy="789614"/>
          </a:xfrm>
          <a:prstGeom prst="rect">
            <a:avLst/>
          </a:prstGeom>
        </p:spPr>
      </p:pic>
      <p:pic>
        <p:nvPicPr>
          <p:cNvPr id="167" name="Picture 8">
            <a:extLst>
              <a:ext uri="{FF2B5EF4-FFF2-40B4-BE49-F238E27FC236}">
                <a16:creationId xmlns:a16="http://schemas.microsoft.com/office/drawing/2014/main" id="{F8359D54-7096-462A-AC28-A03F2E7CA7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552" y="4131258"/>
            <a:ext cx="512765" cy="428801"/>
          </a:xfrm>
          <a:prstGeom prst="rect">
            <a:avLst/>
          </a:prstGeom>
        </p:spPr>
      </p:pic>
      <p:pic>
        <p:nvPicPr>
          <p:cNvPr id="168" name="Picture 9">
            <a:extLst>
              <a:ext uri="{FF2B5EF4-FFF2-40B4-BE49-F238E27FC236}">
                <a16:creationId xmlns:a16="http://schemas.microsoft.com/office/drawing/2014/main" id="{463BB0C6-3516-4A06-8A6C-880D33BC42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834" y="3306831"/>
            <a:ext cx="509428" cy="789614"/>
          </a:xfrm>
          <a:prstGeom prst="rect">
            <a:avLst/>
          </a:prstGeom>
        </p:spPr>
      </p:pic>
      <p:pic>
        <p:nvPicPr>
          <p:cNvPr id="169" name="Picture 9">
            <a:extLst>
              <a:ext uri="{FF2B5EF4-FFF2-40B4-BE49-F238E27FC236}">
                <a16:creationId xmlns:a16="http://schemas.microsoft.com/office/drawing/2014/main" id="{463BB0C6-3516-4A06-8A6C-880D33BC42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815" y="4226798"/>
            <a:ext cx="509428" cy="789614"/>
          </a:xfrm>
          <a:prstGeom prst="rect">
            <a:avLst/>
          </a:prstGeom>
        </p:spPr>
      </p:pic>
      <p:pic>
        <p:nvPicPr>
          <p:cNvPr id="170" name="Picture 8">
            <a:extLst>
              <a:ext uri="{FF2B5EF4-FFF2-40B4-BE49-F238E27FC236}">
                <a16:creationId xmlns:a16="http://schemas.microsoft.com/office/drawing/2014/main" id="{F8359D54-7096-462A-AC28-A03F2E7CA7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338" y="3336306"/>
            <a:ext cx="512765" cy="428801"/>
          </a:xfrm>
          <a:prstGeom prst="rect">
            <a:avLst/>
          </a:prstGeom>
        </p:spPr>
      </p:pic>
      <p:sp>
        <p:nvSpPr>
          <p:cNvPr id="112" name="TextBox 496">
            <a:extLst>
              <a:ext uri="{FF2B5EF4-FFF2-40B4-BE49-F238E27FC236}">
                <a16:creationId xmlns:a16="http://schemas.microsoft.com/office/drawing/2014/main" id="{3B93FAAE-81BA-4278-86AD-0AA6766F5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3483" y="3981039"/>
            <a:ext cx="61595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proc1</a:t>
            </a:r>
            <a:endParaRPr lang="zh-CN" altLang="en-US" sz="1050" b="0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758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7CE6-F98D-43EF-AB1E-215DB576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Consensus to SMR (or Blockchain)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265C855-C754-4006-A690-FA389AA0A376}"/>
              </a:ext>
            </a:extLst>
          </p:cNvPr>
          <p:cNvCxnSpPr>
            <a:cxnSpLocks/>
          </p:cNvCxnSpPr>
          <p:nvPr/>
        </p:nvCxnSpPr>
        <p:spPr>
          <a:xfrm flipV="1">
            <a:off x="2608425" y="2245116"/>
            <a:ext cx="520" cy="303037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14EDF0-1C02-465C-BF53-20E6D1AE8C1A}"/>
              </a:ext>
            </a:extLst>
          </p:cNvPr>
          <p:cNvCxnSpPr>
            <a:cxnSpLocks/>
          </p:cNvCxnSpPr>
          <p:nvPr/>
        </p:nvCxnSpPr>
        <p:spPr>
          <a:xfrm>
            <a:off x="2608425" y="3061725"/>
            <a:ext cx="0" cy="325438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F58AB8B-B690-461A-9F64-2FFC639ED346}"/>
              </a:ext>
            </a:extLst>
          </p:cNvPr>
          <p:cNvCxnSpPr>
            <a:cxnSpLocks/>
          </p:cNvCxnSpPr>
          <p:nvPr/>
        </p:nvCxnSpPr>
        <p:spPr>
          <a:xfrm>
            <a:off x="2824969" y="1988330"/>
            <a:ext cx="4922656" cy="629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630D645-AE0B-42CC-8FF7-75A64A39A4B5}"/>
              </a:ext>
            </a:extLst>
          </p:cNvPr>
          <p:cNvCxnSpPr>
            <a:cxnSpLocks/>
          </p:cNvCxnSpPr>
          <p:nvPr/>
        </p:nvCxnSpPr>
        <p:spPr>
          <a:xfrm>
            <a:off x="2824449" y="2804939"/>
            <a:ext cx="4923176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E07DF3B-8FC3-48E2-BEED-3CB808C01C90}"/>
              </a:ext>
            </a:extLst>
          </p:cNvPr>
          <p:cNvCxnSpPr/>
          <p:nvPr/>
        </p:nvCxnSpPr>
        <p:spPr>
          <a:xfrm flipV="1">
            <a:off x="2824969" y="3665069"/>
            <a:ext cx="4922656" cy="852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5470C36D-8A01-4458-92A5-A168A41E0352}"/>
              </a:ext>
            </a:extLst>
          </p:cNvPr>
          <p:cNvSpPr/>
          <p:nvPr/>
        </p:nvSpPr>
        <p:spPr>
          <a:xfrm>
            <a:off x="3556625" y="1880715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11F3ED78-B19D-42B5-B4D4-F9584FD0C71B}"/>
              </a:ext>
            </a:extLst>
          </p:cNvPr>
          <p:cNvSpPr/>
          <p:nvPr/>
        </p:nvSpPr>
        <p:spPr>
          <a:xfrm>
            <a:off x="4852025" y="1880715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3F6F6B91-A3C4-420C-9535-7106605AB4B5}"/>
              </a:ext>
            </a:extLst>
          </p:cNvPr>
          <p:cNvSpPr/>
          <p:nvPr/>
        </p:nvSpPr>
        <p:spPr>
          <a:xfrm>
            <a:off x="6376025" y="1887630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C1533FD-610F-4122-BD19-73E1DC4F9FED}"/>
              </a:ext>
            </a:extLst>
          </p:cNvPr>
          <p:cNvSpPr/>
          <p:nvPr/>
        </p:nvSpPr>
        <p:spPr>
          <a:xfrm>
            <a:off x="3556625" y="2687540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8789C0-AD81-4ED8-B671-6D6F3733CD05}"/>
              </a:ext>
            </a:extLst>
          </p:cNvPr>
          <p:cNvSpPr/>
          <p:nvPr/>
        </p:nvSpPr>
        <p:spPr>
          <a:xfrm>
            <a:off x="4852025" y="2704239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35AE0AC-67CD-4CBE-99AC-5C664D033ACD}"/>
              </a:ext>
            </a:extLst>
          </p:cNvPr>
          <p:cNvSpPr/>
          <p:nvPr/>
        </p:nvSpPr>
        <p:spPr>
          <a:xfrm>
            <a:off x="6633938" y="2710537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8F3ABB6F-6C07-44B6-9C2C-9079D3E58019}"/>
              </a:ext>
            </a:extLst>
          </p:cNvPr>
          <p:cNvSpPr/>
          <p:nvPr/>
        </p:nvSpPr>
        <p:spPr>
          <a:xfrm>
            <a:off x="3709025" y="3564369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9DDB72F1-6D9E-4490-97F4-768E7EAB89B8}"/>
              </a:ext>
            </a:extLst>
          </p:cNvPr>
          <p:cNvSpPr/>
          <p:nvPr/>
        </p:nvSpPr>
        <p:spPr>
          <a:xfrm>
            <a:off x="5004425" y="3579073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7F758483-8269-493D-88CA-7E4D19B56E0D}"/>
              </a:ext>
            </a:extLst>
          </p:cNvPr>
          <p:cNvSpPr/>
          <p:nvPr/>
        </p:nvSpPr>
        <p:spPr>
          <a:xfrm>
            <a:off x="6604625" y="3564369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7AB1F6D-6A25-4C51-BA7A-4E46D7BD8A5B}"/>
              </a:ext>
            </a:extLst>
          </p:cNvPr>
          <p:cNvSpPr/>
          <p:nvPr/>
        </p:nvSpPr>
        <p:spPr>
          <a:xfrm>
            <a:off x="2243652" y="1459357"/>
            <a:ext cx="703373" cy="2517577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A947491-6F5D-4996-A7B3-11E76BA0D0DD}"/>
              </a:ext>
            </a:extLst>
          </p:cNvPr>
          <p:cNvSpPr/>
          <p:nvPr/>
        </p:nvSpPr>
        <p:spPr>
          <a:xfrm>
            <a:off x="2249364" y="1179629"/>
            <a:ext cx="7021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SMR</a:t>
            </a:r>
            <a:endParaRPr lang="zh-CN" altLang="en-US" sz="14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8BF99DC-4477-4CEB-A69C-801B2F955D59}"/>
              </a:ext>
            </a:extLst>
          </p:cNvPr>
          <p:cNvSpPr/>
          <p:nvPr/>
        </p:nvSpPr>
        <p:spPr>
          <a:xfrm>
            <a:off x="3035595" y="1332639"/>
            <a:ext cx="1213684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21B7906-BF57-4546-AF3F-65068332940C}"/>
              </a:ext>
            </a:extLst>
          </p:cNvPr>
          <p:cNvSpPr txBox="1"/>
          <p:nvPr/>
        </p:nvSpPr>
        <p:spPr>
          <a:xfrm>
            <a:off x="3312785" y="4079529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consensus instances</a:t>
            </a:r>
          </a:p>
        </p:txBody>
      </p:sp>
      <p:sp>
        <p:nvSpPr>
          <p:cNvPr id="104" name="矩形 105">
            <a:extLst>
              <a:ext uri="{FF2B5EF4-FFF2-40B4-BE49-F238E27FC236}">
                <a16:creationId xmlns:a16="http://schemas.microsoft.com/office/drawing/2014/main" id="{0A298F69-2ACE-48D3-B1E6-7C4E189532A7}"/>
              </a:ext>
            </a:extLst>
          </p:cNvPr>
          <p:cNvSpPr/>
          <p:nvPr/>
        </p:nvSpPr>
        <p:spPr>
          <a:xfrm>
            <a:off x="4426900" y="1342315"/>
            <a:ext cx="1213684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7">
            <a:extLst>
              <a:ext uri="{FF2B5EF4-FFF2-40B4-BE49-F238E27FC236}">
                <a16:creationId xmlns:a16="http://schemas.microsoft.com/office/drawing/2014/main" id="{17EF6D75-A86F-4536-A890-38B1686E331D}"/>
              </a:ext>
            </a:extLst>
          </p:cNvPr>
          <p:cNvSpPr/>
          <p:nvPr/>
        </p:nvSpPr>
        <p:spPr>
          <a:xfrm>
            <a:off x="5911970" y="1348062"/>
            <a:ext cx="1388415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Picture 9">
            <a:extLst>
              <a:ext uri="{FF2B5EF4-FFF2-40B4-BE49-F238E27FC236}">
                <a16:creationId xmlns:a16="http://schemas.microsoft.com/office/drawing/2014/main" id="{ECB06D41-D3A7-4844-B4B0-FBD683DB1D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680" y="1640676"/>
            <a:ext cx="375121" cy="581438"/>
          </a:xfrm>
          <a:prstGeom prst="rect">
            <a:avLst/>
          </a:prstGeom>
        </p:spPr>
      </p:pic>
      <p:cxnSp>
        <p:nvCxnSpPr>
          <p:cNvPr id="113" name="Straight Arrow Connector 97">
            <a:extLst>
              <a:ext uri="{FF2B5EF4-FFF2-40B4-BE49-F238E27FC236}">
                <a16:creationId xmlns:a16="http://schemas.microsoft.com/office/drawing/2014/main" id="{7E12D14F-EFD3-40D7-8E29-C181747EE6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62560" y="2023814"/>
            <a:ext cx="673100" cy="185738"/>
          </a:xfrm>
          <a:prstGeom prst="straightConnector1">
            <a:avLst/>
          </a:prstGeom>
          <a:noFill/>
          <a:ln w="12700" algn="ctr">
            <a:solidFill>
              <a:srgbClr val="17375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" name="TextBox 432">
            <a:extLst>
              <a:ext uri="{FF2B5EF4-FFF2-40B4-BE49-F238E27FC236}">
                <a16:creationId xmlns:a16="http://schemas.microsoft.com/office/drawing/2014/main" id="{BA389E92-1DDC-4B4E-B460-29850A37A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0064" y="1869096"/>
            <a:ext cx="43338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endParaRPr lang="zh-CN" altLang="en-US" sz="105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15" name="Straight Arrow Connector 97">
            <a:extLst>
              <a:ext uri="{FF2B5EF4-FFF2-40B4-BE49-F238E27FC236}">
                <a16:creationId xmlns:a16="http://schemas.microsoft.com/office/drawing/2014/main" id="{728C1469-84F1-41FE-B7FD-1C1820A8562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03194" y="3039368"/>
            <a:ext cx="827087" cy="264319"/>
          </a:xfrm>
          <a:prstGeom prst="straightConnector1">
            <a:avLst/>
          </a:prstGeom>
          <a:noFill/>
          <a:ln w="12700" algn="ctr">
            <a:solidFill>
              <a:srgbClr val="17375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TextBox 441">
            <a:extLst>
              <a:ext uri="{FF2B5EF4-FFF2-40B4-BE49-F238E27FC236}">
                <a16:creationId xmlns:a16="http://schemas.microsoft.com/office/drawing/2014/main" id="{EBE9E334-9EB1-43F6-8ED6-481038C98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631" y="2914326"/>
            <a:ext cx="7493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</a:t>
            </a: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req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3</a:t>
            </a:r>
            <a:endParaRPr lang="zh-CN" altLang="en-US" sz="105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17" name="Straight Arrow Connector 97">
            <a:extLst>
              <a:ext uri="{FF2B5EF4-FFF2-40B4-BE49-F238E27FC236}">
                <a16:creationId xmlns:a16="http://schemas.microsoft.com/office/drawing/2014/main" id="{41E9F6A6-8622-4303-B46B-8275DD6C83C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06369" y="3108424"/>
            <a:ext cx="827087" cy="264319"/>
          </a:xfrm>
          <a:prstGeom prst="straightConnector1">
            <a:avLst/>
          </a:prstGeom>
          <a:noFill/>
          <a:ln w="12700" algn="ctr">
            <a:solidFill>
              <a:srgbClr val="17375E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97">
            <a:extLst>
              <a:ext uri="{FF2B5EF4-FFF2-40B4-BE49-F238E27FC236}">
                <a16:creationId xmlns:a16="http://schemas.microsoft.com/office/drawing/2014/main" id="{C078DE50-0388-4834-8A30-67BD6AC3C8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38747" y="2083345"/>
            <a:ext cx="673100" cy="185738"/>
          </a:xfrm>
          <a:prstGeom prst="straightConnector1">
            <a:avLst/>
          </a:prstGeom>
          <a:noFill/>
          <a:ln w="12700" algn="ctr">
            <a:solidFill>
              <a:srgbClr val="17375E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Box 492">
            <a:extLst>
              <a:ext uri="{FF2B5EF4-FFF2-40B4-BE49-F238E27FC236}">
                <a16:creationId xmlns:a16="http://schemas.microsoft.com/office/drawing/2014/main" id="{A724D03B-4643-40DB-8688-0F08DE5EC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33" y="3237267"/>
            <a:ext cx="69532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rep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</a:t>
            </a: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rep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3</a:t>
            </a:r>
            <a:endParaRPr lang="zh-CN" altLang="en-US" sz="105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0" name="TextBox 493">
            <a:extLst>
              <a:ext uri="{FF2B5EF4-FFF2-40B4-BE49-F238E27FC236}">
                <a16:creationId xmlns:a16="http://schemas.microsoft.com/office/drawing/2014/main" id="{AF779DD8-D936-46A1-9F6D-E353675BE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810" y="2140209"/>
            <a:ext cx="43497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rep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endParaRPr lang="zh-CN" altLang="en-US" sz="105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1" name="TextBox 497">
            <a:extLst>
              <a:ext uri="{FF2B5EF4-FFF2-40B4-BE49-F238E27FC236}">
                <a16:creationId xmlns:a16="http://schemas.microsoft.com/office/drawing/2014/main" id="{D0BACF0C-5F3F-4666-B7CF-1265E20F1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984" y="2158355"/>
            <a:ext cx="614362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client</a:t>
            </a:r>
            <a:endParaRPr lang="zh-CN" altLang="en-US" sz="2000" b="0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2" name="TextBox 498">
            <a:extLst>
              <a:ext uri="{FF2B5EF4-FFF2-40B4-BE49-F238E27FC236}">
                <a16:creationId xmlns:a16="http://schemas.microsoft.com/office/drawing/2014/main" id="{F9E7692F-2AB5-4889-9AA9-A5D27ADBC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43" y="3560862"/>
            <a:ext cx="615950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client</a:t>
            </a:r>
            <a:endParaRPr lang="zh-CN" altLang="en-US" sz="2000" b="0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123" name="Picture 8">
            <a:extLst>
              <a:ext uri="{FF2B5EF4-FFF2-40B4-BE49-F238E27FC236}">
                <a16:creationId xmlns:a16="http://schemas.microsoft.com/office/drawing/2014/main" id="{D14073AB-E08E-404A-823E-202E0C3BF9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43" y="3151496"/>
            <a:ext cx="512765" cy="428801"/>
          </a:xfrm>
          <a:prstGeom prst="rect">
            <a:avLst/>
          </a:prstGeom>
        </p:spPr>
      </p:pic>
      <p:pic>
        <p:nvPicPr>
          <p:cNvPr id="124" name="Picture 8">
            <a:extLst>
              <a:ext uri="{FF2B5EF4-FFF2-40B4-BE49-F238E27FC236}">
                <a16:creationId xmlns:a16="http://schemas.microsoft.com/office/drawing/2014/main" id="{F9484B57-8A41-4454-9764-8A90E1EE60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0" y="1781522"/>
            <a:ext cx="512765" cy="428801"/>
          </a:xfrm>
          <a:prstGeom prst="rect">
            <a:avLst/>
          </a:prstGeom>
        </p:spPr>
      </p:pic>
      <p:pic>
        <p:nvPicPr>
          <p:cNvPr id="125" name="Picture 9">
            <a:extLst>
              <a:ext uri="{FF2B5EF4-FFF2-40B4-BE49-F238E27FC236}">
                <a16:creationId xmlns:a16="http://schemas.microsoft.com/office/drawing/2014/main" id="{00989D08-C53A-4F86-AD26-60318880C3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91" y="2508506"/>
            <a:ext cx="375121" cy="581438"/>
          </a:xfrm>
          <a:prstGeom prst="rect">
            <a:avLst/>
          </a:prstGeom>
        </p:spPr>
      </p:pic>
      <p:pic>
        <p:nvPicPr>
          <p:cNvPr id="126" name="Picture 9">
            <a:extLst>
              <a:ext uri="{FF2B5EF4-FFF2-40B4-BE49-F238E27FC236}">
                <a16:creationId xmlns:a16="http://schemas.microsoft.com/office/drawing/2014/main" id="{61B3A7C1-D717-4D70-8FAD-9A08AEFDA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10" y="3375673"/>
            <a:ext cx="375121" cy="581438"/>
          </a:xfrm>
          <a:prstGeom prst="rect">
            <a:avLst/>
          </a:prstGeom>
        </p:spPr>
      </p:pic>
      <p:sp>
        <p:nvSpPr>
          <p:cNvPr id="127" name="TextBox 432">
            <a:extLst>
              <a:ext uri="{FF2B5EF4-FFF2-40B4-BE49-F238E27FC236}">
                <a16:creationId xmlns:a16="http://schemas.microsoft.com/office/drawing/2014/main" id="{9C2231CF-F08E-4FB9-B813-B36734F11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559" y="1456136"/>
            <a:ext cx="6413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endParaRPr lang="zh-CN" altLang="en-US" sz="160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8" name="TextBox 441">
            <a:extLst>
              <a:ext uri="{FF2B5EF4-FFF2-40B4-BE49-F238E27FC236}">
                <a16:creationId xmlns:a16="http://schemas.microsoft.com/office/drawing/2014/main" id="{1CEFE4EC-12F9-4EA8-8175-268979AEB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444" y="1472343"/>
            <a:ext cx="6838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</a:t>
            </a:r>
            <a:endParaRPr lang="zh-CN" altLang="en-US" sz="160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9" name="TextBox 441">
            <a:extLst>
              <a:ext uri="{FF2B5EF4-FFF2-40B4-BE49-F238E27FC236}">
                <a16:creationId xmlns:a16="http://schemas.microsoft.com/office/drawing/2014/main" id="{06DB5F02-0176-49B1-A79E-2C9592227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308" y="1460790"/>
            <a:ext cx="8084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3</a:t>
            </a:r>
            <a:endParaRPr lang="zh-CN" altLang="en-US" sz="160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7376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AF9C4FB-084C-432A-B0CA-713CA6C37903}"/>
              </a:ext>
            </a:extLst>
          </p:cNvPr>
          <p:cNvSpPr/>
          <p:nvPr/>
        </p:nvSpPr>
        <p:spPr>
          <a:xfrm>
            <a:off x="765827" y="1075403"/>
            <a:ext cx="7352778" cy="106744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E3C53-96FA-45EE-9D38-96918182CA95}"/>
              </a:ext>
            </a:extLst>
          </p:cNvPr>
          <p:cNvSpPr/>
          <p:nvPr/>
        </p:nvSpPr>
        <p:spPr>
          <a:xfrm>
            <a:off x="756642" y="2299298"/>
            <a:ext cx="7352778" cy="6620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3DD7B7-1F51-49CE-AC61-14806261E763}"/>
              </a:ext>
            </a:extLst>
          </p:cNvPr>
          <p:cNvSpPr/>
          <p:nvPr/>
        </p:nvSpPr>
        <p:spPr>
          <a:xfrm>
            <a:off x="786391" y="3538734"/>
            <a:ext cx="7352778" cy="1020566"/>
          </a:xfrm>
          <a:prstGeom prst="rect">
            <a:avLst/>
          </a:prstGeom>
          <a:ln>
            <a:noFill/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88F66-7BF9-42C6-9D38-7E9AD75E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84571-0F5D-4AE4-BE71-BDDD16F76486}"/>
              </a:ext>
            </a:extLst>
          </p:cNvPr>
          <p:cNvSpPr txBox="1"/>
          <p:nvPr/>
        </p:nvSpPr>
        <p:spPr>
          <a:xfrm>
            <a:off x="2788051" y="3815000"/>
            <a:ext cx="15616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lt"/>
              </a:rPr>
              <a:t>PerfectLink</a:t>
            </a:r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B8F27-E4D7-4D2E-B9C1-C953230D2B66}"/>
              </a:ext>
            </a:extLst>
          </p:cNvPr>
          <p:cNvSpPr txBox="1"/>
          <p:nvPr/>
        </p:nvSpPr>
        <p:spPr>
          <a:xfrm>
            <a:off x="5278666" y="3621728"/>
            <a:ext cx="275781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lt"/>
              </a:rPr>
              <a:t>FailureDedector</a:t>
            </a:r>
          </a:p>
          <a:p>
            <a:pPr algn="ctr"/>
            <a:r>
              <a:rPr lang="en-US" dirty="0">
                <a:latin typeface="+mn-lt"/>
              </a:rPr>
              <a:t>(timing assumption)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C160E-6AC6-4C14-B43C-C833973A1D50}"/>
              </a:ext>
            </a:extLst>
          </p:cNvPr>
          <p:cNvSpPr txBox="1"/>
          <p:nvPr/>
        </p:nvSpPr>
        <p:spPr>
          <a:xfrm>
            <a:off x="915489" y="3806393"/>
            <a:ext cx="14655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lt"/>
              </a:rPr>
              <a:t>Quorum</a:t>
            </a:r>
            <a:endParaRPr lang="en-US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A4B87-1B37-4AA5-AB6D-2998363559B2}"/>
              </a:ext>
            </a:extLst>
          </p:cNvPr>
          <p:cNvSpPr txBox="1"/>
          <p:nvPr/>
        </p:nvSpPr>
        <p:spPr>
          <a:xfrm>
            <a:off x="2740038" y="2421164"/>
            <a:ext cx="17139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u="sng" dirty="0">
                <a:latin typeface="+mn-lt"/>
              </a:rPr>
              <a:t>Consensus</a:t>
            </a:r>
            <a:endParaRPr lang="en-US" b="1" u="sng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1DB2F-67C9-43BE-B335-339A33C4740E}"/>
              </a:ext>
            </a:extLst>
          </p:cNvPr>
          <p:cNvSpPr txBox="1"/>
          <p:nvPr/>
        </p:nvSpPr>
        <p:spPr>
          <a:xfrm>
            <a:off x="4753485" y="2421164"/>
            <a:ext cx="17139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6253A-8B16-4BA5-AFF6-7C3A243A04D9}"/>
              </a:ext>
            </a:extLst>
          </p:cNvPr>
          <p:cNvSpPr txBox="1"/>
          <p:nvPr/>
        </p:nvSpPr>
        <p:spPr>
          <a:xfrm>
            <a:off x="2889012" y="3031673"/>
            <a:ext cx="141603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Broadcast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43523-C084-46AD-8EC1-89F4746487A8}"/>
              </a:ext>
            </a:extLst>
          </p:cNvPr>
          <p:cNvSpPr txBox="1"/>
          <p:nvPr/>
        </p:nvSpPr>
        <p:spPr>
          <a:xfrm>
            <a:off x="787853" y="1169924"/>
            <a:ext cx="340603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lt"/>
              </a:rPr>
              <a:t>State Machine Replication</a:t>
            </a:r>
          </a:p>
          <a:p>
            <a:pPr algn="ctr"/>
            <a:r>
              <a:rPr lang="en-US" dirty="0">
                <a:latin typeface="+mn-lt"/>
              </a:rPr>
              <a:t>(Blockchain)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33C0E-8BB4-4400-9067-C946EBDBEF64}"/>
              </a:ext>
            </a:extLst>
          </p:cNvPr>
          <p:cNvSpPr txBox="1"/>
          <p:nvPr/>
        </p:nvSpPr>
        <p:spPr>
          <a:xfrm>
            <a:off x="4228854" y="1169923"/>
            <a:ext cx="119258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lt"/>
              </a:rPr>
              <a:t>Atomic Commit</a:t>
            </a:r>
            <a:endParaRPr lang="en-US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389E6F-D637-481C-A677-3BCEC390295B}"/>
              </a:ext>
            </a:extLst>
          </p:cNvPr>
          <p:cNvSpPr txBox="1"/>
          <p:nvPr/>
        </p:nvSpPr>
        <p:spPr>
          <a:xfrm>
            <a:off x="5468408" y="1169923"/>
            <a:ext cx="260502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altLang="en-US" dirty="0">
                <a:ea typeface="ＭＳ Ｐゴシック" panose="020B0600070205080204" pitchFamily="34" charset="-128"/>
              </a:rPr>
              <a:t>terminating reliable broadcast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7802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C3C7-68E7-4F82-A8CF-9FFE667F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02359"/>
            <a:ext cx="6368310" cy="452135"/>
          </a:xfrm>
        </p:spPr>
        <p:txBody>
          <a:bodyPr/>
          <a:lstStyle/>
          <a:p>
            <a:r>
              <a:rPr lang="en-US" altLang="zh-CN" dirty="0"/>
              <a:t>Consensus is harder than it looks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A282CC-2C2C-49F4-8349-72CF940B114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94565" y="986527"/>
            <a:ext cx="1338670" cy="1763850"/>
          </a:xfrm>
          <a:prstGeom prst="rect">
            <a:avLst/>
          </a:prstGeom>
          <a:ln>
            <a:noFill/>
          </a:ln>
        </p:spPr>
      </p:pic>
      <p:sp>
        <p:nvSpPr>
          <p:cNvPr id="5" name="CustomShape 1">
            <a:extLst>
              <a:ext uri="{FF2B5EF4-FFF2-40B4-BE49-F238E27FC236}">
                <a16:creationId xmlns:a16="http://schemas.microsoft.com/office/drawing/2014/main" id="{FB258E8D-48F1-4F0B-9182-D8D09DF6FBEA}"/>
              </a:ext>
            </a:extLst>
          </p:cNvPr>
          <p:cNvSpPr/>
          <p:nvPr/>
        </p:nvSpPr>
        <p:spPr>
          <a:xfrm>
            <a:off x="869502" y="2805763"/>
            <a:ext cx="2567118" cy="127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latin typeface="Arial"/>
              </a:rPr>
              <a:t>Leslie </a:t>
            </a:r>
            <a:r>
              <a:rPr lang="en-US" sz="1800" b="1" strike="noStrike" spc="-1" dirty="0" err="1">
                <a:latin typeface="Arial"/>
              </a:rPr>
              <a:t>Lamport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latin typeface="Arial"/>
              </a:rPr>
              <a:t>2013 Turing award winner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9EF4EE95-E599-4BB2-B8B8-C87455938BFB}"/>
              </a:ext>
            </a:extLst>
          </p:cNvPr>
          <p:cNvSpPr/>
          <p:nvPr/>
        </p:nvSpPr>
        <p:spPr>
          <a:xfrm>
            <a:off x="4572000" y="3954761"/>
            <a:ext cx="3939540" cy="83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Diego </a:t>
            </a:r>
            <a:r>
              <a:rPr lang="en-US" sz="1200" b="0" strike="noStrike" spc="-1" dirty="0" err="1">
                <a:latin typeface="Arial"/>
              </a:rPr>
              <a:t>Ongaro</a:t>
            </a:r>
            <a:r>
              <a:rPr lang="en-US" sz="1200" b="0" strike="noStrike" spc="-1" dirty="0">
                <a:latin typeface="Arial"/>
              </a:rPr>
              <a:t> and John </a:t>
            </a:r>
            <a:r>
              <a:rPr lang="en-US" sz="1200" b="0" strike="noStrike" spc="-1" dirty="0" err="1">
                <a:latin typeface="Arial"/>
              </a:rPr>
              <a:t>Ousterhout</a:t>
            </a:r>
            <a:r>
              <a:rPr lang="en-US" sz="1200" b="0" strike="noStrike" spc="-1" dirty="0">
                <a:latin typeface="Arial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In Search of an Understandable Consensus Algorithm. </a:t>
            </a:r>
            <a:r>
              <a:rPr lang="en-US" sz="1200" b="0" strike="noStrike" spc="-1" dirty="0" err="1">
                <a:latin typeface="Arial"/>
              </a:rPr>
              <a:t>Usenix</a:t>
            </a:r>
            <a:r>
              <a:rPr lang="en-US" sz="1200" b="0" strike="noStrike" spc="-1" dirty="0">
                <a:latin typeface="Arial"/>
              </a:rPr>
              <a:t> ATC’14.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F1733A4F-6109-4C13-8AAA-193D347131AF}"/>
              </a:ext>
            </a:extLst>
          </p:cNvPr>
          <p:cNvSpPr/>
          <p:nvPr/>
        </p:nvSpPr>
        <p:spPr>
          <a:xfrm>
            <a:off x="1369379" y="3517111"/>
            <a:ext cx="1557460" cy="54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strike="noStrike" spc="-1" dirty="0" err="1">
                <a:solidFill>
                  <a:srgbClr val="000000"/>
                </a:solidFill>
                <a:latin typeface="Arial"/>
              </a:rPr>
              <a:t>Paxos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F426FB-0D23-485D-BC69-2637AF4C1B4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457700" y="1180930"/>
            <a:ext cx="4345200" cy="2202520"/>
          </a:xfrm>
          <a:prstGeom prst="rect">
            <a:avLst/>
          </a:prstGeom>
          <a:ln>
            <a:noFill/>
          </a:ln>
        </p:spPr>
      </p:pic>
      <p:sp>
        <p:nvSpPr>
          <p:cNvPr id="9" name="CustomShape 4">
            <a:extLst>
              <a:ext uri="{FF2B5EF4-FFF2-40B4-BE49-F238E27FC236}">
                <a16:creationId xmlns:a16="http://schemas.microsoft.com/office/drawing/2014/main" id="{C502DD36-4519-4B3F-A99C-5704A7599F81}"/>
              </a:ext>
            </a:extLst>
          </p:cNvPr>
          <p:cNvSpPr/>
          <p:nvPr/>
        </p:nvSpPr>
        <p:spPr>
          <a:xfrm>
            <a:off x="5131518" y="3527060"/>
            <a:ext cx="746280" cy="45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Raft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0" name="CustomShape 5">
            <a:extLst>
              <a:ext uri="{FF2B5EF4-FFF2-40B4-BE49-F238E27FC236}">
                <a16:creationId xmlns:a16="http://schemas.microsoft.com/office/drawing/2014/main" id="{A3C04E20-FF68-454E-85BA-043A6164F8A4}"/>
              </a:ext>
            </a:extLst>
          </p:cNvPr>
          <p:cNvSpPr/>
          <p:nvPr/>
        </p:nvSpPr>
        <p:spPr>
          <a:xfrm>
            <a:off x="2986631" y="3642260"/>
            <a:ext cx="1409760" cy="221040"/>
          </a:xfrm>
          <a:custGeom>
            <a:avLst/>
            <a:gdLst/>
            <a:ahLst/>
            <a:cxnLst/>
            <a:rect l="l" t="t" r="r" b="b"/>
            <a:pathLst>
              <a:path w="3918" h="617">
                <a:moveTo>
                  <a:pt x="0" y="154"/>
                </a:moveTo>
                <a:lnTo>
                  <a:pt x="2938" y="154"/>
                </a:lnTo>
                <a:lnTo>
                  <a:pt x="2938" y="0"/>
                </a:lnTo>
                <a:lnTo>
                  <a:pt x="3917" y="308"/>
                </a:lnTo>
                <a:lnTo>
                  <a:pt x="2938" y="616"/>
                </a:lnTo>
                <a:lnTo>
                  <a:pt x="2938" y="462"/>
                </a:lnTo>
                <a:lnTo>
                  <a:pt x="0" y="462"/>
                </a:lnTo>
                <a:lnTo>
                  <a:pt x="0" y="1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45C5E2D7-9477-48CB-B953-CE73323E147E}"/>
              </a:ext>
            </a:extLst>
          </p:cNvPr>
          <p:cNvSpPr/>
          <p:nvPr/>
        </p:nvSpPr>
        <p:spPr>
          <a:xfrm>
            <a:off x="624841" y="4158910"/>
            <a:ext cx="3131819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Leslie </a:t>
            </a:r>
            <a:r>
              <a:rPr lang="en-US" sz="1200" b="0" strike="noStrike" spc="-1" dirty="0" err="1">
                <a:latin typeface="Arial"/>
              </a:rPr>
              <a:t>Lamport</a:t>
            </a:r>
            <a:r>
              <a:rPr lang="en-US" sz="1200" b="0" strike="noStrike" spc="-1" dirty="0">
                <a:latin typeface="Arial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latin typeface="Arial"/>
              </a:rPr>
              <a:t>The Part-Time Parliament. ACM TOCS’98.</a:t>
            </a:r>
          </a:p>
        </p:txBody>
      </p:sp>
    </p:spTree>
    <p:extLst>
      <p:ext uri="{BB962C8B-B14F-4D97-AF65-F5344CB8AC3E}">
        <p14:creationId xmlns:p14="http://schemas.microsoft.com/office/powerpoint/2010/main" val="909929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1A8C2-D395-4841-B5A3-7A859BE4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deployment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1A56F-4130-4DBB-8452-D153FFED0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949504"/>
            <a:ext cx="8473440" cy="3818430"/>
          </a:xfrm>
        </p:spPr>
        <p:txBody>
          <a:bodyPr/>
          <a:lstStyle/>
          <a:p>
            <a:r>
              <a:rPr lang="en-US" sz="2000" dirty="0"/>
              <a:t>Meta-data (configuration) management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Google Chubby, Apache </a:t>
            </a:r>
            <a:r>
              <a:rPr lang="en-US" sz="2000" dirty="0" err="1"/>
              <a:t>ZooKeeper</a:t>
            </a:r>
            <a:r>
              <a:rPr lang="en-US" sz="2000" dirty="0"/>
              <a:t>, </a:t>
            </a:r>
            <a:r>
              <a:rPr lang="en-US" sz="2000" dirty="0" err="1"/>
              <a:t>etcd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Large-scale database systems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Google Spanner, Tencent </a:t>
            </a:r>
            <a:r>
              <a:rPr lang="en-US" sz="2000" dirty="0" err="1"/>
              <a:t>PaxosStore</a:t>
            </a:r>
            <a:r>
              <a:rPr lang="en-US" sz="2000" dirty="0"/>
              <a:t>, Ant </a:t>
            </a:r>
            <a:r>
              <a:rPr lang="en-US" sz="2000" dirty="0" err="1"/>
              <a:t>OceanBase</a:t>
            </a:r>
            <a:r>
              <a:rPr lang="en-US" sz="2000" dirty="0"/>
              <a:t>, </a:t>
            </a:r>
            <a:r>
              <a:rPr lang="en-US" sz="2000" dirty="0" err="1"/>
              <a:t>TiDB</a:t>
            </a:r>
            <a:r>
              <a:rPr lang="en-US" sz="2000" dirty="0"/>
              <a:t>, </a:t>
            </a:r>
            <a:r>
              <a:rPr lang="en-US" sz="2000" dirty="0" err="1"/>
              <a:t>CockroachDB</a:t>
            </a:r>
            <a:r>
              <a:rPr lang="en-US" sz="2000" dirty="0"/>
              <a:t>, Huawei </a:t>
            </a:r>
            <a:r>
              <a:rPr lang="en-US" sz="2000" dirty="0" err="1"/>
              <a:t>openGauss</a:t>
            </a:r>
            <a:endParaRPr lang="en-US" dirty="0"/>
          </a:p>
          <a:p>
            <a:endParaRPr lang="en-US" sz="2000" dirty="0"/>
          </a:p>
          <a:p>
            <a:r>
              <a:rPr lang="en-US" sz="2000" dirty="0"/>
              <a:t>Blockchain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 err="1"/>
              <a:t>PoW</a:t>
            </a:r>
            <a:r>
              <a:rPr lang="en-US" sz="2000" dirty="0"/>
              <a:t>, </a:t>
            </a:r>
            <a:r>
              <a:rPr lang="en-US" sz="2000" dirty="0" err="1"/>
              <a:t>PoS</a:t>
            </a:r>
            <a:r>
              <a:rPr lang="en-US" sz="2000" dirty="0"/>
              <a:t>, permissioned blockchains</a:t>
            </a:r>
          </a:p>
        </p:txBody>
      </p:sp>
    </p:spTree>
    <p:extLst>
      <p:ext uri="{BB962C8B-B14F-4D97-AF65-F5344CB8AC3E}">
        <p14:creationId xmlns:p14="http://schemas.microsoft.com/office/powerpoint/2010/main" val="334689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B752-6C16-46EF-8699-AA758343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D73D-8F23-4309-96B8-476E7A991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(Uniform) Consensus algorithms using failure detectors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I: Consensus using P</a:t>
            </a:r>
          </a:p>
          <a:p>
            <a:r>
              <a:rPr lang="en-US" sz="2000" dirty="0"/>
              <a:t>II: Uniform consensus using 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8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D581-542E-47DA-9D6B-08397864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Consensus algorithm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B1D4F-FA49-42B0-A993-AE5E896C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949504"/>
            <a:ext cx="8717280" cy="3818430"/>
          </a:xfrm>
        </p:spPr>
        <p:txBody>
          <a:bodyPr>
            <a:normAutofit fontScale="92500"/>
          </a:bodyPr>
          <a:lstStyle/>
          <a:p>
            <a:r>
              <a:rPr lang="en-GB" altLang="en-US" dirty="0">
                <a:ea typeface="ＭＳ Ｐゴシック" panose="020B0600070205080204" pitchFamily="34" charset="-128"/>
              </a:rPr>
              <a:t>The processes go through rounds incrementally (1 to n):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dirty="0">
                <a:ea typeface="ＭＳ Ｐゴシック" panose="020B0600070205080204" pitchFamily="34" charset="-128"/>
              </a:rPr>
              <a:t>in each round, the process with the id corresponding to that round is the leader of the round</a:t>
            </a:r>
          </a:p>
          <a:p>
            <a:r>
              <a:rPr lang="en-GB" altLang="en-US" dirty="0">
                <a:ea typeface="ＭＳ Ｐゴシック" panose="020B0600070205080204" pitchFamily="34" charset="-128"/>
              </a:rPr>
              <a:t>The leader of a round decides its current proposal and broadcasts it to all</a:t>
            </a:r>
          </a:p>
          <a:p>
            <a:r>
              <a:rPr lang="en-GB" altLang="en-US" dirty="0">
                <a:ea typeface="ＭＳ Ｐゴシック" panose="020B0600070205080204" pitchFamily="34" charset="-128"/>
              </a:rPr>
              <a:t>A process that is not leader in a round waits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dirty="0">
                <a:ea typeface="ＭＳ Ｐゴシック" panose="020B0600070205080204" pitchFamily="34" charset="-128"/>
              </a:rPr>
              <a:t>(a) to deliver the proposal of the leader in that round to adopt it, 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dirty="0">
                <a:ea typeface="ＭＳ Ｐゴシック" panose="020B0600070205080204" pitchFamily="34" charset="-128"/>
              </a:rPr>
              <a:t>(b) to suspect the leader</a:t>
            </a:r>
          </a:p>
          <a:p>
            <a:endParaRPr lang="en-GB" altLang="en-US" dirty="0">
              <a:ea typeface="ＭＳ Ｐゴシック" panose="020B0600070205080204" pitchFamily="34" charset="-128"/>
            </a:endParaRPr>
          </a:p>
          <a:p>
            <a:endParaRPr lang="en-GB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5CD7DDEC-22B2-4D5B-A936-610B598956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8832429-A922-4B92-BEA8-0099A0AD27B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17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919F-1FB9-4ACE-9E86-5E4B8A59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5C5F8-A063-4DED-B47D-D81A237F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Implements: Consensus, instance c.</a:t>
            </a:r>
          </a:p>
          <a:p>
            <a:r>
              <a:rPr lang="en-US" dirty="0"/>
              <a:t>Uses: </a:t>
            </a:r>
            <a:r>
              <a:rPr lang="en-US" dirty="0" err="1"/>
              <a:t>BestEffortBroadcast</a:t>
            </a:r>
            <a:r>
              <a:rPr lang="en-US" dirty="0"/>
              <a:t>, instance </a:t>
            </a:r>
            <a:r>
              <a:rPr lang="en-US" dirty="0" err="1"/>
              <a:t>beb</a:t>
            </a:r>
            <a:r>
              <a:rPr lang="en-US" dirty="0"/>
              <a:t>; </a:t>
            </a:r>
            <a:r>
              <a:rPr lang="en-US" dirty="0" err="1"/>
              <a:t>PerfectFailureDetector</a:t>
            </a:r>
            <a:r>
              <a:rPr lang="en-US" dirty="0"/>
              <a:t>, instance 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c, Init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detectedranks</a:t>
            </a:r>
            <a:r>
              <a:rPr lang="en-US" dirty="0"/>
              <a:t> := ∅;</a:t>
            </a:r>
          </a:p>
          <a:p>
            <a:pPr marL="0" indent="0">
              <a:buNone/>
            </a:pPr>
            <a:r>
              <a:rPr lang="en-US" dirty="0"/>
              <a:t>	round := 1;</a:t>
            </a:r>
          </a:p>
          <a:p>
            <a:pPr marL="0" indent="0">
              <a:buNone/>
            </a:pPr>
            <a:r>
              <a:rPr lang="en-US" dirty="0"/>
              <a:t>	proposal := ⊥;</a:t>
            </a:r>
          </a:p>
          <a:p>
            <a:pPr marL="0" indent="0">
              <a:buNone/>
            </a:pPr>
            <a:r>
              <a:rPr lang="en-US" dirty="0"/>
              <a:t>	proposer := 0;</a:t>
            </a:r>
          </a:p>
          <a:p>
            <a:pPr marL="0" indent="0">
              <a:buNone/>
            </a:pPr>
            <a:r>
              <a:rPr lang="en-US" dirty="0"/>
              <a:t>	delivered := [FALSE]</a:t>
            </a:r>
            <a:r>
              <a:rPr lang="en-US" baseline="30000" dirty="0"/>
              <a:t>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broadcast := FALSE;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P, Crash | p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detectedranks</a:t>
            </a:r>
            <a:r>
              <a:rPr lang="en-US" dirty="0"/>
              <a:t> := </a:t>
            </a:r>
            <a:r>
              <a:rPr lang="en-US" dirty="0" err="1"/>
              <a:t>detectedranks</a:t>
            </a:r>
            <a:r>
              <a:rPr lang="en-US" dirty="0"/>
              <a:t> ∪ {rank(p)};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c, Propose | v &gt; </a:t>
            </a:r>
            <a:r>
              <a:rPr lang="en-US" b="1" dirty="0"/>
              <a:t>such that </a:t>
            </a:r>
            <a:r>
              <a:rPr lang="en-US" dirty="0"/>
              <a:t>proposal = ⊥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proposal := v;</a:t>
            </a:r>
          </a:p>
        </p:txBody>
      </p:sp>
    </p:spTree>
    <p:extLst>
      <p:ext uri="{BB962C8B-B14F-4D97-AF65-F5344CB8AC3E}">
        <p14:creationId xmlns:p14="http://schemas.microsoft.com/office/powerpoint/2010/main" val="123981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7CAC-3181-4F97-A639-6E9094A1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E6B27-4A0C-4662-BF41-F3B462D67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949504"/>
            <a:ext cx="8413750" cy="38184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upon</a:t>
            </a:r>
            <a:r>
              <a:rPr lang="en-US" sz="1600" dirty="0"/>
              <a:t> round = rank(self) ∧ proposal </a:t>
            </a:r>
            <a:r>
              <a:rPr lang="en-US" altLang="en-US" sz="1600" dirty="0">
                <a:ea typeface="ＭＳ Ｐゴシック" panose="020B0600070205080204" pitchFamily="34" charset="-128"/>
              </a:rPr>
              <a:t>≠</a:t>
            </a:r>
            <a:r>
              <a:rPr lang="en-US" sz="1600" dirty="0"/>
              <a:t> ⊥ ∧ broadcast = FALSE </a:t>
            </a:r>
            <a:r>
              <a:rPr lang="en-US" sz="1600" b="1" dirty="0"/>
              <a:t>do</a:t>
            </a:r>
          </a:p>
          <a:p>
            <a:pPr marL="400050" lvl="1" indent="0">
              <a:buNone/>
            </a:pPr>
            <a:r>
              <a:rPr lang="en-US" sz="1600" dirty="0"/>
              <a:t>broadcast := TRUE;</a:t>
            </a:r>
          </a:p>
          <a:p>
            <a:pPr marL="400050" lvl="1" indent="0">
              <a:buNone/>
            </a:pPr>
            <a:r>
              <a:rPr lang="en-US" sz="1600" b="1" dirty="0"/>
              <a:t>trigger</a:t>
            </a:r>
            <a:r>
              <a:rPr lang="en-US" sz="1600" dirty="0"/>
              <a:t> &lt; </a:t>
            </a:r>
            <a:r>
              <a:rPr lang="en-US" sz="1600" dirty="0" err="1"/>
              <a:t>beb</a:t>
            </a:r>
            <a:r>
              <a:rPr lang="en-US" sz="1600" dirty="0"/>
              <a:t>, Broadcast | [DECIDED, proposal] &gt;;</a:t>
            </a:r>
          </a:p>
          <a:p>
            <a:pPr marL="400050" lvl="1" indent="0">
              <a:buNone/>
            </a:pPr>
            <a:r>
              <a:rPr lang="en-US" sz="1600" b="1" dirty="0"/>
              <a:t>trigger</a:t>
            </a:r>
            <a:r>
              <a:rPr lang="en-US" sz="1600" dirty="0"/>
              <a:t> &lt; c, Decide | proposal &gt;;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upon</a:t>
            </a:r>
            <a:r>
              <a:rPr lang="en-US" sz="1600" dirty="0"/>
              <a:t> round ∈ </a:t>
            </a:r>
            <a:r>
              <a:rPr lang="en-US" sz="1600" dirty="0" err="1"/>
              <a:t>detectedranks</a:t>
            </a:r>
            <a:r>
              <a:rPr lang="en-US" sz="1600" dirty="0"/>
              <a:t> ∨ delivered[round] = TRUE </a:t>
            </a:r>
            <a:r>
              <a:rPr lang="en-US" sz="1600" b="1" dirty="0"/>
              <a:t>do</a:t>
            </a:r>
          </a:p>
          <a:p>
            <a:pPr marL="0" indent="0">
              <a:buNone/>
            </a:pPr>
            <a:r>
              <a:rPr lang="en-US" sz="1600" dirty="0"/>
              <a:t>	round := round + 1;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upon event </a:t>
            </a:r>
            <a:r>
              <a:rPr lang="en-US" sz="1600" dirty="0"/>
              <a:t>&lt; </a:t>
            </a:r>
            <a:r>
              <a:rPr lang="en-US" sz="1600" dirty="0" err="1"/>
              <a:t>beb</a:t>
            </a:r>
            <a:r>
              <a:rPr lang="en-US" sz="1600" dirty="0"/>
              <a:t>, Deliver | p, [DECIDED, v] &gt; </a:t>
            </a:r>
            <a:r>
              <a:rPr lang="en-US" sz="1600" b="1" dirty="0"/>
              <a:t>do</a:t>
            </a:r>
          </a:p>
          <a:p>
            <a:pPr marL="400050" lvl="1" indent="0">
              <a:buNone/>
            </a:pPr>
            <a:r>
              <a:rPr lang="en-US" sz="1600" dirty="0"/>
              <a:t>r := rank(p);</a:t>
            </a:r>
          </a:p>
          <a:p>
            <a:pPr marL="400050" lvl="1" indent="0">
              <a:buNone/>
            </a:pPr>
            <a:r>
              <a:rPr lang="en-US" sz="1600" b="1" dirty="0"/>
              <a:t>if</a:t>
            </a:r>
            <a:r>
              <a:rPr lang="en-US" sz="1600" dirty="0"/>
              <a:t> r &lt; rank(self) ∧ r &gt; proposer </a:t>
            </a:r>
            <a:r>
              <a:rPr lang="en-US" sz="1600" b="1" dirty="0"/>
              <a:t>then</a:t>
            </a:r>
          </a:p>
          <a:p>
            <a:pPr marL="400050" lvl="1" indent="0">
              <a:buNone/>
            </a:pPr>
            <a:r>
              <a:rPr lang="en-US" sz="1600" dirty="0"/>
              <a:t>		proposal := v;</a:t>
            </a:r>
          </a:p>
          <a:p>
            <a:pPr marL="400050" lvl="1" indent="0">
              <a:buNone/>
            </a:pPr>
            <a:r>
              <a:rPr lang="en-US" sz="1600" dirty="0"/>
              <a:t>		proposer := r;</a:t>
            </a:r>
          </a:p>
          <a:p>
            <a:pPr marL="400050" lvl="1" indent="0">
              <a:buNone/>
            </a:pPr>
            <a:r>
              <a:rPr lang="en-US" sz="1600" dirty="0"/>
              <a:t>delivered[r] := TRUE;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28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Last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Shared memory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altLang="en-US" dirty="0">
                <a:ea typeface="ＭＳ Ｐゴシック" panose="020B0600070205080204" pitchFamily="34" charset="-128"/>
              </a:rPr>
              <a:t>regular and atomic register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sr-Latn-C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2945835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FB40-1FA8-4054-8AC9-3A7679EC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Consensus</a:t>
            </a:r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1C4FC8F5-CF97-4846-8501-ADB043FE4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" y="1494818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7A5C4E01-E3F2-4906-B897-7E34B292D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2714018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8A0AD548-F42F-4973-87DD-C7ED5577A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26621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 dirty="0"/>
              <a:t>p1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45443EF-83D0-4341-9267-FBFB1BCE9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248541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p2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2D807F7-46DA-45A1-92A2-3AEC8BF4B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385701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p3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F91D4037-5DC4-49F9-9C3E-2859B6720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0" y="1647218"/>
            <a:ext cx="1371600" cy="26670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266ACFC4-DF97-4111-B4D0-8D57E7A65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2700" y="1647218"/>
            <a:ext cx="1143000" cy="9144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A5F1C1A2-05EB-4F5E-90FC-A2C892832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300" y="4466618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1E066EB-3195-4BA2-AF3D-CE734B515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93324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propose(0)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022DBEFE-F6B2-41BC-8D79-D553E457D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1190018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38AEEE24-9D06-4F0A-B664-830021C9D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5238" y="1045961"/>
            <a:ext cx="182562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decide(0)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45A7999A-0A21-43FF-BF50-F68F590EA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2" y="209806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propose(1)</a:t>
            </a: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7EA17AED-EF59-440D-8826-14385EBBF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2138" y="2401280"/>
            <a:ext cx="1587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49478F10-C10B-4249-AB1A-907831A76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" y="3592699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propose(0)</a:t>
            </a: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0A20DEA9-3F95-4FE1-A9E2-5EA4B12B4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163" y="4066754"/>
            <a:ext cx="1587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BA14322F-9F24-4DE5-8C07-5F73FED20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4100" y="1190018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D21EBCA9-8620-48C1-8C68-CE53483ED9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300" y="1266218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0205CB4B-B3FE-4194-8D45-920754E632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10100" y="1566255"/>
            <a:ext cx="1828800" cy="1000125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39A1B3BD-21BE-450E-B32E-C07BC5735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100" y="2866418"/>
            <a:ext cx="1752600" cy="1371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B16F39F3-FB1B-4932-A0BB-1DAC7A545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1300" y="1266218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E1EE9900-B8D7-425C-B463-11DD4B058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964" y="2266529"/>
            <a:ext cx="164147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decide(0)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91F4033A-5F7B-4589-8D48-5B281D81C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4542818"/>
            <a:ext cx="1709736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decide(0)</a:t>
            </a: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81AAE405-3F3B-484E-B36E-49CF3F0750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3088" y="1531330"/>
            <a:ext cx="1511300" cy="2817813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60FB3E59-B07E-4A91-865F-2660842EFF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8988" y="2828318"/>
            <a:ext cx="1295400" cy="1449387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53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58E3-2160-428C-9D3E-81BE9580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Consensus</a:t>
            </a:r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E5411F1C-3A3C-4F9A-B21C-DCE283F30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425" y="1551113"/>
            <a:ext cx="4046538" cy="2063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82FB255C-C810-414A-A405-6D326361D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625" y="2770313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882ECA5-BC36-48C3-B8D3-AC8F499CE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3225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p1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B3C0EA1-ADBF-4912-BC24-703E4A950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25417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p2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549D733-0BAA-46CE-B4FD-4D6ACF0FA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39133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p3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23157F3D-3EAB-435E-97CB-CDB15C8E2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9825" y="1703513"/>
            <a:ext cx="1400175" cy="2751137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0D76FD96-7453-4D17-BA72-2470540C4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1703513"/>
            <a:ext cx="479425" cy="331787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80D56A56-C3EE-4B54-B216-DC3CEF87CF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625" y="4522913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C5C08CBF-C6AD-4FE6-962C-12C1780E5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" y="85578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propose(0)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F92EB82E-BF74-4A2A-A9EF-6E94B4DDA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0775" y="1246313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74B681EB-32E4-491F-B897-453129580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855788"/>
            <a:ext cx="1638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decide(0)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B615102B-AACF-4FDC-A308-C85A50833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193211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propose(1)</a:t>
            </a: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160A6B54-C593-44D2-BCE9-67517C9EE0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463" y="2457575"/>
            <a:ext cx="1587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82A81872-E672-4B60-9CE7-CF0CE341F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052" y="3502944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propose(0)</a:t>
            </a: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C8577114-D83D-422D-908C-99583671A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0513" y="4113338"/>
            <a:ext cx="1587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4DAB1C7B-84C3-4812-828F-A210ECC162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7425" y="1246313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1963DA4D-E91C-4F70-991A-84A06DCB03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8625" y="1322513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994DDFD6-1A73-49F3-BFD8-BE39B74E5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3425" y="2922713"/>
            <a:ext cx="1752600" cy="1371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3B1A92D3-2392-4917-871A-B5154716B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4625" y="1322513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30FB4323-AD20-43FD-8DD8-EDD8C8930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2313113"/>
            <a:ext cx="1676400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decide(1)</a:t>
            </a: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9E22357D-2FFB-4DC5-B9C3-375F13B21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4697538"/>
            <a:ext cx="1816098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decide(1)</a:t>
            </a:r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7F48E593-1BBA-4BC4-B60F-6CFDFC8B24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2313" y="2884613"/>
            <a:ext cx="1295400" cy="1449387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3785A0C9-9296-4023-8B3C-8319F9C85B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7954" y="1256632"/>
            <a:ext cx="466725" cy="60960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id="{E3D1C1DD-0575-452D-860D-737B7BB24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8916" y="1180432"/>
            <a:ext cx="304800" cy="76200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id="{F3611BAC-6AD1-4F9A-A2C7-A8F8481A3D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78930" y="1780506"/>
            <a:ext cx="255588" cy="390525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0">
            <a:extLst>
              <a:ext uri="{FF2B5EF4-FFF2-40B4-BE49-F238E27FC236}">
                <a16:creationId xmlns:a16="http://schemas.microsoft.com/office/drawing/2014/main" id="{B352E631-AD68-4115-B69D-216730830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6393" y="1837656"/>
            <a:ext cx="196850" cy="223837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95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56D9-F598-4B9E-B7F5-4DE0F5DC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argument: Agreement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D047E-029F-4BA3-8D2A-36ECCE104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pi be the correct process with the smallest rank in an execution ex</a:t>
            </a:r>
          </a:p>
          <a:p>
            <a:r>
              <a:rPr lang="en-US" dirty="0"/>
              <a:t>Assume pi decides v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 = n): </a:t>
            </a:r>
            <a:r>
              <a:rPr lang="en-US" sz="2000" dirty="0" err="1"/>
              <a:t>pn</a:t>
            </a:r>
            <a:r>
              <a:rPr lang="en-US" sz="2000" dirty="0"/>
              <a:t> is the only correct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 &lt; n): in round </a:t>
            </a:r>
            <a:r>
              <a:rPr lang="en-US" sz="2000" dirty="0" err="1"/>
              <a:t>i</a:t>
            </a:r>
            <a:r>
              <a:rPr lang="en-US" sz="2000" dirty="0"/>
              <a:t>, all correct processes receive v and will not decide anything different from 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17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4F7B-5A3C-4365-9D02-1F77EFB1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DC5C-0496-483D-A38B-97688142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34" y="949504"/>
            <a:ext cx="8974899" cy="3818430"/>
          </a:xfrm>
        </p:spPr>
        <p:txBody>
          <a:bodyPr>
            <a:normAutofit/>
          </a:bodyPr>
          <a:lstStyle/>
          <a:p>
            <a:r>
              <a:rPr lang="en-US" sz="1800" dirty="0"/>
              <a:t>Name: Consensus, instance </a:t>
            </a:r>
            <a:r>
              <a:rPr lang="en-US" sz="1800" dirty="0" err="1"/>
              <a:t>uc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Request: &lt; </a:t>
            </a:r>
            <a:r>
              <a:rPr lang="en-US" sz="1800" dirty="0" err="1"/>
              <a:t>uc</a:t>
            </a:r>
            <a:r>
              <a:rPr lang="en-US" sz="1800" dirty="0"/>
              <a:t>, Propose | v &gt;: Proposes value v for consensus.</a:t>
            </a:r>
          </a:p>
          <a:p>
            <a:r>
              <a:rPr lang="en-US" sz="1800" dirty="0"/>
              <a:t>Indication: &lt; </a:t>
            </a:r>
            <a:r>
              <a:rPr lang="en-US" sz="1800" dirty="0" err="1"/>
              <a:t>uc</a:t>
            </a:r>
            <a:r>
              <a:rPr lang="en-US" sz="1800" dirty="0"/>
              <a:t>, Decide | v &gt;: Outputs a decided value v of consensus.</a:t>
            </a:r>
          </a:p>
          <a:p>
            <a:endParaRPr lang="en-US" sz="1800" dirty="0"/>
          </a:p>
          <a:p>
            <a:r>
              <a:rPr lang="en-US" sz="1800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C1. Termination</a:t>
            </a:r>
            <a:r>
              <a:rPr lang="en-US" sz="1800" dirty="0"/>
              <a:t>: Every correct process eventually decides some value.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C2. Validity</a:t>
            </a:r>
            <a:r>
              <a:rPr lang="en-US" sz="1800" dirty="0"/>
              <a:t>: If a process decides v, then v was proposed by some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C3. Integrity</a:t>
            </a:r>
            <a:r>
              <a:rPr lang="en-US" sz="1800" dirty="0"/>
              <a:t>: No process decides twice.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C4. </a:t>
            </a:r>
            <a:r>
              <a:rPr lang="en-US" sz="1800" b="1" u="sng" dirty="0">
                <a:solidFill>
                  <a:srgbClr val="FF0000"/>
                </a:solidFill>
              </a:rPr>
              <a:t>Uniform Agreement</a:t>
            </a:r>
            <a:r>
              <a:rPr lang="en-US" sz="1800" dirty="0"/>
              <a:t>: No two processes decide differently.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9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C0E9-E7A2-49CE-AFD1-A2B27F167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909F-3AF1-4685-A6CD-28094D46E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P-based uniform consensus algorithm</a:t>
            </a:r>
          </a:p>
          <a:p>
            <a:endParaRPr lang="en-US" dirty="0"/>
          </a:p>
          <a:p>
            <a:r>
              <a:rPr lang="en-US" dirty="0"/>
              <a:t>Idea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processes exchange and update proposals in rounds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After n rounds decide on the current proposal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833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B9D6-8A89-49A0-8047-1A78A3F6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Consensus algorithm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97CEC-3E25-4359-A15D-F91C9D6B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49504"/>
            <a:ext cx="8580329" cy="3818430"/>
          </a:xfrm>
        </p:spPr>
        <p:txBody>
          <a:bodyPr/>
          <a:lstStyle/>
          <a:p>
            <a:r>
              <a:rPr lang="en-GB" altLang="en-US" sz="2000" dirty="0">
                <a:ea typeface="ＭＳ Ｐゴシック" panose="020B0600070205080204" pitchFamily="34" charset="-128"/>
              </a:rPr>
              <a:t>The processes go through rounds incrementally (1 to n): 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000" b="1" dirty="0">
                <a:ea typeface="ＭＳ Ｐゴシック" panose="020B0600070205080204" pitchFamily="34" charset="-128"/>
              </a:rPr>
              <a:t>in each round </a:t>
            </a:r>
            <a:r>
              <a:rPr lang="en-GB" altLang="en-US" sz="2000" b="1" dirty="0" err="1">
                <a:ea typeface="ＭＳ Ｐゴシック" panose="020B0600070205080204" pitchFamily="34" charset="-128"/>
              </a:rPr>
              <a:t>i</a:t>
            </a:r>
            <a:r>
              <a:rPr lang="en-GB" altLang="en-US" sz="2000" b="1" dirty="0">
                <a:ea typeface="ＭＳ Ｐゴシック" panose="020B0600070205080204" pitchFamily="34" charset="-128"/>
              </a:rPr>
              <a:t>, process pi sends its proposal to all</a:t>
            </a:r>
          </a:p>
          <a:p>
            <a:endParaRPr lang="en-GB" altLang="en-US" sz="2000" dirty="0">
              <a:ea typeface="ＭＳ Ｐゴシック" panose="020B0600070205080204" pitchFamily="34" charset="-128"/>
            </a:endParaRPr>
          </a:p>
          <a:p>
            <a:r>
              <a:rPr lang="en-GB" altLang="en-US" sz="2000" dirty="0">
                <a:ea typeface="ＭＳ Ｐゴシック" panose="020B0600070205080204" pitchFamily="34" charset="-128"/>
              </a:rPr>
              <a:t>A process adopts any proposal it receives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000" dirty="0">
                <a:ea typeface="ＭＳ Ｐゴシック" panose="020B0600070205080204" pitchFamily="34" charset="-128"/>
              </a:rPr>
              <a:t>If the proposal is sent in previous round and more recent than its current proposal</a:t>
            </a:r>
          </a:p>
          <a:p>
            <a:endParaRPr lang="en-GB" altLang="en-US" sz="2000" dirty="0">
              <a:ea typeface="ＭＳ Ｐゴシック" panose="020B0600070205080204" pitchFamily="34" charset="-128"/>
            </a:endParaRPr>
          </a:p>
          <a:p>
            <a:r>
              <a:rPr lang="en-GB" altLang="en-US" sz="2000" dirty="0">
                <a:ea typeface="ＭＳ Ｐゴシック" panose="020B0600070205080204" pitchFamily="34" charset="-128"/>
              </a:rPr>
              <a:t>Process decide on their proposal at the end of round n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82C11A32-CEFA-463D-8802-1C9B1E5A22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4203962-7E74-4B75-BF4B-CDA50D0DA5C0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25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DE9D-8BE6-4C3D-B209-123F10A4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5D4DF-C9A2-46FC-99E3-45A3F2BE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" y="949504"/>
            <a:ext cx="8731250" cy="38184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Implements: </a:t>
            </a:r>
            <a:r>
              <a:rPr lang="en-US" dirty="0" err="1"/>
              <a:t>UniformConsensus</a:t>
            </a:r>
            <a:r>
              <a:rPr lang="en-US" dirty="0"/>
              <a:t>, instance </a:t>
            </a:r>
            <a:r>
              <a:rPr lang="en-US" dirty="0" err="1"/>
              <a:t>uc</a:t>
            </a:r>
            <a:r>
              <a:rPr lang="en-US" dirty="0"/>
              <a:t>.</a:t>
            </a:r>
          </a:p>
          <a:p>
            <a:r>
              <a:rPr lang="en-US" dirty="0"/>
              <a:t>Uses: </a:t>
            </a:r>
            <a:r>
              <a:rPr lang="en-US" dirty="0" err="1"/>
              <a:t>BestEffortBroadcast</a:t>
            </a:r>
            <a:r>
              <a:rPr lang="en-US" dirty="0"/>
              <a:t>, instance </a:t>
            </a:r>
            <a:r>
              <a:rPr lang="en-US" dirty="0" err="1"/>
              <a:t>beb</a:t>
            </a:r>
            <a:r>
              <a:rPr lang="en-US" dirty="0"/>
              <a:t>; </a:t>
            </a:r>
            <a:r>
              <a:rPr lang="en-US" dirty="0" err="1"/>
              <a:t>PerfectFailureDetector</a:t>
            </a:r>
            <a:r>
              <a:rPr lang="en-US" dirty="0"/>
              <a:t>, instance 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uc</a:t>
            </a:r>
            <a:r>
              <a:rPr lang="en-US" dirty="0"/>
              <a:t>, Init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correct := </a:t>
            </a:r>
            <a:r>
              <a:rPr lang="el-GR" dirty="0"/>
              <a:t>Π;</a:t>
            </a:r>
          </a:p>
          <a:p>
            <a:pPr marL="0" indent="0">
              <a:buNone/>
            </a:pPr>
            <a:r>
              <a:rPr lang="en-US" dirty="0"/>
              <a:t>	round := 1;</a:t>
            </a:r>
          </a:p>
          <a:p>
            <a:pPr marL="0" indent="0">
              <a:buNone/>
            </a:pPr>
            <a:r>
              <a:rPr lang="en-US" dirty="0"/>
              <a:t>	proposal := ⊥;</a:t>
            </a:r>
          </a:p>
          <a:p>
            <a:pPr marL="0" indent="0">
              <a:buNone/>
            </a:pPr>
            <a:r>
              <a:rPr lang="en-US" dirty="0"/>
              <a:t>	proposer := 0;</a:t>
            </a:r>
          </a:p>
          <a:p>
            <a:pPr marL="0" indent="0">
              <a:buNone/>
            </a:pPr>
            <a:r>
              <a:rPr lang="en-US" dirty="0"/>
              <a:t>	delivered := [FALSE]</a:t>
            </a:r>
            <a:r>
              <a:rPr lang="en-US" baseline="30000" dirty="0"/>
              <a:t>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broadcast := FALSE;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P, Crash | p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detectedranks</a:t>
            </a:r>
            <a:r>
              <a:rPr lang="en-US" dirty="0"/>
              <a:t> := </a:t>
            </a:r>
            <a:r>
              <a:rPr lang="en-US" dirty="0" err="1"/>
              <a:t>detectedranks</a:t>
            </a:r>
            <a:r>
              <a:rPr lang="en-US" dirty="0"/>
              <a:t> ∪ {rank(p)};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uc</a:t>
            </a:r>
            <a:r>
              <a:rPr lang="en-US" dirty="0"/>
              <a:t>, Propose | v &gt; </a:t>
            </a:r>
            <a:r>
              <a:rPr lang="en-US" b="1" dirty="0"/>
              <a:t>such that </a:t>
            </a:r>
            <a:r>
              <a:rPr lang="en-US" dirty="0"/>
              <a:t>proposal = ⊥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proposal := v;</a:t>
            </a:r>
          </a:p>
        </p:txBody>
      </p:sp>
    </p:spTree>
    <p:extLst>
      <p:ext uri="{BB962C8B-B14F-4D97-AF65-F5344CB8AC3E}">
        <p14:creationId xmlns:p14="http://schemas.microsoft.com/office/powerpoint/2010/main" val="32960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3CF76-C456-48D3-89BA-6E3C2D08B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90A1E-9A76-4FC0-9D03-98D9C07A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/>
              <a:t>upon</a:t>
            </a:r>
            <a:r>
              <a:rPr lang="en-US" sz="1600" dirty="0"/>
              <a:t> round = rank(self) ∧ proposal </a:t>
            </a:r>
            <a:r>
              <a:rPr lang="en-US" altLang="en-US" sz="1600" dirty="0">
                <a:ea typeface="ＭＳ Ｐゴシック" panose="020B0600070205080204" pitchFamily="34" charset="-128"/>
              </a:rPr>
              <a:t>≠</a:t>
            </a:r>
            <a:r>
              <a:rPr lang="en-US" sz="1600" dirty="0"/>
              <a:t> ⊥ ∧ broadcast = FALSE </a:t>
            </a:r>
            <a:r>
              <a:rPr lang="en-US" sz="1600" b="1" dirty="0"/>
              <a:t>do</a:t>
            </a:r>
          </a:p>
          <a:p>
            <a:pPr marL="400050" lvl="1" indent="0">
              <a:buNone/>
            </a:pPr>
            <a:r>
              <a:rPr lang="en-US" sz="1600" dirty="0"/>
              <a:t>broadcast := TRUE;</a:t>
            </a:r>
          </a:p>
          <a:p>
            <a:pPr marL="400050" lvl="1" indent="0">
              <a:buNone/>
            </a:pPr>
            <a:r>
              <a:rPr lang="en-US" sz="1600" b="1" dirty="0"/>
              <a:t>trigger</a:t>
            </a:r>
            <a:r>
              <a:rPr lang="en-US" sz="1600" dirty="0"/>
              <a:t> &lt; </a:t>
            </a:r>
            <a:r>
              <a:rPr lang="en-US" sz="1600" dirty="0" err="1"/>
              <a:t>beb</a:t>
            </a:r>
            <a:r>
              <a:rPr lang="en-US" sz="1600" dirty="0"/>
              <a:t>, Broadcast | [PROPOSAL, proposal] &gt;;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upon event </a:t>
            </a:r>
            <a:r>
              <a:rPr lang="en-US" sz="1600" dirty="0"/>
              <a:t>&lt; </a:t>
            </a:r>
            <a:r>
              <a:rPr lang="en-US" sz="1600" dirty="0" err="1"/>
              <a:t>beb</a:t>
            </a:r>
            <a:r>
              <a:rPr lang="en-US" sz="1600" dirty="0"/>
              <a:t>, Deliver | p, [PROPOSAL, v] &gt; </a:t>
            </a:r>
            <a:r>
              <a:rPr lang="en-US" sz="1600" b="1" dirty="0"/>
              <a:t>do</a:t>
            </a:r>
          </a:p>
          <a:p>
            <a:pPr marL="400050" lvl="1" indent="0">
              <a:buNone/>
            </a:pPr>
            <a:r>
              <a:rPr lang="en-US" sz="1600" b="1" dirty="0"/>
              <a:t>	</a:t>
            </a:r>
            <a:r>
              <a:rPr lang="en-US" sz="1600" dirty="0"/>
              <a:t>r := rank(p);</a:t>
            </a:r>
          </a:p>
          <a:p>
            <a:pPr marL="400050" lvl="1" indent="0">
              <a:buNone/>
            </a:pPr>
            <a:r>
              <a:rPr lang="en-US" sz="1600" b="1" dirty="0"/>
              <a:t>if</a:t>
            </a:r>
            <a:r>
              <a:rPr lang="en-US" sz="1600" dirty="0"/>
              <a:t> r &lt; rank(self) ∧ r &gt; proposer </a:t>
            </a:r>
            <a:r>
              <a:rPr lang="en-US" sz="1600" b="1" dirty="0"/>
              <a:t>then</a:t>
            </a:r>
          </a:p>
          <a:p>
            <a:pPr marL="400050" lvl="1" indent="0">
              <a:buNone/>
            </a:pPr>
            <a:r>
              <a:rPr lang="en-US" sz="1600" dirty="0"/>
              <a:t>		proposal := v;</a:t>
            </a:r>
          </a:p>
          <a:p>
            <a:pPr marL="400050" lvl="1" indent="0">
              <a:buNone/>
            </a:pPr>
            <a:r>
              <a:rPr lang="en-US" sz="1600" dirty="0"/>
              <a:t>		proposer := r;</a:t>
            </a:r>
          </a:p>
          <a:p>
            <a:pPr marL="400050" lvl="1" indent="0">
              <a:buNone/>
            </a:pPr>
            <a:r>
              <a:rPr lang="en-US" sz="1600" dirty="0"/>
              <a:t>delivered[r] := TRUE;</a:t>
            </a:r>
            <a:endParaRPr lang="en-US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upon</a:t>
            </a:r>
            <a:r>
              <a:rPr lang="en-US" sz="1600" dirty="0"/>
              <a:t> round ∈ </a:t>
            </a:r>
            <a:r>
              <a:rPr lang="en-US" sz="1600" dirty="0" err="1"/>
              <a:t>detectedranks</a:t>
            </a:r>
            <a:r>
              <a:rPr lang="en-US" sz="1600" dirty="0"/>
              <a:t> ∨ delivered[round] = TRUE </a:t>
            </a:r>
            <a:r>
              <a:rPr lang="en-US" sz="1600" b="1" dirty="0"/>
              <a:t>do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/>
              <a:t>if</a:t>
            </a:r>
            <a:r>
              <a:rPr lang="en-US" sz="1600" dirty="0"/>
              <a:t> round = n </a:t>
            </a:r>
            <a:r>
              <a:rPr lang="en-US" sz="1600" b="1" dirty="0"/>
              <a:t>then</a:t>
            </a:r>
          </a:p>
          <a:p>
            <a:pPr marL="0" indent="0">
              <a:buNone/>
            </a:pPr>
            <a:r>
              <a:rPr lang="en-US" sz="1600" dirty="0"/>
              <a:t>		</a:t>
            </a:r>
            <a:r>
              <a:rPr lang="en-US" sz="1600" b="1" dirty="0"/>
              <a:t>trigger</a:t>
            </a:r>
            <a:r>
              <a:rPr lang="en-US" sz="1600" dirty="0"/>
              <a:t> &lt; c, Decide | proposal &gt;;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b="1" dirty="0"/>
              <a:t>else</a:t>
            </a:r>
          </a:p>
          <a:p>
            <a:pPr marL="0" indent="0">
              <a:buNone/>
            </a:pPr>
            <a:r>
              <a:rPr lang="en-US" sz="1600" dirty="0"/>
              <a:t>		round := round + 1;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39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DA22-846F-49D0-8542-D3F0286B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5965B58B-E2FD-4CCD-9E22-B758803C65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" y="1551113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22CCCBBF-9DE8-45FC-8AE9-71075CA0C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" y="2770313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371EAE8-EE78-4404-B102-5550F3E12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" y="13225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p1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5767C60D-E43E-44F8-BEDF-93A5940F8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" y="25417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p2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A307B03D-2E6A-4847-A3E5-BA0D5B6CD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" y="39133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p3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47B1C50F-E4CC-4C4D-ADFC-1B8A10FDB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5540" y="1703513"/>
            <a:ext cx="1371600" cy="26670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002D6849-E7A3-45FA-9726-38E45F92F2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1740" y="1703513"/>
            <a:ext cx="1143000" cy="9144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295EDA07-0167-457F-8C4B-FB207C7045C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" y="4522913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26CDE348-E03D-44E7-BCAF-D5E92C367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422" y="896269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propose(0)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35B2587D-38E4-4907-B2DB-9150A2CA0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" y="193211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propose(1)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7DD21161-8FA9-4FFD-83F4-60DB5A7E2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" y="353231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propose(0)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9E3B6A50-6D35-45C5-AD15-896992F857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6228" y="4141913"/>
            <a:ext cx="1587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0E8CD0B0-2EEF-4649-9EA3-546E161C6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3140" y="1246313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80430FE8-9B75-404F-857B-BD8AE4093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4915" y="1322513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530C6AEC-71E7-4568-A07F-A705990D4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7940" y="1587625"/>
            <a:ext cx="1368425" cy="103505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3F6E63F8-606F-45B5-AC2B-F6D2364E1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5565" y="2922713"/>
            <a:ext cx="1247775" cy="1406525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A613F253-0609-493E-B82A-1E582EBC6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6440" y="1160588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DF94B8BB-FBAD-4EC3-A493-8EA8C7055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853" y="4610225"/>
            <a:ext cx="1661158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decide(0)</a:t>
            </a:r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992E6EEF-79B6-437B-9C78-E1B562A82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2415" y="2457575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20ED5E04-BDD7-4408-8114-D52DE495C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039" y="2925888"/>
            <a:ext cx="1565909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decide(0)</a:t>
            </a:r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0008DA60-63A1-4438-B4C8-5FF1F3C9A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2415" y="1233613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BDA209EA-5267-4432-AA07-578BAD97D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040" y="1701925"/>
            <a:ext cx="1564320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decide(0)</a:t>
            </a: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382A604D-55F2-4EB6-93F6-22328DBA9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240" y="1305050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5656C161-D5DB-46F8-B51D-254BE9F219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49240" y="2813175"/>
            <a:ext cx="1152525" cy="1665288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88C479C9-342E-43A0-BD1B-FCA04FCA8F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22265" y="1587625"/>
            <a:ext cx="1079500" cy="2674938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5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BA585-8B39-4C83-BDC4-250C4AAC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</a:t>
            </a:r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9484837D-4CB7-4EBD-8B0F-F92B53B35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00" y="1554163"/>
            <a:ext cx="4046538" cy="2063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2">
            <a:extLst>
              <a:ext uri="{FF2B5EF4-FFF2-40B4-BE49-F238E27FC236}">
                <a16:creationId xmlns:a16="http://schemas.microsoft.com/office/drawing/2014/main" id="{042C6382-049C-4A96-BE07-2BDF36366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500" y="2773363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A97BF2F3-C638-43DB-9967-72739D03A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132556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p1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D98AA2C-2891-4063-94E8-AF548E22C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254476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p2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8616860F-F2C7-41E7-B50A-023FDFE98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391636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p3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FB62BD91-E075-4108-9335-CDFD9B43B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5700" y="1706563"/>
            <a:ext cx="1400175" cy="2751137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5211A972-2DFC-4A35-8DF3-C351C9EDD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1900" y="1706563"/>
            <a:ext cx="479425" cy="331787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67939176-8C5E-40A7-96EB-0AC0B3E62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500" y="4525963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BCBA242E-385D-417B-9DE2-397005618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" y="878682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propose(0)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F890604-053D-45F9-9BC2-01B8401E8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193516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propose(1)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C5B5C565-738B-4519-AD2D-B3E9596CA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353536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propose(0)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EA38217D-D66B-4BE2-80A5-B99634C5C9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70900" y="4130675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ADA5258D-76A3-4928-94AE-D2EE2F3A2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3300" y="1249363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965D890B-ADBF-47D6-972A-22A257315E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00" y="1325563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4733AB8F-6A5E-45E5-8B6A-5265D9E501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59300" y="2925763"/>
            <a:ext cx="1752600" cy="1371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556A9B47-8E15-4E2C-8D8D-5CA1DCAA17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1325563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25">
            <a:extLst>
              <a:ext uri="{FF2B5EF4-FFF2-40B4-BE49-F238E27FC236}">
                <a16:creationId xmlns:a16="http://schemas.microsoft.com/office/drawing/2014/main" id="{5AC616B7-A07A-4503-A29F-AF8AC63C6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826" y="3682121"/>
            <a:ext cx="1646236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decide(1)</a:t>
            </a:r>
          </a:p>
        </p:txBody>
      </p:sp>
      <p:sp>
        <p:nvSpPr>
          <p:cNvPr id="21" name="Line 27">
            <a:extLst>
              <a:ext uri="{FF2B5EF4-FFF2-40B4-BE49-F238E27FC236}">
                <a16:creationId xmlns:a16="http://schemas.microsoft.com/office/drawing/2014/main" id="{4D3C226A-6194-45D8-9063-36A325551E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8188" y="2887663"/>
            <a:ext cx="1295400" cy="1449387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00BF5511-66A1-40B5-ACB0-066EDA5AD4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3263" y="1230313"/>
            <a:ext cx="466725" cy="60960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AA419050-02D7-452D-9194-CF0461855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4225" y="1154113"/>
            <a:ext cx="304800" cy="76200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D1D2787A-C994-4228-906D-D61B50472F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2431" y="1797051"/>
            <a:ext cx="255588" cy="390525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BAF0CDFA-7FD5-4CA4-8BAE-63A2DB382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9894" y="1854201"/>
            <a:ext cx="196850" cy="223837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5">
            <a:extLst>
              <a:ext uri="{FF2B5EF4-FFF2-40B4-BE49-F238E27FC236}">
                <a16:creationId xmlns:a16="http://schemas.microsoft.com/office/drawing/2014/main" id="{19AF24D1-8430-41A3-9852-F74C07ACF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6300" y="2524125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2CAFE2C7-D02B-4FB8-958C-605F29FA5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312" y="2081213"/>
            <a:ext cx="1563687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decide(1)</a:t>
            </a:r>
          </a:p>
        </p:txBody>
      </p:sp>
    </p:spTree>
    <p:extLst>
      <p:ext uri="{BB962C8B-B14F-4D97-AF65-F5344CB8AC3E}">
        <p14:creationId xmlns:p14="http://schemas.microsoft.com/office/powerpoint/2010/main" val="7283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E597-D854-43F8-B6DF-C07913F4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Outline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229B2F6D-E1C4-478E-880A-F37E24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This course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Consensus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D6A27B23-A8C0-4980-9EAA-9E04C15A2F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B27DC7-96E8-4620-AD6E-CF53C6DAE9E8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</a:t>
            </a:fld>
            <a:endParaRPr lang="fr-FR" altLang="en-US" dirty="0">
              <a:solidFill>
                <a:schemeClr val="bg2"/>
              </a:solidFill>
              <a:latin typeface="Eurostile LT Std"/>
            </a:endParaRPr>
          </a:p>
        </p:txBody>
      </p:sp>
    </p:spTree>
    <p:extLst>
      <p:ext uri="{BB962C8B-B14F-4D97-AF65-F5344CB8AC3E}">
        <p14:creationId xmlns:p14="http://schemas.microsoft.com/office/powerpoint/2010/main" val="1580154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6F0B-CE61-4EEB-9067-5D041976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argument: Uniform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B500-E261-4B3E-B4D7-CBCABD47E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502650" cy="3818430"/>
          </a:xfrm>
        </p:spPr>
        <p:txBody>
          <a:bodyPr/>
          <a:lstStyle/>
          <a:p>
            <a:r>
              <a:rPr lang="en-US" sz="2000" dirty="0"/>
              <a:t>Consider the process with the lowest id which decides, say 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Hence, pi completes round n</a:t>
            </a:r>
          </a:p>
          <a:p>
            <a:endParaRPr lang="en-US" sz="2000" dirty="0"/>
          </a:p>
          <a:p>
            <a:r>
              <a:rPr lang="en-US" sz="2000" dirty="0"/>
              <a:t>in round </a:t>
            </a:r>
            <a:r>
              <a:rPr lang="en-US" sz="2000" dirty="0" err="1"/>
              <a:t>i</a:t>
            </a:r>
            <a:r>
              <a:rPr lang="en-US" sz="2000" dirty="0"/>
              <a:t>, every </a:t>
            </a:r>
            <a:r>
              <a:rPr lang="en-US" sz="2000" dirty="0" err="1"/>
              <a:t>pj</a:t>
            </a:r>
            <a:r>
              <a:rPr lang="en-US" sz="2000" dirty="0"/>
              <a:t> with j &gt; </a:t>
            </a:r>
            <a:r>
              <a:rPr lang="en-US" sz="2000" dirty="0" err="1"/>
              <a:t>i</a:t>
            </a:r>
            <a:r>
              <a:rPr lang="en-US" sz="2000" dirty="0"/>
              <a:t> receives the proposal of pi and adopts it</a:t>
            </a:r>
          </a:p>
          <a:p>
            <a:endParaRPr lang="en-US" sz="2000" dirty="0"/>
          </a:p>
          <a:p>
            <a:r>
              <a:rPr lang="en-US" sz="2000" dirty="0"/>
              <a:t>Hence, every process which sends a message after round </a:t>
            </a:r>
            <a:r>
              <a:rPr lang="en-US" sz="2000" dirty="0" err="1"/>
              <a:t>i</a:t>
            </a:r>
            <a:r>
              <a:rPr lang="en-US" sz="2000" dirty="0"/>
              <a:t> has the same proposal at the end of round </a:t>
            </a:r>
            <a:r>
              <a:rPr lang="en-US" sz="2000" dirty="0" err="1"/>
              <a:t>i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9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5D7C-928F-41B4-A94E-097AA23B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Total Order Broadcast Agenda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16A06DF-5535-4BB8-9C95-6B74E4CE2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>
                <a:ea typeface="ＭＳ Ｐゴシック" panose="020B0600070205080204" pitchFamily="34" charset="-128"/>
              </a:rPr>
              <a:t>Why, where?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Specification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Consensus-based Algorithm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5DA8FA97-715D-4451-A2B3-B5E14FB365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5EECBA4-F0E5-44D0-A3E8-88E40B38A1A5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31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1A2D-7CD9-4334-A112-BD139AB6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total order?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FFE2C-3D2F-4224-A4C6-EFBF9DF0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Reliable broadcast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processes are free to deliver messages in any order they wish</a:t>
            </a:r>
          </a:p>
          <a:p>
            <a:endParaRPr lang="en-US" sz="2000" dirty="0"/>
          </a:p>
          <a:p>
            <a:r>
              <a:rPr lang="en-US" sz="2000" dirty="0"/>
              <a:t>Causal broadcast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processes need to deliver messages according to some order (causal order)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 order imposed by causal broadcast is however partial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Causally unrelated messages might be delivered in different order by the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5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2717-AB54-48FD-BFAE-0C399BE3F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broadcast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9E3215B5-3041-47F7-8E05-498402165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987" y="1474913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5930D75-F3D0-4BC6-9C10-9046E8E17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187" y="2694113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F709353-98B6-4513-84AA-FC746DD5F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87" y="1195513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BF722DE2-835D-40CC-A7DA-B0F2A659A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87" y="2465513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0391896F-988F-44AA-B759-7CFC1836F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87" y="3837113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678CFB46-459B-49EE-9098-110B0B6D9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3587" y="1551113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B8C5DAA1-0FD4-48D0-8321-D9BD16724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187" y="1932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m2</a:t>
            </a:r>
            <a:endParaRPr lang="en-GB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A21922E-16ED-4527-8D18-B0070C74ED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5987" y="1551113"/>
            <a:ext cx="5943600" cy="2667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38D123B3-BE8B-4656-A96F-3A0D34ABE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187" y="4446713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F9A4D19-E062-4629-8EF1-BDD21EE3B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187" y="23893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6549ADB7-6BA7-4B3B-B9E2-B7BBE325C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4187" y="11701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19BD002B-E317-4DC9-994D-4ED7935991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01987" y="41419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D631CFE1-4FB8-45CF-975D-E0504AD8C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4787" y="36847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5E8125D8-2984-459A-8E45-C53468FA79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4787" y="1551113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Box 20">
            <a:extLst>
              <a:ext uri="{FF2B5EF4-FFF2-40B4-BE49-F238E27FC236}">
                <a16:creationId xmlns:a16="http://schemas.microsoft.com/office/drawing/2014/main" id="{7F888512-BED5-4DFF-BD51-BF0D0988E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387" y="20083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10486B7B-D299-4FE3-8A08-12B633DF0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187" y="23893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9E508914-4674-40A4-8A1A-4EC70B936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8587" y="1551113"/>
            <a:ext cx="1828800" cy="2819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7F7D266C-EC96-4D34-95E0-9BE0C6C21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4987" y="36847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m2</a:t>
            </a:r>
            <a:endParaRPr lang="en-GB" altLang="en-US"/>
          </a:p>
        </p:txBody>
      </p:sp>
      <p:sp>
        <p:nvSpPr>
          <p:cNvPr id="22" name="Line 25">
            <a:extLst>
              <a:ext uri="{FF2B5EF4-FFF2-40B4-BE49-F238E27FC236}">
                <a16:creationId xmlns:a16="http://schemas.microsoft.com/office/drawing/2014/main" id="{93358E35-A308-4BED-912D-025C73F70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5987" y="40657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D0E997DF-D2BA-482C-900D-FDE1C28C5C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0587" y="11701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CFAB8D97-08AF-4A14-9B50-CD6412B7A6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9787" y="2813176"/>
            <a:ext cx="396875" cy="15573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30">
            <a:extLst>
              <a:ext uri="{FF2B5EF4-FFF2-40B4-BE49-F238E27FC236}">
                <a16:creationId xmlns:a16="http://schemas.microsoft.com/office/drawing/2014/main" id="{8DB99739-BC3D-4F1C-A754-5F1D77A31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82187" y="1627313"/>
            <a:ext cx="670560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340254E5-9E26-4A68-BB2B-ADEA63D08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444" y="903851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dirty="0"/>
              <a:t>m1</a:t>
            </a:r>
            <a:endParaRPr lang="en-GB" altLang="en-US" dirty="0"/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id="{C5492365-FC32-40C7-A9BB-6695C6183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587" y="4599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28" name="Line 33">
            <a:extLst>
              <a:ext uri="{FF2B5EF4-FFF2-40B4-BE49-F238E27FC236}">
                <a16:creationId xmlns:a16="http://schemas.microsoft.com/office/drawing/2014/main" id="{5F010A01-3D3E-4A7D-9789-60C55A8106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187" y="23893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34">
            <a:extLst>
              <a:ext uri="{FF2B5EF4-FFF2-40B4-BE49-F238E27FC236}">
                <a16:creationId xmlns:a16="http://schemas.microsoft.com/office/drawing/2014/main" id="{27A310E9-45E8-4E3D-996C-086508614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540187" y="11701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35">
            <a:extLst>
              <a:ext uri="{FF2B5EF4-FFF2-40B4-BE49-F238E27FC236}">
                <a16:creationId xmlns:a16="http://schemas.microsoft.com/office/drawing/2014/main" id="{26817450-3BEB-4344-95B9-4E4AA887E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587" y="789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31" name="Text Box 36">
            <a:extLst>
              <a:ext uri="{FF2B5EF4-FFF2-40B4-BE49-F238E27FC236}">
                <a16:creationId xmlns:a16="http://schemas.microsoft.com/office/drawing/2014/main" id="{03804F97-0DC8-4E7B-84BB-928C1E7B1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787" y="789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m2</a:t>
            </a:r>
            <a:endParaRPr lang="en-GB" altLang="en-US"/>
          </a:p>
        </p:txBody>
      </p:sp>
      <p:sp>
        <p:nvSpPr>
          <p:cNvPr id="32" name="Text Box 37">
            <a:extLst>
              <a:ext uri="{FF2B5EF4-FFF2-40B4-BE49-F238E27FC236}">
                <a16:creationId xmlns:a16="http://schemas.microsoft.com/office/drawing/2014/main" id="{92CA7235-28C2-4B56-B1E7-E4AE81A34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187" y="7129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33" name="Text Box 38">
            <a:extLst>
              <a:ext uri="{FF2B5EF4-FFF2-40B4-BE49-F238E27FC236}">
                <a16:creationId xmlns:a16="http://schemas.microsoft.com/office/drawing/2014/main" id="{7A93E480-4D5A-4E30-938A-2AE91C65E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187" y="20083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34" name="Line 39">
            <a:extLst>
              <a:ext uri="{FF2B5EF4-FFF2-40B4-BE49-F238E27FC236}">
                <a16:creationId xmlns:a16="http://schemas.microsoft.com/office/drawing/2014/main" id="{A0B61EFD-107E-41E9-9AF7-8E5740D45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5187" y="41419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40">
            <a:extLst>
              <a:ext uri="{FF2B5EF4-FFF2-40B4-BE49-F238E27FC236}">
                <a16:creationId xmlns:a16="http://schemas.microsoft.com/office/drawing/2014/main" id="{A0E3D218-CA7F-4DDC-8017-3651826C4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587" y="37609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36" name="Text Box 42">
            <a:extLst>
              <a:ext uri="{FF2B5EF4-FFF2-40B4-BE49-F238E27FC236}">
                <a16:creationId xmlns:a16="http://schemas.microsoft.com/office/drawing/2014/main" id="{4E4D107C-202B-426C-8BEB-593A29497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330" y="936751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dirty="0"/>
              <a:t>m2</a:t>
            </a:r>
            <a:endParaRPr lang="en-GB" alt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F9FBC85-B397-48F6-B932-88F3ACF4E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387" y="1317751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CC44840-BEC9-4191-B674-C03D537B4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475" y="1332038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98DE36E-BFA2-4454-93D8-8E6C12173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675" y="4300663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029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771D5-493B-45F3-99D7-3BBAF58F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order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0F89416A-C575-4146-80F6-1DA2663A6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901" y="1474913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5A3EB41E-D5B2-4C64-9BE6-4CC121F80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101" y="2694113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CF36CAC-EDBC-474E-9509-132BD9D29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01" y="1195513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352EEB92-AD19-440A-B22D-A00143F6A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01" y="2465513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0FE4EC70-A1F6-4840-B0E1-E48C9407A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301" y="3837113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4E99FB98-1582-4F53-991E-FCF7E47FD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1501" y="1551113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8BEF852E-0F23-4957-B94C-E49228CC6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7101" y="1932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m2</a:t>
            </a:r>
            <a:endParaRPr lang="en-GB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38EB6696-DDC8-48CB-8848-6E4977ED5A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3901" y="1551113"/>
            <a:ext cx="5943600" cy="2667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0DEBCC37-4773-4EAC-A2FF-771ABA93D55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101" y="4446713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0B25446-AC6C-4F44-A223-975FFC07C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101" y="23893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8A382824-5F41-4CE6-AFE9-2DDEA9EA3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2101" y="11701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257B7C9B-021F-4A2A-853D-449060985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9901" y="41419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D4B7A3BE-AC2C-42BE-A147-8DF3E4D67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2701" y="36847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4B2402A6-E1DD-4331-BC61-AB07DF171A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2701" y="1551113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38825A1-5593-4AA5-BFB8-2198A3F1E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301" y="20083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97E6CE74-436F-4F09-9C76-6D8A10BB5C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8101" y="23893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5E8839AE-A5A7-429C-840B-F995C5D75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6501" y="1551113"/>
            <a:ext cx="1828800" cy="2819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0EC40C3C-9BFA-4298-937B-DEA2D4F55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2301" y="36847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m2</a:t>
            </a:r>
            <a:endParaRPr lang="en-GB" alt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AE87EEF7-72B3-4945-8FBE-CF7146F0F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3301" y="41419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5417EA97-E0B2-4300-B243-C4482E0F39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8501" y="11701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60DAE8A4-AA9C-4E05-84F9-C8D0FFD1DC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7701" y="2770313"/>
            <a:ext cx="68580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40F55102-6BDF-4606-8829-3497578FC9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30101" y="1627313"/>
            <a:ext cx="670560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0A265FBE-C53B-4E8D-A854-065E7591A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706" y="870076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dirty="0"/>
              <a:t>m1</a:t>
            </a:r>
            <a:endParaRPr lang="en-GB" altLang="en-US" dirty="0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362328AC-B1C9-4AA2-B1E4-A4580A5EA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264" y="4521752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dirty="0"/>
              <a:t>m3</a:t>
            </a:r>
            <a:endParaRPr lang="en-GB" altLang="en-US" dirty="0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4382BC51-0D18-492C-A00C-D3E4FAC8BF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9701" y="24655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FFC93C38-BEED-4249-A396-EEFC9330C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8101" y="11701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5DEB5A44-1FE5-4B41-A788-570DA3B04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3501" y="789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9A4750FC-39B6-437C-946C-D339678BC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3701" y="789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m2</a:t>
            </a:r>
            <a:endParaRPr lang="en-GB" altLang="en-US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46DD3C04-15F2-4D31-A680-CE9D1F340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7101" y="7129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2F004E87-63FF-4298-B5E0-ABFE91962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301" y="22369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70542E05-C537-4C0B-A1CC-F06AEA36D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101" y="41419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B480E823-C118-4419-93D4-A732AD19D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501" y="37609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75608489-E017-4F5D-979D-6CA661644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706" y="96612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dirty="0"/>
              <a:t>m2</a:t>
            </a:r>
            <a:endParaRPr lang="en-GB" alt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3C884AA-80B1-4527-9C03-7294E981B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301" y="1317751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4677D2-EC44-4A9D-A002-4737A7469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989" y="4241926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52BA23E-22D2-4429-9826-0B58344A4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501" y="1371726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4183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B851-A399-4EE0-A794-C180B0181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B29A8-8803-4509-9442-6F0100BB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processes must deliver all messages according to the same order</a:t>
            </a:r>
          </a:p>
          <a:p>
            <a:endParaRPr lang="en-US" dirty="0"/>
          </a:p>
          <a:p>
            <a:r>
              <a:rPr lang="en-US" dirty="0"/>
              <a:t>NB: This order does not need to respect causality (or even FIFO) </a:t>
            </a:r>
          </a:p>
          <a:p>
            <a:endParaRPr lang="en-US" dirty="0"/>
          </a:p>
          <a:p>
            <a:r>
              <a:rPr lang="en-US" dirty="0"/>
              <a:t>Total order broadcast can be made to respect causal (or FIFO) ordering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575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AC3C-E46D-4CC6-A0C7-503C964E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order broadcast</a:t>
            </a:r>
          </a:p>
        </p:txBody>
      </p:sp>
      <p:sp>
        <p:nvSpPr>
          <p:cNvPr id="40" name="Line 3">
            <a:extLst>
              <a:ext uri="{FF2B5EF4-FFF2-40B4-BE49-F238E27FC236}">
                <a16:creationId xmlns:a16="http://schemas.microsoft.com/office/drawing/2014/main" id="{B823AEFA-104F-4926-A1EA-7958E84E5B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603" y="15621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1" name="Line 4">
            <a:extLst>
              <a:ext uri="{FF2B5EF4-FFF2-40B4-BE49-F238E27FC236}">
                <a16:creationId xmlns:a16="http://schemas.microsoft.com/office/drawing/2014/main" id="{AC11D0F8-D79C-4021-B78E-43A0EE315A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803" y="27813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2" name="Text Box 5">
            <a:extLst>
              <a:ext uri="{FF2B5EF4-FFF2-40B4-BE49-F238E27FC236}">
                <a16:creationId xmlns:a16="http://schemas.microsoft.com/office/drawing/2014/main" id="{33EA4EB9-77B0-4E09-BCEC-C6FFA4D6C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03" y="12827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43" name="Text Box 6">
            <a:extLst>
              <a:ext uri="{FF2B5EF4-FFF2-40B4-BE49-F238E27FC236}">
                <a16:creationId xmlns:a16="http://schemas.microsoft.com/office/drawing/2014/main" id="{67B1B049-A86B-4936-8F3D-D939BDD54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03" y="25527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B238A411-1D7F-473C-B17A-0FA2AD723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03" y="39243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45" name="Line 8">
            <a:extLst>
              <a:ext uri="{FF2B5EF4-FFF2-40B4-BE49-F238E27FC236}">
                <a16:creationId xmlns:a16="http://schemas.microsoft.com/office/drawing/2014/main" id="{1400F865-FEF8-4073-BA74-9E42DDFB55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5203" y="1638300"/>
            <a:ext cx="1468438" cy="10969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6" name="Text Box 9">
            <a:extLst>
              <a:ext uri="{FF2B5EF4-FFF2-40B4-BE49-F238E27FC236}">
                <a16:creationId xmlns:a16="http://schemas.microsoft.com/office/drawing/2014/main" id="{2517E2BA-E1CA-4AF7-B0AB-6F429F5F8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003" y="2075406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dirty="0"/>
              <a:t>m2</a:t>
            </a:r>
            <a:endParaRPr lang="en-GB" altLang="en-US" dirty="0"/>
          </a:p>
        </p:txBody>
      </p:sp>
      <p:sp>
        <p:nvSpPr>
          <p:cNvPr id="47" name="Line 10">
            <a:extLst>
              <a:ext uri="{FF2B5EF4-FFF2-40B4-BE49-F238E27FC236}">
                <a16:creationId xmlns:a16="http://schemas.microsoft.com/office/drawing/2014/main" id="{28BBAF94-4511-4DC9-B3DB-A912B1C2D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7603" y="1638300"/>
            <a:ext cx="5943600" cy="2667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8" name="Line 11">
            <a:extLst>
              <a:ext uri="{FF2B5EF4-FFF2-40B4-BE49-F238E27FC236}">
                <a16:creationId xmlns:a16="http://schemas.microsoft.com/office/drawing/2014/main" id="{6174E399-FC1F-449C-BC73-48F0B3043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803" y="4533900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9" name="Line 12">
            <a:extLst>
              <a:ext uri="{FF2B5EF4-FFF2-40B4-BE49-F238E27FC236}">
                <a16:creationId xmlns:a16="http://schemas.microsoft.com/office/drawing/2014/main" id="{A55CC751-9FD4-44E1-B377-21DE09918D2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9403" y="24765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0" name="Line 13">
            <a:extLst>
              <a:ext uri="{FF2B5EF4-FFF2-40B4-BE49-F238E27FC236}">
                <a16:creationId xmlns:a16="http://schemas.microsoft.com/office/drawing/2014/main" id="{8D601966-BF45-4966-8D0C-152AC14EED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2803" y="12573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1" name="Line 14">
            <a:extLst>
              <a:ext uri="{FF2B5EF4-FFF2-40B4-BE49-F238E27FC236}">
                <a16:creationId xmlns:a16="http://schemas.microsoft.com/office/drawing/2014/main" id="{C699C190-9987-4F0C-8463-111CE8BBD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3603" y="42291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2" name="Text Box 15">
            <a:extLst>
              <a:ext uri="{FF2B5EF4-FFF2-40B4-BE49-F238E27FC236}">
                <a16:creationId xmlns:a16="http://schemas.microsoft.com/office/drawing/2014/main" id="{234BED72-4AC8-410E-BD29-660A0B684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403" y="37719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6B1587D0-D6D5-4CF3-9310-3C2068C39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6403" y="16383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4" name="Text Box 17">
            <a:extLst>
              <a:ext uri="{FF2B5EF4-FFF2-40B4-BE49-F238E27FC236}">
                <a16:creationId xmlns:a16="http://schemas.microsoft.com/office/drawing/2014/main" id="{CB7C175D-CDA2-4246-A3A7-EC09E61EC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4603" y="20955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55" name="Line 18">
            <a:extLst>
              <a:ext uri="{FF2B5EF4-FFF2-40B4-BE49-F238E27FC236}">
                <a16:creationId xmlns:a16="http://schemas.microsoft.com/office/drawing/2014/main" id="{FCB7A945-450B-449F-B322-BD6C94305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1803" y="24765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6" name="Line 19">
            <a:extLst>
              <a:ext uri="{FF2B5EF4-FFF2-40B4-BE49-F238E27FC236}">
                <a16:creationId xmlns:a16="http://schemas.microsoft.com/office/drawing/2014/main" id="{CB3DD90D-C4E3-4129-8806-449434F00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0203" y="1638300"/>
            <a:ext cx="1828800" cy="2819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7" name="Text Box 20">
            <a:extLst>
              <a:ext uri="{FF2B5EF4-FFF2-40B4-BE49-F238E27FC236}">
                <a16:creationId xmlns:a16="http://schemas.microsoft.com/office/drawing/2014/main" id="{6F226C5D-1CD5-4C96-8D52-B53B760AE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6603" y="37719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m2</a:t>
            </a:r>
            <a:endParaRPr lang="en-GB" altLang="en-US"/>
          </a:p>
        </p:txBody>
      </p:sp>
      <p:sp>
        <p:nvSpPr>
          <p:cNvPr id="58" name="Line 21">
            <a:extLst>
              <a:ext uri="{FF2B5EF4-FFF2-40B4-BE49-F238E27FC236}">
                <a16:creationId xmlns:a16="http://schemas.microsoft.com/office/drawing/2014/main" id="{1E6E31E7-2749-46B4-8EAA-7D46220EBE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7603" y="41529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9" name="Line 22">
            <a:extLst>
              <a:ext uri="{FF2B5EF4-FFF2-40B4-BE49-F238E27FC236}">
                <a16:creationId xmlns:a16="http://schemas.microsoft.com/office/drawing/2014/main" id="{0A9D30D8-8EEE-4C24-BF2D-3A3F71449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2203" y="12573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0" name="Line 23">
            <a:extLst>
              <a:ext uri="{FF2B5EF4-FFF2-40B4-BE49-F238E27FC236}">
                <a16:creationId xmlns:a16="http://schemas.microsoft.com/office/drawing/2014/main" id="{3213E195-156C-4CD8-B799-2C05056017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31403" y="2857500"/>
            <a:ext cx="68580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1" name="Line 24">
            <a:extLst>
              <a:ext uri="{FF2B5EF4-FFF2-40B4-BE49-F238E27FC236}">
                <a16:creationId xmlns:a16="http://schemas.microsoft.com/office/drawing/2014/main" id="{3679AEFF-2E30-4CB0-A54D-DD2B5E8AF4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3803" y="1714500"/>
            <a:ext cx="670560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2" name="Text Box 25">
            <a:extLst>
              <a:ext uri="{FF2B5EF4-FFF2-40B4-BE49-F238E27FC236}">
                <a16:creationId xmlns:a16="http://schemas.microsoft.com/office/drawing/2014/main" id="{5E9ECB7A-7963-4BC5-A0FD-3445D406C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766" y="100647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63" name="Text Box 26">
            <a:extLst>
              <a:ext uri="{FF2B5EF4-FFF2-40B4-BE49-F238E27FC236}">
                <a16:creationId xmlns:a16="http://schemas.microsoft.com/office/drawing/2014/main" id="{7CB6C460-3654-44CB-B384-150DFEA892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203" y="46863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64" name="Line 27">
            <a:extLst>
              <a:ext uri="{FF2B5EF4-FFF2-40B4-BE49-F238E27FC236}">
                <a16:creationId xmlns:a16="http://schemas.microsoft.com/office/drawing/2014/main" id="{43774762-A5E5-4210-97E3-98C6134AB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7403" y="24765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5" name="Line 28">
            <a:extLst>
              <a:ext uri="{FF2B5EF4-FFF2-40B4-BE49-F238E27FC236}">
                <a16:creationId xmlns:a16="http://schemas.microsoft.com/office/drawing/2014/main" id="{064D6BA7-CC09-4902-8310-79C8EEAFE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1803" y="12573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6" name="Text Box 29">
            <a:extLst>
              <a:ext uri="{FF2B5EF4-FFF2-40B4-BE49-F238E27FC236}">
                <a16:creationId xmlns:a16="http://schemas.microsoft.com/office/drawing/2014/main" id="{CD6FF4C0-2DAF-4FC6-BE59-1FC5500DA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316" y="853282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dirty="0"/>
              <a:t>m1</a:t>
            </a:r>
            <a:endParaRPr lang="en-GB" altLang="en-US" dirty="0"/>
          </a:p>
        </p:txBody>
      </p:sp>
      <p:sp>
        <p:nvSpPr>
          <p:cNvPr id="67" name="Text Box 30">
            <a:extLst>
              <a:ext uri="{FF2B5EF4-FFF2-40B4-BE49-F238E27FC236}">
                <a16:creationId xmlns:a16="http://schemas.microsoft.com/office/drawing/2014/main" id="{41F6E6AF-9DB9-49AA-99A8-8602A8F67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403" y="8763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dirty="0"/>
              <a:t>m2</a:t>
            </a:r>
            <a:endParaRPr lang="en-GB" altLang="en-US" dirty="0"/>
          </a:p>
        </p:txBody>
      </p:sp>
      <p:sp>
        <p:nvSpPr>
          <p:cNvPr id="68" name="Text Box 31">
            <a:extLst>
              <a:ext uri="{FF2B5EF4-FFF2-40B4-BE49-F238E27FC236}">
                <a16:creationId xmlns:a16="http://schemas.microsoft.com/office/drawing/2014/main" id="{955CD36D-6E0F-4E9F-8A81-0C13429C7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0803" y="8001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69" name="Text Box 32">
            <a:extLst>
              <a:ext uri="{FF2B5EF4-FFF2-40B4-BE49-F238E27FC236}">
                <a16:creationId xmlns:a16="http://schemas.microsoft.com/office/drawing/2014/main" id="{7ACF8AB6-4093-4768-BDC0-CA693D4AB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403" y="20955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70" name="Line 33">
            <a:extLst>
              <a:ext uri="{FF2B5EF4-FFF2-40B4-BE49-F238E27FC236}">
                <a16:creationId xmlns:a16="http://schemas.microsoft.com/office/drawing/2014/main" id="{4C93C6C9-9729-4863-A45B-F409A6555B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5603" y="42291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1" name="Text Box 34">
            <a:extLst>
              <a:ext uri="{FF2B5EF4-FFF2-40B4-BE49-F238E27FC236}">
                <a16:creationId xmlns:a16="http://schemas.microsoft.com/office/drawing/2014/main" id="{360F02D4-A8C8-47CE-8D3C-45EBAAACD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0803" y="36957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72" name="Text Box 35">
            <a:extLst>
              <a:ext uri="{FF2B5EF4-FFF2-40B4-BE49-F238E27FC236}">
                <a16:creationId xmlns:a16="http://schemas.microsoft.com/office/drawing/2014/main" id="{EE5A3DAF-A499-4D9D-89BD-E557AD2B4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120" y="1006475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dirty="0"/>
              <a:t>m2</a:t>
            </a:r>
            <a:endParaRPr lang="en-GB" alt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3F7E531-23EF-4D3D-9487-3199F607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003" y="1404938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B0A0E73-1E1D-41B7-A431-FC229EA5C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491" y="1403350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51905D53-D05C-4AAD-948A-760015610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116" y="4370388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1011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FCC50-CC1E-40E0-9CA1-2ED51052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order broadcast + causality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A946727D-AA02-4D35-AD2C-EAD8D9A6B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708" y="1474913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73EB6E7F-C71F-49D1-9BD8-9FF939BC2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908" y="2694113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C5ED654-45FB-433C-9D1F-330C9B00F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08" y="1195513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p1</a:t>
            </a:r>
            <a:endParaRPr lang="en-GB" altLang="en-US" sz="2800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14D8D83-D843-46FB-B420-D4F9CA890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08" y="2465513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p2</a:t>
            </a:r>
            <a:endParaRPr lang="en-GB" altLang="en-US" sz="280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D69B60A8-69B2-482D-BF24-0C2FC3755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08" y="3837113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 sz="2800"/>
              <a:t>p3</a:t>
            </a:r>
            <a:endParaRPr lang="en-GB" altLang="en-US" sz="28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EA4D8724-4D84-40E5-B8B0-1BC653362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2308" y="1551113"/>
            <a:ext cx="1397000" cy="10683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7C1B94BD-B29E-44C5-A9EB-F9668B214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7908" y="1932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DC77B7A5-1FD9-4D09-A90E-FC1936BFFD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4708" y="1551113"/>
            <a:ext cx="5943600" cy="2667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7EA22728-407D-4781-A723-4EEFA4E43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908" y="4446713"/>
            <a:ext cx="8153400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E9A7806A-86E2-49BC-B8A9-E3EEACC21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508" y="23893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CC0AAF41-14A4-45D3-96E8-94D74FBBC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9908" y="11701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97EA950B-12A0-49AC-84F3-F5F5ADBD0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0308" y="41419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1733F747-149A-4110-821D-400084B1A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508" y="36847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m2</a:t>
            </a:r>
            <a:endParaRPr lang="en-GB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6E34464D-8B73-463B-AA26-C82535C05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508" y="1551113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81D7F64E-3FD1-4425-9E6D-E381B95AC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1708" y="20083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40439836-C811-42F0-9D97-2A24193A8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8908" y="23893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85F1AA5F-1DC6-436B-A345-7F5B306D2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7308" y="1551113"/>
            <a:ext cx="1828800" cy="2819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A30C6EF0-A194-47FF-80C7-91E74847F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108" y="36847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599BE575-7FCD-479D-BB64-F303EA6C4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3108" y="41419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89A6EC62-A176-4C1A-9807-4015A5B138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9308" y="11701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2FCF0C52-D8E7-4391-A584-849970EFA8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8508" y="2770313"/>
            <a:ext cx="685800" cy="160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6EE3A867-3318-4F0D-AF08-FC2D7B1375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80908" y="1627313"/>
            <a:ext cx="670560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BBE0E5A1-B684-4143-982A-B8A5ADDA8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308" y="933576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EFE8550E-A75A-4DE3-AFBC-8394CAA02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308" y="4599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C7604745-4D9F-4985-A8C6-67712FD996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508" y="23893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193CAEDC-3469-4889-B464-45EE3604C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8908" y="11701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8916CD42-DA44-4C46-9289-C4EBD9E08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708" y="7129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m2</a:t>
            </a:r>
            <a:endParaRPr lang="en-GB" altLang="en-US"/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35F9AF8A-E3DA-4263-93B8-5D1FB918C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508" y="7891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m1</a:t>
            </a:r>
            <a:endParaRPr lang="en-GB" altLang="en-US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2F53EC45-4919-4D32-BD72-9ED8EF338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7908" y="7129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557A2FD9-F428-4A68-B5CC-0963AD9B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508" y="20083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m2</a:t>
            </a:r>
            <a:endParaRPr lang="en-GB" alt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946E760B-1C3F-460F-9C3B-6A77FF192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508" y="41419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0CF26FEC-8064-4C34-AAD5-5D145BB94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5108" y="36085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m3</a:t>
            </a:r>
            <a:endParaRPr lang="en-GB" altLang="en-US"/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194B843C-290B-49D8-B55E-759E0F447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508" y="10177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r>
              <a:rPr lang="fr-CH" altLang="en-US"/>
              <a:t>m2</a:t>
            </a:r>
            <a:endParaRPr lang="en-GB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437EC23-4A43-4D3D-B4D1-06D0C655B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108" y="1317751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5DA9396-A7FC-4F6B-9667-07C953C33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083" y="4268913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D8278DE-C044-41DF-8A0A-3E058211F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308" y="1371726"/>
            <a:ext cx="304800" cy="3048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991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36CF-F1AD-42A6-81F1-0E3664C1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Order: Where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7277-3BB8-47E7-8AE3-70A4D456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Replicated services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State machine replication (SMR)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Where the replicas need to treat the requests in the same order to preserve consistency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6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8FE5-EB1C-45C1-BC87-468DB17B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Total Order Broadcast Agenda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59F8A942-56EF-4BBA-8F56-C8491E70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Why, where?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u="sng" dirty="0">
                <a:ea typeface="ＭＳ Ｐゴシック" panose="020B0600070205080204" pitchFamily="34" charset="-128"/>
              </a:rPr>
              <a:t>Specification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Consensus-based Algorithm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25D5C62E-B483-478C-AAA7-EE681FCBE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CB6B05-AD7C-4862-A1F4-FB185472234D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39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FD3E-02BF-4071-9E8C-3A074CD4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E0C3-7587-4EEA-AB8F-C3F82F159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251" y="949504"/>
            <a:ext cx="8483599" cy="3818430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>
                <a:ea typeface="ＭＳ Ｐゴシック" panose="020B0600070205080204" pitchFamily="34" charset="-128"/>
              </a:rPr>
              <a:t>(One of) the most fundamental problem(s) in distributed computing</a:t>
            </a:r>
          </a:p>
          <a:p>
            <a:endParaRPr lang="en-GB" altLang="en-US" sz="2000" dirty="0">
              <a:ea typeface="ＭＳ Ｐゴシック" panose="020B0600070205080204" pitchFamily="34" charset="-128"/>
            </a:endParaRPr>
          </a:p>
          <a:p>
            <a:r>
              <a:rPr lang="en-GB" altLang="en-US" sz="2000" dirty="0">
                <a:ea typeface="ＭＳ Ｐゴシック" panose="020B0600070205080204" pitchFamily="34" charset="-128"/>
              </a:rPr>
              <a:t>Key to solving many other problems in distributed computing; e.g.,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000" dirty="0">
                <a:ea typeface="ＭＳ Ｐゴシック" panose="020B0600070205080204" pitchFamily="34" charset="-128"/>
              </a:rPr>
              <a:t>total order broadcast, (state machine)</a:t>
            </a:r>
            <a:r>
              <a:rPr lang="zh-CN" altLang="en-US" sz="2000" dirty="0">
                <a:ea typeface="ＭＳ Ｐゴシック" panose="020B0600070205080204" pitchFamily="34" charset="-128"/>
              </a:rPr>
              <a:t>　</a:t>
            </a:r>
            <a:r>
              <a:rPr lang="en-GB" altLang="en-US" sz="2000" dirty="0">
                <a:ea typeface="ＭＳ Ｐゴシック" panose="020B0600070205080204" pitchFamily="34" charset="-128"/>
              </a:rPr>
              <a:t>replication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000" dirty="0">
                <a:ea typeface="ＭＳ Ｐゴシック" panose="020B0600070205080204" pitchFamily="34" charset="-128"/>
              </a:rPr>
              <a:t>atomic commit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altLang="en-US" sz="2000" dirty="0">
                <a:ea typeface="ＭＳ Ｐゴシック" panose="020B0600070205080204" pitchFamily="34" charset="-128"/>
              </a:rPr>
              <a:t>terminating reliable broadcast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endParaRPr lang="en-GB" altLang="en-US" sz="2000" dirty="0">
              <a:ea typeface="ＭＳ Ｐゴシック" panose="020B0600070205080204" pitchFamily="34" charset="-128"/>
            </a:endParaRPr>
          </a:p>
          <a:p>
            <a:r>
              <a:rPr lang="en-GB" altLang="en-US" sz="2000" dirty="0">
                <a:ea typeface="ＭＳ Ｐゴシック" panose="020B0600070205080204" pitchFamily="34" charset="-128"/>
              </a:rPr>
              <a:t>In the consensus problem, the processes propose values and have to agree on one among these values</a:t>
            </a:r>
            <a:r>
              <a:rPr lang="en-GB" altLang="en-US" sz="2000" i="1" dirty="0">
                <a:ea typeface="ＭＳ Ｐゴシック" panose="020B0600070205080204" pitchFamily="34" charset="-128"/>
              </a:rPr>
              <a:t>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17526603-CA9D-4179-B8F3-BCD5962D08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BCE8882-0D07-4CE4-AA4C-D9B14766548D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301B-949E-4459-90EF-680152BD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Total Order Broadcast specification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8D969D69-69A8-4843-B010-71A0D5CA6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712913"/>
            <a:ext cx="8542751" cy="4328813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Name: </a:t>
            </a:r>
            <a:r>
              <a:rPr lang="en-US" altLang="en-US" dirty="0" err="1">
                <a:ea typeface="ＭＳ Ｐゴシック" panose="020B0600070205080204" pitchFamily="34" charset="-128"/>
              </a:rPr>
              <a:t>TotalOrderBroadcast</a:t>
            </a:r>
            <a:r>
              <a:rPr lang="en-US" altLang="en-US" dirty="0">
                <a:ea typeface="ＭＳ Ｐゴシック" panose="020B0600070205080204" pitchFamily="34" charset="-128"/>
              </a:rPr>
              <a:t>, instance </a:t>
            </a:r>
            <a:r>
              <a:rPr lang="en-US" altLang="en-US" dirty="0" err="1">
                <a:ea typeface="ＭＳ Ｐゴシック" panose="020B0600070205080204" pitchFamily="34" charset="-128"/>
              </a:rPr>
              <a:t>tob</a:t>
            </a:r>
            <a:r>
              <a:rPr lang="en-US" altLang="en-US" dirty="0">
                <a:ea typeface="ＭＳ Ｐゴシック" panose="020B0600070205080204" pitchFamily="34" charset="-128"/>
              </a:rPr>
              <a:t>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Request: &lt; </a:t>
            </a:r>
            <a:r>
              <a:rPr lang="en-US" altLang="en-US" dirty="0" err="1">
                <a:ea typeface="ＭＳ Ｐゴシック" panose="020B0600070205080204" pitchFamily="34" charset="-128"/>
              </a:rPr>
              <a:t>tob</a:t>
            </a:r>
            <a:r>
              <a:rPr lang="en-US" altLang="en-US" dirty="0">
                <a:ea typeface="ＭＳ Ｐゴシック" panose="020B0600070205080204" pitchFamily="34" charset="-128"/>
              </a:rPr>
              <a:t>, Broadcast | m &gt;: Broadcasts a message m to all processes.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Indication: &lt; </a:t>
            </a:r>
            <a:r>
              <a:rPr lang="en-US" altLang="en-US" dirty="0" err="1">
                <a:ea typeface="ＭＳ Ｐゴシック" panose="020B0600070205080204" pitchFamily="34" charset="-128"/>
              </a:rPr>
              <a:t>tob</a:t>
            </a:r>
            <a:r>
              <a:rPr lang="en-US" altLang="en-US" dirty="0">
                <a:ea typeface="ＭＳ Ｐゴシック" panose="020B0600070205080204" pitchFamily="34" charset="-128"/>
              </a:rPr>
              <a:t>, Deliver | p, m &gt;: Delivers a message m broadcast by process p.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ea typeface="ＭＳ Ｐゴシック" panose="020B0600070205080204" pitchFamily="34" charset="-128"/>
              </a:rPr>
              <a:t>TOB1. Validity</a:t>
            </a:r>
            <a:r>
              <a:rPr lang="en-US" altLang="en-US" dirty="0">
                <a:ea typeface="ＭＳ Ｐゴシック" panose="020B0600070205080204" pitchFamily="34" charset="-128"/>
              </a:rPr>
              <a:t>: If a correct process p broadcasts a message m, then p eventually delivers 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ea typeface="ＭＳ Ｐゴシック" panose="020B0600070205080204" pitchFamily="34" charset="-128"/>
              </a:rPr>
              <a:t>TOB2. No duplication</a:t>
            </a:r>
            <a:r>
              <a:rPr lang="en-US" altLang="en-US" dirty="0">
                <a:ea typeface="ＭＳ Ｐゴシック" panose="020B0600070205080204" pitchFamily="34" charset="-128"/>
              </a:rPr>
              <a:t>: No message is delivered more than once.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ea typeface="ＭＳ Ｐゴシック" panose="020B0600070205080204" pitchFamily="34" charset="-128"/>
              </a:rPr>
              <a:t>TOB3. No creation</a:t>
            </a:r>
            <a:r>
              <a:rPr lang="en-US" altLang="en-US" dirty="0">
                <a:ea typeface="ＭＳ Ｐゴシック" panose="020B0600070205080204" pitchFamily="34" charset="-128"/>
              </a:rPr>
              <a:t>: If a process delivers a message m with sender s, then m was previously broadcast by process 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ea typeface="ＭＳ Ｐゴシック" panose="020B0600070205080204" pitchFamily="34" charset="-128"/>
              </a:rPr>
              <a:t>TOB4. Agreement</a:t>
            </a:r>
            <a:r>
              <a:rPr lang="en-US" altLang="en-US" dirty="0">
                <a:ea typeface="ＭＳ Ｐゴシック" panose="020B0600070205080204" pitchFamily="34" charset="-128"/>
              </a:rPr>
              <a:t>: If a message m is delivered by some correct process, then m is eventually delivered by every correct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TOB5. Total order</a:t>
            </a:r>
            <a:r>
              <a:rPr lang="en-US" altLang="en-US" dirty="0">
                <a:ea typeface="ＭＳ Ｐゴシック" panose="020B0600070205080204" pitchFamily="34" charset="-128"/>
              </a:rPr>
              <a:t>: Let m1 and m2 be any two messages and suppose p and q are any two correct processes that deliver m1 and m2. If p delivers m1 before m2, then q delivers m1 before m2.</a:t>
            </a:r>
          </a:p>
        </p:txBody>
      </p:sp>
      <p:sp>
        <p:nvSpPr>
          <p:cNvPr id="54276" name="Slide Number Placeholder 3">
            <a:extLst>
              <a:ext uri="{FF2B5EF4-FFF2-40B4-BE49-F238E27FC236}">
                <a16:creationId xmlns:a16="http://schemas.microsoft.com/office/drawing/2014/main" id="{4867472E-D642-4C33-AD2A-BA5C0D13E5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B0927CD-5E9D-462D-9695-7359F05EAF41}" type="slidenum">
              <a:rPr lang="fr-FR" altLang="en-US">
                <a:solidFill>
                  <a:schemeClr val="bg2"/>
                </a:solidFill>
                <a:latin typeface="Eurostile LT Std"/>
              </a:rPr>
              <a:pPr eaLnBrk="1" hangingPunct="1"/>
              <a:t>40</a:t>
            </a:fld>
            <a:endParaRPr lang="fr-FR" altLang="en-US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1257-9FBB-4FE4-9924-27293380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Order Broadcast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EBA00-D997-4398-9FEB-FA43D7F3E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Why, where?</a:t>
            </a:r>
          </a:p>
          <a:p>
            <a:endParaRPr lang="en-US" dirty="0"/>
          </a:p>
          <a:p>
            <a:r>
              <a:rPr lang="en-US" dirty="0"/>
              <a:t>Specification</a:t>
            </a:r>
          </a:p>
          <a:p>
            <a:endParaRPr lang="en-US" dirty="0"/>
          </a:p>
          <a:p>
            <a:r>
              <a:rPr lang="en-US" u="sng" dirty="0"/>
              <a:t>Consensus-based Algorithm</a:t>
            </a:r>
          </a:p>
        </p:txBody>
      </p:sp>
    </p:spTree>
    <p:extLst>
      <p:ext uri="{BB962C8B-B14F-4D97-AF65-F5344CB8AC3E}">
        <p14:creationId xmlns:p14="http://schemas.microsoft.com/office/powerpoint/2010/main" val="833731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52E0-7652-40BA-990C-02623269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Consensus-Based Total-Order Broadcast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7B53B-04A8-41B3-B9AF-EC3BEABC2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Implements: </a:t>
                </a:r>
                <a:r>
                  <a:rPr lang="en-US" dirty="0" err="1"/>
                  <a:t>TotalOrderBroadcast</a:t>
                </a:r>
                <a:r>
                  <a:rPr lang="en-US" dirty="0"/>
                  <a:t>, instance </a:t>
                </a:r>
                <a:r>
                  <a:rPr lang="en-US" dirty="0" err="1"/>
                  <a:t>tob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Uses: </a:t>
                </a:r>
                <a:r>
                  <a:rPr lang="en-US" dirty="0" err="1"/>
                  <a:t>ReliableBroadcast</a:t>
                </a:r>
                <a:r>
                  <a:rPr lang="en-US" dirty="0"/>
                  <a:t>, instance </a:t>
                </a:r>
                <a:r>
                  <a:rPr lang="en-US" dirty="0" err="1"/>
                  <a:t>rb</a:t>
                </a:r>
                <a:r>
                  <a:rPr lang="en-US" dirty="0"/>
                  <a:t>; Consensus (multiple instances).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</a:t>
                </a:r>
                <a:r>
                  <a:rPr lang="en-US" dirty="0" err="1"/>
                  <a:t>tob</a:t>
                </a:r>
                <a:r>
                  <a:rPr lang="en-US" dirty="0"/>
                  <a:t>, Init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unordered := ∅;</a:t>
                </a:r>
              </a:p>
              <a:p>
                <a:pPr marL="0" indent="0">
                  <a:buNone/>
                </a:pPr>
                <a:r>
                  <a:rPr lang="en-US" dirty="0"/>
                  <a:t>	delivered := ∅;</a:t>
                </a:r>
              </a:p>
              <a:p>
                <a:pPr marL="0" indent="0">
                  <a:buNone/>
                </a:pPr>
                <a:r>
                  <a:rPr lang="en-US" dirty="0"/>
                  <a:t>	round := 1;</a:t>
                </a:r>
              </a:p>
              <a:p>
                <a:pPr marL="0" indent="0">
                  <a:buNone/>
                </a:pPr>
                <a:r>
                  <a:rPr lang="en-US" dirty="0"/>
                  <a:t>	wait := FALSE;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</a:t>
                </a:r>
                <a:r>
                  <a:rPr lang="en-US" dirty="0"/>
                  <a:t> </a:t>
                </a:r>
                <a:r>
                  <a:rPr lang="en-US" b="1" dirty="0"/>
                  <a:t>event</a:t>
                </a:r>
                <a:r>
                  <a:rPr lang="en-US" dirty="0"/>
                  <a:t> &lt; </a:t>
                </a:r>
                <a:r>
                  <a:rPr lang="en-US" dirty="0" err="1"/>
                  <a:t>tob</a:t>
                </a:r>
                <a:r>
                  <a:rPr lang="en-US" dirty="0"/>
                  <a:t>, Broadcast | m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trigger</a:t>
                </a:r>
                <a:r>
                  <a:rPr lang="en-US" dirty="0"/>
                  <a:t> &lt; </a:t>
                </a:r>
                <a:r>
                  <a:rPr lang="en-US" dirty="0" err="1"/>
                  <a:t>rb</a:t>
                </a:r>
                <a:r>
                  <a:rPr lang="en-US" dirty="0"/>
                  <a:t>, Broadcast | m &gt;;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upon event </a:t>
                </a:r>
                <a:r>
                  <a:rPr lang="en-US" dirty="0"/>
                  <a:t>&lt; </a:t>
                </a:r>
                <a:r>
                  <a:rPr lang="en-US" dirty="0" err="1"/>
                  <a:t>rb</a:t>
                </a:r>
                <a:r>
                  <a:rPr lang="en-US" dirty="0"/>
                  <a:t>, Deliver | p, m &gt; </a:t>
                </a:r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if</a:t>
                </a:r>
                <a:r>
                  <a:rPr lang="en-US" dirty="0"/>
                  <a:t> m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dirty="0"/>
                  <a:t> delivered </a:t>
                </a:r>
                <a:r>
                  <a:rPr lang="en-US" b="1" dirty="0"/>
                  <a:t>then</a:t>
                </a:r>
              </a:p>
              <a:p>
                <a:pPr marL="0" indent="0">
                  <a:buNone/>
                </a:pPr>
                <a:r>
                  <a:rPr lang="en-US" dirty="0"/>
                  <a:t>		unordered := unordered ∪ {(p, m)};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7B53B-04A8-41B3-B9AF-EC3BEABC2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20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2156-3321-49BC-B2B4-6B3526EC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Consensus-Based Total-Order Broadcast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825E-D1A4-4A0E-BA56-94C6264C3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upon</a:t>
            </a:r>
            <a:r>
              <a:rPr lang="en-US" sz="1500" dirty="0"/>
              <a:t> unordered </a:t>
            </a:r>
            <a:r>
              <a:rPr lang="en-US" altLang="en-US" sz="1600" dirty="0">
                <a:ea typeface="ＭＳ Ｐゴシック" panose="020B0600070205080204" pitchFamily="34" charset="-128"/>
              </a:rPr>
              <a:t>≠</a:t>
            </a:r>
            <a:r>
              <a:rPr lang="en-US" sz="1500" dirty="0"/>
              <a:t> ∅ ∧ wait = FALSE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wait := TRUE;</a:t>
            </a:r>
          </a:p>
          <a:p>
            <a:pPr marL="0" indent="0">
              <a:buNone/>
            </a:pPr>
            <a:r>
              <a:rPr lang="en-US" sz="1500" dirty="0"/>
              <a:t>	Initialize a new instance </a:t>
            </a:r>
            <a:r>
              <a:rPr lang="en-US" sz="1500" dirty="0" err="1"/>
              <a:t>c.round</a:t>
            </a:r>
            <a:r>
              <a:rPr lang="en-US" sz="1500" dirty="0"/>
              <a:t> of consensus;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trigger</a:t>
            </a:r>
            <a:r>
              <a:rPr lang="en-US" sz="1500" dirty="0"/>
              <a:t> &lt; </a:t>
            </a:r>
            <a:r>
              <a:rPr lang="en-US" sz="1500" dirty="0" err="1"/>
              <a:t>c.round</a:t>
            </a:r>
            <a:r>
              <a:rPr lang="en-US" sz="1500" dirty="0"/>
              <a:t>, Propose | unordered &gt;;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c.r</a:t>
            </a:r>
            <a:r>
              <a:rPr lang="en-US" sz="1500" dirty="0"/>
              <a:t>, Decide | decided &gt; </a:t>
            </a:r>
            <a:r>
              <a:rPr lang="en-US" sz="1500" b="1" dirty="0"/>
              <a:t>such that </a:t>
            </a:r>
            <a:r>
              <a:rPr lang="en-US" sz="1500" dirty="0"/>
              <a:t>r = round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 err="1"/>
              <a:t>forall</a:t>
            </a:r>
            <a:r>
              <a:rPr lang="en-US" sz="1500" dirty="0"/>
              <a:t> (s, m) ∈ sort(decided)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	</a:t>
            </a:r>
            <a:r>
              <a:rPr lang="en-US" sz="1500" b="1" dirty="0"/>
              <a:t>trigger</a:t>
            </a:r>
            <a:r>
              <a:rPr lang="en-US" sz="1500" dirty="0"/>
              <a:t> &lt; </a:t>
            </a:r>
            <a:r>
              <a:rPr lang="en-US" sz="1500" dirty="0" err="1"/>
              <a:t>tob</a:t>
            </a:r>
            <a:r>
              <a:rPr lang="en-US" sz="1500" dirty="0"/>
              <a:t>, Deliver | s, m &gt;;</a:t>
            </a:r>
          </a:p>
          <a:p>
            <a:pPr marL="0" indent="0">
              <a:buNone/>
            </a:pPr>
            <a:r>
              <a:rPr lang="en-US" sz="1500" dirty="0"/>
              <a:t>	delivered := delivered ∪ decided;</a:t>
            </a:r>
          </a:p>
          <a:p>
            <a:pPr marL="0" indent="0">
              <a:buNone/>
            </a:pPr>
            <a:r>
              <a:rPr lang="en-US" sz="1500" dirty="0"/>
              <a:t>	unordered := unordered \ decided;</a:t>
            </a:r>
          </a:p>
          <a:p>
            <a:pPr marL="0" indent="0">
              <a:buNone/>
            </a:pPr>
            <a:r>
              <a:rPr lang="en-US" sz="1500" dirty="0"/>
              <a:t>	round := round + 1;</a:t>
            </a:r>
          </a:p>
          <a:p>
            <a:pPr marL="0" indent="0">
              <a:buNone/>
            </a:pPr>
            <a:r>
              <a:rPr lang="en-US" sz="1500" dirty="0"/>
              <a:t>	wait := FALSE;</a:t>
            </a:r>
          </a:p>
        </p:txBody>
      </p:sp>
    </p:spTree>
    <p:extLst>
      <p:ext uri="{BB962C8B-B14F-4D97-AF65-F5344CB8AC3E}">
        <p14:creationId xmlns:p14="http://schemas.microsoft.com/office/powerpoint/2010/main" val="170935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96D5-5351-40A2-9133-35C53012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990F-D407-44F6-BB4C-510554AA1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6.1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Implement Consensus using total-order broadcast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967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B9656-6C44-425F-9984-3406FF13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34984"/>
            <a:ext cx="6368310" cy="452135"/>
          </a:xfrm>
        </p:spPr>
        <p:txBody>
          <a:bodyPr/>
          <a:lstStyle/>
          <a:p>
            <a:r>
              <a:rPr lang="en-US" altLang="zh-CN" dirty="0"/>
              <a:t>Problem w/ network faults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DAF9-6DDB-475E-9CA9-82E8B314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03454"/>
            <a:ext cx="8794750" cy="422792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detecting a process failure (with the help of timing assumptions) is unreliable!</a:t>
            </a:r>
          </a:p>
          <a:p>
            <a:endParaRPr lang="en-U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E40EBC2-1151-477E-B19C-798F1BBA8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78" y="2613545"/>
            <a:ext cx="1470684" cy="1542077"/>
          </a:xfrm>
          <a:prstGeom prst="rect">
            <a:avLst/>
          </a:prstGeom>
        </p:spPr>
      </p:pic>
      <p:cxnSp>
        <p:nvCxnSpPr>
          <p:cNvPr id="5" name="直接箭头连接符 38">
            <a:extLst>
              <a:ext uri="{FF2B5EF4-FFF2-40B4-BE49-F238E27FC236}">
                <a16:creationId xmlns:a16="http://schemas.microsoft.com/office/drawing/2014/main" id="{DFC774CC-49B9-4AA7-A940-333766855ADF}"/>
              </a:ext>
            </a:extLst>
          </p:cNvPr>
          <p:cNvCxnSpPr/>
          <p:nvPr/>
        </p:nvCxnSpPr>
        <p:spPr>
          <a:xfrm>
            <a:off x="1679535" y="2540460"/>
            <a:ext cx="509539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1" descr="bolt.png">
            <a:extLst>
              <a:ext uri="{FF2B5EF4-FFF2-40B4-BE49-F238E27FC236}">
                <a16:creationId xmlns:a16="http://schemas.microsoft.com/office/drawing/2014/main" id="{42FFECFB-2B43-43D1-B395-1F2A33578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142393" flipH="1">
            <a:off x="3582551" y="2498675"/>
            <a:ext cx="366098" cy="1254556"/>
          </a:xfrm>
          <a:prstGeom prst="rect">
            <a:avLst/>
          </a:prstGeom>
        </p:spPr>
      </p:pic>
      <p:cxnSp>
        <p:nvCxnSpPr>
          <p:cNvPr id="7" name="直接箭头连接符 47">
            <a:extLst>
              <a:ext uri="{FF2B5EF4-FFF2-40B4-BE49-F238E27FC236}">
                <a16:creationId xmlns:a16="http://schemas.microsoft.com/office/drawing/2014/main" id="{F8F7F956-0009-49D2-92D3-9292325224AC}"/>
              </a:ext>
            </a:extLst>
          </p:cNvPr>
          <p:cNvCxnSpPr/>
          <p:nvPr/>
        </p:nvCxnSpPr>
        <p:spPr>
          <a:xfrm flipH="1">
            <a:off x="4459016" y="2731006"/>
            <a:ext cx="23159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8F8FB44-7797-4DF6-8BBC-AF8A38480C3E}"/>
              </a:ext>
            </a:extLst>
          </p:cNvPr>
          <p:cNvSpPr txBox="1"/>
          <p:nvPr/>
        </p:nvSpPr>
        <p:spPr>
          <a:xfrm>
            <a:off x="7511448" y="3231757"/>
            <a:ext cx="197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process fault?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64FA1F-9CF9-46AF-940A-4CB7546B4839}"/>
              </a:ext>
            </a:extLst>
          </p:cNvPr>
          <p:cNvSpPr txBox="1"/>
          <p:nvPr/>
        </p:nvSpPr>
        <p:spPr>
          <a:xfrm>
            <a:off x="3921554" y="3018850"/>
            <a:ext cx="1532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network fault</a:t>
            </a:r>
            <a:r>
              <a:rPr lang="zh-CN" altLang="en-US" sz="1600" dirty="0"/>
              <a:t>？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15A5D1-6560-4C60-AF79-E881F53431EB}"/>
              </a:ext>
            </a:extLst>
          </p:cNvPr>
          <p:cNvSpPr txBox="1"/>
          <p:nvPr/>
        </p:nvSpPr>
        <p:spPr>
          <a:xfrm>
            <a:off x="706843" y="3015252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CFBA76-DCC4-4D74-9391-85D5E791DD80}"/>
              </a:ext>
            </a:extLst>
          </p:cNvPr>
          <p:cNvSpPr txBox="1"/>
          <p:nvPr/>
        </p:nvSpPr>
        <p:spPr>
          <a:xfrm>
            <a:off x="7282927" y="3089776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矩形 48">
            <a:extLst>
              <a:ext uri="{FF2B5EF4-FFF2-40B4-BE49-F238E27FC236}">
                <a16:creationId xmlns:a16="http://schemas.microsoft.com/office/drawing/2014/main" id="{9EAB1521-FD80-4292-8F32-D2C865FF2F22}"/>
              </a:ext>
            </a:extLst>
          </p:cNvPr>
          <p:cNvSpPr/>
          <p:nvPr/>
        </p:nvSpPr>
        <p:spPr>
          <a:xfrm>
            <a:off x="1031468" y="2157219"/>
            <a:ext cx="35405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1600" dirty="0">
                <a:ea typeface="宋体" pitchFamily="2" charset="-122"/>
              </a:rPr>
              <a:t>heartbeat message</a:t>
            </a:r>
          </a:p>
        </p:txBody>
      </p:sp>
      <p:sp>
        <p:nvSpPr>
          <p:cNvPr id="16" name="矩形 48">
            <a:extLst>
              <a:ext uri="{FF2B5EF4-FFF2-40B4-BE49-F238E27FC236}">
                <a16:creationId xmlns:a16="http://schemas.microsoft.com/office/drawing/2014/main" id="{5C49BD0A-D6AB-4C7B-BBA0-D420EFDFBF1A}"/>
              </a:ext>
            </a:extLst>
          </p:cNvPr>
          <p:cNvSpPr/>
          <p:nvPr/>
        </p:nvSpPr>
        <p:spPr>
          <a:xfrm>
            <a:off x="1961900" y="3753258"/>
            <a:ext cx="22420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1600" dirty="0">
                <a:ea typeface="宋体" pitchFamily="2" charset="-122"/>
              </a:rPr>
              <a:t>after </a:t>
            </a:r>
            <a:r>
              <a:rPr lang="en-US" altLang="zh-CN" sz="1600" dirty="0"/>
              <a:t>∆ time</a:t>
            </a:r>
            <a:r>
              <a:rPr lang="en-US" altLang="zh-CN" sz="1600" dirty="0">
                <a:ea typeface="宋体" pitchFamily="2" charset="-122"/>
              </a:rPr>
              <a:t> </a:t>
            </a:r>
          </a:p>
        </p:txBody>
      </p:sp>
      <p:pic>
        <p:nvPicPr>
          <p:cNvPr id="17" name="Picture 9">
            <a:extLst>
              <a:ext uri="{FF2B5EF4-FFF2-40B4-BE49-F238E27FC236}">
                <a16:creationId xmlns:a16="http://schemas.microsoft.com/office/drawing/2014/main" id="{55F639CF-5D3A-47D9-A0D5-E41FA14035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52" y="2187971"/>
            <a:ext cx="442148" cy="685330"/>
          </a:xfrm>
          <a:prstGeom prst="rect">
            <a:avLst/>
          </a:prstGeom>
        </p:spPr>
      </p:pic>
      <p:pic>
        <p:nvPicPr>
          <p:cNvPr id="18" name="Picture 9">
            <a:extLst>
              <a:ext uri="{FF2B5EF4-FFF2-40B4-BE49-F238E27FC236}">
                <a16:creationId xmlns:a16="http://schemas.microsoft.com/office/drawing/2014/main" id="{C2176813-04B6-4516-85E3-744ED4A9EC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067" y="2266134"/>
            <a:ext cx="442148" cy="685330"/>
          </a:xfrm>
          <a:prstGeom prst="rect">
            <a:avLst/>
          </a:prstGeom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749693CD-51D5-4B42-A53E-16EEF1841A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77" y="2744729"/>
            <a:ext cx="551294" cy="41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883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81" y="174847"/>
            <a:ext cx="7922334" cy="515145"/>
          </a:xfrm>
        </p:spPr>
        <p:txBody>
          <a:bodyPr>
            <a:normAutofit/>
          </a:bodyPr>
          <a:lstStyle/>
          <a:p>
            <a:r>
              <a:rPr lang="en-US" altLang="zh-CN" dirty="0"/>
              <a:t>Crash faults + network faults</a:t>
            </a:r>
            <a:endParaRPr lang="en-US" dirty="0"/>
          </a:p>
        </p:txBody>
      </p:sp>
      <p:pic>
        <p:nvPicPr>
          <p:cNvPr id="75" name="Picture 6">
            <a:extLst>
              <a:ext uri="{FF2B5EF4-FFF2-40B4-BE49-F238E27FC236}">
                <a16:creationId xmlns:a16="http://schemas.microsoft.com/office/drawing/2014/main" id="{1CCF6E71-3511-43E5-89DA-B40117B695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58" y="3426576"/>
            <a:ext cx="1470684" cy="1542077"/>
          </a:xfrm>
          <a:prstGeom prst="rect">
            <a:avLst/>
          </a:prstGeom>
        </p:spPr>
      </p:pic>
      <p:cxnSp>
        <p:nvCxnSpPr>
          <p:cNvPr id="76" name="直接箭头连接符 38">
            <a:extLst>
              <a:ext uri="{FF2B5EF4-FFF2-40B4-BE49-F238E27FC236}">
                <a16:creationId xmlns:a16="http://schemas.microsoft.com/office/drawing/2014/main" id="{2596DD02-C0C5-4C3F-9504-476BE12198DA}"/>
              </a:ext>
            </a:extLst>
          </p:cNvPr>
          <p:cNvCxnSpPr/>
          <p:nvPr/>
        </p:nvCxnSpPr>
        <p:spPr>
          <a:xfrm>
            <a:off x="1539467" y="3222307"/>
            <a:ext cx="509539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11" descr="bolt.png">
            <a:extLst>
              <a:ext uri="{FF2B5EF4-FFF2-40B4-BE49-F238E27FC236}">
                <a16:creationId xmlns:a16="http://schemas.microsoft.com/office/drawing/2014/main" id="{C11A5073-6E6C-420E-947C-C6999BBD2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142393" flipH="1">
            <a:off x="3442483" y="3180522"/>
            <a:ext cx="366098" cy="1254556"/>
          </a:xfrm>
          <a:prstGeom prst="rect">
            <a:avLst/>
          </a:prstGeom>
        </p:spPr>
      </p:pic>
      <p:cxnSp>
        <p:nvCxnSpPr>
          <p:cNvPr id="78" name="直接箭头连接符 47">
            <a:extLst>
              <a:ext uri="{FF2B5EF4-FFF2-40B4-BE49-F238E27FC236}">
                <a16:creationId xmlns:a16="http://schemas.microsoft.com/office/drawing/2014/main" id="{69A4EAA9-6892-488D-BED0-16B3820309EF}"/>
              </a:ext>
            </a:extLst>
          </p:cNvPr>
          <p:cNvCxnSpPr/>
          <p:nvPr/>
        </p:nvCxnSpPr>
        <p:spPr>
          <a:xfrm flipH="1">
            <a:off x="4318948" y="3426576"/>
            <a:ext cx="23159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AE1D517-417B-4A70-9F4F-652A7A048074}"/>
              </a:ext>
            </a:extLst>
          </p:cNvPr>
          <p:cNvSpPr txBox="1"/>
          <p:nvPr/>
        </p:nvSpPr>
        <p:spPr>
          <a:xfrm>
            <a:off x="7371380" y="3913604"/>
            <a:ext cx="197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process fault?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EE6CE4-E8AB-4515-BD34-9CE7ACADFEC5}"/>
              </a:ext>
            </a:extLst>
          </p:cNvPr>
          <p:cNvSpPr txBox="1"/>
          <p:nvPr/>
        </p:nvSpPr>
        <p:spPr>
          <a:xfrm>
            <a:off x="3781486" y="3700697"/>
            <a:ext cx="1532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network fault</a:t>
            </a:r>
            <a:r>
              <a:rPr lang="zh-CN" altLang="en-US" sz="1600" dirty="0"/>
              <a:t>？</a:t>
            </a:r>
            <a:endParaRPr 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DCCB2F0-51D5-4E4F-807D-1C2833275580}"/>
              </a:ext>
            </a:extLst>
          </p:cNvPr>
          <p:cNvSpPr txBox="1"/>
          <p:nvPr/>
        </p:nvSpPr>
        <p:spPr>
          <a:xfrm>
            <a:off x="566775" y="3697099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CE2C2C4-8809-428E-B4FC-133327235626}"/>
              </a:ext>
            </a:extLst>
          </p:cNvPr>
          <p:cNvSpPr txBox="1"/>
          <p:nvPr/>
        </p:nvSpPr>
        <p:spPr>
          <a:xfrm>
            <a:off x="7142859" y="3771623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98" name="Picture 9">
            <a:extLst>
              <a:ext uri="{FF2B5EF4-FFF2-40B4-BE49-F238E27FC236}">
                <a16:creationId xmlns:a16="http://schemas.microsoft.com/office/drawing/2014/main" id="{7206D015-8F4A-4539-BA1B-10110A31DE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41" y="2894942"/>
            <a:ext cx="442148" cy="685330"/>
          </a:xfrm>
          <a:prstGeom prst="rect">
            <a:avLst/>
          </a:prstGeom>
        </p:spPr>
      </p:pic>
      <p:pic>
        <p:nvPicPr>
          <p:cNvPr id="100" name="Picture 5">
            <a:extLst>
              <a:ext uri="{FF2B5EF4-FFF2-40B4-BE49-F238E27FC236}">
                <a16:creationId xmlns:a16="http://schemas.microsoft.com/office/drawing/2014/main" id="{42A97990-DBAB-4BFF-A6DA-BF91B22E2F7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09" y="3426576"/>
            <a:ext cx="551294" cy="413471"/>
          </a:xfrm>
          <a:prstGeom prst="rect">
            <a:avLst/>
          </a:prstGeom>
        </p:spPr>
      </p:pic>
      <p:sp>
        <p:nvSpPr>
          <p:cNvPr id="101" name="矩形 48">
            <a:extLst>
              <a:ext uri="{FF2B5EF4-FFF2-40B4-BE49-F238E27FC236}">
                <a16:creationId xmlns:a16="http://schemas.microsoft.com/office/drawing/2014/main" id="{971B0C67-4043-4E14-8399-779E1A5BE18E}"/>
              </a:ext>
            </a:extLst>
          </p:cNvPr>
          <p:cNvSpPr/>
          <p:nvPr/>
        </p:nvSpPr>
        <p:spPr>
          <a:xfrm>
            <a:off x="2165486" y="4366518"/>
            <a:ext cx="48786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dirty="0">
                <a:ea typeface="宋体" pitchFamily="2" charset="-122"/>
              </a:rPr>
              <a:t>after </a:t>
            </a:r>
            <a:r>
              <a:rPr lang="en-US" altLang="zh-CN" sz="1600" dirty="0"/>
              <a:t>∆ time…</a:t>
            </a:r>
          </a:p>
          <a:p>
            <a:pPr lvl="1"/>
            <a:r>
              <a:rPr lang="en-US" altLang="zh-CN" sz="1600" dirty="0">
                <a:ea typeface="宋体" pitchFamily="2" charset="-122"/>
              </a:rPr>
              <a:t>process B crashed! decide(</a:t>
            </a:r>
            <a:r>
              <a:rPr lang="en-US" altLang="zh-CN" sz="160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r>
              <a:rPr lang="en-US" altLang="zh-CN" sz="1600" dirty="0">
                <a:ea typeface="宋体" pitchFamily="2" charset="-122"/>
              </a:rPr>
              <a:t>) </a:t>
            </a:r>
          </a:p>
        </p:txBody>
      </p:sp>
      <p:pic>
        <p:nvPicPr>
          <p:cNvPr id="102" name="Picture 8">
            <a:extLst>
              <a:ext uri="{FF2B5EF4-FFF2-40B4-BE49-F238E27FC236}">
                <a16:creationId xmlns:a16="http://schemas.microsoft.com/office/drawing/2014/main" id="{5CA71B83-1D61-4FE3-9E5D-D2F78B97C50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10" y="1477093"/>
            <a:ext cx="512765" cy="428801"/>
          </a:xfrm>
          <a:prstGeom prst="rect">
            <a:avLst/>
          </a:prstGeom>
        </p:spPr>
      </p:pic>
      <p:cxnSp>
        <p:nvCxnSpPr>
          <p:cNvPr id="103" name="直接箭头连接符 47">
            <a:extLst>
              <a:ext uri="{FF2B5EF4-FFF2-40B4-BE49-F238E27FC236}">
                <a16:creationId xmlns:a16="http://schemas.microsoft.com/office/drawing/2014/main" id="{4E32B99A-9933-4C7C-9FC9-22BC69A17B8D}"/>
              </a:ext>
            </a:extLst>
          </p:cNvPr>
          <p:cNvCxnSpPr>
            <a:cxnSpLocks/>
          </p:cNvCxnSpPr>
          <p:nvPr/>
        </p:nvCxnSpPr>
        <p:spPr>
          <a:xfrm>
            <a:off x="891400" y="2032104"/>
            <a:ext cx="0" cy="55474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432">
            <a:extLst>
              <a:ext uri="{FF2B5EF4-FFF2-40B4-BE49-F238E27FC236}">
                <a16:creationId xmlns:a16="http://schemas.microsoft.com/office/drawing/2014/main" id="{B132B452-3625-418B-9942-B1F9C1E52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400" y="2119559"/>
            <a:ext cx="6413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endParaRPr lang="zh-CN" altLang="en-US" sz="160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9" name="矩形 48">
            <a:extLst>
              <a:ext uri="{FF2B5EF4-FFF2-40B4-BE49-F238E27FC236}">
                <a16:creationId xmlns:a16="http://schemas.microsoft.com/office/drawing/2014/main" id="{82C80635-4561-4A07-8D45-3D13D8E80EB5}"/>
              </a:ext>
            </a:extLst>
          </p:cNvPr>
          <p:cNvSpPr/>
          <p:nvPr/>
        </p:nvSpPr>
        <p:spPr>
          <a:xfrm>
            <a:off x="818392" y="2666729"/>
            <a:ext cx="35758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dirty="0">
                <a:ea typeface="宋体" pitchFamily="2" charset="-122"/>
              </a:rPr>
              <a:t>propose(</a:t>
            </a:r>
            <a:r>
              <a:rPr lang="en-US" altLang="zh-CN" sz="160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r>
              <a:rPr lang="en-US" altLang="zh-CN" sz="1600" dirty="0">
                <a:ea typeface="宋体" pitchFamily="2" charset="-122"/>
              </a:rPr>
              <a:t>)</a:t>
            </a:r>
          </a:p>
        </p:txBody>
      </p:sp>
      <p:sp>
        <p:nvSpPr>
          <p:cNvPr id="118" name="Content Placeholder 2">
            <a:extLst>
              <a:ext uri="{FF2B5EF4-FFF2-40B4-BE49-F238E27FC236}">
                <a16:creationId xmlns:a16="http://schemas.microsoft.com/office/drawing/2014/main" id="{D9BA0CFE-A655-4DF3-A961-1D44495C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03454"/>
            <a:ext cx="8794750" cy="5601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assume there are f crash faults</a:t>
            </a:r>
          </a:p>
        </p:txBody>
      </p:sp>
      <p:sp>
        <p:nvSpPr>
          <p:cNvPr id="119" name="矩形 48">
            <a:extLst>
              <a:ext uri="{FF2B5EF4-FFF2-40B4-BE49-F238E27FC236}">
                <a16:creationId xmlns:a16="http://schemas.microsoft.com/office/drawing/2014/main" id="{668689E4-DA5B-4BF3-A03E-04BD516DEB64}"/>
              </a:ext>
            </a:extLst>
          </p:cNvPr>
          <p:cNvSpPr/>
          <p:nvPr/>
        </p:nvSpPr>
        <p:spPr>
          <a:xfrm>
            <a:off x="1960623" y="1359618"/>
            <a:ext cx="38763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1600" dirty="0">
                <a:ea typeface="宋体" pitchFamily="2" charset="-122"/>
              </a:rPr>
              <a:t>take f = 1 for example</a:t>
            </a:r>
          </a:p>
        </p:txBody>
      </p:sp>
      <p:cxnSp>
        <p:nvCxnSpPr>
          <p:cNvPr id="120" name="直接箭头连接符 47">
            <a:extLst>
              <a:ext uri="{FF2B5EF4-FFF2-40B4-BE49-F238E27FC236}">
                <a16:creationId xmlns:a16="http://schemas.microsoft.com/office/drawing/2014/main" id="{D1A4191E-00B0-405B-A417-83503FE26B3F}"/>
              </a:ext>
            </a:extLst>
          </p:cNvPr>
          <p:cNvCxnSpPr>
            <a:cxnSpLocks/>
          </p:cNvCxnSpPr>
          <p:nvPr/>
        </p:nvCxnSpPr>
        <p:spPr>
          <a:xfrm>
            <a:off x="7396859" y="2119559"/>
            <a:ext cx="0" cy="55474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8">
            <a:extLst>
              <a:ext uri="{FF2B5EF4-FFF2-40B4-BE49-F238E27FC236}">
                <a16:creationId xmlns:a16="http://schemas.microsoft.com/office/drawing/2014/main" id="{E142D769-284E-4822-8BCC-ADDA916618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094" y="1569362"/>
            <a:ext cx="512765" cy="428801"/>
          </a:xfrm>
          <a:prstGeom prst="rect">
            <a:avLst/>
          </a:prstGeom>
        </p:spPr>
      </p:pic>
      <p:sp>
        <p:nvSpPr>
          <p:cNvPr id="122" name="TextBox 432">
            <a:extLst>
              <a:ext uri="{FF2B5EF4-FFF2-40B4-BE49-F238E27FC236}">
                <a16:creationId xmlns:a16="http://schemas.microsoft.com/office/drawing/2014/main" id="{A0184D34-F74C-4BD0-93A6-669D52302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0316" y="2173933"/>
            <a:ext cx="6413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</a:t>
            </a:r>
            <a:endParaRPr lang="zh-CN" altLang="en-US" sz="160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24" name="Picture 9">
            <a:extLst>
              <a:ext uri="{FF2B5EF4-FFF2-40B4-BE49-F238E27FC236}">
                <a16:creationId xmlns:a16="http://schemas.microsoft.com/office/drawing/2014/main" id="{71051C72-A2BF-4FFB-9CA6-25363267D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285" y="2862888"/>
            <a:ext cx="442148" cy="685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8FF1C2-EBBE-46B2-8950-C2D58E47489D}"/>
              </a:ext>
            </a:extLst>
          </p:cNvPr>
          <p:cNvSpPr txBox="1"/>
          <p:nvPr/>
        </p:nvSpPr>
        <p:spPr>
          <a:xfrm>
            <a:off x="335471" y="2789839"/>
            <a:ext cx="44214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AA4B20-4C06-4E3A-AF15-3C47358B5B17}"/>
              </a:ext>
            </a:extLst>
          </p:cNvPr>
          <p:cNvSpPr txBox="1"/>
          <p:nvPr/>
        </p:nvSpPr>
        <p:spPr>
          <a:xfrm>
            <a:off x="7044161" y="2775942"/>
            <a:ext cx="44214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E29BC8-3E17-473F-A0B0-44D893344C5E}"/>
              </a:ext>
            </a:extLst>
          </p:cNvPr>
          <p:cNvSpPr txBox="1"/>
          <p:nvPr/>
        </p:nvSpPr>
        <p:spPr>
          <a:xfrm>
            <a:off x="3639119" y="2105961"/>
            <a:ext cx="102107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n = 2f</a:t>
            </a:r>
          </a:p>
        </p:txBody>
      </p:sp>
    </p:spTree>
    <p:extLst>
      <p:ext uri="{BB962C8B-B14F-4D97-AF65-F5344CB8AC3E}">
        <p14:creationId xmlns:p14="http://schemas.microsoft.com/office/powerpoint/2010/main" val="77682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" grpId="0" animBg="1"/>
      <p:bldP spid="2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4D92D66-77B2-49B2-9C0B-CD364B758E55}"/>
              </a:ext>
            </a:extLst>
          </p:cNvPr>
          <p:cNvSpPr txBox="1"/>
          <p:nvPr/>
        </p:nvSpPr>
        <p:spPr>
          <a:xfrm>
            <a:off x="3763619" y="2287473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781" y="174847"/>
            <a:ext cx="7922334" cy="515145"/>
          </a:xfrm>
        </p:spPr>
        <p:txBody>
          <a:bodyPr>
            <a:normAutofit/>
          </a:bodyPr>
          <a:lstStyle/>
          <a:p>
            <a:r>
              <a:rPr lang="en-US" altLang="zh-CN" dirty="0"/>
              <a:t>Crash faults + network faults</a:t>
            </a:r>
            <a:endParaRPr lang="en-US" dirty="0"/>
          </a:p>
        </p:txBody>
      </p:sp>
      <p:pic>
        <p:nvPicPr>
          <p:cNvPr id="75" name="Picture 6">
            <a:extLst>
              <a:ext uri="{FF2B5EF4-FFF2-40B4-BE49-F238E27FC236}">
                <a16:creationId xmlns:a16="http://schemas.microsoft.com/office/drawing/2014/main" id="{1CCF6E71-3511-43E5-89DA-B40117B695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467" y="3403389"/>
            <a:ext cx="1470684" cy="1542077"/>
          </a:xfrm>
          <a:prstGeom prst="rect">
            <a:avLst/>
          </a:prstGeom>
        </p:spPr>
      </p:pic>
      <p:cxnSp>
        <p:nvCxnSpPr>
          <p:cNvPr id="76" name="直接箭头连接符 38">
            <a:extLst>
              <a:ext uri="{FF2B5EF4-FFF2-40B4-BE49-F238E27FC236}">
                <a16:creationId xmlns:a16="http://schemas.microsoft.com/office/drawing/2014/main" id="{2596DD02-C0C5-4C3F-9504-476BE12198DA}"/>
              </a:ext>
            </a:extLst>
          </p:cNvPr>
          <p:cNvCxnSpPr/>
          <p:nvPr/>
        </p:nvCxnSpPr>
        <p:spPr>
          <a:xfrm>
            <a:off x="1539467" y="3222307"/>
            <a:ext cx="5095393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11" descr="bolt.png">
            <a:extLst>
              <a:ext uri="{FF2B5EF4-FFF2-40B4-BE49-F238E27FC236}">
                <a16:creationId xmlns:a16="http://schemas.microsoft.com/office/drawing/2014/main" id="{C11A5073-6E6C-420E-947C-C6999BBD2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142393" flipH="1">
            <a:off x="3442483" y="3180522"/>
            <a:ext cx="366098" cy="1254556"/>
          </a:xfrm>
          <a:prstGeom prst="rect">
            <a:avLst/>
          </a:prstGeom>
        </p:spPr>
      </p:pic>
      <p:cxnSp>
        <p:nvCxnSpPr>
          <p:cNvPr id="78" name="直接箭头连接符 47">
            <a:extLst>
              <a:ext uri="{FF2B5EF4-FFF2-40B4-BE49-F238E27FC236}">
                <a16:creationId xmlns:a16="http://schemas.microsoft.com/office/drawing/2014/main" id="{69A4EAA9-6892-488D-BED0-16B3820309EF}"/>
              </a:ext>
            </a:extLst>
          </p:cNvPr>
          <p:cNvCxnSpPr/>
          <p:nvPr/>
        </p:nvCxnSpPr>
        <p:spPr>
          <a:xfrm flipH="1">
            <a:off x="4318948" y="3434184"/>
            <a:ext cx="2315912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AE1D517-417B-4A70-9F4F-652A7A048074}"/>
              </a:ext>
            </a:extLst>
          </p:cNvPr>
          <p:cNvSpPr txBox="1"/>
          <p:nvPr/>
        </p:nvSpPr>
        <p:spPr>
          <a:xfrm>
            <a:off x="7371380" y="3913604"/>
            <a:ext cx="1974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process fault?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EE6CE4-E8AB-4515-BD34-9CE7ACADFEC5}"/>
              </a:ext>
            </a:extLst>
          </p:cNvPr>
          <p:cNvSpPr txBox="1"/>
          <p:nvPr/>
        </p:nvSpPr>
        <p:spPr>
          <a:xfrm>
            <a:off x="3781486" y="3700697"/>
            <a:ext cx="1532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network fault</a:t>
            </a:r>
            <a:r>
              <a:rPr lang="zh-CN" altLang="en-US" sz="1600" dirty="0"/>
              <a:t>？</a:t>
            </a:r>
            <a:endParaRPr lang="en-US" sz="16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DCCB2F0-51D5-4E4F-807D-1C2833275580}"/>
              </a:ext>
            </a:extLst>
          </p:cNvPr>
          <p:cNvSpPr txBox="1"/>
          <p:nvPr/>
        </p:nvSpPr>
        <p:spPr>
          <a:xfrm>
            <a:off x="566775" y="3697099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CE2C2C4-8809-428E-B4FC-133327235626}"/>
              </a:ext>
            </a:extLst>
          </p:cNvPr>
          <p:cNvSpPr txBox="1"/>
          <p:nvPr/>
        </p:nvSpPr>
        <p:spPr>
          <a:xfrm>
            <a:off x="7142859" y="3771623"/>
            <a:ext cx="50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1" name="矩形 48">
            <a:extLst>
              <a:ext uri="{FF2B5EF4-FFF2-40B4-BE49-F238E27FC236}">
                <a16:creationId xmlns:a16="http://schemas.microsoft.com/office/drawing/2014/main" id="{971B0C67-4043-4E14-8399-779E1A5BE18E}"/>
              </a:ext>
            </a:extLst>
          </p:cNvPr>
          <p:cNvSpPr/>
          <p:nvPr/>
        </p:nvSpPr>
        <p:spPr>
          <a:xfrm>
            <a:off x="2168139" y="4387399"/>
            <a:ext cx="49747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dirty="0">
                <a:ea typeface="宋体" pitchFamily="2" charset="-122"/>
              </a:rPr>
              <a:t>after </a:t>
            </a:r>
            <a:r>
              <a:rPr lang="en-US" altLang="zh-CN" sz="1600" dirty="0"/>
              <a:t>∆ time…</a:t>
            </a:r>
          </a:p>
          <a:p>
            <a:pPr lvl="1"/>
            <a:r>
              <a:rPr lang="en-US" altLang="zh-CN" sz="1600" dirty="0">
                <a:ea typeface="宋体" pitchFamily="2" charset="-122"/>
              </a:rPr>
              <a:t>process B crashed! decide(</a:t>
            </a:r>
            <a:r>
              <a:rPr lang="en-US" altLang="zh-CN" sz="160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r>
              <a:rPr lang="en-US" altLang="zh-CN" sz="1600" dirty="0">
                <a:ea typeface="宋体" pitchFamily="2" charset="-122"/>
              </a:rPr>
              <a:t>) </a:t>
            </a:r>
          </a:p>
        </p:txBody>
      </p:sp>
      <p:pic>
        <p:nvPicPr>
          <p:cNvPr id="102" name="Picture 8">
            <a:extLst>
              <a:ext uri="{FF2B5EF4-FFF2-40B4-BE49-F238E27FC236}">
                <a16:creationId xmlns:a16="http://schemas.microsoft.com/office/drawing/2014/main" id="{5CA71B83-1D61-4FE3-9E5D-D2F78B97C5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27" y="1641459"/>
            <a:ext cx="512765" cy="428801"/>
          </a:xfrm>
          <a:prstGeom prst="rect">
            <a:avLst/>
          </a:prstGeom>
        </p:spPr>
      </p:pic>
      <p:cxnSp>
        <p:nvCxnSpPr>
          <p:cNvPr id="103" name="直接箭头连接符 47">
            <a:extLst>
              <a:ext uri="{FF2B5EF4-FFF2-40B4-BE49-F238E27FC236}">
                <a16:creationId xmlns:a16="http://schemas.microsoft.com/office/drawing/2014/main" id="{4E32B99A-9933-4C7C-9FC9-22BC69A17B8D}"/>
              </a:ext>
            </a:extLst>
          </p:cNvPr>
          <p:cNvCxnSpPr>
            <a:cxnSpLocks/>
          </p:cNvCxnSpPr>
          <p:nvPr/>
        </p:nvCxnSpPr>
        <p:spPr>
          <a:xfrm>
            <a:off x="865217" y="2196470"/>
            <a:ext cx="0" cy="55474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432">
            <a:extLst>
              <a:ext uri="{FF2B5EF4-FFF2-40B4-BE49-F238E27FC236}">
                <a16:creationId xmlns:a16="http://schemas.microsoft.com/office/drawing/2014/main" id="{B132B452-3625-418B-9942-B1F9C1E52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991" y="2233537"/>
            <a:ext cx="6413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endParaRPr lang="zh-CN" altLang="en-US" sz="160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09" name="矩形 48">
            <a:extLst>
              <a:ext uri="{FF2B5EF4-FFF2-40B4-BE49-F238E27FC236}">
                <a16:creationId xmlns:a16="http://schemas.microsoft.com/office/drawing/2014/main" id="{82C80635-4561-4A07-8D45-3D13D8E80EB5}"/>
              </a:ext>
            </a:extLst>
          </p:cNvPr>
          <p:cNvSpPr/>
          <p:nvPr/>
        </p:nvSpPr>
        <p:spPr>
          <a:xfrm>
            <a:off x="1098309" y="2666162"/>
            <a:ext cx="33784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dirty="0">
                <a:ea typeface="宋体" pitchFamily="2" charset="-122"/>
              </a:rPr>
              <a:t>propose(</a:t>
            </a:r>
            <a:r>
              <a:rPr lang="en-US" altLang="zh-CN" sz="160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r>
              <a:rPr lang="en-US" altLang="zh-CN" sz="1600" dirty="0">
                <a:ea typeface="宋体" pitchFamily="2" charset="-122"/>
              </a:rPr>
              <a:t>)</a:t>
            </a:r>
          </a:p>
        </p:txBody>
      </p:sp>
      <p:sp>
        <p:nvSpPr>
          <p:cNvPr id="118" name="Content Placeholder 2">
            <a:extLst>
              <a:ext uri="{FF2B5EF4-FFF2-40B4-BE49-F238E27FC236}">
                <a16:creationId xmlns:a16="http://schemas.microsoft.com/office/drawing/2014/main" id="{D9BA0CFE-A655-4DF3-A961-1D44495C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66740"/>
            <a:ext cx="6273800" cy="5601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assume there are f crash faults</a:t>
            </a:r>
          </a:p>
        </p:txBody>
      </p:sp>
      <p:sp>
        <p:nvSpPr>
          <p:cNvPr id="119" name="矩形 48">
            <a:extLst>
              <a:ext uri="{FF2B5EF4-FFF2-40B4-BE49-F238E27FC236}">
                <a16:creationId xmlns:a16="http://schemas.microsoft.com/office/drawing/2014/main" id="{668689E4-DA5B-4BF3-A03E-04BD516DEB64}"/>
              </a:ext>
            </a:extLst>
          </p:cNvPr>
          <p:cNvSpPr/>
          <p:nvPr/>
        </p:nvSpPr>
        <p:spPr>
          <a:xfrm>
            <a:off x="2113023" y="1380118"/>
            <a:ext cx="42369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1600" dirty="0">
                <a:ea typeface="宋体" pitchFamily="2" charset="-122"/>
              </a:rPr>
              <a:t>when n = 2f + 1, take f = 1 for example</a:t>
            </a:r>
          </a:p>
        </p:txBody>
      </p:sp>
      <p:cxnSp>
        <p:nvCxnSpPr>
          <p:cNvPr id="120" name="直接箭头连接符 47">
            <a:extLst>
              <a:ext uri="{FF2B5EF4-FFF2-40B4-BE49-F238E27FC236}">
                <a16:creationId xmlns:a16="http://schemas.microsoft.com/office/drawing/2014/main" id="{D1A4191E-00B0-405B-A417-83503FE26B3F}"/>
              </a:ext>
            </a:extLst>
          </p:cNvPr>
          <p:cNvCxnSpPr>
            <a:cxnSpLocks/>
          </p:cNvCxnSpPr>
          <p:nvPr/>
        </p:nvCxnSpPr>
        <p:spPr>
          <a:xfrm>
            <a:off x="7432167" y="2236347"/>
            <a:ext cx="0" cy="554743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8">
            <a:extLst>
              <a:ext uri="{FF2B5EF4-FFF2-40B4-BE49-F238E27FC236}">
                <a16:creationId xmlns:a16="http://schemas.microsoft.com/office/drawing/2014/main" id="{E142D769-284E-4822-8BCC-ADDA916618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02" y="1686150"/>
            <a:ext cx="512765" cy="428801"/>
          </a:xfrm>
          <a:prstGeom prst="rect">
            <a:avLst/>
          </a:prstGeom>
        </p:spPr>
      </p:pic>
      <p:sp>
        <p:nvSpPr>
          <p:cNvPr id="122" name="TextBox 432">
            <a:extLst>
              <a:ext uri="{FF2B5EF4-FFF2-40B4-BE49-F238E27FC236}">
                <a16:creationId xmlns:a16="http://schemas.microsoft.com/office/drawing/2014/main" id="{A0184D34-F74C-4BD0-93A6-669D52302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784" y="2276766"/>
            <a:ext cx="6413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</a:t>
            </a:r>
            <a:endParaRPr lang="zh-CN" altLang="en-US" sz="160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123" name="Picture 9">
            <a:extLst>
              <a:ext uri="{FF2B5EF4-FFF2-40B4-BE49-F238E27FC236}">
                <a16:creationId xmlns:a16="http://schemas.microsoft.com/office/drawing/2014/main" id="{35896281-58E5-4F7E-8940-9A3284DC67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41" y="2894942"/>
            <a:ext cx="442148" cy="685330"/>
          </a:xfrm>
          <a:prstGeom prst="rect">
            <a:avLst/>
          </a:prstGeom>
        </p:spPr>
      </p:pic>
      <p:pic>
        <p:nvPicPr>
          <p:cNvPr id="124" name="Picture 9">
            <a:extLst>
              <a:ext uri="{FF2B5EF4-FFF2-40B4-BE49-F238E27FC236}">
                <a16:creationId xmlns:a16="http://schemas.microsoft.com/office/drawing/2014/main" id="{0324FED5-A52B-4541-83A6-623823FA34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711" y="2924478"/>
            <a:ext cx="442148" cy="685330"/>
          </a:xfrm>
          <a:prstGeom prst="rect">
            <a:avLst/>
          </a:prstGeom>
        </p:spPr>
      </p:pic>
      <p:pic>
        <p:nvPicPr>
          <p:cNvPr id="100" name="Picture 5">
            <a:extLst>
              <a:ext uri="{FF2B5EF4-FFF2-40B4-BE49-F238E27FC236}">
                <a16:creationId xmlns:a16="http://schemas.microsoft.com/office/drawing/2014/main" id="{42A97990-DBAB-4BFF-A6DA-BF91B22E2F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785" y="3365901"/>
            <a:ext cx="551294" cy="413471"/>
          </a:xfrm>
          <a:prstGeom prst="rect">
            <a:avLst/>
          </a:prstGeom>
        </p:spPr>
      </p:pic>
      <p:pic>
        <p:nvPicPr>
          <p:cNvPr id="125" name="Picture 9">
            <a:extLst>
              <a:ext uri="{FF2B5EF4-FFF2-40B4-BE49-F238E27FC236}">
                <a16:creationId xmlns:a16="http://schemas.microsoft.com/office/drawing/2014/main" id="{9A1A3C6A-95A1-4794-9117-657F1089CC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545" y="1765707"/>
            <a:ext cx="442148" cy="685330"/>
          </a:xfrm>
          <a:prstGeom prst="rect">
            <a:avLst/>
          </a:prstGeom>
        </p:spPr>
      </p:pic>
      <p:cxnSp>
        <p:nvCxnSpPr>
          <p:cNvPr id="126" name="直接箭头连接符 38">
            <a:extLst>
              <a:ext uri="{FF2B5EF4-FFF2-40B4-BE49-F238E27FC236}">
                <a16:creationId xmlns:a16="http://schemas.microsoft.com/office/drawing/2014/main" id="{3E107745-151A-4B0A-BE84-7F2CE0BD1596}"/>
              </a:ext>
            </a:extLst>
          </p:cNvPr>
          <p:cNvCxnSpPr>
            <a:cxnSpLocks/>
          </p:cNvCxnSpPr>
          <p:nvPr/>
        </p:nvCxnSpPr>
        <p:spPr>
          <a:xfrm flipV="1">
            <a:off x="1240238" y="2173933"/>
            <a:ext cx="2631239" cy="709831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38">
            <a:extLst>
              <a:ext uri="{FF2B5EF4-FFF2-40B4-BE49-F238E27FC236}">
                <a16:creationId xmlns:a16="http://schemas.microsoft.com/office/drawing/2014/main" id="{5AEC89F9-069B-44E8-87B5-E5FBE3678FEE}"/>
              </a:ext>
            </a:extLst>
          </p:cNvPr>
          <p:cNvCxnSpPr>
            <a:cxnSpLocks/>
          </p:cNvCxnSpPr>
          <p:nvPr/>
        </p:nvCxnSpPr>
        <p:spPr>
          <a:xfrm flipH="1" flipV="1">
            <a:off x="4609456" y="2231284"/>
            <a:ext cx="2299344" cy="78366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48">
            <a:extLst>
              <a:ext uri="{FF2B5EF4-FFF2-40B4-BE49-F238E27FC236}">
                <a16:creationId xmlns:a16="http://schemas.microsoft.com/office/drawing/2014/main" id="{EACC9129-2A70-4140-97BE-EEC569F3907E}"/>
              </a:ext>
            </a:extLst>
          </p:cNvPr>
          <p:cNvSpPr/>
          <p:nvPr/>
        </p:nvSpPr>
        <p:spPr>
          <a:xfrm>
            <a:off x="5795191" y="2866135"/>
            <a:ext cx="11833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160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</a:t>
            </a:r>
            <a:r>
              <a:rPr lang="en-US" altLang="zh-CN" sz="1600" dirty="0">
                <a:ea typeface="宋体" pitchFamily="2" charset="-122"/>
              </a:rPr>
              <a:t> </a:t>
            </a:r>
          </a:p>
        </p:txBody>
      </p:sp>
      <p:sp>
        <p:nvSpPr>
          <p:cNvPr id="131" name="TextBox 432">
            <a:extLst>
              <a:ext uri="{FF2B5EF4-FFF2-40B4-BE49-F238E27FC236}">
                <a16:creationId xmlns:a16="http://schemas.microsoft.com/office/drawing/2014/main" id="{41889839-93EF-4CB6-9CEB-46F6E4519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297" y="1720013"/>
            <a:ext cx="6413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ack</a:t>
            </a:r>
            <a:endParaRPr lang="zh-CN" altLang="en-US" sz="160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32" name="直接箭头连接符 47">
            <a:extLst>
              <a:ext uri="{FF2B5EF4-FFF2-40B4-BE49-F238E27FC236}">
                <a16:creationId xmlns:a16="http://schemas.microsoft.com/office/drawing/2014/main" id="{88219064-BA11-4AC8-9E30-358C312B2461}"/>
              </a:ext>
            </a:extLst>
          </p:cNvPr>
          <p:cNvCxnSpPr>
            <a:cxnSpLocks/>
          </p:cNvCxnSpPr>
          <p:nvPr/>
        </p:nvCxnSpPr>
        <p:spPr>
          <a:xfrm flipH="1">
            <a:off x="1155673" y="2039884"/>
            <a:ext cx="2636595" cy="71132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47">
            <a:extLst>
              <a:ext uri="{FF2B5EF4-FFF2-40B4-BE49-F238E27FC236}">
                <a16:creationId xmlns:a16="http://schemas.microsoft.com/office/drawing/2014/main" id="{84BCB7C1-A282-4E4A-90C5-C025333B2D85}"/>
              </a:ext>
            </a:extLst>
          </p:cNvPr>
          <p:cNvCxnSpPr>
            <a:cxnSpLocks/>
          </p:cNvCxnSpPr>
          <p:nvPr/>
        </p:nvCxnSpPr>
        <p:spPr>
          <a:xfrm>
            <a:off x="4667252" y="2100080"/>
            <a:ext cx="2322776" cy="79486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432">
            <a:extLst>
              <a:ext uri="{FF2B5EF4-FFF2-40B4-BE49-F238E27FC236}">
                <a16:creationId xmlns:a16="http://schemas.microsoft.com/office/drawing/2014/main" id="{DC03EA7D-79FA-4991-A6C2-2E6B6AA18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350" y="1803592"/>
            <a:ext cx="6413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i="1" dirty="0" err="1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nak</a:t>
            </a:r>
            <a:endParaRPr lang="zh-CN" altLang="en-US" sz="160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AB031F5-8646-4EB3-B77C-567F107E49FD}"/>
              </a:ext>
            </a:extLst>
          </p:cNvPr>
          <p:cNvSpPr txBox="1"/>
          <p:nvPr/>
        </p:nvSpPr>
        <p:spPr>
          <a:xfrm>
            <a:off x="328230" y="2772070"/>
            <a:ext cx="44214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5ED4E38-E06D-43B1-A27B-A7DE72CA67E7}"/>
              </a:ext>
            </a:extLst>
          </p:cNvPr>
          <p:cNvSpPr txBox="1"/>
          <p:nvPr/>
        </p:nvSpPr>
        <p:spPr>
          <a:xfrm>
            <a:off x="7083359" y="2847934"/>
            <a:ext cx="44214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086D972-1967-42AA-BAB0-E99866980116}"/>
              </a:ext>
            </a:extLst>
          </p:cNvPr>
          <p:cNvSpPr txBox="1"/>
          <p:nvPr/>
        </p:nvSpPr>
        <p:spPr>
          <a:xfrm>
            <a:off x="3939141" y="1680216"/>
            <a:ext cx="44214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DDDA9AA-AE45-4CD9-AAB4-BC7FB1F93BD3}"/>
              </a:ext>
            </a:extLst>
          </p:cNvPr>
          <p:cNvSpPr txBox="1"/>
          <p:nvPr/>
        </p:nvSpPr>
        <p:spPr>
          <a:xfrm>
            <a:off x="2049189" y="2697558"/>
            <a:ext cx="3993694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+mn-lt"/>
              </a:rPr>
              <a:t>n = 2f + 1</a:t>
            </a:r>
          </a:p>
          <a:p>
            <a:r>
              <a:rPr lang="en-US" dirty="0">
                <a:latin typeface="+mn-lt"/>
              </a:rPr>
              <a:t>Quorum: simple majority rule</a:t>
            </a:r>
          </a:p>
        </p:txBody>
      </p:sp>
    </p:spTree>
    <p:extLst>
      <p:ext uri="{BB962C8B-B14F-4D97-AF65-F5344CB8AC3E}">
        <p14:creationId xmlns:p14="http://schemas.microsoft.com/office/powerpoint/2010/main" val="382552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137" grpId="0" animBg="1"/>
      <p:bldP spid="13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4E08-159D-4EC3-B97B-8C74C6C2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60" y="149498"/>
            <a:ext cx="6368310" cy="452135"/>
          </a:xfrm>
        </p:spPr>
        <p:txBody>
          <a:bodyPr/>
          <a:lstStyle/>
          <a:p>
            <a:r>
              <a:rPr lang="en-US" altLang="zh-CN" dirty="0"/>
              <a:t>The consensus problem is not yet solved!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F92C-1AF5-4A54-9988-590529177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7894320" cy="3818430"/>
          </a:xfrm>
        </p:spPr>
        <p:txBody>
          <a:bodyPr/>
          <a:lstStyle/>
          <a:p>
            <a:r>
              <a:rPr lang="en-US" dirty="0"/>
              <a:t>If there are multiple proposals... 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EE0AFC1-DE1C-4751-BF7D-B6A1CD2240B8}"/>
              </a:ext>
            </a:extLst>
          </p:cNvPr>
          <p:cNvCxnSpPr>
            <a:cxnSpLocks/>
          </p:cNvCxnSpPr>
          <p:nvPr/>
        </p:nvCxnSpPr>
        <p:spPr>
          <a:xfrm flipV="1">
            <a:off x="1665350" y="1961778"/>
            <a:ext cx="4864049" cy="1781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5">
            <a:extLst>
              <a:ext uri="{FF2B5EF4-FFF2-40B4-BE49-F238E27FC236}">
                <a16:creationId xmlns:a16="http://schemas.microsoft.com/office/drawing/2014/main" id="{7F227816-9E0F-4ED0-AB43-3CB2C1191D3B}"/>
              </a:ext>
            </a:extLst>
          </p:cNvPr>
          <p:cNvCxnSpPr>
            <a:cxnSpLocks/>
          </p:cNvCxnSpPr>
          <p:nvPr/>
        </p:nvCxnSpPr>
        <p:spPr>
          <a:xfrm>
            <a:off x="1665350" y="2277637"/>
            <a:ext cx="486404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5">
            <a:extLst>
              <a:ext uri="{FF2B5EF4-FFF2-40B4-BE49-F238E27FC236}">
                <a16:creationId xmlns:a16="http://schemas.microsoft.com/office/drawing/2014/main" id="{7D69F0BD-88B6-4F1B-ACD0-5AE4575ECCE8}"/>
              </a:ext>
            </a:extLst>
          </p:cNvPr>
          <p:cNvCxnSpPr>
            <a:cxnSpLocks/>
          </p:cNvCxnSpPr>
          <p:nvPr/>
        </p:nvCxnSpPr>
        <p:spPr>
          <a:xfrm>
            <a:off x="1665350" y="2809148"/>
            <a:ext cx="486404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5">
            <a:extLst>
              <a:ext uri="{FF2B5EF4-FFF2-40B4-BE49-F238E27FC236}">
                <a16:creationId xmlns:a16="http://schemas.microsoft.com/office/drawing/2014/main" id="{0BD4826D-D9DA-4A14-B74E-A282EE0DE58C}"/>
              </a:ext>
            </a:extLst>
          </p:cNvPr>
          <p:cNvCxnSpPr>
            <a:cxnSpLocks/>
          </p:cNvCxnSpPr>
          <p:nvPr/>
        </p:nvCxnSpPr>
        <p:spPr>
          <a:xfrm>
            <a:off x="1665350" y="3072841"/>
            <a:ext cx="486404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5">
            <a:extLst>
              <a:ext uri="{FF2B5EF4-FFF2-40B4-BE49-F238E27FC236}">
                <a16:creationId xmlns:a16="http://schemas.microsoft.com/office/drawing/2014/main" id="{83B79AB7-EFDA-4582-82D8-90CCAD9F337E}"/>
              </a:ext>
            </a:extLst>
          </p:cNvPr>
          <p:cNvCxnSpPr>
            <a:cxnSpLocks/>
          </p:cNvCxnSpPr>
          <p:nvPr/>
        </p:nvCxnSpPr>
        <p:spPr>
          <a:xfrm>
            <a:off x="1665350" y="3587936"/>
            <a:ext cx="486404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5">
            <a:extLst>
              <a:ext uri="{FF2B5EF4-FFF2-40B4-BE49-F238E27FC236}">
                <a16:creationId xmlns:a16="http://schemas.microsoft.com/office/drawing/2014/main" id="{E53B4CE5-6A07-4903-B8F6-5D14FD35D52D}"/>
              </a:ext>
            </a:extLst>
          </p:cNvPr>
          <p:cNvCxnSpPr>
            <a:cxnSpLocks/>
          </p:cNvCxnSpPr>
          <p:nvPr/>
        </p:nvCxnSpPr>
        <p:spPr>
          <a:xfrm>
            <a:off x="1665350" y="3888480"/>
            <a:ext cx="4864049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1" descr="bolt.png">
            <a:extLst>
              <a:ext uri="{FF2B5EF4-FFF2-40B4-BE49-F238E27FC236}">
                <a16:creationId xmlns:a16="http://schemas.microsoft.com/office/drawing/2014/main" id="{9DAFAC81-9C05-4ACC-BA2F-F9B2AAC18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42393" flipH="1">
            <a:off x="3808825" y="2269809"/>
            <a:ext cx="217175" cy="558168"/>
          </a:xfrm>
          <a:prstGeom prst="rect">
            <a:avLst/>
          </a:prstGeom>
        </p:spPr>
      </p:pic>
      <p:pic>
        <p:nvPicPr>
          <p:cNvPr id="24" name="Picture 11" descr="bolt.png">
            <a:extLst>
              <a:ext uri="{FF2B5EF4-FFF2-40B4-BE49-F238E27FC236}">
                <a16:creationId xmlns:a16="http://schemas.microsoft.com/office/drawing/2014/main" id="{207D42B1-F527-4677-88F2-AB7E4A2A9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42393" flipH="1">
            <a:off x="3732476" y="3054939"/>
            <a:ext cx="217175" cy="5581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A576DE8-DC36-4799-A910-DA0A6C203BAC}"/>
              </a:ext>
            </a:extLst>
          </p:cNvPr>
          <p:cNvSpPr txBox="1"/>
          <p:nvPr/>
        </p:nvSpPr>
        <p:spPr>
          <a:xfrm>
            <a:off x="257115" y="1930463"/>
            <a:ext cx="1772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Propose(</a:t>
            </a:r>
            <a:r>
              <a:rPr lang="en-US" altLang="zh-CN" sz="160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r>
              <a:rPr lang="en-US" altLang="zh-CN" sz="1600" dirty="0"/>
              <a:t>)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19208E-9553-4637-890E-62CB496B5EDE}"/>
              </a:ext>
            </a:extLst>
          </p:cNvPr>
          <p:cNvSpPr txBox="1"/>
          <p:nvPr/>
        </p:nvSpPr>
        <p:spPr>
          <a:xfrm>
            <a:off x="257114" y="2764527"/>
            <a:ext cx="15904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Propose(</a:t>
            </a:r>
            <a:r>
              <a:rPr lang="en-US" altLang="zh-CN" sz="160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</a:t>
            </a:r>
            <a:r>
              <a:rPr lang="en-US" altLang="zh-CN" sz="1600" dirty="0"/>
              <a:t>)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84540C-98CD-4D67-81B6-8CF79CD47305}"/>
              </a:ext>
            </a:extLst>
          </p:cNvPr>
          <p:cNvSpPr txBox="1"/>
          <p:nvPr/>
        </p:nvSpPr>
        <p:spPr>
          <a:xfrm>
            <a:off x="305269" y="3556910"/>
            <a:ext cx="1448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Propose(</a:t>
            </a:r>
            <a:r>
              <a:rPr lang="en-US" altLang="zh-CN" sz="160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3</a:t>
            </a:r>
            <a:r>
              <a:rPr lang="en-US" altLang="zh-CN" sz="1600" dirty="0"/>
              <a:t>)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04BA35-4306-483C-B526-7FF8B84FED45}"/>
              </a:ext>
            </a:extLst>
          </p:cNvPr>
          <p:cNvSpPr txBox="1"/>
          <p:nvPr/>
        </p:nvSpPr>
        <p:spPr>
          <a:xfrm>
            <a:off x="6538227" y="1782133"/>
            <a:ext cx="230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[1,…,1,2,…,2,3,…,3]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4FCDE3A-DD50-490A-A222-E80D25945585}"/>
              </a:ext>
            </a:extLst>
          </p:cNvPr>
          <p:cNvSpPr/>
          <p:nvPr/>
        </p:nvSpPr>
        <p:spPr>
          <a:xfrm rot="16200000">
            <a:off x="7492510" y="1166702"/>
            <a:ext cx="131808" cy="195012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09C723-EC95-4827-80DE-BC199D17C26D}"/>
              </a:ext>
            </a:extLst>
          </p:cNvPr>
          <p:cNvSpPr txBox="1"/>
          <p:nvPr/>
        </p:nvSpPr>
        <p:spPr>
          <a:xfrm>
            <a:off x="7355188" y="2207670"/>
            <a:ext cx="574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t+1</a:t>
            </a:r>
            <a:endParaRPr 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A73652-A3A7-4264-971E-49D82585C0C0}"/>
              </a:ext>
            </a:extLst>
          </p:cNvPr>
          <p:cNvSpPr txBox="1"/>
          <p:nvPr/>
        </p:nvSpPr>
        <p:spPr>
          <a:xfrm>
            <a:off x="6528608" y="3418659"/>
            <a:ext cx="2305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[1,…,1,2,…,2,3,…,3]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85B201A7-4E9D-4E21-A99A-0D5B7B5E4B91}"/>
              </a:ext>
            </a:extLst>
          </p:cNvPr>
          <p:cNvSpPr/>
          <p:nvPr/>
        </p:nvSpPr>
        <p:spPr>
          <a:xfrm rot="16200000">
            <a:off x="7482891" y="2803228"/>
            <a:ext cx="131808" cy="195012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92A8F7-0C4C-47F0-BFBA-CBCEB896E6F2}"/>
              </a:ext>
            </a:extLst>
          </p:cNvPr>
          <p:cNvSpPr txBox="1"/>
          <p:nvPr/>
        </p:nvSpPr>
        <p:spPr>
          <a:xfrm>
            <a:off x="7345569" y="3844196"/>
            <a:ext cx="574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t+1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7491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6182-7743-4062-A669-3798AD7C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B7B1-E8DD-4514-A0AD-6B979AA9A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Uniform consensus using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Correct majority (Quorum)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/>
              <a:t>Eventually perfect Failure Detector (</a:t>
            </a:r>
            <a:r>
              <a:rPr lang="en-US" sz="1800" dirty="0">
                <a:sym typeface="Symbol"/>
              </a:rPr>
              <a:t></a:t>
            </a:r>
            <a:r>
              <a:rPr lang="en-US" sz="1800" dirty="0"/>
              <a:t>P)</a:t>
            </a:r>
          </a:p>
          <a:p>
            <a:endParaRPr lang="en-US" sz="1800" dirty="0"/>
          </a:p>
          <a:p>
            <a:r>
              <a:rPr lang="en-US" sz="1800" dirty="0"/>
              <a:t>Idea: processes alternate in the role of a leader (coordinator) until one of them succeeds in imposing a decision</a:t>
            </a:r>
          </a:p>
          <a:p>
            <a:endParaRPr lang="en-US" sz="1800" dirty="0"/>
          </a:p>
          <a:p>
            <a:r>
              <a:rPr lang="en-US" sz="1800" dirty="0"/>
              <a:t>Prioritize safety (agreement) rather than liveness (termination)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0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7BF0-F0BC-4213-A200-E0C6B785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B6149-60B5-4A3D-B245-619501E6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" y="847904"/>
            <a:ext cx="8712200" cy="39332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group of </a:t>
            </a:r>
            <a:r>
              <a:rPr lang="en-US" b="1" i="1" u="sng" dirty="0"/>
              <a:t>n</a:t>
            </a:r>
            <a:r>
              <a:rPr lang="en-US" dirty="0"/>
              <a:t> processes, among which some (usually </a:t>
            </a:r>
            <a:r>
              <a:rPr lang="en-US" b="1" i="1" u="sng" dirty="0"/>
              <a:t>f</a:t>
            </a:r>
            <a:r>
              <a:rPr lang="en-US" dirty="0"/>
              <a:t>) may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crash (Crash fault), 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behave arbitrarily (Byzantine fault)</a:t>
            </a:r>
          </a:p>
          <a:p>
            <a:endParaRPr lang="en-US" dirty="0"/>
          </a:p>
          <a:p>
            <a:r>
              <a:rPr lang="en-US" dirty="0"/>
              <a:t>the problem is for correct processes to agree on a value</a:t>
            </a:r>
          </a:p>
          <a:p>
            <a:endParaRPr lang="en-US" dirty="0"/>
          </a:p>
          <a:p>
            <a:r>
              <a:rPr lang="en-US" dirty="0"/>
              <a:t>every process can </a:t>
            </a:r>
            <a:r>
              <a:rPr lang="en-US" u="sng" dirty="0"/>
              <a:t>propose</a:t>
            </a:r>
            <a:r>
              <a:rPr lang="en-US" dirty="0"/>
              <a:t>, finally every correct process </a:t>
            </a:r>
            <a:r>
              <a:rPr lang="en-US" u="sng" dirty="0"/>
              <a:t>decides</a:t>
            </a:r>
          </a:p>
        </p:txBody>
      </p:sp>
    </p:spTree>
    <p:extLst>
      <p:ext uri="{BB962C8B-B14F-4D97-AF65-F5344CB8AC3E}">
        <p14:creationId xmlns:p14="http://schemas.microsoft.com/office/powerpoint/2010/main" val="397006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F0FE-287D-42A8-ABA4-EF5EC9A8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60412"/>
            <a:ext cx="6368310" cy="452135"/>
          </a:xfrm>
        </p:spPr>
        <p:txBody>
          <a:bodyPr/>
          <a:lstStyle/>
          <a:p>
            <a:r>
              <a:rPr lang="en-US" altLang="zh-CN" dirty="0"/>
              <a:t>Network faults or timing assumptions</a:t>
            </a:r>
            <a:endParaRPr lang="en-US" dirty="0"/>
          </a:p>
        </p:txBody>
      </p:sp>
      <p:sp>
        <p:nvSpPr>
          <p:cNvPr id="54" name="Content Placeholder 53">
            <a:extLst>
              <a:ext uri="{FF2B5EF4-FFF2-40B4-BE49-F238E27FC236}">
                <a16:creationId xmlns:a16="http://schemas.microsoft.com/office/drawing/2014/main" id="{E0B9C029-2973-4A97-8B69-A87D5AB82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" y="842824"/>
            <a:ext cx="8785860" cy="3818430"/>
          </a:xfrm>
        </p:spPr>
        <p:txBody>
          <a:bodyPr>
            <a:normAutofit fontScale="92500"/>
          </a:bodyPr>
          <a:lstStyle/>
          <a:p>
            <a:r>
              <a:rPr lang="en-US" altLang="zh-CN" b="1" u="sng" dirty="0"/>
              <a:t>asynchrony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correct processes cannot communicate in a timely manner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/>
              <a:t>within a known bound ∆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packet loss due to network congestion</a:t>
            </a:r>
          </a:p>
          <a:p>
            <a:endParaRPr lang="en-US" altLang="zh-CN" dirty="0"/>
          </a:p>
          <a:p>
            <a:r>
              <a:rPr lang="en-US" altLang="zh-CN" b="1" u="sng" dirty="0"/>
              <a:t>synchrony</a:t>
            </a:r>
            <a:r>
              <a:rPr lang="en-US" altLang="zh-CN" dirty="0"/>
              <a:t>: ∆ is given beforehand (no network fault)</a:t>
            </a:r>
          </a:p>
          <a:p>
            <a:endParaRPr lang="en-US" altLang="zh-CN" dirty="0"/>
          </a:p>
          <a:p>
            <a:r>
              <a:rPr lang="en-US" altLang="zh-CN" b="1" u="sng" dirty="0"/>
              <a:t>partial synchrony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/>
              <a:t>after some unknown time, time bound ∆ is satisfied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86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CB02-E4A0-45BB-B6E5-767E442E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P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3627-E7B3-47E4-9DA1-E17B025F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Strong Completeness of </a:t>
            </a:r>
            <a:r>
              <a:rPr lang="en-US" dirty="0">
                <a:sym typeface="Symbol"/>
              </a:rPr>
              <a:t></a:t>
            </a:r>
            <a:r>
              <a:rPr lang="en-US" dirty="0"/>
              <a:t>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eventually every process that crashes is permanently suspected by all correct processes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crashed process is ever missed by </a:t>
            </a:r>
            <a:r>
              <a:rPr lang="en-US" dirty="0">
                <a:sym typeface="Symbol"/>
              </a:rPr>
              <a:t></a:t>
            </a:r>
            <a:r>
              <a:rPr lang="en-US" dirty="0"/>
              <a:t>P</a:t>
            </a:r>
          </a:p>
          <a:p>
            <a:endParaRPr lang="en-US" dirty="0"/>
          </a:p>
          <a:p>
            <a:r>
              <a:rPr lang="en-US" dirty="0"/>
              <a:t>Eventual strong accuracy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Eventually</a:t>
            </a:r>
            <a:r>
              <a:rPr lang="en-US" dirty="0"/>
              <a:t>, no correct process is suspected by any process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ym typeface="Symbol"/>
              </a:rPr>
              <a:t></a:t>
            </a:r>
            <a:r>
              <a:rPr lang="en-US" dirty="0"/>
              <a:t>P might make mistakes!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3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22CC-5CAD-4505-9D1F-254365D5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Diamonds do make a difference?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E1E4C-F12E-4D49-A71E-68434C728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 processes might be falsely suspected finitely many times</a:t>
            </a:r>
          </a:p>
          <a:p>
            <a:endParaRPr lang="en-US" dirty="0"/>
          </a:p>
          <a:p>
            <a:r>
              <a:rPr lang="en-US" dirty="0"/>
              <a:t>False suspicion of a correct process by </a:t>
            </a:r>
            <a:r>
              <a:rPr lang="en-US" dirty="0">
                <a:sym typeface="Symbol"/>
              </a:rPr>
              <a:t></a:t>
            </a:r>
            <a:r>
              <a:rPr lang="en-US" dirty="0"/>
              <a:t>P makes algorithms I and II break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4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05E7E-BE2B-4005-8525-133B8479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Alg. I: Agreement violation with </a:t>
            </a:r>
            <a:r>
              <a:rPr lang="en-US" dirty="0">
                <a:sym typeface="Symbol"/>
              </a:rPr>
              <a:t></a:t>
            </a:r>
            <a:r>
              <a:rPr lang="en-US" dirty="0"/>
              <a:t>P</a:t>
            </a:r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03FC896A-866E-434B-A010-7693AB560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367" y="1453722"/>
            <a:ext cx="81534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2B66D218-3C2E-4215-B914-58974B92B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567" y="2672922"/>
            <a:ext cx="81534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520A0006-0245-4657-8FCB-AFC6149B9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67" y="122512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p1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2D6DA989-2236-4240-A24E-E242EE483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67" y="244432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p2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D403E09E-CA1D-40E4-A95D-314EE3AB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67" y="381592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p3</a:t>
            </a: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6D29F6C2-EBAC-4A79-A55F-3E95BBDDFB2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567" y="4425522"/>
            <a:ext cx="81534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0A22F224-62C7-4A09-9414-E113B1251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67" y="786972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propose(0)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3C24858C-17FB-47B4-840C-3F0B44D23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92" y="1834722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propose(1)</a:t>
            </a:r>
          </a:p>
        </p:txBody>
      </p:sp>
      <p:sp>
        <p:nvSpPr>
          <p:cNvPr id="12" name="Text Box 17">
            <a:extLst>
              <a:ext uri="{FF2B5EF4-FFF2-40B4-BE49-F238E27FC236}">
                <a16:creationId xmlns:a16="http://schemas.microsoft.com/office/drawing/2014/main" id="{C4D0CBC6-8E0B-48F1-B9B5-7904D7299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42" y="3450797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propose(1)</a:t>
            </a:r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3B0E8E6D-4D56-4B84-9BE2-1C8C7B9F5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2367" y="1148922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26A8B888-28F0-44F9-8962-65ED62924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4142" y="1225122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id="{05026485-C263-4748-B9C7-7BE773E37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0042" y="3007885"/>
            <a:ext cx="1152525" cy="1152525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23">
            <a:extLst>
              <a:ext uri="{FF2B5EF4-FFF2-40B4-BE49-F238E27FC236}">
                <a16:creationId xmlns:a16="http://schemas.microsoft.com/office/drawing/2014/main" id="{709FD811-3334-44A6-9D80-714D1D56C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1080" y="1163210"/>
            <a:ext cx="1587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A277283C-642F-42CF-B32A-CE91A5B5BF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8305" y="2318910"/>
            <a:ext cx="1587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3EB9AFC8-8183-4E26-9133-D2551990C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4505" y="2144285"/>
            <a:ext cx="1577972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decide(1)</a:t>
            </a:r>
          </a:p>
        </p:txBody>
      </p:sp>
      <p:sp>
        <p:nvSpPr>
          <p:cNvPr id="19" name="Line 27">
            <a:extLst>
              <a:ext uri="{FF2B5EF4-FFF2-40B4-BE49-F238E27FC236}">
                <a16:creationId xmlns:a16="http://schemas.microsoft.com/office/drawing/2014/main" id="{CB5D8797-B0D7-48C9-A5AE-2130BF163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7980" y="1056847"/>
            <a:ext cx="1587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2DA1266D-E938-4894-B5AE-0AA546953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180" y="1639460"/>
            <a:ext cx="1581148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decide(0)</a:t>
            </a:r>
          </a:p>
        </p:txBody>
      </p:sp>
      <p:sp>
        <p:nvSpPr>
          <p:cNvPr id="21" name="Line 29">
            <a:extLst>
              <a:ext uri="{FF2B5EF4-FFF2-40B4-BE49-F238E27FC236}">
                <a16:creationId xmlns:a16="http://schemas.microsoft.com/office/drawing/2014/main" id="{0BB28507-7843-418A-9B03-0E1B07333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1492" y="1207660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Text Box 36">
            <a:extLst>
              <a:ext uri="{FF2B5EF4-FFF2-40B4-BE49-F238E27FC236}">
                <a16:creationId xmlns:a16="http://schemas.microsoft.com/office/drawing/2014/main" id="{28A6F0C2-FE79-41FF-8DE2-1FD4D7192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280" y="3152347"/>
            <a:ext cx="165576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suspect p1</a:t>
            </a:r>
          </a:p>
        </p:txBody>
      </p:sp>
      <p:sp>
        <p:nvSpPr>
          <p:cNvPr id="23" name="Line 40">
            <a:extLst>
              <a:ext uri="{FF2B5EF4-FFF2-40B4-BE49-F238E27FC236}">
                <a16:creationId xmlns:a16="http://schemas.microsoft.com/office/drawing/2014/main" id="{5CA57A11-D421-4E4B-8467-A8979346B9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1980" y="2720547"/>
            <a:ext cx="649287" cy="574675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41">
            <a:extLst>
              <a:ext uri="{FF2B5EF4-FFF2-40B4-BE49-F238E27FC236}">
                <a16:creationId xmlns:a16="http://schemas.microsoft.com/office/drawing/2014/main" id="{DB6BC764-06A4-4F0B-B22C-A344B950C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1980" y="3584147"/>
            <a:ext cx="504825" cy="79216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47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6B30-64EC-443D-9B7D-769297B6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Alg. II: Agreement violation with </a:t>
            </a:r>
            <a:r>
              <a:rPr lang="en-US" dirty="0">
                <a:sym typeface="Symbol"/>
              </a:rPr>
              <a:t></a:t>
            </a:r>
            <a:r>
              <a:rPr lang="en-US" dirty="0"/>
              <a:t>P</a:t>
            </a:r>
            <a:br>
              <a:rPr lang="en-US" dirty="0"/>
            </a:br>
            <a:endParaRPr lang="en-US" dirty="0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DC235902-73E6-4120-AB2C-5CC4EDF3F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11" y="1491794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459FFC95-F69A-4D61-801B-3C7FE5952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411" y="2710994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45DCA95E-9FE2-411C-9293-7C16B7531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11" y="1263194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p1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D3DAE0A9-102B-4EF3-BF33-9F7FA9DC0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11" y="2482394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p2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C7ABF3D-FBAF-4EB0-8680-91A656321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611" y="3853994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p3</a:t>
            </a: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72069E47-099C-4A98-9486-7B97201AC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411" y="4463594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9A0DC090-EA8C-436A-BF13-0FE00C4E6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11" y="825044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propose(0)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F51C3046-CB28-4A2A-8C65-AEAF265DF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36" y="1872794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propose(1)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C83A159D-05A5-45BF-8908-44E9F3678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886" y="3488869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propose(1)</a:t>
            </a: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2CF82467-0920-4E4E-A920-4C8C49E3E8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3899" y="4098469"/>
            <a:ext cx="1587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3815A1CE-1C43-4E8C-AF1F-CE4DE85136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7211" y="1186994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260CF23B-15A8-4888-B803-593C6C4E1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8986" y="1263194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BBC356F4-8054-4D4C-B898-356B536E91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9636" y="2863394"/>
            <a:ext cx="1392238" cy="1406525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4FAC9D02-41DA-4444-887D-8F263426B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5924" y="1201281"/>
            <a:ext cx="1587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26EDC238-6979-4103-9302-1E467A252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435" y="4630281"/>
            <a:ext cx="1639365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decide(1)</a:t>
            </a: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BEFB023F-4A6A-4527-941A-F5AA46DAA6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1199" y="2398256"/>
            <a:ext cx="1587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1EED8F28-3BBC-479D-8D10-43DA136C8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498" y="2966581"/>
            <a:ext cx="1608137" cy="44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decide(1)</a:t>
            </a:r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5E3B652E-2FF6-4C46-A1A7-8971B223D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32949" y="1158419"/>
            <a:ext cx="1587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5468D1FE-DA0D-44B3-AE3A-BBC996D33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5148" y="1741031"/>
            <a:ext cx="16536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decide(0)</a:t>
            </a:r>
          </a:p>
        </p:txBody>
      </p:sp>
      <p:sp>
        <p:nvSpPr>
          <p:cNvPr id="23" name="Line 26">
            <a:extLst>
              <a:ext uri="{FF2B5EF4-FFF2-40B4-BE49-F238E27FC236}">
                <a16:creationId xmlns:a16="http://schemas.microsoft.com/office/drawing/2014/main" id="{A1E27400-4346-4243-B6AF-121891CE3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26336" y="1245731"/>
            <a:ext cx="1588" cy="36576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27">
            <a:extLst>
              <a:ext uri="{FF2B5EF4-FFF2-40B4-BE49-F238E27FC236}">
                <a16:creationId xmlns:a16="http://schemas.microsoft.com/office/drawing/2014/main" id="{98A7C529-3446-42FB-949F-FD69CBC3AE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2236" y="2901494"/>
            <a:ext cx="1439863" cy="1389062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Text Box 29">
            <a:extLst>
              <a:ext uri="{FF2B5EF4-FFF2-40B4-BE49-F238E27FC236}">
                <a16:creationId xmlns:a16="http://schemas.microsoft.com/office/drawing/2014/main" id="{69C910A9-C450-4B9F-8335-7FFC1AA24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124" y="3326944"/>
            <a:ext cx="1655762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suspect p1</a:t>
            </a:r>
          </a:p>
        </p:txBody>
      </p:sp>
      <p:sp>
        <p:nvSpPr>
          <p:cNvPr id="26" name="Text Box 31">
            <a:extLst>
              <a:ext uri="{FF2B5EF4-FFF2-40B4-BE49-F238E27FC236}">
                <a16:creationId xmlns:a16="http://schemas.microsoft.com/office/drawing/2014/main" id="{2C4B51A9-6C3B-4C75-8AA1-AA9906CE0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9211" y="1742619"/>
            <a:ext cx="1512888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suspect p3</a:t>
            </a:r>
          </a:p>
        </p:txBody>
      </p:sp>
      <p:sp>
        <p:nvSpPr>
          <p:cNvPr id="27" name="Text Box 34">
            <a:extLst>
              <a:ext uri="{FF2B5EF4-FFF2-40B4-BE49-F238E27FC236}">
                <a16:creationId xmlns:a16="http://schemas.microsoft.com/office/drawing/2014/main" id="{D593D0DE-6C44-448C-9364-EDDF73E66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449" y="1742619"/>
            <a:ext cx="15843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suspect p2</a:t>
            </a:r>
          </a:p>
        </p:txBody>
      </p:sp>
      <p:sp>
        <p:nvSpPr>
          <p:cNvPr id="28" name="Line 35">
            <a:extLst>
              <a:ext uri="{FF2B5EF4-FFF2-40B4-BE49-F238E27FC236}">
                <a16:creationId xmlns:a16="http://schemas.microsoft.com/office/drawing/2014/main" id="{B7990E87-0EF0-4C36-A4A2-ACC0111118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8274" y="1533069"/>
            <a:ext cx="287337" cy="36036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9" name="Line 36">
            <a:extLst>
              <a:ext uri="{FF2B5EF4-FFF2-40B4-BE49-F238E27FC236}">
                <a16:creationId xmlns:a16="http://schemas.microsoft.com/office/drawing/2014/main" id="{929EB956-044F-4E47-B632-CE392A42DB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4036" y="1533069"/>
            <a:ext cx="287338" cy="360362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0" name="Line 37">
            <a:extLst>
              <a:ext uri="{FF2B5EF4-FFF2-40B4-BE49-F238E27FC236}">
                <a16:creationId xmlns:a16="http://schemas.microsoft.com/office/drawing/2014/main" id="{62795B8C-9031-440A-8C9C-1D8AD63141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33949" y="2758619"/>
            <a:ext cx="503237" cy="71913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31" name="Line 38">
            <a:extLst>
              <a:ext uri="{FF2B5EF4-FFF2-40B4-BE49-F238E27FC236}">
                <a16:creationId xmlns:a16="http://schemas.microsoft.com/office/drawing/2014/main" id="{CEE6BC55-76D0-4A86-BA39-7A037106E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3949" y="3766681"/>
            <a:ext cx="431800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77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6AC4-A95F-4A55-AA92-DAD47626B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22E0-FE01-4A1E-AC11-132231C91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processes go through rounds incrementally: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 each round k, such that k mod n = </a:t>
            </a:r>
            <a:r>
              <a:rPr lang="en-US" dirty="0" err="1"/>
              <a:t>i</a:t>
            </a:r>
            <a:r>
              <a:rPr lang="en-US" dirty="0"/>
              <a:t>, pi is the leader</a:t>
            </a:r>
          </a:p>
          <a:p>
            <a:endParaRPr lang="en-US" dirty="0"/>
          </a:p>
          <a:p>
            <a:r>
              <a:rPr lang="en-US" dirty="0"/>
              <a:t>In such a round k, pi tries to decide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pi succeeds if it is not suspected: processes that suspect pi inform pi and move to the next round; pi does so as well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7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588B-9FB4-46AA-8B36-30A1050F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2E495-35BA-48D2-86BF-4F8668F8E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100" dirty="0"/>
              <a:t>To decide, pi does the following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/>
              <a:t>pi selects among a majority the latest adopted value  (latest with respect to the </a:t>
            </a:r>
            <a:r>
              <a:rPr lang="en-US" sz="2000" dirty="0"/>
              <a:t>round</a:t>
            </a:r>
            <a:r>
              <a:rPr lang="en-US" sz="2100" dirty="0"/>
              <a:t> in which the value is adopted – see step 2)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/>
              <a:t>pi imposes that value at a majority: any process in that majority adopts that value – pi fails if it is suspected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/>
              <a:t>pi decides and broadcasts the decision to all</a:t>
            </a:r>
          </a:p>
          <a:p>
            <a:endParaRPr lang="en-US" sz="2100" dirty="0"/>
          </a:p>
          <a:p>
            <a:r>
              <a:rPr lang="en-US" sz="2100" dirty="0"/>
              <a:t>Special case, step 1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100" dirty="0"/>
              <a:t>if no value was adopted by any process in a given majority, pi imposes its own initial (proposal) value in step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90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65D4-9C30-4718-88EB-FFEC7A3D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III</a:t>
            </a:r>
            <a:br>
              <a:rPr lang="en-US" dirty="0"/>
            </a:br>
            <a:endParaRPr lang="en-US" dirty="0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6FA6DC25-287F-40F6-A60C-1FC399CCD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059" y="1627079"/>
            <a:ext cx="81534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8909B3C5-C9F8-46DA-A7EC-F003791E8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259" y="2846279"/>
            <a:ext cx="81534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9A2A6F05-6E14-414D-8682-6E26F3AC8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9" y="1398479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P1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71845F00-C328-4294-8173-19EAC456F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9" y="2617679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P2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14A2B960-9E88-40F5-B061-07375C838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9" y="4308367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P3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6AC1C6A4-BF74-4EDE-BE7B-CCF5755F9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259" y="4598879"/>
            <a:ext cx="81534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16BAE911-CC84-4B95-AE6B-0CD612F69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59" y="865079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propose(0)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30D52CAA-ACD6-461A-995F-7D1D2A31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59" y="2008079"/>
            <a:ext cx="21336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propose(1)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EC3285E9-65B3-48EF-AE52-4119116D2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59" y="3608279"/>
            <a:ext cx="21336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propose(0)</a:t>
            </a: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2BB07149-7BDE-4559-90A2-802801A07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4059" y="1322279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0CBCF93D-42FE-4927-B670-FF0C456B16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1859" y="1246079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2452E4EF-9599-4B8B-B842-90497C368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659" y="1246079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D81E7BA8-97C0-4926-BEF6-50D6FEEFC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859" y="1017479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 p1’s </a:t>
            </a:r>
            <a:r>
              <a:rPr lang="en-US" sz="1800" dirty="0"/>
              <a:t>round</a:t>
            </a:r>
            <a:endParaRPr lang="en-GB" altLang="en-US" sz="1800" dirty="0"/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0C02A5F4-8155-4E19-A458-A49C0A075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659" y="1017479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 p2’s </a:t>
            </a:r>
            <a:r>
              <a:rPr lang="en-US" sz="1800" dirty="0"/>
              <a:t>round</a:t>
            </a:r>
            <a:endParaRPr lang="en-GB" altLang="en-US" sz="1800" dirty="0"/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B2019AA6-7C0E-4F27-9B8B-1EEDE664E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859" y="1017479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 p3’s </a:t>
            </a:r>
            <a:r>
              <a:rPr lang="en-US" sz="1800" dirty="0"/>
              <a:t>round</a:t>
            </a:r>
            <a:endParaRPr lang="en-GB" altLang="en-US" sz="1800" dirty="0"/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F85BB51C-8482-4A1E-A8F5-FFB0EBD6B4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9859" y="1322279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7AAB7608-27FF-4BBF-95E8-3ED67AA8D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6059" y="1017479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 p1’s </a:t>
            </a:r>
            <a:r>
              <a:rPr lang="en-US" sz="1800" dirty="0"/>
              <a:t>round</a:t>
            </a:r>
            <a:endParaRPr lang="en-GB" altLang="en-US" sz="1800" dirty="0"/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A46A489A-0131-4B43-A45F-DBFE54BB2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0059" y="1246079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DBCD4411-7413-44C2-B65F-7C46AEB5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0059" y="1017479"/>
            <a:ext cx="685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 etc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F73426C-D93D-4521-81D7-E2A3EF815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47" y="1422292"/>
            <a:ext cx="407987" cy="4349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72E369-E65E-428B-A4E2-844E355B7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834" y="2573229"/>
            <a:ext cx="407988" cy="43656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1DD0D7-9E49-49DE-9E71-99919821F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984" y="4359167"/>
            <a:ext cx="407988" cy="4365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212533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3487-F467-4D48-AD9F-D102577F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III</a:t>
            </a:r>
            <a:br>
              <a:rPr lang="en-US" dirty="0"/>
            </a:br>
            <a:endParaRPr lang="en-US" dirty="0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A0DCC19B-0D11-4186-8D1F-8D973DBB2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0204" y="1243937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BFC5200E-64C2-4BCA-8883-FB4986259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404" y="2463137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6C4AD17B-155B-4CA1-AB5E-9C27E92CA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4" y="1015337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P1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14A14E85-DBBB-45AD-A359-F644D3368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4" y="2234537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P2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62F5CD61-FAAC-4D45-98F8-63DF3DE15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04" y="3925224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P3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25106DB5-3023-4B93-894F-0CDC49D73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8642" y="1358237"/>
            <a:ext cx="1071562" cy="9525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D0640DF2-269C-4DDA-972F-E477F7697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6404" y="4215737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5F2493EA-15CF-47B7-9191-E3EF5A07F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917" y="669868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propose(0)</a:t>
            </a: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355ABD2A-D1CF-49E8-8D81-0192D13FD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1804" y="1015337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B46BA79B-78B3-4563-B509-14137C6B3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580" y="719949"/>
            <a:ext cx="1447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decide(0)</a:t>
            </a: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76916BDD-BA00-4D1E-82D2-16AF0900B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064" y="1762336"/>
            <a:ext cx="21336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propose(1)</a:t>
            </a: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EB2C1BA5-88F4-4F6A-B872-C4681AFF1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11" y="3430479"/>
            <a:ext cx="21336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propose(0)</a:t>
            </a: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7236B5C5-14CD-47D0-A4DF-48508DD7B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3004" y="3910937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15A64B63-A42B-47B7-86EA-7A2AC50A3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3404" y="1777337"/>
            <a:ext cx="1447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decide(0)</a:t>
            </a: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5F79B550-46B1-4AAD-9C59-35E4FB47F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8604" y="3301337"/>
            <a:ext cx="1447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decide(0)</a:t>
            </a: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E14CC03B-CB99-40D9-906D-E49E132DE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65404" y="862937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DA140199-F009-4A68-A25D-35D333D44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5604" y="943899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29DA8115-2EE3-45A2-8A4B-C82AE5CA5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3404" y="2920337"/>
            <a:ext cx="1447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   [0]</a:t>
            </a:r>
          </a:p>
        </p:txBody>
      </p:sp>
      <p:sp>
        <p:nvSpPr>
          <p:cNvPr id="22" name="Text Box 25">
            <a:extLst>
              <a:ext uri="{FF2B5EF4-FFF2-40B4-BE49-F238E27FC236}">
                <a16:creationId xmlns:a16="http://schemas.microsoft.com/office/drawing/2014/main" id="{E25C2D22-75CE-468C-8CCA-6FFFF47DE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204" y="1396337"/>
            <a:ext cx="1447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   [0]</a:t>
            </a:r>
          </a:p>
        </p:txBody>
      </p:sp>
      <p:sp>
        <p:nvSpPr>
          <p:cNvPr id="23" name="Line 26">
            <a:extLst>
              <a:ext uri="{FF2B5EF4-FFF2-40B4-BE49-F238E27FC236}">
                <a16:creationId xmlns:a16="http://schemas.microsoft.com/office/drawing/2014/main" id="{8A273237-254D-4BF7-ABB9-3A97D013E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7204" y="1358237"/>
            <a:ext cx="1371600" cy="27813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29BDA384-3965-4204-AD80-AEF6F0AD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204" y="1320137"/>
            <a:ext cx="1447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   [0]</a:t>
            </a:r>
          </a:p>
        </p:txBody>
      </p:sp>
      <p:sp>
        <p:nvSpPr>
          <p:cNvPr id="25" name="Line 28">
            <a:extLst>
              <a:ext uri="{FF2B5EF4-FFF2-40B4-BE49-F238E27FC236}">
                <a16:creationId xmlns:a16="http://schemas.microsoft.com/office/drawing/2014/main" id="{143E4063-601D-47F0-BB87-569B2DC16F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2604" y="1285212"/>
            <a:ext cx="1079500" cy="954087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6" name="Line 29">
            <a:extLst>
              <a:ext uri="{FF2B5EF4-FFF2-40B4-BE49-F238E27FC236}">
                <a16:creationId xmlns:a16="http://schemas.microsoft.com/office/drawing/2014/main" id="{379830C9-32C6-40A0-98C5-CF245D6172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79304" y="1358237"/>
            <a:ext cx="885825" cy="2862262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7" name="Line 30">
            <a:extLst>
              <a:ext uri="{FF2B5EF4-FFF2-40B4-BE49-F238E27FC236}">
                <a16:creationId xmlns:a16="http://schemas.microsoft.com/office/drawing/2014/main" id="{B56EF94E-474C-426F-BD46-B7DA51A8A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1029" y="1358237"/>
            <a:ext cx="1222375" cy="10287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8" name="Text Box 31">
            <a:extLst>
              <a:ext uri="{FF2B5EF4-FFF2-40B4-BE49-F238E27FC236}">
                <a16:creationId xmlns:a16="http://schemas.microsoft.com/office/drawing/2014/main" id="{FF07E5AF-C924-4506-888E-88ACC6DC5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204" y="2844137"/>
            <a:ext cx="1447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   [0]</a:t>
            </a:r>
          </a:p>
        </p:txBody>
      </p:sp>
      <p:sp>
        <p:nvSpPr>
          <p:cNvPr id="29" name="Line 32">
            <a:extLst>
              <a:ext uri="{FF2B5EF4-FFF2-40B4-BE49-F238E27FC236}">
                <a16:creationId xmlns:a16="http://schemas.microsoft.com/office/drawing/2014/main" id="{D3B11261-48EA-4156-8E24-E6AA637CB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8004" y="1358237"/>
            <a:ext cx="1524000" cy="2781300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0" name="Line 33">
            <a:extLst>
              <a:ext uri="{FF2B5EF4-FFF2-40B4-BE49-F238E27FC236}">
                <a16:creationId xmlns:a16="http://schemas.microsoft.com/office/drawing/2014/main" id="{3280B624-85EE-4C61-A659-B84412127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6804" y="2234537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1" name="Line 34">
            <a:extLst>
              <a:ext uri="{FF2B5EF4-FFF2-40B4-BE49-F238E27FC236}">
                <a16:creationId xmlns:a16="http://schemas.microsoft.com/office/drawing/2014/main" id="{2738BBAC-C014-4727-B58D-77FF0B467B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1804" y="1285212"/>
            <a:ext cx="1150938" cy="954087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2" name="Line 35">
            <a:extLst>
              <a:ext uri="{FF2B5EF4-FFF2-40B4-BE49-F238E27FC236}">
                <a16:creationId xmlns:a16="http://schemas.microsoft.com/office/drawing/2014/main" id="{CFC8197D-B34A-4AE9-BD11-033A1DDABB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0404" y="1358237"/>
            <a:ext cx="922338" cy="2709862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3" name="Line 36">
            <a:extLst>
              <a:ext uri="{FF2B5EF4-FFF2-40B4-BE49-F238E27FC236}">
                <a16:creationId xmlns:a16="http://schemas.microsoft.com/office/drawing/2014/main" id="{5CE5F958-6E21-4FBE-8D7F-C001579523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1654" y="4382424"/>
            <a:ext cx="1296988" cy="1588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4" name="Line 37">
            <a:extLst>
              <a:ext uri="{FF2B5EF4-FFF2-40B4-BE49-F238E27FC236}">
                <a16:creationId xmlns:a16="http://schemas.microsoft.com/office/drawing/2014/main" id="{19984AFD-EADD-42F5-B6ED-4029BB3BE8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1654" y="4306224"/>
            <a:ext cx="1588" cy="80963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5" name="Line 38">
            <a:extLst>
              <a:ext uri="{FF2B5EF4-FFF2-40B4-BE49-F238E27FC236}">
                <a16:creationId xmlns:a16="http://schemas.microsoft.com/office/drawing/2014/main" id="{5C675093-B8A6-4255-BD9B-FB99C302FF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8642" y="4306224"/>
            <a:ext cx="1587" cy="80963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6" name="Text Box 39">
            <a:extLst>
              <a:ext uri="{FF2B5EF4-FFF2-40B4-BE49-F238E27FC236}">
                <a16:creationId xmlns:a16="http://schemas.microsoft.com/office/drawing/2014/main" id="{210B167B-5EEC-40C8-9069-567C0205A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117" y="4379249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  step 1</a:t>
            </a:r>
          </a:p>
        </p:txBody>
      </p:sp>
      <p:sp>
        <p:nvSpPr>
          <p:cNvPr id="37" name="Line 40">
            <a:extLst>
              <a:ext uri="{FF2B5EF4-FFF2-40B4-BE49-F238E27FC236}">
                <a16:creationId xmlns:a16="http://schemas.microsoft.com/office/drawing/2014/main" id="{B37C32C5-20E5-41F4-90A2-5E54FF648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104" y="4382424"/>
            <a:ext cx="2592388" cy="1588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8" name="Line 41">
            <a:extLst>
              <a:ext uri="{FF2B5EF4-FFF2-40B4-BE49-F238E27FC236}">
                <a16:creationId xmlns:a16="http://schemas.microsoft.com/office/drawing/2014/main" id="{C0B7A316-DEC5-413D-94F6-267E35734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104" y="4306224"/>
            <a:ext cx="1588" cy="80963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9" name="Line 42">
            <a:extLst>
              <a:ext uri="{FF2B5EF4-FFF2-40B4-BE49-F238E27FC236}">
                <a16:creationId xmlns:a16="http://schemas.microsoft.com/office/drawing/2014/main" id="{FF64EB93-23F2-4220-B11F-DB60DECEA5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5492" y="4306224"/>
            <a:ext cx="1587" cy="80963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40" name="Text Box 43">
            <a:extLst>
              <a:ext uri="{FF2B5EF4-FFF2-40B4-BE49-F238E27FC236}">
                <a16:creationId xmlns:a16="http://schemas.microsoft.com/office/drawing/2014/main" id="{DCDFF2E2-6E3C-4902-9B8C-2D2AEF9A7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904" y="4366549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  step 2</a:t>
            </a:r>
          </a:p>
        </p:txBody>
      </p:sp>
      <p:sp>
        <p:nvSpPr>
          <p:cNvPr id="41" name="Line 44">
            <a:extLst>
              <a:ext uri="{FF2B5EF4-FFF2-40B4-BE49-F238E27FC236}">
                <a16:creationId xmlns:a16="http://schemas.microsoft.com/office/drawing/2014/main" id="{2941A0B7-D1DB-4504-8889-9EE84C29A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7366" y="4744016"/>
            <a:ext cx="5545138" cy="1588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42" name="Line 45">
            <a:extLst>
              <a:ext uri="{FF2B5EF4-FFF2-40B4-BE49-F238E27FC236}">
                <a16:creationId xmlns:a16="http://schemas.microsoft.com/office/drawing/2014/main" id="{E627CF94-12AF-4621-9482-D9302FBA7A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1654" y="4664999"/>
            <a:ext cx="1588" cy="153988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43" name="Line 46">
            <a:extLst>
              <a:ext uri="{FF2B5EF4-FFF2-40B4-BE49-F238E27FC236}">
                <a16:creationId xmlns:a16="http://schemas.microsoft.com/office/drawing/2014/main" id="{9B212B71-9A19-437C-B237-E841EC8F91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6792" y="4664999"/>
            <a:ext cx="1587" cy="153988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44" name="Text Box 47">
            <a:extLst>
              <a:ext uri="{FF2B5EF4-FFF2-40B4-BE49-F238E27FC236}">
                <a16:creationId xmlns:a16="http://schemas.microsoft.com/office/drawing/2014/main" id="{46F4DCB9-57F1-4DCE-A12F-F7D518DC6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48612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800" dirty="0"/>
              <a:t>round</a:t>
            </a:r>
            <a:r>
              <a:rPr lang="en-GB" altLang="en-US" sz="1800" dirty="0"/>
              <a:t> 1</a:t>
            </a:r>
          </a:p>
        </p:txBody>
      </p:sp>
      <p:sp>
        <p:nvSpPr>
          <p:cNvPr id="45" name="Line 48">
            <a:extLst>
              <a:ext uri="{FF2B5EF4-FFF2-40B4-BE49-F238E27FC236}">
                <a16:creationId xmlns:a16="http://schemas.microsoft.com/office/drawing/2014/main" id="{0AFE5B80-8B3A-4A96-A65C-52FD5158BF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8367" y="4382424"/>
            <a:ext cx="1296987" cy="1588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46" name="Line 49">
            <a:extLst>
              <a:ext uri="{FF2B5EF4-FFF2-40B4-BE49-F238E27FC236}">
                <a16:creationId xmlns:a16="http://schemas.microsoft.com/office/drawing/2014/main" id="{093C24E8-B393-454C-971F-459DB88D4B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68367" y="4306224"/>
            <a:ext cx="1587" cy="80963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47" name="Line 50">
            <a:extLst>
              <a:ext uri="{FF2B5EF4-FFF2-40B4-BE49-F238E27FC236}">
                <a16:creationId xmlns:a16="http://schemas.microsoft.com/office/drawing/2014/main" id="{5EEE9A47-59EE-4FCF-A6BA-31E4C597B7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65354" y="4306224"/>
            <a:ext cx="1588" cy="80963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48" name="Text Box 51">
            <a:extLst>
              <a:ext uri="{FF2B5EF4-FFF2-40B4-BE49-F238E27FC236}">
                <a16:creationId xmlns:a16="http://schemas.microsoft.com/office/drawing/2014/main" id="{32C350CE-A126-43CE-A254-DBD18546D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254" y="4336387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  step 3</a:t>
            </a:r>
          </a:p>
        </p:txBody>
      </p:sp>
      <p:sp>
        <p:nvSpPr>
          <p:cNvPr id="49" name="Text Box 53">
            <a:extLst>
              <a:ext uri="{FF2B5EF4-FFF2-40B4-BE49-F238E27FC236}">
                <a16:creationId xmlns:a16="http://schemas.microsoft.com/office/drawing/2014/main" id="{12BE2CE8-5A08-4920-9F8A-C48C6F67F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279" y="1358237"/>
            <a:ext cx="1447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   [1]</a:t>
            </a:r>
          </a:p>
        </p:txBody>
      </p:sp>
      <p:sp>
        <p:nvSpPr>
          <p:cNvPr id="50" name="Text Box 54">
            <a:extLst>
              <a:ext uri="{FF2B5EF4-FFF2-40B4-BE49-F238E27FC236}">
                <a16:creationId xmlns:a16="http://schemas.microsoft.com/office/drawing/2014/main" id="{171B3FE7-DAFB-4509-8C4E-5BB6E6311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142" y="3150524"/>
            <a:ext cx="1447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   [0]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38D62DB-93FF-4637-B35C-3E7E0271A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292" y="981999"/>
            <a:ext cx="407987" cy="43656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F941D6A-EF8A-4B7C-813F-C7B35507B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979" y="2134524"/>
            <a:ext cx="407988" cy="4349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59F5023-7633-4EED-AB48-BBB799055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129" y="3920462"/>
            <a:ext cx="407988" cy="4365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09486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/>
      <p:bldP spid="49" grpId="0"/>
      <p:bldP spid="5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5F16-7C5C-4495-8108-7C13EEA0C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III</a:t>
            </a:r>
            <a:br>
              <a:rPr lang="en-US" dirty="0"/>
            </a:br>
            <a:endParaRPr lang="en-US" dirty="0"/>
          </a:p>
        </p:txBody>
      </p:sp>
      <p:sp>
        <p:nvSpPr>
          <p:cNvPr id="4" name="Line 1">
            <a:extLst>
              <a:ext uri="{FF2B5EF4-FFF2-40B4-BE49-F238E27FC236}">
                <a16:creationId xmlns:a16="http://schemas.microsoft.com/office/drawing/2014/main" id="{AEA66A8B-4FBA-42C4-97E8-2AEC35F64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567" y="2770313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A9F0110-7947-4096-93EB-345A234FE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67" y="1322513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P1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C89C38-F1AE-40B4-B805-9D0513CE6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67" y="2541713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P2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232D69D-3057-47F2-BA10-D90CF333F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767" y="3913313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P3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CF4F3689-C196-4FB1-96C3-62A0F59AE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4567" y="4522913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AE5C26AF-3DAD-43BB-A72B-605CF7D68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67" y="712913"/>
            <a:ext cx="16002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propose(0)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48D7BF54-91C6-4DE7-9165-DE942C869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67" y="1932113"/>
            <a:ext cx="16002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propose(1)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03566FF1-82BD-4C95-A980-2B4250DEC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167" y="3532313"/>
            <a:ext cx="16002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propose(0)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C5E99240-5F35-4EE1-A509-7FA684259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7367" y="1322513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BA8B2932-0C34-462F-A6F3-436A9AA8D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8367" y="1398713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D4320CB1-29F1-42BC-AA16-BBFA92A53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9967" y="1170113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944D5956-E27E-4EF8-B457-8DB0C73BC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970767" y="1551113"/>
            <a:ext cx="31242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80B49C6D-D2E3-47D6-AB13-E27924E4E1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61605" y="1246313"/>
            <a:ext cx="466725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7A770056-2835-4011-A508-0FB1A73EB3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2567" y="1170113"/>
            <a:ext cx="304800" cy="7620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E3632911-7F8A-4DB2-B0AE-D2E896D8A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3567" y="1322513"/>
            <a:ext cx="15240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b="1" i="1"/>
              <a:t>crash</a:t>
            </a: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B9FF2533-AF9B-4338-ABE3-83C0B80C53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4767" y="2003550"/>
            <a:ext cx="762000" cy="2371725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BDCD0821-D588-40BE-8C84-C998B43688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967" y="1927350"/>
            <a:ext cx="1524000" cy="2219325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68114E50-0C43-4426-9E1A-E1CB19387A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0767" y="1698750"/>
            <a:ext cx="2133600" cy="923925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2" name="Line 25">
            <a:extLst>
              <a:ext uri="{FF2B5EF4-FFF2-40B4-BE49-F238E27FC236}">
                <a16:creationId xmlns:a16="http://schemas.microsoft.com/office/drawing/2014/main" id="{21EFCA99-5988-4725-BB13-95E6E3CE6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2367" y="1698750"/>
            <a:ext cx="1524000" cy="847725"/>
          </a:xfrm>
          <a:prstGeom prst="line">
            <a:avLst/>
          </a:prstGeom>
          <a:noFill/>
          <a:ln w="936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3" name="Text Box 26">
            <a:extLst>
              <a:ext uri="{FF2B5EF4-FFF2-40B4-BE49-F238E27FC236}">
                <a16:creationId xmlns:a16="http://schemas.microsoft.com/office/drawing/2014/main" id="{A1A824A5-B125-4B79-8612-985E3DF04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767" y="1855913"/>
            <a:ext cx="1447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nack</a:t>
            </a:r>
          </a:p>
        </p:txBody>
      </p:sp>
      <p:sp>
        <p:nvSpPr>
          <p:cNvPr id="24" name="Text Box 27">
            <a:extLst>
              <a:ext uri="{FF2B5EF4-FFF2-40B4-BE49-F238E27FC236}">
                <a16:creationId xmlns:a16="http://schemas.microsoft.com/office/drawing/2014/main" id="{27F0E847-4871-4187-8308-8197719C4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7567" y="3379913"/>
            <a:ext cx="1447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nack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693960-4F9C-42BA-A86D-0727318A5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55" y="1289175"/>
            <a:ext cx="407987" cy="43656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738CE87-D9BF-4128-81EC-9FBD20619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142" y="2525838"/>
            <a:ext cx="407988" cy="4349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E12FC8A-0543-46DF-A408-E5312BDC3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292" y="4227638"/>
            <a:ext cx="407988" cy="4365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97166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028C-98DF-4026-9416-0B514A7A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41" y="149839"/>
            <a:ext cx="6368310" cy="452135"/>
          </a:xfrm>
        </p:spPr>
        <p:txBody>
          <a:bodyPr/>
          <a:lstStyle/>
          <a:p>
            <a:r>
              <a:rPr lang="en-US" dirty="0"/>
              <a:t>binary consensus/agreement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08DA56-463C-4FE8-8E91-015691B97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3" y="2666637"/>
            <a:ext cx="332723" cy="3366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7D3BD0-6A57-44A5-91D2-D16C689AE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338" y="4014614"/>
            <a:ext cx="332723" cy="3366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9E11FA-0E5F-4E72-8268-10DF2034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998" y="2182712"/>
            <a:ext cx="332723" cy="3366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680657-A37F-4D41-BEB9-698075D04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436" y="4045836"/>
            <a:ext cx="332723" cy="3366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453936F-5FD0-464C-9228-0983029F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679" y="2723743"/>
            <a:ext cx="332723" cy="3366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B127E8-CD7B-49EF-987D-7F386ABEA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19" y="2185114"/>
            <a:ext cx="332723" cy="336669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2990ECBE-FE85-41E9-BA1B-478AF539230F}"/>
              </a:ext>
            </a:extLst>
          </p:cNvPr>
          <p:cNvSpPr/>
          <p:nvPr/>
        </p:nvSpPr>
        <p:spPr>
          <a:xfrm>
            <a:off x="2083105" y="2784739"/>
            <a:ext cx="5065628" cy="945621"/>
          </a:xfrm>
          <a:prstGeom prst="ellipse">
            <a:avLst/>
          </a:prstGeom>
          <a:noFill/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EA56C-5BE0-4D42-B8AC-460B21492319}"/>
              </a:ext>
            </a:extLst>
          </p:cNvPr>
          <p:cNvSpPr txBox="1"/>
          <p:nvPr/>
        </p:nvSpPr>
        <p:spPr>
          <a:xfrm>
            <a:off x="16360" y="2965161"/>
            <a:ext cx="1583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propose(1):</a:t>
            </a:r>
          </a:p>
          <a:p>
            <a:pPr algn="ctr"/>
            <a:r>
              <a:rPr lang="en-US" sz="1600" dirty="0">
                <a:latin typeface="+mn-lt"/>
              </a:rPr>
              <a:t>attack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A4F07-DDA4-477F-BDA4-ADAFB0FF4FA6}"/>
              </a:ext>
            </a:extLst>
          </p:cNvPr>
          <p:cNvSpPr txBox="1"/>
          <p:nvPr/>
        </p:nvSpPr>
        <p:spPr>
          <a:xfrm>
            <a:off x="7538025" y="3060412"/>
            <a:ext cx="14137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propose(0):</a:t>
            </a:r>
          </a:p>
          <a:p>
            <a:pPr algn="ctr"/>
            <a:r>
              <a:rPr lang="en-US" sz="1600" dirty="0">
                <a:latin typeface="+mn-lt"/>
              </a:rPr>
              <a:t>retreat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9FCB0D-E413-4F2E-B03A-743D82184DD3}"/>
              </a:ext>
            </a:extLst>
          </p:cNvPr>
          <p:cNvSpPr txBox="1"/>
          <p:nvPr/>
        </p:nvSpPr>
        <p:spPr>
          <a:xfrm>
            <a:off x="4052097" y="3016788"/>
            <a:ext cx="124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+mn-lt"/>
              </a:rPr>
              <a:t>consensus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938356-AA3B-4580-A42F-4D7C976B2197}"/>
              </a:ext>
            </a:extLst>
          </p:cNvPr>
          <p:cNvCxnSpPr>
            <a:cxnSpLocks/>
          </p:cNvCxnSpPr>
          <p:nvPr/>
        </p:nvCxnSpPr>
        <p:spPr>
          <a:xfrm>
            <a:off x="1454150" y="3181892"/>
            <a:ext cx="984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3ED996-8CAB-401F-A36F-2D0E081AD073}"/>
              </a:ext>
            </a:extLst>
          </p:cNvPr>
          <p:cNvCxnSpPr>
            <a:cxnSpLocks/>
          </p:cNvCxnSpPr>
          <p:nvPr/>
        </p:nvCxnSpPr>
        <p:spPr>
          <a:xfrm flipH="1">
            <a:off x="6503734" y="3206910"/>
            <a:ext cx="1181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6D19106-D7B9-4CEC-A37E-72AB561C4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847904"/>
            <a:ext cx="9010650" cy="961847"/>
          </a:xfrm>
        </p:spPr>
        <p:txBody>
          <a:bodyPr>
            <a:normAutofit/>
          </a:bodyPr>
          <a:lstStyle/>
          <a:p>
            <a:r>
              <a:rPr lang="en-US" dirty="0"/>
              <a:t>Request: propose(v1)</a:t>
            </a:r>
          </a:p>
          <a:p>
            <a:r>
              <a:rPr lang="en-US" dirty="0"/>
              <a:t>Indication: decide(v2)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F43259-22F6-494F-8A9A-B58C3CB2E721}"/>
              </a:ext>
            </a:extLst>
          </p:cNvPr>
          <p:cNvCxnSpPr>
            <a:cxnSpLocks/>
          </p:cNvCxnSpPr>
          <p:nvPr/>
        </p:nvCxnSpPr>
        <p:spPr>
          <a:xfrm flipH="1">
            <a:off x="3831219" y="3372638"/>
            <a:ext cx="410581" cy="558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8779FB-A84C-45E7-9472-157C6855284B}"/>
              </a:ext>
            </a:extLst>
          </p:cNvPr>
          <p:cNvCxnSpPr>
            <a:cxnSpLocks/>
          </p:cNvCxnSpPr>
          <p:nvPr/>
        </p:nvCxnSpPr>
        <p:spPr>
          <a:xfrm>
            <a:off x="4870450" y="3372638"/>
            <a:ext cx="527050" cy="558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584BD8-94FC-47DB-A0A4-2F939525D3B6}"/>
              </a:ext>
            </a:extLst>
          </p:cNvPr>
          <p:cNvCxnSpPr>
            <a:cxnSpLocks/>
          </p:cNvCxnSpPr>
          <p:nvPr/>
        </p:nvCxnSpPr>
        <p:spPr>
          <a:xfrm flipH="1" flipV="1">
            <a:off x="3878844" y="2652060"/>
            <a:ext cx="515356" cy="408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D27C74-985D-4EDD-AFF4-02ABCD9CCADC}"/>
              </a:ext>
            </a:extLst>
          </p:cNvPr>
          <p:cNvCxnSpPr>
            <a:cxnSpLocks/>
          </p:cNvCxnSpPr>
          <p:nvPr/>
        </p:nvCxnSpPr>
        <p:spPr>
          <a:xfrm flipV="1">
            <a:off x="4870450" y="2652060"/>
            <a:ext cx="472238" cy="398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EEBA41-CEA0-485E-A0AE-D47E4550BE18}"/>
              </a:ext>
            </a:extLst>
          </p:cNvPr>
          <p:cNvCxnSpPr>
            <a:cxnSpLocks/>
          </p:cNvCxnSpPr>
          <p:nvPr/>
        </p:nvCxnSpPr>
        <p:spPr>
          <a:xfrm flipH="1">
            <a:off x="1473967" y="3312631"/>
            <a:ext cx="9199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D753B3A-33FA-443E-B4E3-A46FC5F626C6}"/>
              </a:ext>
            </a:extLst>
          </p:cNvPr>
          <p:cNvCxnSpPr>
            <a:cxnSpLocks/>
          </p:cNvCxnSpPr>
          <p:nvPr/>
        </p:nvCxnSpPr>
        <p:spPr>
          <a:xfrm>
            <a:off x="6503734" y="3357243"/>
            <a:ext cx="11816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F97350D-21F8-42CB-B995-39007A9D625B}"/>
              </a:ext>
            </a:extLst>
          </p:cNvPr>
          <p:cNvSpPr txBox="1"/>
          <p:nvPr/>
        </p:nvSpPr>
        <p:spPr>
          <a:xfrm>
            <a:off x="1124909" y="3372638"/>
            <a:ext cx="158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decide(1)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AB49BF-528F-492E-82D2-0861528B3DD1}"/>
              </a:ext>
            </a:extLst>
          </p:cNvPr>
          <p:cNvSpPr txBox="1"/>
          <p:nvPr/>
        </p:nvSpPr>
        <p:spPr>
          <a:xfrm>
            <a:off x="3818685" y="2459516"/>
            <a:ext cx="158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decide(1)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45B20B-09F2-40C5-AE65-69ECF6299626}"/>
              </a:ext>
            </a:extLst>
          </p:cNvPr>
          <p:cNvSpPr txBox="1"/>
          <p:nvPr/>
        </p:nvSpPr>
        <p:spPr>
          <a:xfrm>
            <a:off x="3878844" y="3730646"/>
            <a:ext cx="158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decide(1)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F85576-D13A-4357-96F6-BE1A72BD66A1}"/>
              </a:ext>
            </a:extLst>
          </p:cNvPr>
          <p:cNvSpPr txBox="1"/>
          <p:nvPr/>
        </p:nvSpPr>
        <p:spPr>
          <a:xfrm>
            <a:off x="6364580" y="3372754"/>
            <a:ext cx="158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+mn-lt"/>
              </a:rPr>
              <a:t>decide(1)</a:t>
            </a:r>
          </a:p>
        </p:txBody>
      </p:sp>
    </p:spTree>
    <p:extLst>
      <p:ext uri="{BB962C8B-B14F-4D97-AF65-F5344CB8AC3E}">
        <p14:creationId xmlns:p14="http://schemas.microsoft.com/office/powerpoint/2010/main" val="15979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4941A-45A9-4791-87F4-FB625862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III</a:t>
            </a:r>
            <a:br>
              <a:rPr lang="en-US" dirty="0"/>
            </a:br>
            <a:endParaRPr lang="en-US" dirty="0"/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3B4E800E-F0AD-4174-A030-0BF942C6B3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426" y="1663613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C32BF90-D1FB-4F50-A63C-A47BAE99DC4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14" y="2930438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D825413D-0866-4BE0-900F-2CCEF36D4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26" y="1435013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P1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7A9D3612-8AD5-49D8-B55D-E243D2EAE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26" y="2654213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P2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3FAFE611-54BD-4B3C-9D9A-842B71385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26" y="4344900"/>
            <a:ext cx="495946" cy="38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000"/>
              <a:t>P3</a:t>
            </a:r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DFD19CA4-6958-4A01-990E-9498294CD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626" y="4635413"/>
            <a:ext cx="8153400" cy="1587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89A21A68-0E9C-4223-948B-525BCA9B6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26" y="901613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propose(0)</a:t>
            </a:r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A422E3AC-9F63-408F-B268-311875F77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26" y="2044613"/>
            <a:ext cx="21336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propose(1)</a:t>
            </a:r>
          </a:p>
        </p:txBody>
      </p:sp>
      <p:sp>
        <p:nvSpPr>
          <p:cNvPr id="12" name="Text Box 18">
            <a:extLst>
              <a:ext uri="{FF2B5EF4-FFF2-40B4-BE49-F238E27FC236}">
                <a16:creationId xmlns:a16="http://schemas.microsoft.com/office/drawing/2014/main" id="{D45FAA24-C0E5-4A3F-945A-F1C8FC262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226" y="3644813"/>
            <a:ext cx="21336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propose(1)</a:t>
            </a:r>
          </a:p>
        </p:txBody>
      </p:sp>
      <p:sp>
        <p:nvSpPr>
          <p:cNvPr id="13" name="Line 19">
            <a:extLst>
              <a:ext uri="{FF2B5EF4-FFF2-40B4-BE49-F238E27FC236}">
                <a16:creationId xmlns:a16="http://schemas.microsoft.com/office/drawing/2014/main" id="{91EA20B9-E1E4-4FA3-931F-E5E43096A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0426" y="1358813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005A4730-B2BB-48B1-BA94-7969D45E3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226" y="1282613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5" name="Line 21">
            <a:extLst>
              <a:ext uri="{FF2B5EF4-FFF2-40B4-BE49-F238E27FC236}">
                <a16:creationId xmlns:a16="http://schemas.microsoft.com/office/drawing/2014/main" id="{2AAB7BEF-27A0-4394-A929-E02E77424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026" y="1282613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6" name="Text Box 22">
            <a:extLst>
              <a:ext uri="{FF2B5EF4-FFF2-40B4-BE49-F238E27FC236}">
                <a16:creationId xmlns:a16="http://schemas.microsoft.com/office/drawing/2014/main" id="{4B104026-509C-4AC9-83E5-14CD296F2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226" y="1054013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 p1’s </a:t>
            </a:r>
            <a:r>
              <a:rPr lang="en-US" sz="1800" dirty="0"/>
              <a:t>round</a:t>
            </a:r>
            <a:endParaRPr lang="en-GB" altLang="en-US" sz="1800" dirty="0"/>
          </a:p>
        </p:txBody>
      </p:sp>
      <p:sp>
        <p:nvSpPr>
          <p:cNvPr id="17" name="Text Box 23">
            <a:extLst>
              <a:ext uri="{FF2B5EF4-FFF2-40B4-BE49-F238E27FC236}">
                <a16:creationId xmlns:a16="http://schemas.microsoft.com/office/drawing/2014/main" id="{3FD609BD-C706-4CAD-ABD4-8C13E29FD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026" y="1054013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 p2’s </a:t>
            </a:r>
            <a:r>
              <a:rPr lang="en-US" sz="1800" dirty="0"/>
              <a:t>round</a:t>
            </a:r>
            <a:endParaRPr lang="en-GB" altLang="en-US" sz="1800" dirty="0"/>
          </a:p>
        </p:txBody>
      </p:sp>
      <p:sp>
        <p:nvSpPr>
          <p:cNvPr id="18" name="Text Box 24">
            <a:extLst>
              <a:ext uri="{FF2B5EF4-FFF2-40B4-BE49-F238E27FC236}">
                <a16:creationId xmlns:a16="http://schemas.microsoft.com/office/drawing/2014/main" id="{F7A89A01-300A-4298-8687-9EA6286BD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226" y="1054013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 p3’s </a:t>
            </a:r>
            <a:r>
              <a:rPr lang="en-US" sz="1800" dirty="0"/>
              <a:t>round</a:t>
            </a:r>
            <a:endParaRPr lang="en-GB" altLang="en-US" sz="1800" dirty="0"/>
          </a:p>
        </p:txBody>
      </p:sp>
      <p:sp>
        <p:nvSpPr>
          <p:cNvPr id="19" name="Line 25">
            <a:extLst>
              <a:ext uri="{FF2B5EF4-FFF2-40B4-BE49-F238E27FC236}">
                <a16:creationId xmlns:a16="http://schemas.microsoft.com/office/drawing/2014/main" id="{67DDCEBE-129F-4471-A6D3-C097F3B26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56226" y="1358813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0" name="Text Box 26">
            <a:extLst>
              <a:ext uri="{FF2B5EF4-FFF2-40B4-BE49-F238E27FC236}">
                <a16:creationId xmlns:a16="http://schemas.microsoft.com/office/drawing/2014/main" id="{BB3561B4-E8F0-479F-930D-02562F390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426" y="1054013"/>
            <a:ext cx="16764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 p1’s </a:t>
            </a:r>
            <a:r>
              <a:rPr lang="en-US" sz="1800" dirty="0"/>
              <a:t>round</a:t>
            </a:r>
            <a:endParaRPr lang="en-GB" altLang="en-US" sz="1800" dirty="0"/>
          </a:p>
        </p:txBody>
      </p:sp>
      <p:sp>
        <p:nvSpPr>
          <p:cNvPr id="21" name="Line 27">
            <a:extLst>
              <a:ext uri="{FF2B5EF4-FFF2-40B4-BE49-F238E27FC236}">
                <a16:creationId xmlns:a16="http://schemas.microsoft.com/office/drawing/2014/main" id="{177B917E-E284-4A55-815A-EE73CCEE6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6426" y="1282613"/>
            <a:ext cx="1588" cy="3657600"/>
          </a:xfrm>
          <a:prstGeom prst="line">
            <a:avLst/>
          </a:prstGeom>
          <a:noFill/>
          <a:ln w="9360" cap="rnd">
            <a:solidFill>
              <a:srgbClr val="54547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2" name="Text Box 28">
            <a:extLst>
              <a:ext uri="{FF2B5EF4-FFF2-40B4-BE49-F238E27FC236}">
                <a16:creationId xmlns:a16="http://schemas.microsoft.com/office/drawing/2014/main" id="{2567B36D-5440-4E70-91FD-97B40E8F4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6426" y="1054013"/>
            <a:ext cx="685800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 etc</a:t>
            </a:r>
          </a:p>
        </p:txBody>
      </p:sp>
      <p:sp>
        <p:nvSpPr>
          <p:cNvPr id="23" name="Line 29">
            <a:extLst>
              <a:ext uri="{FF2B5EF4-FFF2-40B4-BE49-F238E27FC236}">
                <a16:creationId xmlns:a16="http://schemas.microsoft.com/office/drawing/2014/main" id="{5B7150AF-6D40-4D9E-A680-8D84D6D9D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164" y="1849350"/>
            <a:ext cx="647700" cy="2665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4" name="Line 30">
            <a:extLst>
              <a:ext uri="{FF2B5EF4-FFF2-40B4-BE49-F238E27FC236}">
                <a16:creationId xmlns:a16="http://schemas.microsoft.com/office/drawing/2014/main" id="{29EFA052-4B6E-4F56-8EAB-D98417EFF1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4864" y="1777913"/>
            <a:ext cx="144462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6" name="Line 32">
            <a:extLst>
              <a:ext uri="{FF2B5EF4-FFF2-40B4-BE49-F238E27FC236}">
                <a16:creationId xmlns:a16="http://schemas.microsoft.com/office/drawing/2014/main" id="{D0B2D414-F163-4D40-A670-A130C063A1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2339" y="1777913"/>
            <a:ext cx="431800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7" name="Line 33">
            <a:extLst>
              <a:ext uri="{FF2B5EF4-FFF2-40B4-BE49-F238E27FC236}">
                <a16:creationId xmlns:a16="http://schemas.microsoft.com/office/drawing/2014/main" id="{93D83F2D-8091-4A69-9A96-719B89D0F9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2339" y="1922375"/>
            <a:ext cx="431800" cy="266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8" name="Line 34">
            <a:extLst>
              <a:ext uri="{FF2B5EF4-FFF2-40B4-BE49-F238E27FC236}">
                <a16:creationId xmlns:a16="http://schemas.microsoft.com/office/drawing/2014/main" id="{C76DF358-1146-42D0-932C-CCA5F3C0F4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0039" y="1777913"/>
            <a:ext cx="5048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9" name="Text Box 35">
            <a:extLst>
              <a:ext uri="{FF2B5EF4-FFF2-40B4-BE49-F238E27FC236}">
                <a16:creationId xmlns:a16="http://schemas.microsoft.com/office/drawing/2014/main" id="{2F79080F-F5EE-47DE-96A8-C639D9B07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139" y="2354175"/>
            <a:ext cx="1081087" cy="35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nack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DA19484-11EF-496D-A180-D8B794C52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14" y="1411200"/>
            <a:ext cx="407987" cy="43656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500AD0-2BB3-4E72-8329-361C76948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201" y="2647863"/>
            <a:ext cx="407988" cy="4349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4D81317-F5D6-4AE5-BBBF-A71286936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351" y="4349663"/>
            <a:ext cx="407988" cy="4365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ctr" eaLnBrk="1" hangingPunct="1"/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4287737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2484-1BDB-4C9A-8D1C-B5E4AD3D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D5120-F653-4DB4-BE77-9C9D6EEAA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2913"/>
            <a:ext cx="8486384" cy="4284972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1300" dirty="0"/>
              <a:t>Implements: </a:t>
            </a:r>
            <a:r>
              <a:rPr lang="en-US" sz="1300" dirty="0" err="1"/>
              <a:t>UniformConsensus</a:t>
            </a:r>
            <a:r>
              <a:rPr lang="en-US" sz="1300" dirty="0"/>
              <a:t>, instance </a:t>
            </a:r>
            <a:r>
              <a:rPr lang="en-US" sz="1300" dirty="0" err="1"/>
              <a:t>uc</a:t>
            </a:r>
            <a:r>
              <a:rPr lang="en-US" sz="1300" dirty="0"/>
              <a:t>.</a:t>
            </a:r>
          </a:p>
          <a:p>
            <a:pPr>
              <a:spcBef>
                <a:spcPts val="200"/>
              </a:spcBef>
            </a:pPr>
            <a:r>
              <a:rPr lang="en-US" sz="1300" dirty="0"/>
              <a:t>Uses: </a:t>
            </a:r>
            <a:r>
              <a:rPr lang="en-US" sz="1300" dirty="0" err="1"/>
              <a:t>BestEffortBroadcast</a:t>
            </a:r>
            <a:r>
              <a:rPr lang="en-US" sz="1300" dirty="0"/>
              <a:t>, instance </a:t>
            </a:r>
            <a:r>
              <a:rPr lang="en-US" sz="1300" dirty="0" err="1"/>
              <a:t>beb</a:t>
            </a:r>
            <a:r>
              <a:rPr lang="en-US" sz="1300" dirty="0"/>
              <a:t>; </a:t>
            </a:r>
            <a:r>
              <a:rPr lang="en-US" sz="1300" dirty="0" err="1"/>
              <a:t>EventuallyPerfectFailureDetector</a:t>
            </a:r>
            <a:r>
              <a:rPr lang="en-US" sz="1300" dirty="0"/>
              <a:t>, instance ◇P; </a:t>
            </a:r>
            <a:r>
              <a:rPr lang="en-US" sz="1300" dirty="0" err="1"/>
              <a:t>PerfectPointToPointLinks</a:t>
            </a:r>
            <a:r>
              <a:rPr lang="en-US" sz="1300" dirty="0"/>
              <a:t>, instance pl.</a:t>
            </a:r>
          </a:p>
          <a:p>
            <a:pPr>
              <a:spcBef>
                <a:spcPts val="200"/>
              </a:spcBef>
            </a:pPr>
            <a:endParaRPr lang="en-US" sz="13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300" b="1" dirty="0"/>
              <a:t>upon event </a:t>
            </a:r>
            <a:r>
              <a:rPr lang="en-US" sz="1300" dirty="0"/>
              <a:t>&lt; </a:t>
            </a:r>
            <a:r>
              <a:rPr lang="en-US" sz="1300" dirty="0" err="1"/>
              <a:t>uc</a:t>
            </a:r>
            <a:r>
              <a:rPr lang="en-US" sz="1300" dirty="0"/>
              <a:t>, Init &gt; </a:t>
            </a:r>
            <a:r>
              <a:rPr lang="en-US" sz="1300" b="1" dirty="0"/>
              <a:t>do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/>
              <a:t>	suspected := </a:t>
            </a:r>
            <a:r>
              <a:rPr lang="fr-CH" altLang="en-US" sz="13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Ø</a:t>
            </a:r>
            <a:r>
              <a:rPr lang="el-GR" sz="1300" dirty="0"/>
              <a:t>;</a:t>
            </a:r>
            <a:r>
              <a:rPr lang="en-US" sz="1300" dirty="0"/>
              <a:t> </a:t>
            </a:r>
            <a:r>
              <a:rPr lang="en-US" sz="1300" dirty="0" err="1"/>
              <a:t>nacked</a:t>
            </a:r>
            <a:r>
              <a:rPr lang="en-US" sz="1300" dirty="0"/>
              <a:t> := </a:t>
            </a:r>
            <a:r>
              <a:rPr lang="fr-CH" altLang="en-US" sz="13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Ø</a:t>
            </a:r>
            <a:r>
              <a:rPr lang="el-GR" sz="1300" dirty="0"/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l-GR" sz="1300" dirty="0"/>
              <a:t>	</a:t>
            </a:r>
            <a:r>
              <a:rPr lang="en-US" sz="1300" dirty="0"/>
              <a:t>round := 1;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/>
              <a:t>	proposed := false;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/>
              <a:t>	proposal := ⊥;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/>
              <a:t>	estimate := nil;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/>
              <a:t>	</a:t>
            </a:r>
            <a:r>
              <a:rPr lang="en-US" sz="1300" dirty="0" err="1"/>
              <a:t>estround</a:t>
            </a:r>
            <a:r>
              <a:rPr lang="en-US" sz="1300" dirty="0"/>
              <a:t> := 0;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/>
              <a:t>	</a:t>
            </a:r>
            <a:r>
              <a:rPr lang="en-GB" altLang="en-US" sz="1300" dirty="0">
                <a:ea typeface="ＭＳ Ｐゴシック" panose="020B0600070205080204" pitchFamily="34" charset="-128"/>
              </a:rPr>
              <a:t>states := [nil,0]</a:t>
            </a:r>
            <a:r>
              <a:rPr lang="en-GB" altLang="en-US" sz="1300" baseline="30000" dirty="0">
                <a:ea typeface="ＭＳ Ｐゴシック" panose="020B0600070205080204" pitchFamily="34" charset="-128"/>
              </a:rPr>
              <a:t>n</a:t>
            </a:r>
            <a:r>
              <a:rPr lang="en-GB" altLang="en-US" sz="1300" dirty="0">
                <a:ea typeface="ＭＳ Ｐゴシック" panose="020B0600070205080204" pitchFamily="34" charset="-128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/>
              <a:t>	acks := 0;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3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300" b="1" dirty="0"/>
              <a:t>upon event </a:t>
            </a:r>
            <a:r>
              <a:rPr lang="en-US" sz="1300" dirty="0"/>
              <a:t>&lt; ◇P, Suspect | p&gt; </a:t>
            </a:r>
            <a:r>
              <a:rPr lang="en-US" sz="1300" b="1" dirty="0"/>
              <a:t>do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/>
              <a:t>     suspected := suspected </a:t>
            </a:r>
            <a:r>
              <a:rPr lang="en-US" altLang="en-US" sz="1300" dirty="0"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sz="1300" dirty="0"/>
              <a:t>{p};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300" dirty="0"/>
          </a:p>
          <a:p>
            <a:pPr marL="0" indent="0">
              <a:spcBef>
                <a:spcPts val="200"/>
              </a:spcBef>
              <a:buNone/>
            </a:pPr>
            <a:r>
              <a:rPr lang="en-US" sz="1300" b="1" dirty="0"/>
              <a:t>upon event </a:t>
            </a:r>
            <a:r>
              <a:rPr lang="en-US" sz="1300" dirty="0"/>
              <a:t>&lt; ◇P, Restore | p&gt; </a:t>
            </a:r>
            <a:r>
              <a:rPr lang="en-US" sz="1300" b="1" dirty="0"/>
              <a:t>do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300" dirty="0"/>
              <a:t>     suspected := suspected \ {p};</a:t>
            </a:r>
          </a:p>
          <a:p>
            <a:pPr marL="0" indent="0">
              <a:spcBef>
                <a:spcPts val="200"/>
              </a:spcBef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3122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31EF-5BEE-4C64-9247-1F81D982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7DD4-DE8C-46F4-ACD1-671082FB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80" y="949504"/>
            <a:ext cx="8655485" cy="3818430"/>
          </a:xfrm>
        </p:spPr>
        <p:txBody>
          <a:bodyPr/>
          <a:lstStyle/>
          <a:p>
            <a:pPr marL="0" indent="0">
              <a:buNone/>
            </a:pPr>
            <a:r>
              <a:rPr lang="en-US" sz="1300" b="1" dirty="0"/>
              <a:t>upon event </a:t>
            </a:r>
            <a:r>
              <a:rPr lang="en-US" sz="1300" dirty="0"/>
              <a:t>&lt; </a:t>
            </a:r>
            <a:r>
              <a:rPr lang="en-US" sz="1300" dirty="0" err="1"/>
              <a:t>uc</a:t>
            </a:r>
            <a:r>
              <a:rPr lang="en-US" sz="1300" dirty="0"/>
              <a:t>, Propose | v &gt; </a:t>
            </a:r>
            <a:r>
              <a:rPr lang="en-US" sz="1300" b="1" dirty="0"/>
              <a:t>such that </a:t>
            </a:r>
            <a:r>
              <a:rPr lang="en-US" sz="1300" dirty="0"/>
              <a:t>proposal = ⊥ </a:t>
            </a:r>
            <a:r>
              <a:rPr lang="en-US" sz="1300" b="1" dirty="0"/>
              <a:t>do</a:t>
            </a:r>
          </a:p>
          <a:p>
            <a:pPr marL="0" indent="0">
              <a:buNone/>
            </a:pPr>
            <a:r>
              <a:rPr lang="en-US" sz="1300" dirty="0"/>
              <a:t>	proposal := v;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upon</a:t>
            </a:r>
            <a:r>
              <a:rPr lang="en-US" sz="1300" dirty="0"/>
              <a:t> </a:t>
            </a:r>
            <a:r>
              <a:rPr lang="en-US" altLang="zh-CN" sz="1300" dirty="0"/>
              <a:t>rank(s</a:t>
            </a:r>
            <a:r>
              <a:rPr lang="en-US" sz="1300" dirty="0"/>
              <a:t>elf</a:t>
            </a:r>
            <a:r>
              <a:rPr lang="en-US" altLang="zh-CN" sz="1300" dirty="0"/>
              <a:t>) = </a:t>
            </a:r>
            <a:r>
              <a:rPr lang="en-US" sz="1300" dirty="0"/>
              <a:t>round </a:t>
            </a:r>
            <a:r>
              <a:rPr lang="en-US" sz="1300" b="1" dirty="0"/>
              <a:t>and</a:t>
            </a:r>
            <a:r>
              <a:rPr lang="en-US" sz="1300" dirty="0"/>
              <a:t> proposed = false </a:t>
            </a:r>
            <a:r>
              <a:rPr lang="en-US" sz="1300" b="1" dirty="0"/>
              <a:t>and</a:t>
            </a:r>
            <a:r>
              <a:rPr lang="en-US" sz="1300" dirty="0"/>
              <a:t> proposal ≠ ⊥ </a:t>
            </a:r>
            <a:r>
              <a:rPr lang="en-US" sz="1300" b="1" dirty="0"/>
              <a:t>do</a:t>
            </a:r>
          </a:p>
          <a:p>
            <a:pPr marL="0" indent="0">
              <a:buNone/>
            </a:pPr>
            <a:r>
              <a:rPr lang="en-US" sz="1300" dirty="0"/>
              <a:t>	proposed :=true;</a:t>
            </a:r>
          </a:p>
          <a:p>
            <a:pPr marL="0" indent="0">
              <a:buNone/>
            </a:pPr>
            <a:r>
              <a:rPr lang="en-US" sz="1300" dirty="0"/>
              <a:t>	states:=[nil,0]</a:t>
            </a:r>
            <a:r>
              <a:rPr lang="en-US" sz="1300" baseline="30000" dirty="0"/>
              <a:t>n</a:t>
            </a:r>
            <a:r>
              <a:rPr lang="en-US" sz="1300" dirty="0"/>
              <a:t>;</a:t>
            </a:r>
          </a:p>
          <a:p>
            <a:pPr marL="0" indent="0">
              <a:buNone/>
            </a:pPr>
            <a:r>
              <a:rPr lang="en-US" sz="1300" dirty="0"/>
              <a:t>	acks := 0;</a:t>
            </a:r>
          </a:p>
          <a:p>
            <a:pPr marL="0" indent="0">
              <a:buNone/>
            </a:pPr>
            <a:r>
              <a:rPr lang="en-US" sz="1300" b="1" dirty="0"/>
              <a:t>	trigger</a:t>
            </a:r>
            <a:r>
              <a:rPr lang="en-US" sz="1300" dirty="0"/>
              <a:t> &lt; </a:t>
            </a:r>
            <a:r>
              <a:rPr lang="en-US" sz="1300" dirty="0" err="1"/>
              <a:t>beb</a:t>
            </a:r>
            <a:r>
              <a:rPr lang="en-US" sz="1300" dirty="0"/>
              <a:t>, Broadcast | [READ, round] &gt;;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upon event </a:t>
            </a:r>
            <a:r>
              <a:rPr lang="en-US" sz="1300" dirty="0"/>
              <a:t>&lt; </a:t>
            </a:r>
            <a:r>
              <a:rPr lang="en-US" sz="1300" dirty="0" err="1"/>
              <a:t>beb</a:t>
            </a:r>
            <a:r>
              <a:rPr lang="en-US" sz="1300" dirty="0"/>
              <a:t>, Deliver | p, [READ, round] &gt; </a:t>
            </a:r>
            <a:r>
              <a:rPr lang="en-US" sz="1300" b="1" dirty="0"/>
              <a:t>and</a:t>
            </a:r>
            <a:r>
              <a:rPr lang="en-US" sz="1300" dirty="0"/>
              <a:t> </a:t>
            </a:r>
            <a:r>
              <a:rPr lang="en-US" altLang="zh-CN" sz="1300" dirty="0"/>
              <a:t>rank(</a:t>
            </a:r>
            <a:r>
              <a:rPr lang="en-US" sz="1300" dirty="0"/>
              <a:t>p) = round </a:t>
            </a:r>
            <a:r>
              <a:rPr lang="en-US" sz="1300" b="1" dirty="0"/>
              <a:t>do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b="1" dirty="0"/>
              <a:t>trigger</a:t>
            </a:r>
            <a:r>
              <a:rPr lang="en-US" sz="1300" dirty="0"/>
              <a:t> &lt; pl, Send | p, [GATHER, round, estimate, </a:t>
            </a:r>
            <a:r>
              <a:rPr lang="en-US" sz="1300" dirty="0" err="1"/>
              <a:t>estround</a:t>
            </a:r>
            <a:r>
              <a:rPr lang="en-US" sz="1300" dirty="0"/>
              <a:t>] &gt;;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upon event </a:t>
            </a:r>
            <a:r>
              <a:rPr lang="en-US" sz="1300" dirty="0"/>
              <a:t>&lt; pl, Deliver | p, [GATHER, round, </a:t>
            </a:r>
            <a:r>
              <a:rPr lang="en-US" sz="1300" dirty="0" err="1"/>
              <a:t>est</a:t>
            </a:r>
            <a:r>
              <a:rPr lang="en-US" sz="1300" dirty="0"/>
              <a:t>, </a:t>
            </a:r>
            <a:r>
              <a:rPr lang="en-US" sz="1300" dirty="0" err="1"/>
              <a:t>estrnd</a:t>
            </a:r>
            <a:r>
              <a:rPr lang="en-US" sz="1300" dirty="0"/>
              <a:t>] &gt; </a:t>
            </a:r>
            <a:r>
              <a:rPr lang="en-US" sz="1300" b="1" dirty="0"/>
              <a:t>do</a:t>
            </a:r>
          </a:p>
          <a:p>
            <a:pPr marL="0" indent="0">
              <a:buNone/>
            </a:pPr>
            <a:r>
              <a:rPr lang="en-US" sz="1300" dirty="0"/>
              <a:t>	states[</a:t>
            </a:r>
            <a:r>
              <a:rPr lang="en-US" altLang="zh-CN" sz="1300" dirty="0"/>
              <a:t>p</a:t>
            </a:r>
            <a:r>
              <a:rPr lang="en-US" sz="1300" dirty="0"/>
              <a:t>] := [</a:t>
            </a:r>
            <a:r>
              <a:rPr lang="en-US" sz="1300" dirty="0" err="1"/>
              <a:t>est</a:t>
            </a:r>
            <a:r>
              <a:rPr lang="en-US" sz="1300" dirty="0"/>
              <a:t>, </a:t>
            </a:r>
            <a:r>
              <a:rPr lang="en-US" sz="1300" dirty="0" err="1"/>
              <a:t>estrnd</a:t>
            </a:r>
            <a:r>
              <a:rPr lang="en-US" sz="1300" dirty="0"/>
              <a:t>];</a:t>
            </a:r>
          </a:p>
          <a:p>
            <a:pPr marL="0" indent="0">
              <a:buNone/>
            </a:pPr>
            <a:endParaRPr lang="en-U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3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0FA8-67E7-4B64-BCAB-BDD31E30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8B7E-F228-408D-9F53-7D46094E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76038"/>
            <a:ext cx="8229600" cy="43789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upon</a:t>
            </a:r>
            <a:r>
              <a:rPr lang="en-US" dirty="0"/>
              <a:t> #states ≥ majority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altLang="en-US" dirty="0"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 </a:t>
            </a:r>
            <a:r>
              <a:rPr lang="en-US" dirty="0"/>
              <a:t>states[p] ≠ [nil,0] then</a:t>
            </a:r>
          </a:p>
          <a:p>
            <a:pPr marL="0" indent="0">
              <a:buNone/>
            </a:pPr>
            <a:r>
              <a:rPr lang="en-US" dirty="0"/>
              <a:t>		select states[p]=[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estrnd</a:t>
            </a:r>
            <a:r>
              <a:rPr lang="en-US" dirty="0"/>
              <a:t>] with highest </a:t>
            </a:r>
            <a:r>
              <a:rPr lang="en-US" dirty="0" err="1"/>
              <a:t>estrnd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proposal := </a:t>
            </a:r>
            <a:r>
              <a:rPr lang="en-US" dirty="0" err="1"/>
              <a:t>est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states := [nil, 0]</a:t>
            </a:r>
            <a:r>
              <a:rPr lang="en-US" baseline="30000" dirty="0"/>
              <a:t>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trigger</a:t>
            </a:r>
            <a:r>
              <a:rPr lang="en-US" dirty="0"/>
              <a:t> &lt; </a:t>
            </a:r>
            <a:r>
              <a:rPr lang="en-US" dirty="0" err="1"/>
              <a:t>beb</a:t>
            </a:r>
            <a:r>
              <a:rPr lang="en-US" dirty="0"/>
              <a:t>, Broadcast |</a:t>
            </a:r>
            <a:r>
              <a:rPr lang="en-US" sz="2800" dirty="0"/>
              <a:t> </a:t>
            </a:r>
            <a:r>
              <a:rPr lang="en-US" dirty="0"/>
              <a:t>[IMPOSE, round, proposal] 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beb</a:t>
            </a:r>
            <a:r>
              <a:rPr lang="en-US" dirty="0"/>
              <a:t>, Deliver | p, [IMPOSE, round, v] &gt; </a:t>
            </a:r>
            <a:r>
              <a:rPr lang="en-US" b="1" dirty="0"/>
              <a:t>and</a:t>
            </a:r>
            <a:r>
              <a:rPr lang="en-US" dirty="0"/>
              <a:t> rank(p) = round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estimate := v;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estround</a:t>
            </a:r>
            <a:r>
              <a:rPr lang="en-US" dirty="0"/>
              <a:t> := round;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trigger</a:t>
            </a:r>
            <a:r>
              <a:rPr lang="en-US" dirty="0"/>
              <a:t> &lt; pl, Send | p, [ACK, round] 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pl, Deliver | p, [ACK, round] &gt; </a:t>
            </a:r>
            <a:r>
              <a:rPr lang="en-US" b="1" dirty="0"/>
              <a:t>do</a:t>
            </a:r>
          </a:p>
          <a:p>
            <a:pPr marL="0" indent="0">
              <a:buNone/>
            </a:pPr>
            <a:r>
              <a:rPr lang="en-US" dirty="0"/>
              <a:t>	acks := acks + 1;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acks ≥ majority </a:t>
            </a:r>
            <a:r>
              <a:rPr lang="en-US" altLang="zh-CN" b="1" dirty="0"/>
              <a:t>then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trigger</a:t>
            </a:r>
            <a:r>
              <a:rPr lang="en-US" dirty="0"/>
              <a:t> &lt; </a:t>
            </a:r>
            <a:r>
              <a:rPr lang="en-US" dirty="0" err="1"/>
              <a:t>beb</a:t>
            </a:r>
            <a:r>
              <a:rPr lang="en-US" dirty="0"/>
              <a:t>, Broadcast |</a:t>
            </a:r>
            <a:r>
              <a:rPr lang="en-US" sz="2800" dirty="0"/>
              <a:t> </a:t>
            </a:r>
            <a:r>
              <a:rPr lang="en-US" dirty="0"/>
              <a:t>[DECIDE, proposal] &gt;;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upon event </a:t>
            </a:r>
            <a:r>
              <a:rPr lang="en-US" dirty="0"/>
              <a:t>&lt; </a:t>
            </a:r>
            <a:r>
              <a:rPr lang="en-US" dirty="0" err="1"/>
              <a:t>beb</a:t>
            </a:r>
            <a:r>
              <a:rPr lang="en-US" dirty="0"/>
              <a:t>, Deliver | p, [DECIDE, v] &gt; </a:t>
            </a:r>
            <a:r>
              <a:rPr lang="en-US" b="1" dirty="0"/>
              <a:t>do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 trigger</a:t>
            </a:r>
            <a:r>
              <a:rPr lang="en-US" dirty="0"/>
              <a:t> &lt; </a:t>
            </a:r>
            <a:r>
              <a:rPr lang="en-US" altLang="zh-CN" dirty="0" err="1"/>
              <a:t>u</a:t>
            </a:r>
            <a:r>
              <a:rPr lang="en-US" dirty="0" err="1"/>
              <a:t>c</a:t>
            </a:r>
            <a:r>
              <a:rPr lang="en-US" dirty="0"/>
              <a:t>, Decide | </a:t>
            </a:r>
            <a:r>
              <a:rPr lang="en-US" altLang="zh-CN" dirty="0"/>
              <a:t>v</a:t>
            </a:r>
            <a:r>
              <a:rPr lang="en-US" dirty="0"/>
              <a:t> &gt;;</a:t>
            </a:r>
          </a:p>
        </p:txBody>
      </p:sp>
    </p:spTree>
    <p:extLst>
      <p:ext uri="{BB962C8B-B14F-4D97-AF65-F5344CB8AC3E}">
        <p14:creationId xmlns:p14="http://schemas.microsoft.com/office/powerpoint/2010/main" val="312805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0FA8-67E7-4B64-BCAB-BDD31E30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algorithm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D8B7E-F228-408D-9F53-7D46094E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76038"/>
            <a:ext cx="8229600" cy="43789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/>
              <a:t>upon</a:t>
            </a:r>
            <a:r>
              <a:rPr lang="en-US" sz="1300" dirty="0"/>
              <a:t> </a:t>
            </a:r>
            <a:r>
              <a:rPr lang="en-US" altLang="zh-CN" sz="1300" dirty="0"/>
              <a:t>rank(</a:t>
            </a:r>
            <a:r>
              <a:rPr lang="en-US" sz="1300" dirty="0"/>
              <a:t>p) = round </a:t>
            </a:r>
            <a:r>
              <a:rPr lang="en-US" sz="1300" b="1" dirty="0"/>
              <a:t>and</a:t>
            </a:r>
            <a:r>
              <a:rPr lang="en-US" sz="1300" dirty="0"/>
              <a:t> p</a:t>
            </a:r>
            <a:r>
              <a:rPr lang="en-US" altLang="en-US" sz="1400" dirty="0"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  </a:t>
            </a:r>
            <a:r>
              <a:rPr lang="en-US" sz="1300" dirty="0"/>
              <a:t>suspected </a:t>
            </a:r>
            <a:r>
              <a:rPr lang="en-US" sz="1300" b="1" dirty="0"/>
              <a:t>do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400" b="1" dirty="0">
                <a:solidFill>
                  <a:srgbClr val="FF0000"/>
                </a:solidFill>
              </a:rPr>
              <a:t>trigger</a:t>
            </a:r>
            <a:r>
              <a:rPr lang="en-US" sz="1400" dirty="0">
                <a:solidFill>
                  <a:srgbClr val="FF0000"/>
                </a:solidFill>
              </a:rPr>
              <a:t> &lt; </a:t>
            </a:r>
            <a:r>
              <a:rPr lang="en-US" altLang="zh-CN" sz="1400" dirty="0" err="1">
                <a:solidFill>
                  <a:srgbClr val="FF0000"/>
                </a:solidFill>
              </a:rPr>
              <a:t>beb</a:t>
            </a:r>
            <a:r>
              <a:rPr lang="en-US" sz="1400" dirty="0">
                <a:solidFill>
                  <a:srgbClr val="FF0000"/>
                </a:solidFill>
              </a:rPr>
              <a:t>, Broadcast | </a:t>
            </a:r>
            <a:r>
              <a:rPr lang="en-US" sz="1300" dirty="0">
                <a:solidFill>
                  <a:srgbClr val="FF0000"/>
                </a:solidFill>
              </a:rPr>
              <a:t>[NACK, round] &gt;;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400" b="1" dirty="0"/>
              <a:t>upon event </a:t>
            </a:r>
            <a:r>
              <a:rPr lang="en-US" sz="1400" dirty="0"/>
              <a:t>&lt; </a:t>
            </a:r>
            <a:r>
              <a:rPr lang="en-US" sz="1400" dirty="0" err="1">
                <a:solidFill>
                  <a:srgbClr val="FF0000"/>
                </a:solidFill>
              </a:rPr>
              <a:t>beb</a:t>
            </a:r>
            <a:r>
              <a:rPr lang="en-US" sz="1400" dirty="0">
                <a:solidFill>
                  <a:srgbClr val="FF0000"/>
                </a:solidFill>
              </a:rPr>
              <a:t>, Deliver </a:t>
            </a:r>
            <a:r>
              <a:rPr lang="en-US" sz="1400" dirty="0"/>
              <a:t>| p, </a:t>
            </a:r>
            <a:r>
              <a:rPr lang="en-US" sz="1300" dirty="0"/>
              <a:t>[NACK, </a:t>
            </a:r>
            <a:r>
              <a:rPr lang="en-US" sz="1300" dirty="0" err="1"/>
              <a:t>rnd</a:t>
            </a:r>
            <a:r>
              <a:rPr lang="en-US" sz="1300" dirty="0"/>
              <a:t>] &gt;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err="1"/>
              <a:t>nacked</a:t>
            </a:r>
            <a:r>
              <a:rPr lang="en-US" sz="1300" dirty="0"/>
              <a:t> := </a:t>
            </a:r>
            <a:r>
              <a:rPr lang="en-US" sz="1300" dirty="0" err="1"/>
              <a:t>nacked</a:t>
            </a:r>
            <a:r>
              <a:rPr lang="en-US" sz="1300" dirty="0"/>
              <a:t> </a:t>
            </a:r>
            <a:r>
              <a:rPr lang="en-US" altLang="en-US" sz="1300" dirty="0">
                <a:cs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sz="1300" dirty="0"/>
              <a:t>{</a:t>
            </a:r>
            <a:r>
              <a:rPr lang="en-US" sz="1300" dirty="0" err="1"/>
              <a:t>rnd</a:t>
            </a:r>
            <a:r>
              <a:rPr lang="en-US" sz="1300" dirty="0"/>
              <a:t>};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upon</a:t>
            </a:r>
            <a:r>
              <a:rPr lang="en-US" sz="1300" dirty="0"/>
              <a:t> round </a:t>
            </a:r>
            <a:r>
              <a:rPr lang="en-US" altLang="en-US" sz="1400" dirty="0"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sz="1300" dirty="0" err="1"/>
              <a:t>nacked</a:t>
            </a:r>
            <a:r>
              <a:rPr lang="en-US" sz="1300" dirty="0"/>
              <a:t> </a:t>
            </a:r>
            <a:r>
              <a:rPr lang="en-US" sz="1300" b="1" dirty="0"/>
              <a:t>do</a:t>
            </a:r>
          </a:p>
          <a:p>
            <a:pPr marL="0" indent="0">
              <a:buNone/>
            </a:pPr>
            <a:r>
              <a:rPr lang="en-US" sz="1300" dirty="0"/>
              <a:t>	proposed := false;</a:t>
            </a:r>
          </a:p>
          <a:p>
            <a:pPr marL="0" indent="0">
              <a:buNone/>
            </a:pPr>
            <a:r>
              <a:rPr lang="en-US" sz="1300" dirty="0"/>
              <a:t>	round := round + 1;</a:t>
            </a:r>
          </a:p>
        </p:txBody>
      </p:sp>
    </p:spTree>
    <p:extLst>
      <p:ext uri="{BB962C8B-B14F-4D97-AF65-F5344CB8AC3E}">
        <p14:creationId xmlns:p14="http://schemas.microsoft.com/office/powerpoint/2010/main" val="384563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A250-DA8E-43C1-AA03-B0E234AD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Pattern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1B66D7-1836-4B38-907D-744638992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073" y="136700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87BF4D-5DB5-453C-A897-013FF40FB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073" y="136700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2F042F75-595D-4B9A-AAD7-02EFF42DF7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8123" y="1538458"/>
            <a:ext cx="51435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D7A2ED30-A2FC-44FE-926B-783A242C7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973" y="1652758"/>
            <a:ext cx="5715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8016F2-8FA0-43DD-BE04-F1E9A8390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73" y="136700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61268A-D146-49D2-9C09-22FDF7888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73" y="193850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3BBAE8-1C65-4582-B106-3A6BF138B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773" y="308150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Sn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AEEFB3AB-68CC-4F4C-9EA0-4FF8629A1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3823" y="1709908"/>
            <a:ext cx="742950" cy="131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46CDC7F5-CF1D-4537-8FA8-A73FA4DA9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23" y="2224258"/>
            <a:ext cx="228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667E6B64-EAEC-408B-9D3A-2BAAA6D07E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6823" y="1767058"/>
            <a:ext cx="9144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1010C056-9D7F-4E7A-B3F5-7CC485FF30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3973" y="1709908"/>
            <a:ext cx="74295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88F09572-DF5A-4296-AB6C-5D2987450F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6823" y="1538458"/>
            <a:ext cx="800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62D9B0AB-86BD-4ABB-BBFE-6EDE20F16A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8423" y="1481308"/>
            <a:ext cx="51435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222744F6-C3A1-42FC-9615-FEBC5D34B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1273" y="1595608"/>
            <a:ext cx="5715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971157-A5A4-45AF-ADD8-B267B7424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073" y="130985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03D5115-5D09-4C5F-8E85-E2C980919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073" y="188135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41B713-5C66-4067-910C-F30755A02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073" y="302435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Sn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1FD9B97D-CCBB-4002-AF30-BB00EDABF7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4123" y="1652758"/>
            <a:ext cx="742950" cy="131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94F18FF3-D2A3-4FC8-87B2-BD633731A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223" y="2167108"/>
            <a:ext cx="228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DFC5AE40-9AFD-4D48-99E5-DBA484C83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1423" y="1481307"/>
            <a:ext cx="628650" cy="70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01CDB8C3-311F-42A7-B50A-6A70E62E56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7123" y="1481308"/>
            <a:ext cx="9144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5408782-0A5F-439A-AC20-2BBF55A00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673" y="130985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EDA8F15-49D8-4E6A-B61B-9FABC15D9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673" y="188135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1CFE17C-03C0-47ED-A274-AABD734D3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673" y="302435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Sn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AE861601-05B8-44F2-B033-5E4951CF3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823" y="2167108"/>
            <a:ext cx="228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751AD3FE-60A2-4271-8EF2-3CA094BE32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7123" y="1529528"/>
            <a:ext cx="780631" cy="5539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126068DC-AFB8-4D23-B3CE-26D605831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774" y="2698755"/>
            <a:ext cx="6719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0000FF"/>
                </a:solidFill>
                <a:latin typeface="Times" panose="02020603050405020304" pitchFamily="18" charset="0"/>
              </a:rPr>
              <a:t>ACK</a:t>
            </a:r>
            <a:endParaRPr lang="en-US" altLang="en-US" sz="3000" i="1" dirty="0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906D69E8-062E-49A8-A08B-F2A3AEF7B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0597" y="2227863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0000FF"/>
                </a:solidFill>
                <a:latin typeface="Times" panose="02020603050405020304" pitchFamily="18" charset="0"/>
              </a:rPr>
              <a:t>READ</a:t>
            </a:r>
            <a:endParaRPr lang="en-US" altLang="en-US" sz="3000" i="1" dirty="0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C8BC0BD5-3EBD-4E93-BC3E-D37289039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590" y="2148281"/>
            <a:ext cx="1095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0000FF"/>
                </a:solidFill>
                <a:latin typeface="Times" panose="02020603050405020304" pitchFamily="18" charset="0"/>
              </a:rPr>
              <a:t>GATHER</a:t>
            </a:r>
            <a:endParaRPr lang="en-US" altLang="en-US" sz="3000" i="1" dirty="0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40" name="AutoShape 39">
            <a:extLst>
              <a:ext uri="{FF2B5EF4-FFF2-40B4-BE49-F238E27FC236}">
                <a16:creationId xmlns:a16="http://schemas.microsoft.com/office/drawing/2014/main" id="{A7047512-9BAE-43E9-8C0F-9EB840EC742C}"/>
              </a:ext>
            </a:extLst>
          </p:cNvPr>
          <p:cNvSpPr>
            <a:spLocks/>
          </p:cNvSpPr>
          <p:nvPr/>
        </p:nvSpPr>
        <p:spPr bwMode="auto">
          <a:xfrm rot="16200000">
            <a:off x="2249623" y="2395708"/>
            <a:ext cx="571500" cy="2514600"/>
          </a:xfrm>
          <a:prstGeom prst="leftBrace">
            <a:avLst>
              <a:gd name="adj1" fmla="val 3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id="{B3D1267B-6D3A-41DF-9B37-9AFAD146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169" y="3938758"/>
            <a:ext cx="142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Read phase</a:t>
            </a:r>
          </a:p>
        </p:txBody>
      </p:sp>
      <p:sp>
        <p:nvSpPr>
          <p:cNvPr id="42" name="AutoShape 41">
            <a:extLst>
              <a:ext uri="{FF2B5EF4-FFF2-40B4-BE49-F238E27FC236}">
                <a16:creationId xmlns:a16="http://schemas.microsoft.com/office/drawing/2014/main" id="{F02D78F7-D9DD-4014-8CC2-72CA192DB340}"/>
              </a:ext>
            </a:extLst>
          </p:cNvPr>
          <p:cNvSpPr>
            <a:spLocks/>
          </p:cNvSpPr>
          <p:nvPr/>
        </p:nvSpPr>
        <p:spPr bwMode="auto">
          <a:xfrm rot="5400000">
            <a:off x="4878523" y="2281408"/>
            <a:ext cx="571500" cy="2743200"/>
          </a:xfrm>
          <a:prstGeom prst="rightBrace">
            <a:avLst>
              <a:gd name="adj1" fmla="val 40000"/>
              <a:gd name="adj2" fmla="val 4887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" name="Text Box 42">
            <a:extLst>
              <a:ext uri="{FF2B5EF4-FFF2-40B4-BE49-F238E27FC236}">
                <a16:creationId xmlns:a16="http://schemas.microsoft.com/office/drawing/2014/main" id="{17284B9F-46A9-4BDB-90BE-E1870F45F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820" y="3938758"/>
            <a:ext cx="16337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Impose phase</a:t>
            </a:r>
          </a:p>
        </p:txBody>
      </p:sp>
      <p:sp>
        <p:nvSpPr>
          <p:cNvPr id="46" name="Text Box 36">
            <a:extLst>
              <a:ext uri="{FF2B5EF4-FFF2-40B4-BE49-F238E27FC236}">
                <a16:creationId xmlns:a16="http://schemas.microsoft.com/office/drawing/2014/main" id="{09F11D72-01DB-4D88-8A77-F81FB3659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586" y="2487387"/>
            <a:ext cx="1031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rgbClr val="0000FF"/>
                </a:solidFill>
                <a:latin typeface="Times" panose="02020603050405020304" pitchFamily="18" charset="0"/>
              </a:rPr>
              <a:t>IMPOSE</a:t>
            </a:r>
            <a:endParaRPr lang="en-US" altLang="en-US" sz="3000" i="1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D5D8403-34FF-429C-B440-1895CE519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696" y="130985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A67186C-99E1-4CC0-83C3-D472369B4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696" y="188135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5CB1AF0-6B47-419C-8AC1-E34D43CFA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2696" y="3024358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Sn</a:t>
            </a:r>
          </a:p>
        </p:txBody>
      </p:sp>
      <p:sp>
        <p:nvSpPr>
          <p:cNvPr id="50" name="Text Box 32">
            <a:extLst>
              <a:ext uri="{FF2B5EF4-FFF2-40B4-BE49-F238E27FC236}">
                <a16:creationId xmlns:a16="http://schemas.microsoft.com/office/drawing/2014/main" id="{881E80F9-B366-484E-995B-172AC209B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9846" y="2167108"/>
            <a:ext cx="228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</p:txBody>
      </p:sp>
      <p:sp>
        <p:nvSpPr>
          <p:cNvPr id="51" name="Line 5">
            <a:extLst>
              <a:ext uri="{FF2B5EF4-FFF2-40B4-BE49-F238E27FC236}">
                <a16:creationId xmlns:a16="http://schemas.microsoft.com/office/drawing/2014/main" id="{1A4AC426-0003-4992-BF48-6B8980B41D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6847" y="1451763"/>
            <a:ext cx="51435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2" name="Line 6">
            <a:extLst>
              <a:ext uri="{FF2B5EF4-FFF2-40B4-BE49-F238E27FC236}">
                <a16:creationId xmlns:a16="http://schemas.microsoft.com/office/drawing/2014/main" id="{50A4F9D2-31A1-475F-B8F5-3E06F23D4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9697" y="1566063"/>
            <a:ext cx="5715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6CCD7EF5-38CA-4AF5-AFC4-44D74B977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2547" y="1623213"/>
            <a:ext cx="742950" cy="131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54" name="Text Box 34">
            <a:extLst>
              <a:ext uri="{FF2B5EF4-FFF2-40B4-BE49-F238E27FC236}">
                <a16:creationId xmlns:a16="http://schemas.microsoft.com/office/drawing/2014/main" id="{2D6867B8-5E90-4801-BEF7-4CE984C19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38" y="1039084"/>
            <a:ext cx="1031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0000FF"/>
                </a:solidFill>
                <a:latin typeface="Times" panose="02020603050405020304" pitchFamily="18" charset="0"/>
              </a:rPr>
              <a:t>DECIDE</a:t>
            </a:r>
            <a:endParaRPr lang="en-US" altLang="en-US" sz="3000" i="1" dirty="0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949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F949C-99E0-4FB7-A123-0195086A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1</a:t>
            </a:r>
            <a:endParaRPr lang="en-US" dirty="0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6B316666-A7D4-45B8-8710-75CFB1CE9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39" y="1393954"/>
            <a:ext cx="4885422" cy="0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04533B1F-661C-4312-80A8-C4B0971B8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513" y="1194496"/>
            <a:ext cx="535694" cy="39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18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p1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2C60F7C1-2910-4F82-81E3-D0BC25DC8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9513" y="1907242"/>
            <a:ext cx="535694" cy="39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18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p2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C79DEE33-7855-4D59-B2D9-3A1CD3B74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738" y="2632188"/>
            <a:ext cx="535694" cy="39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18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p3</a:t>
            </a:r>
          </a:p>
        </p:txBody>
      </p:sp>
      <p:pic>
        <p:nvPicPr>
          <p:cNvPr id="8" name="Picture 50">
            <a:extLst>
              <a:ext uri="{FF2B5EF4-FFF2-40B4-BE49-F238E27FC236}">
                <a16:creationId xmlns:a16="http://schemas.microsoft.com/office/drawing/2014/main" id="{DBAD573A-9BBF-428B-8373-F05E9156797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318017" y="1476020"/>
            <a:ext cx="560619" cy="1145384"/>
          </a:xfrm>
          <a:prstGeom prst="rect">
            <a:avLst/>
          </a:prstGeom>
          <a:ln>
            <a:noFill/>
          </a:ln>
        </p:spPr>
      </p:pic>
      <p:pic>
        <p:nvPicPr>
          <p:cNvPr id="9" name="Picture 51">
            <a:extLst>
              <a:ext uri="{FF2B5EF4-FFF2-40B4-BE49-F238E27FC236}">
                <a16:creationId xmlns:a16="http://schemas.microsoft.com/office/drawing/2014/main" id="{EB169F1D-2BD5-4BD8-868D-2D2B1F434F5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325049" y="2231639"/>
            <a:ext cx="560619" cy="1145384"/>
          </a:xfrm>
          <a:prstGeom prst="rect">
            <a:avLst/>
          </a:prstGeom>
          <a:ln>
            <a:noFill/>
          </a:ln>
        </p:spPr>
      </p:pic>
      <p:pic>
        <p:nvPicPr>
          <p:cNvPr id="10" name="Picture 50">
            <a:extLst>
              <a:ext uri="{FF2B5EF4-FFF2-40B4-BE49-F238E27FC236}">
                <a16:creationId xmlns:a16="http://schemas.microsoft.com/office/drawing/2014/main" id="{F1C4BF4E-7D3B-41A9-BAC1-B88F2242304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295119" y="712913"/>
            <a:ext cx="560619" cy="1145384"/>
          </a:xfrm>
          <a:prstGeom prst="rect">
            <a:avLst/>
          </a:prstGeom>
          <a:ln>
            <a:noFill/>
          </a:ln>
        </p:spPr>
      </p:pic>
      <p:sp>
        <p:nvSpPr>
          <p:cNvPr id="11" name="Line 4">
            <a:extLst>
              <a:ext uri="{FF2B5EF4-FFF2-40B4-BE49-F238E27FC236}">
                <a16:creationId xmlns:a16="http://schemas.microsoft.com/office/drawing/2014/main" id="{3234F3E1-443D-4C15-BCAD-60DBC35EA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38" y="2098747"/>
            <a:ext cx="4885423" cy="0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2" name="Oval 27">
            <a:extLst>
              <a:ext uri="{FF2B5EF4-FFF2-40B4-BE49-F238E27FC236}">
                <a16:creationId xmlns:a16="http://schemas.microsoft.com/office/drawing/2014/main" id="{8B1B3292-0FF2-4BE9-8988-B74DA1E5C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337" y="1956902"/>
            <a:ext cx="229283" cy="24534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sp>
        <p:nvSpPr>
          <p:cNvPr id="13" name="Oval 51">
            <a:extLst>
              <a:ext uri="{FF2B5EF4-FFF2-40B4-BE49-F238E27FC236}">
                <a16:creationId xmlns:a16="http://schemas.microsoft.com/office/drawing/2014/main" id="{4C9E96A2-46BB-4394-85DF-C4DCCCCAF2DE}"/>
              </a:ext>
            </a:extLst>
          </p:cNvPr>
          <p:cNvSpPr/>
          <p:nvPr/>
        </p:nvSpPr>
        <p:spPr>
          <a:xfrm>
            <a:off x="2432853" y="1257390"/>
            <a:ext cx="241300" cy="241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B4085583-5AE8-480D-8A52-9C19C484D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1184" y="1393939"/>
            <a:ext cx="702821" cy="683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id="{DEB41ECA-F326-4DB0-8047-661EAF77C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5493" y="1380902"/>
            <a:ext cx="715053" cy="143039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16" name="Line 43">
            <a:extLst>
              <a:ext uri="{FF2B5EF4-FFF2-40B4-BE49-F238E27FC236}">
                <a16:creationId xmlns:a16="http://schemas.microsoft.com/office/drawing/2014/main" id="{3A075726-09BA-4287-AA06-37A2696AA1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4005" y="1379874"/>
            <a:ext cx="744751" cy="6976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884FA09-7122-4819-B303-3F05CEEAD26D}"/>
              </a:ext>
            </a:extLst>
          </p:cNvPr>
          <p:cNvGrpSpPr/>
          <p:nvPr/>
        </p:nvGrpSpPr>
        <p:grpSpPr>
          <a:xfrm>
            <a:off x="2967614" y="803796"/>
            <a:ext cx="2207841" cy="335633"/>
            <a:chOff x="8938260" y="2520192"/>
            <a:chExt cx="2207841" cy="335633"/>
          </a:xfrm>
        </p:grpSpPr>
        <p:sp>
          <p:nvSpPr>
            <p:cNvPr id="18" name="矩形: 圆角 28">
              <a:extLst>
                <a:ext uri="{FF2B5EF4-FFF2-40B4-BE49-F238E27FC236}">
                  <a16:creationId xmlns:a16="http://schemas.microsoft.com/office/drawing/2014/main" id="{7333EE32-C9C7-4651-A791-419A9DEDFD48}"/>
                </a:ext>
              </a:extLst>
            </p:cNvPr>
            <p:cNvSpPr/>
            <p:nvPr/>
          </p:nvSpPr>
          <p:spPr>
            <a:xfrm>
              <a:off x="9502140" y="2520192"/>
              <a:ext cx="1540071" cy="335633"/>
            </a:xfrm>
            <a:prstGeom prst="roundRect">
              <a:avLst>
                <a:gd name="adj" fmla="val 10503"/>
              </a:avLst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63500" dir="2700000" sx="101000" sy="101000" algn="tl" rotWithShape="0">
                <a:prstClr val="black">
                  <a:alpha val="2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endParaRPr>
            </a:p>
          </p:txBody>
        </p:sp>
        <p:sp>
          <p:nvSpPr>
            <p:cNvPr id="19" name="CustomShape 9">
              <a:extLst>
                <a:ext uri="{FF2B5EF4-FFF2-40B4-BE49-F238E27FC236}">
                  <a16:creationId xmlns:a16="http://schemas.microsoft.com/office/drawing/2014/main" id="{936729E4-9DB7-4EC5-9FA2-882DE85F4931}"/>
                </a:ext>
              </a:extLst>
            </p:cNvPr>
            <p:cNvSpPr/>
            <p:nvPr/>
          </p:nvSpPr>
          <p:spPr>
            <a:xfrm>
              <a:off x="8938260" y="2530196"/>
              <a:ext cx="2207841" cy="19965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40360" lvl="1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75000"/>
              </a:pPr>
              <a:r>
                <a:rPr lang="zh-CN" alt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转账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sz="1600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¥10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</a:p>
          </p:txBody>
        </p:sp>
      </p:grpSp>
      <p:sp>
        <p:nvSpPr>
          <p:cNvPr id="20" name="Oval 51">
            <a:extLst>
              <a:ext uri="{FF2B5EF4-FFF2-40B4-BE49-F238E27FC236}">
                <a16:creationId xmlns:a16="http://schemas.microsoft.com/office/drawing/2014/main" id="{434747BF-1900-4ABB-8DE4-093BC8744BF2}"/>
              </a:ext>
            </a:extLst>
          </p:cNvPr>
          <p:cNvSpPr/>
          <p:nvPr/>
        </p:nvSpPr>
        <p:spPr>
          <a:xfrm>
            <a:off x="4107077" y="1218604"/>
            <a:ext cx="241300" cy="241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EE23D929-41AF-4198-ACDF-EE7A3B10D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6848" y="1409752"/>
            <a:ext cx="702821" cy="683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22" name="Line 43">
            <a:extLst>
              <a:ext uri="{FF2B5EF4-FFF2-40B4-BE49-F238E27FC236}">
                <a16:creationId xmlns:a16="http://schemas.microsoft.com/office/drawing/2014/main" id="{CD7BF712-65C1-42CB-A18D-170F659741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9670" y="1424886"/>
            <a:ext cx="633320" cy="65264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23" name="Text Box 24">
            <a:extLst>
              <a:ext uri="{FF2B5EF4-FFF2-40B4-BE49-F238E27FC236}">
                <a16:creationId xmlns:a16="http://schemas.microsoft.com/office/drawing/2014/main" id="{62270FE1-DDD5-4685-AF58-2CF7549B6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110" y="907170"/>
            <a:ext cx="1469685" cy="47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Decide</a:t>
            </a:r>
            <a:endParaRPr lang="en-GB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Line 4">
            <a:extLst>
              <a:ext uri="{FF2B5EF4-FFF2-40B4-BE49-F238E27FC236}">
                <a16:creationId xmlns:a16="http://schemas.microsoft.com/office/drawing/2014/main" id="{5E8146B7-EBA7-46B5-8250-652EEB7FB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38" y="2814306"/>
            <a:ext cx="4885423" cy="0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pic>
        <p:nvPicPr>
          <p:cNvPr id="25" name="Picture 51">
            <a:extLst>
              <a:ext uri="{FF2B5EF4-FFF2-40B4-BE49-F238E27FC236}">
                <a16:creationId xmlns:a16="http://schemas.microsoft.com/office/drawing/2014/main" id="{79674306-32A9-4F41-B6BD-19F60FF731E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325049" y="3006941"/>
            <a:ext cx="560619" cy="1145384"/>
          </a:xfrm>
          <a:prstGeom prst="rect">
            <a:avLst/>
          </a:prstGeom>
          <a:ln>
            <a:noFill/>
          </a:ln>
        </p:spPr>
      </p:pic>
      <p:sp>
        <p:nvSpPr>
          <p:cNvPr id="26" name="Text Box 8">
            <a:extLst>
              <a:ext uri="{FF2B5EF4-FFF2-40B4-BE49-F238E27FC236}">
                <a16:creationId xmlns:a16="http://schemas.microsoft.com/office/drawing/2014/main" id="{3868928A-FD22-412C-AC5F-0200620BB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544" y="3347099"/>
            <a:ext cx="535694" cy="39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18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p4</a:t>
            </a:r>
          </a:p>
        </p:txBody>
      </p:sp>
      <p:sp>
        <p:nvSpPr>
          <p:cNvPr id="27" name="Oval 27">
            <a:extLst>
              <a:ext uri="{FF2B5EF4-FFF2-40B4-BE49-F238E27FC236}">
                <a16:creationId xmlns:a16="http://schemas.microsoft.com/office/drawing/2014/main" id="{38B53980-0A8A-4BE0-8ED8-D368E5376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773" y="2672362"/>
            <a:ext cx="229283" cy="24534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sp>
        <p:nvSpPr>
          <p:cNvPr id="28" name="Line 4">
            <a:extLst>
              <a:ext uri="{FF2B5EF4-FFF2-40B4-BE49-F238E27FC236}">
                <a16:creationId xmlns:a16="http://schemas.microsoft.com/office/drawing/2014/main" id="{886EDF74-7403-4E40-8251-322B22D241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2144" y="3529217"/>
            <a:ext cx="4851617" cy="0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151DB1-C7E5-4278-8D33-54ACC38CC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956" y="3391621"/>
            <a:ext cx="229283" cy="244449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7F0E9DCD-63AD-4AE9-8C32-B2083FE71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1893" y="4062385"/>
            <a:ext cx="535694" cy="39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18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p5</a:t>
            </a:r>
          </a:p>
        </p:txBody>
      </p:sp>
      <p:sp>
        <p:nvSpPr>
          <p:cNvPr id="31" name="Line 4">
            <a:extLst>
              <a:ext uri="{FF2B5EF4-FFF2-40B4-BE49-F238E27FC236}">
                <a16:creationId xmlns:a16="http://schemas.microsoft.com/office/drawing/2014/main" id="{EE67429F-D3D9-458E-BFEE-F5E0C3B73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9253" y="4244503"/>
            <a:ext cx="4834508" cy="0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32" name="Oval 28">
            <a:extLst>
              <a:ext uri="{FF2B5EF4-FFF2-40B4-BE49-F238E27FC236}">
                <a16:creationId xmlns:a16="http://schemas.microsoft.com/office/drawing/2014/main" id="{E0FB6682-1157-4C7F-9217-70095333E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7838" y="4106531"/>
            <a:ext cx="229283" cy="244449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pic>
        <p:nvPicPr>
          <p:cNvPr id="33" name="Picture 51">
            <a:extLst>
              <a:ext uri="{FF2B5EF4-FFF2-40B4-BE49-F238E27FC236}">
                <a16:creationId xmlns:a16="http://schemas.microsoft.com/office/drawing/2014/main" id="{B4342E30-75F1-433A-8D67-C7FA497165C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343161" y="3750624"/>
            <a:ext cx="560619" cy="1145384"/>
          </a:xfrm>
          <a:prstGeom prst="rect">
            <a:avLst/>
          </a:prstGeom>
          <a:ln>
            <a:noFill/>
          </a:ln>
        </p:spPr>
      </p:pic>
      <p:sp>
        <p:nvSpPr>
          <p:cNvPr id="34" name="Line 43">
            <a:extLst>
              <a:ext uri="{FF2B5EF4-FFF2-40B4-BE49-F238E27FC236}">
                <a16:creationId xmlns:a16="http://schemas.microsoft.com/office/drawing/2014/main" id="{E07745CF-4F15-4713-858D-02BAA964B0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9344" y="1428694"/>
            <a:ext cx="779795" cy="13843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35" name="Line 21">
            <a:extLst>
              <a:ext uri="{FF2B5EF4-FFF2-40B4-BE49-F238E27FC236}">
                <a16:creationId xmlns:a16="http://schemas.microsoft.com/office/drawing/2014/main" id="{9A4EF8BC-EA64-4B86-9180-DB701005FE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970" y="1395262"/>
            <a:ext cx="744750" cy="138620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36" name="Line 22">
            <a:extLst>
              <a:ext uri="{FF2B5EF4-FFF2-40B4-BE49-F238E27FC236}">
                <a16:creationId xmlns:a16="http://schemas.microsoft.com/office/drawing/2014/main" id="{72D7E69E-6873-4DE8-8C32-6F6D572FE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121" y="1408035"/>
            <a:ext cx="715256" cy="2087669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37" name="Line 22">
            <a:extLst>
              <a:ext uri="{FF2B5EF4-FFF2-40B4-BE49-F238E27FC236}">
                <a16:creationId xmlns:a16="http://schemas.microsoft.com/office/drawing/2014/main" id="{51CD0D53-BC41-4295-9C10-3B4854004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0800" y="1392630"/>
            <a:ext cx="681767" cy="281836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B66FCB13-FE0F-4AAC-97F3-4DCA8AE23B37}"/>
              </a:ext>
            </a:extLst>
          </p:cNvPr>
          <p:cNvSpPr/>
          <p:nvPr/>
        </p:nvSpPr>
        <p:spPr>
          <a:xfrm>
            <a:off x="2944178" y="4373273"/>
            <a:ext cx="1074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Read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Rectangle 47">
            <a:extLst>
              <a:ext uri="{FF2B5EF4-FFF2-40B4-BE49-F238E27FC236}">
                <a16:creationId xmlns:a16="http://schemas.microsoft.com/office/drawing/2014/main" id="{DC7DA308-FEFF-40B5-A23F-03C7F2AFE420}"/>
              </a:ext>
            </a:extLst>
          </p:cNvPr>
          <p:cNvSpPr/>
          <p:nvPr/>
        </p:nvSpPr>
        <p:spPr>
          <a:xfrm>
            <a:off x="4628954" y="4376285"/>
            <a:ext cx="13818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Impose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Line 22">
            <a:extLst>
              <a:ext uri="{FF2B5EF4-FFF2-40B4-BE49-F238E27FC236}">
                <a16:creationId xmlns:a16="http://schemas.microsoft.com/office/drawing/2014/main" id="{C2276C27-2CBB-48ED-91D1-226175ACA3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5747" y="1407006"/>
            <a:ext cx="715256" cy="2087669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41" name="Line 22">
            <a:extLst>
              <a:ext uri="{FF2B5EF4-FFF2-40B4-BE49-F238E27FC236}">
                <a16:creationId xmlns:a16="http://schemas.microsoft.com/office/drawing/2014/main" id="{77988762-C8C4-4FA0-92B7-FD4BDE584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1400" y="1405126"/>
            <a:ext cx="681767" cy="281836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42" name="Line 43">
            <a:extLst>
              <a:ext uri="{FF2B5EF4-FFF2-40B4-BE49-F238E27FC236}">
                <a16:creationId xmlns:a16="http://schemas.microsoft.com/office/drawing/2014/main" id="{6DD52C3E-D68D-4E4B-8B29-8F823CFD12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1490" y="1458036"/>
            <a:ext cx="650917" cy="1321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43" name="Line 13">
            <a:extLst>
              <a:ext uri="{FF2B5EF4-FFF2-40B4-BE49-F238E27FC236}">
                <a16:creationId xmlns:a16="http://schemas.microsoft.com/office/drawing/2014/main" id="{436DD73F-5D8F-4578-9FCB-345F46617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4203" y="1465606"/>
            <a:ext cx="0" cy="343040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44" name="Text Box 19">
            <a:extLst>
              <a:ext uri="{FF2B5EF4-FFF2-40B4-BE49-F238E27FC236}">
                <a16:creationId xmlns:a16="http://schemas.microsoft.com/office/drawing/2014/main" id="{B98A17EB-6C12-4236-ADF8-8EC3891DB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8413" y="1275135"/>
            <a:ext cx="795141" cy="23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endParaRPr lang="en-GB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5" name="Oval 51">
            <a:extLst>
              <a:ext uri="{FF2B5EF4-FFF2-40B4-BE49-F238E27FC236}">
                <a16:creationId xmlns:a16="http://schemas.microsoft.com/office/drawing/2014/main" id="{D09A649A-E4C2-4830-A058-30B06C188FB7}"/>
              </a:ext>
            </a:extLst>
          </p:cNvPr>
          <p:cNvSpPr/>
          <p:nvPr/>
        </p:nvSpPr>
        <p:spPr>
          <a:xfrm>
            <a:off x="7649892" y="1245928"/>
            <a:ext cx="241300" cy="241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B1403F9-CE68-4F7E-8A12-0F3D33515E1F}"/>
              </a:ext>
            </a:extLst>
          </p:cNvPr>
          <p:cNvGrpSpPr/>
          <p:nvPr/>
        </p:nvGrpSpPr>
        <p:grpSpPr>
          <a:xfrm>
            <a:off x="3874286" y="2178749"/>
            <a:ext cx="2207841" cy="335633"/>
            <a:chOff x="8938260" y="2520192"/>
            <a:chExt cx="2207841" cy="335633"/>
          </a:xfrm>
        </p:grpSpPr>
        <p:sp>
          <p:nvSpPr>
            <p:cNvPr id="47" name="矩形: 圆角 28">
              <a:extLst>
                <a:ext uri="{FF2B5EF4-FFF2-40B4-BE49-F238E27FC236}">
                  <a16:creationId xmlns:a16="http://schemas.microsoft.com/office/drawing/2014/main" id="{701D0A48-A1A8-4AE5-9D03-2F15A7FFEB33}"/>
                </a:ext>
              </a:extLst>
            </p:cNvPr>
            <p:cNvSpPr/>
            <p:nvPr/>
          </p:nvSpPr>
          <p:spPr>
            <a:xfrm>
              <a:off x="9502140" y="2520192"/>
              <a:ext cx="1540071" cy="335633"/>
            </a:xfrm>
            <a:prstGeom prst="roundRect">
              <a:avLst>
                <a:gd name="adj" fmla="val 10503"/>
              </a:avLst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63500" dir="2700000" sx="101000" sy="101000" algn="tl" rotWithShape="0">
                <a:prstClr val="black">
                  <a:alpha val="2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endParaRPr>
            </a:p>
          </p:txBody>
        </p:sp>
        <p:sp>
          <p:nvSpPr>
            <p:cNvPr id="48" name="CustomShape 9">
              <a:extLst>
                <a:ext uri="{FF2B5EF4-FFF2-40B4-BE49-F238E27FC236}">
                  <a16:creationId xmlns:a16="http://schemas.microsoft.com/office/drawing/2014/main" id="{4F082D64-DF4D-4300-A6E2-DBFC5A0451C9}"/>
                </a:ext>
              </a:extLst>
            </p:cNvPr>
            <p:cNvSpPr/>
            <p:nvPr/>
          </p:nvSpPr>
          <p:spPr>
            <a:xfrm>
              <a:off x="8938260" y="2530196"/>
              <a:ext cx="2207841" cy="19965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40360" lvl="1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75000"/>
              </a:pPr>
              <a:r>
                <a:rPr lang="zh-CN" alt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转账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sz="1600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¥10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35272AD-9966-4297-9304-784C95771B39}"/>
              </a:ext>
            </a:extLst>
          </p:cNvPr>
          <p:cNvGrpSpPr/>
          <p:nvPr/>
        </p:nvGrpSpPr>
        <p:grpSpPr>
          <a:xfrm>
            <a:off x="3886151" y="2872171"/>
            <a:ext cx="2207841" cy="335633"/>
            <a:chOff x="8938260" y="2520192"/>
            <a:chExt cx="2207841" cy="335633"/>
          </a:xfrm>
        </p:grpSpPr>
        <p:sp>
          <p:nvSpPr>
            <p:cNvPr id="50" name="矩形: 圆角 28">
              <a:extLst>
                <a:ext uri="{FF2B5EF4-FFF2-40B4-BE49-F238E27FC236}">
                  <a16:creationId xmlns:a16="http://schemas.microsoft.com/office/drawing/2014/main" id="{A9C0A4CC-6414-4A7F-A160-D5E8AC3EB175}"/>
                </a:ext>
              </a:extLst>
            </p:cNvPr>
            <p:cNvSpPr/>
            <p:nvPr/>
          </p:nvSpPr>
          <p:spPr>
            <a:xfrm>
              <a:off x="9502140" y="2520192"/>
              <a:ext cx="1540071" cy="335633"/>
            </a:xfrm>
            <a:prstGeom prst="roundRect">
              <a:avLst>
                <a:gd name="adj" fmla="val 10503"/>
              </a:avLst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63500" dir="2700000" sx="101000" sy="101000" algn="tl" rotWithShape="0">
                <a:prstClr val="black">
                  <a:alpha val="2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endParaRPr>
            </a:p>
          </p:txBody>
        </p:sp>
        <p:sp>
          <p:nvSpPr>
            <p:cNvPr id="51" name="CustomShape 9">
              <a:extLst>
                <a:ext uri="{FF2B5EF4-FFF2-40B4-BE49-F238E27FC236}">
                  <a16:creationId xmlns:a16="http://schemas.microsoft.com/office/drawing/2014/main" id="{60D78CD8-5B48-4514-964B-25C7F49BD9A0}"/>
                </a:ext>
              </a:extLst>
            </p:cNvPr>
            <p:cNvSpPr/>
            <p:nvPr/>
          </p:nvSpPr>
          <p:spPr>
            <a:xfrm>
              <a:off x="8938260" y="2530196"/>
              <a:ext cx="2207841" cy="19965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40360" lvl="1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75000"/>
              </a:pPr>
              <a:r>
                <a:rPr lang="zh-CN" alt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转账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sz="1600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¥10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2233C706-2F82-4DC5-82B6-A3A0BE15A5C1}"/>
              </a:ext>
            </a:extLst>
          </p:cNvPr>
          <p:cNvSpPr/>
          <p:nvPr/>
        </p:nvSpPr>
        <p:spPr>
          <a:xfrm>
            <a:off x="5639326" y="1243421"/>
            <a:ext cx="241300" cy="241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Line 22">
            <a:extLst>
              <a:ext uri="{FF2B5EF4-FFF2-40B4-BE49-F238E27FC236}">
                <a16:creationId xmlns:a16="http://schemas.microsoft.com/office/drawing/2014/main" id="{08654784-F4AA-4284-9F78-3955D76F6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0305" y="1392090"/>
            <a:ext cx="716884" cy="139866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54" name="Line 22">
            <a:extLst>
              <a:ext uri="{FF2B5EF4-FFF2-40B4-BE49-F238E27FC236}">
                <a16:creationId xmlns:a16="http://schemas.microsoft.com/office/drawing/2014/main" id="{372FD623-2E47-4393-9C4E-A520947F84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933" y="1419222"/>
            <a:ext cx="715256" cy="2087669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55" name="Line 22">
            <a:extLst>
              <a:ext uri="{FF2B5EF4-FFF2-40B4-BE49-F238E27FC236}">
                <a16:creationId xmlns:a16="http://schemas.microsoft.com/office/drawing/2014/main" id="{202E61A9-246D-4925-A11C-87207A8CC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612" y="1403817"/>
            <a:ext cx="681767" cy="281836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56" name="Line 21">
            <a:extLst>
              <a:ext uri="{FF2B5EF4-FFF2-40B4-BE49-F238E27FC236}">
                <a16:creationId xmlns:a16="http://schemas.microsoft.com/office/drawing/2014/main" id="{8EA80417-5810-4298-BD72-53156975F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7827" y="1409752"/>
            <a:ext cx="702821" cy="683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0096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23" grpId="0"/>
      <p:bldP spid="27" grpId="0" animBg="1"/>
      <p:bldP spid="29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  <p:bldP spid="40" grpId="0" animBg="1"/>
      <p:bldP spid="41" grpId="0" animBg="1"/>
      <p:bldP spid="42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DEB4B-79BE-4B2B-A52F-16264B8B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2</a:t>
            </a:r>
            <a:endParaRPr lang="en-US" dirty="0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3A64561F-EBD8-4356-94B1-EE940816E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4539" y="1502134"/>
            <a:ext cx="4885422" cy="0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71FEA2A-442F-4B7B-8EAD-DD0B2D641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713" y="1302676"/>
            <a:ext cx="535694" cy="39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18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p1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19D15AC3-4D27-44DE-927D-ABF20AB57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713" y="2015422"/>
            <a:ext cx="535694" cy="39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18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p2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409D80E8-3BEB-4B73-B05A-1FCC41AA9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938" y="2740368"/>
            <a:ext cx="535694" cy="39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18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p3</a:t>
            </a:r>
          </a:p>
        </p:txBody>
      </p:sp>
      <p:pic>
        <p:nvPicPr>
          <p:cNvPr id="8" name="Picture 50">
            <a:extLst>
              <a:ext uri="{FF2B5EF4-FFF2-40B4-BE49-F238E27FC236}">
                <a16:creationId xmlns:a16="http://schemas.microsoft.com/office/drawing/2014/main" id="{9D5A39F4-2DCB-4F12-A73C-043B2A0A2B4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394217" y="1584200"/>
            <a:ext cx="560619" cy="1145384"/>
          </a:xfrm>
          <a:prstGeom prst="rect">
            <a:avLst/>
          </a:prstGeom>
          <a:ln>
            <a:noFill/>
          </a:ln>
        </p:spPr>
      </p:pic>
      <p:pic>
        <p:nvPicPr>
          <p:cNvPr id="9" name="Picture 51">
            <a:extLst>
              <a:ext uri="{FF2B5EF4-FFF2-40B4-BE49-F238E27FC236}">
                <a16:creationId xmlns:a16="http://schemas.microsoft.com/office/drawing/2014/main" id="{EBEEB85E-04F0-4E39-8EFE-0051DCACE95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401249" y="2339819"/>
            <a:ext cx="560619" cy="1145384"/>
          </a:xfrm>
          <a:prstGeom prst="rect">
            <a:avLst/>
          </a:prstGeom>
          <a:ln>
            <a:noFill/>
          </a:ln>
        </p:spPr>
      </p:pic>
      <p:pic>
        <p:nvPicPr>
          <p:cNvPr id="10" name="Picture 50">
            <a:extLst>
              <a:ext uri="{FF2B5EF4-FFF2-40B4-BE49-F238E27FC236}">
                <a16:creationId xmlns:a16="http://schemas.microsoft.com/office/drawing/2014/main" id="{11296331-99F7-47A6-9505-DA5172720C4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371319" y="821093"/>
            <a:ext cx="560619" cy="1145384"/>
          </a:xfrm>
          <a:prstGeom prst="rect">
            <a:avLst/>
          </a:prstGeom>
          <a:ln>
            <a:noFill/>
          </a:ln>
        </p:spPr>
      </p:pic>
      <p:sp>
        <p:nvSpPr>
          <p:cNvPr id="11" name="Line 4">
            <a:extLst>
              <a:ext uri="{FF2B5EF4-FFF2-40B4-BE49-F238E27FC236}">
                <a16:creationId xmlns:a16="http://schemas.microsoft.com/office/drawing/2014/main" id="{603A9C74-A043-4339-B825-922C60B0B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4538" y="2206927"/>
            <a:ext cx="4885423" cy="0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2" name="Oval 27">
            <a:extLst>
              <a:ext uri="{FF2B5EF4-FFF2-40B4-BE49-F238E27FC236}">
                <a16:creationId xmlns:a16="http://schemas.microsoft.com/office/drawing/2014/main" id="{0348A4EF-D819-4BA0-B036-955E5D82A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537" y="2065082"/>
            <a:ext cx="229283" cy="24534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sp>
        <p:nvSpPr>
          <p:cNvPr id="13" name="Oval 51">
            <a:extLst>
              <a:ext uri="{FF2B5EF4-FFF2-40B4-BE49-F238E27FC236}">
                <a16:creationId xmlns:a16="http://schemas.microsoft.com/office/drawing/2014/main" id="{16F5551D-1340-492A-B591-3A5EB0FF428D}"/>
              </a:ext>
            </a:extLst>
          </p:cNvPr>
          <p:cNvSpPr/>
          <p:nvPr/>
        </p:nvSpPr>
        <p:spPr>
          <a:xfrm>
            <a:off x="2509053" y="1365570"/>
            <a:ext cx="241300" cy="241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5352CB0E-038C-4AC0-B6F3-C30F0ADC49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7384" y="1502119"/>
            <a:ext cx="702821" cy="683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id="{761D3B42-37E6-4AD2-8385-EE29C30EA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1693" y="1489083"/>
            <a:ext cx="716884" cy="139866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16" name="Line 43">
            <a:extLst>
              <a:ext uri="{FF2B5EF4-FFF2-40B4-BE49-F238E27FC236}">
                <a16:creationId xmlns:a16="http://schemas.microsoft.com/office/drawing/2014/main" id="{2842F1C5-AA3B-4C9B-AD38-700D403A1A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0205" y="1488054"/>
            <a:ext cx="744751" cy="6976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3C246C2-75E3-429C-8748-769867984366}"/>
              </a:ext>
            </a:extLst>
          </p:cNvPr>
          <p:cNvGrpSpPr/>
          <p:nvPr/>
        </p:nvGrpSpPr>
        <p:grpSpPr>
          <a:xfrm>
            <a:off x="3043814" y="911976"/>
            <a:ext cx="2207841" cy="335633"/>
            <a:chOff x="8938260" y="2520192"/>
            <a:chExt cx="2207841" cy="335633"/>
          </a:xfrm>
        </p:grpSpPr>
        <p:sp>
          <p:nvSpPr>
            <p:cNvPr id="18" name="矩形: 圆角 28">
              <a:extLst>
                <a:ext uri="{FF2B5EF4-FFF2-40B4-BE49-F238E27FC236}">
                  <a16:creationId xmlns:a16="http://schemas.microsoft.com/office/drawing/2014/main" id="{64A03808-BB9E-42FD-894F-432D60DE7564}"/>
                </a:ext>
              </a:extLst>
            </p:cNvPr>
            <p:cNvSpPr/>
            <p:nvPr/>
          </p:nvSpPr>
          <p:spPr>
            <a:xfrm>
              <a:off x="9502140" y="2520192"/>
              <a:ext cx="1540071" cy="335633"/>
            </a:xfrm>
            <a:prstGeom prst="roundRect">
              <a:avLst>
                <a:gd name="adj" fmla="val 10503"/>
              </a:avLst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63500" dir="2700000" sx="101000" sy="101000" algn="tl" rotWithShape="0">
                <a:prstClr val="black">
                  <a:alpha val="2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endParaRPr>
            </a:p>
          </p:txBody>
        </p:sp>
        <p:sp>
          <p:nvSpPr>
            <p:cNvPr id="19" name="CustomShape 9">
              <a:extLst>
                <a:ext uri="{FF2B5EF4-FFF2-40B4-BE49-F238E27FC236}">
                  <a16:creationId xmlns:a16="http://schemas.microsoft.com/office/drawing/2014/main" id="{AB0B683F-6F75-4826-AAEB-AA714A52FEC7}"/>
                </a:ext>
              </a:extLst>
            </p:cNvPr>
            <p:cNvSpPr/>
            <p:nvPr/>
          </p:nvSpPr>
          <p:spPr>
            <a:xfrm>
              <a:off x="8938260" y="2530196"/>
              <a:ext cx="2207841" cy="19965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40360" lvl="1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75000"/>
              </a:pPr>
              <a:r>
                <a:rPr lang="zh-CN" alt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转账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sz="1600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¥10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</a:p>
          </p:txBody>
        </p:sp>
      </p:grpSp>
      <p:sp>
        <p:nvSpPr>
          <p:cNvPr id="20" name="Oval 51">
            <a:extLst>
              <a:ext uri="{FF2B5EF4-FFF2-40B4-BE49-F238E27FC236}">
                <a16:creationId xmlns:a16="http://schemas.microsoft.com/office/drawing/2014/main" id="{B288475C-27E9-4387-BC4F-E5496B18379F}"/>
              </a:ext>
            </a:extLst>
          </p:cNvPr>
          <p:cNvSpPr/>
          <p:nvPr/>
        </p:nvSpPr>
        <p:spPr>
          <a:xfrm>
            <a:off x="4183277" y="1326784"/>
            <a:ext cx="241300" cy="241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406FD84C-625B-4BDD-9BB7-32C2679B7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3048" y="1517932"/>
            <a:ext cx="702821" cy="683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22" name="Line 43">
            <a:extLst>
              <a:ext uri="{FF2B5EF4-FFF2-40B4-BE49-F238E27FC236}">
                <a16:creationId xmlns:a16="http://schemas.microsoft.com/office/drawing/2014/main" id="{E64C49AF-925B-409A-A2DC-D84B499563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25870" y="1533066"/>
            <a:ext cx="633320" cy="65264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23" name="Line 4">
            <a:extLst>
              <a:ext uri="{FF2B5EF4-FFF2-40B4-BE49-F238E27FC236}">
                <a16:creationId xmlns:a16="http://schemas.microsoft.com/office/drawing/2014/main" id="{0D44B61B-639D-4BAF-B29E-D6C2CDAFC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4538" y="2922486"/>
            <a:ext cx="4885423" cy="0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4" name="Oval 28">
            <a:extLst>
              <a:ext uri="{FF2B5EF4-FFF2-40B4-BE49-F238E27FC236}">
                <a16:creationId xmlns:a16="http://schemas.microsoft.com/office/drawing/2014/main" id="{D2261083-B447-4C04-A4B1-0670F63AC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6762" y="2785790"/>
            <a:ext cx="229283" cy="244449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pic>
        <p:nvPicPr>
          <p:cNvPr id="25" name="Picture 51">
            <a:extLst>
              <a:ext uri="{FF2B5EF4-FFF2-40B4-BE49-F238E27FC236}">
                <a16:creationId xmlns:a16="http://schemas.microsoft.com/office/drawing/2014/main" id="{7128B3DA-654C-41A8-9627-D7AFC861900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401249" y="3115121"/>
            <a:ext cx="560619" cy="1145384"/>
          </a:xfrm>
          <a:prstGeom prst="rect">
            <a:avLst/>
          </a:prstGeom>
          <a:ln>
            <a:noFill/>
          </a:ln>
        </p:spPr>
      </p:pic>
      <p:sp>
        <p:nvSpPr>
          <p:cNvPr id="26" name="Text Box 8">
            <a:extLst>
              <a:ext uri="{FF2B5EF4-FFF2-40B4-BE49-F238E27FC236}">
                <a16:creationId xmlns:a16="http://schemas.microsoft.com/office/drawing/2014/main" id="{754C1C09-0E60-430C-BFFB-F49D5B85A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744" y="3455279"/>
            <a:ext cx="535694" cy="39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18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p4</a:t>
            </a:r>
          </a:p>
        </p:txBody>
      </p:sp>
      <p:sp>
        <p:nvSpPr>
          <p:cNvPr id="27" name="Oval 27">
            <a:extLst>
              <a:ext uri="{FF2B5EF4-FFF2-40B4-BE49-F238E27FC236}">
                <a16:creationId xmlns:a16="http://schemas.microsoft.com/office/drawing/2014/main" id="{26EBFC43-DAAE-40E3-B59E-E2EAABA0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343" y="2779993"/>
            <a:ext cx="229283" cy="24534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sp>
        <p:nvSpPr>
          <p:cNvPr id="28" name="Line 4">
            <a:extLst>
              <a:ext uri="{FF2B5EF4-FFF2-40B4-BE49-F238E27FC236}">
                <a16:creationId xmlns:a16="http://schemas.microsoft.com/office/drawing/2014/main" id="{C1F86B20-5863-49CB-ACE9-456F41B37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8345" y="3637397"/>
            <a:ext cx="1361656" cy="0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2E4351-7794-4A16-A83A-6870DB99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568" y="3500701"/>
            <a:ext cx="229283" cy="244449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9C5E8566-8D29-4D43-A77E-5BA6EC399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093" y="4170565"/>
            <a:ext cx="535694" cy="39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18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p5</a:t>
            </a:r>
          </a:p>
        </p:txBody>
      </p:sp>
      <p:sp>
        <p:nvSpPr>
          <p:cNvPr id="31" name="Oval 27">
            <a:extLst>
              <a:ext uri="{FF2B5EF4-FFF2-40B4-BE49-F238E27FC236}">
                <a16:creationId xmlns:a16="http://schemas.microsoft.com/office/drawing/2014/main" id="{3F2D5D91-FD40-48CF-BD09-6F7A0C7B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692" y="3495279"/>
            <a:ext cx="229283" cy="24534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sp>
        <p:nvSpPr>
          <p:cNvPr id="32" name="Line 4">
            <a:extLst>
              <a:ext uri="{FF2B5EF4-FFF2-40B4-BE49-F238E27FC236}">
                <a16:creationId xmlns:a16="http://schemas.microsoft.com/office/drawing/2014/main" id="{E45C27C2-B980-4E31-B3D2-B919BF7A5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5453" y="4352683"/>
            <a:ext cx="1344548" cy="0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33" name="Oval 28">
            <a:extLst>
              <a:ext uri="{FF2B5EF4-FFF2-40B4-BE49-F238E27FC236}">
                <a16:creationId xmlns:a16="http://schemas.microsoft.com/office/drawing/2014/main" id="{37A53CC7-3955-4747-B4F0-FFBEEE2D9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917" y="4215987"/>
            <a:ext cx="229283" cy="244449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pic>
        <p:nvPicPr>
          <p:cNvPr id="34" name="Picture 51">
            <a:extLst>
              <a:ext uri="{FF2B5EF4-FFF2-40B4-BE49-F238E27FC236}">
                <a16:creationId xmlns:a16="http://schemas.microsoft.com/office/drawing/2014/main" id="{ED096C70-AC11-4F34-9551-34368949556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419361" y="3858804"/>
            <a:ext cx="560619" cy="1145384"/>
          </a:xfrm>
          <a:prstGeom prst="rect">
            <a:avLst/>
          </a:prstGeom>
          <a:ln>
            <a:noFill/>
          </a:ln>
        </p:spPr>
      </p:pic>
      <p:sp>
        <p:nvSpPr>
          <p:cNvPr id="35" name="Line 43">
            <a:extLst>
              <a:ext uri="{FF2B5EF4-FFF2-40B4-BE49-F238E27FC236}">
                <a16:creationId xmlns:a16="http://schemas.microsoft.com/office/drawing/2014/main" id="{9471B150-4C24-4F72-B31D-A6351FD2A4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4268" y="1536875"/>
            <a:ext cx="741071" cy="136413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36" name="Line 21">
            <a:extLst>
              <a:ext uri="{FF2B5EF4-FFF2-40B4-BE49-F238E27FC236}">
                <a16:creationId xmlns:a16="http://schemas.microsoft.com/office/drawing/2014/main" id="{2984493B-F44A-424E-AF18-115A4206F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170" y="1503442"/>
            <a:ext cx="744750" cy="138620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37" name="Line 22">
            <a:extLst>
              <a:ext uri="{FF2B5EF4-FFF2-40B4-BE49-F238E27FC236}">
                <a16:creationId xmlns:a16="http://schemas.microsoft.com/office/drawing/2014/main" id="{FBE33BD7-C513-4F46-95F3-16072080A9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321" y="1516215"/>
            <a:ext cx="715256" cy="2087669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38" name="Line 22">
            <a:extLst>
              <a:ext uri="{FF2B5EF4-FFF2-40B4-BE49-F238E27FC236}">
                <a16:creationId xmlns:a16="http://schemas.microsoft.com/office/drawing/2014/main" id="{DA887036-F20A-416E-AC83-50F2B0A0D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000" y="1500810"/>
            <a:ext cx="681767" cy="281836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39" name="Line 43">
            <a:extLst>
              <a:ext uri="{FF2B5EF4-FFF2-40B4-BE49-F238E27FC236}">
                <a16:creationId xmlns:a16="http://schemas.microsoft.com/office/drawing/2014/main" id="{AAC9028F-6DDF-4B57-9699-3E0B305925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37690" y="1566216"/>
            <a:ext cx="650917" cy="13215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40" name="Line 13">
            <a:extLst>
              <a:ext uri="{FF2B5EF4-FFF2-40B4-BE49-F238E27FC236}">
                <a16:creationId xmlns:a16="http://schemas.microsoft.com/office/drawing/2014/main" id="{7CC41E47-21A3-411E-B869-1320A6AFF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0403" y="1573786"/>
            <a:ext cx="0" cy="343040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41" name="Text Box 19">
            <a:extLst>
              <a:ext uri="{FF2B5EF4-FFF2-40B4-BE49-F238E27FC236}">
                <a16:creationId xmlns:a16="http://schemas.microsoft.com/office/drawing/2014/main" id="{55EAB271-A87B-460E-8DC1-3EBE40C70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2788" y="1396611"/>
            <a:ext cx="795141" cy="23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endParaRPr lang="en-GB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Oval 51">
            <a:extLst>
              <a:ext uri="{FF2B5EF4-FFF2-40B4-BE49-F238E27FC236}">
                <a16:creationId xmlns:a16="http://schemas.microsoft.com/office/drawing/2014/main" id="{6E69F8E0-F199-4745-BC86-C543410F3C05}"/>
              </a:ext>
            </a:extLst>
          </p:cNvPr>
          <p:cNvSpPr/>
          <p:nvPr/>
        </p:nvSpPr>
        <p:spPr>
          <a:xfrm>
            <a:off x="7634267" y="1367404"/>
            <a:ext cx="241300" cy="241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B4F98AC5-6525-44A0-80AB-BC2E901F5310}"/>
              </a:ext>
            </a:extLst>
          </p:cNvPr>
          <p:cNvGrpSpPr/>
          <p:nvPr/>
        </p:nvGrpSpPr>
        <p:grpSpPr>
          <a:xfrm>
            <a:off x="3950486" y="2286929"/>
            <a:ext cx="2207841" cy="335633"/>
            <a:chOff x="8938260" y="2520192"/>
            <a:chExt cx="2207841" cy="335633"/>
          </a:xfrm>
        </p:grpSpPr>
        <p:sp>
          <p:nvSpPr>
            <p:cNvPr id="44" name="矩形: 圆角 28">
              <a:extLst>
                <a:ext uri="{FF2B5EF4-FFF2-40B4-BE49-F238E27FC236}">
                  <a16:creationId xmlns:a16="http://schemas.microsoft.com/office/drawing/2014/main" id="{89052D20-0428-4928-AF8A-EBF35F3170C6}"/>
                </a:ext>
              </a:extLst>
            </p:cNvPr>
            <p:cNvSpPr/>
            <p:nvPr/>
          </p:nvSpPr>
          <p:spPr>
            <a:xfrm>
              <a:off x="9502140" y="2520192"/>
              <a:ext cx="1540071" cy="335633"/>
            </a:xfrm>
            <a:prstGeom prst="roundRect">
              <a:avLst>
                <a:gd name="adj" fmla="val 10503"/>
              </a:avLst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63500" dir="2700000" sx="101000" sy="101000" algn="tl" rotWithShape="0">
                <a:prstClr val="black">
                  <a:alpha val="2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endParaRPr>
            </a:p>
          </p:txBody>
        </p:sp>
        <p:sp>
          <p:nvSpPr>
            <p:cNvPr id="45" name="CustomShape 9">
              <a:extLst>
                <a:ext uri="{FF2B5EF4-FFF2-40B4-BE49-F238E27FC236}">
                  <a16:creationId xmlns:a16="http://schemas.microsoft.com/office/drawing/2014/main" id="{D39B2A8C-A0E1-465E-B839-E3992EE448A3}"/>
                </a:ext>
              </a:extLst>
            </p:cNvPr>
            <p:cNvSpPr/>
            <p:nvPr/>
          </p:nvSpPr>
          <p:spPr>
            <a:xfrm>
              <a:off x="8938260" y="2530196"/>
              <a:ext cx="2207841" cy="19965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40360" lvl="1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75000"/>
              </a:pPr>
              <a:r>
                <a:rPr lang="zh-CN" alt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转账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sz="1600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¥10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E19C7DD2-E3FF-4C3C-9ED1-9CE6A3E460FC}"/>
              </a:ext>
            </a:extLst>
          </p:cNvPr>
          <p:cNvGrpSpPr/>
          <p:nvPr/>
        </p:nvGrpSpPr>
        <p:grpSpPr>
          <a:xfrm>
            <a:off x="3962351" y="2980351"/>
            <a:ext cx="2207841" cy="335633"/>
            <a:chOff x="8938260" y="2520192"/>
            <a:chExt cx="2207841" cy="335633"/>
          </a:xfrm>
        </p:grpSpPr>
        <p:sp>
          <p:nvSpPr>
            <p:cNvPr id="47" name="矩形: 圆角 28">
              <a:extLst>
                <a:ext uri="{FF2B5EF4-FFF2-40B4-BE49-F238E27FC236}">
                  <a16:creationId xmlns:a16="http://schemas.microsoft.com/office/drawing/2014/main" id="{804C7365-1B04-43D8-8DE6-7585B3CF8319}"/>
                </a:ext>
              </a:extLst>
            </p:cNvPr>
            <p:cNvSpPr/>
            <p:nvPr/>
          </p:nvSpPr>
          <p:spPr>
            <a:xfrm>
              <a:off x="9502140" y="2520192"/>
              <a:ext cx="1540071" cy="335633"/>
            </a:xfrm>
            <a:prstGeom prst="roundRect">
              <a:avLst>
                <a:gd name="adj" fmla="val 10503"/>
              </a:avLst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63500" dir="2700000" sx="101000" sy="101000" algn="tl" rotWithShape="0">
                <a:prstClr val="black">
                  <a:alpha val="2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endParaRPr>
            </a:p>
          </p:txBody>
        </p:sp>
        <p:sp>
          <p:nvSpPr>
            <p:cNvPr id="48" name="CustomShape 9">
              <a:extLst>
                <a:ext uri="{FF2B5EF4-FFF2-40B4-BE49-F238E27FC236}">
                  <a16:creationId xmlns:a16="http://schemas.microsoft.com/office/drawing/2014/main" id="{B08DA792-2F7E-459B-990B-1D7B5A325810}"/>
                </a:ext>
              </a:extLst>
            </p:cNvPr>
            <p:cNvSpPr/>
            <p:nvPr/>
          </p:nvSpPr>
          <p:spPr>
            <a:xfrm>
              <a:off x="8938260" y="2530196"/>
              <a:ext cx="2207841" cy="19965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40360" lvl="1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75000"/>
              </a:pPr>
              <a:r>
                <a:rPr lang="zh-CN" alt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转账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sz="1600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¥10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</a:p>
          </p:txBody>
        </p:sp>
      </p:grpSp>
      <p:sp>
        <p:nvSpPr>
          <p:cNvPr id="49" name="Oval 51">
            <a:extLst>
              <a:ext uri="{FF2B5EF4-FFF2-40B4-BE49-F238E27FC236}">
                <a16:creationId xmlns:a16="http://schemas.microsoft.com/office/drawing/2014/main" id="{7E7EECCA-74D2-4FE6-A821-3FC1C53352DA}"/>
              </a:ext>
            </a:extLst>
          </p:cNvPr>
          <p:cNvSpPr/>
          <p:nvPr/>
        </p:nvSpPr>
        <p:spPr>
          <a:xfrm>
            <a:off x="5715526" y="1351601"/>
            <a:ext cx="241300" cy="241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Line 22">
            <a:extLst>
              <a:ext uri="{FF2B5EF4-FFF2-40B4-BE49-F238E27FC236}">
                <a16:creationId xmlns:a16="http://schemas.microsoft.com/office/drawing/2014/main" id="{098FED5E-877F-4556-A3E1-5B9495D70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6505" y="1500270"/>
            <a:ext cx="716884" cy="139866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51" name="Line 21">
            <a:extLst>
              <a:ext uri="{FF2B5EF4-FFF2-40B4-BE49-F238E27FC236}">
                <a16:creationId xmlns:a16="http://schemas.microsoft.com/office/drawing/2014/main" id="{F95E07D1-F7DB-45E8-9FB4-85595A1BD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4027" y="1517932"/>
            <a:ext cx="702821" cy="683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52" name="Line 19">
            <a:extLst>
              <a:ext uri="{FF2B5EF4-FFF2-40B4-BE49-F238E27FC236}">
                <a16:creationId xmlns:a16="http://schemas.microsoft.com/office/drawing/2014/main" id="{09F92EEE-CC9F-4CFE-9B5C-0BE7FCC494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88394" y="3480738"/>
            <a:ext cx="262292" cy="342585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53" name="Line 20">
            <a:extLst>
              <a:ext uri="{FF2B5EF4-FFF2-40B4-BE49-F238E27FC236}">
                <a16:creationId xmlns:a16="http://schemas.microsoft.com/office/drawing/2014/main" id="{347754C5-04F9-4D07-8A3E-01ADCC03E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894" y="3437916"/>
            <a:ext cx="171292" cy="428232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54" name="Text Box 22">
            <a:extLst>
              <a:ext uri="{FF2B5EF4-FFF2-40B4-BE49-F238E27FC236}">
                <a16:creationId xmlns:a16="http://schemas.microsoft.com/office/drawing/2014/main" id="{280316AC-E760-4212-8F27-7817449A5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558" y="3463394"/>
            <a:ext cx="856464" cy="35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1600" b="1" i="1" dirty="0"/>
              <a:t>crash</a:t>
            </a:r>
            <a:endParaRPr lang="en-GB" altLang="en-US" sz="1600" b="1" i="1" dirty="0"/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3CC65ED6-44C4-45D6-9983-B941064013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7559" y="4183253"/>
            <a:ext cx="262292" cy="342585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2CC9A8B9-85BE-402A-9B26-F4493F1F07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3059" y="4140431"/>
            <a:ext cx="171292" cy="428232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57" name="Text Box 22">
            <a:extLst>
              <a:ext uri="{FF2B5EF4-FFF2-40B4-BE49-F238E27FC236}">
                <a16:creationId xmlns:a16="http://schemas.microsoft.com/office/drawing/2014/main" id="{8BAAF550-E2FC-4327-90DA-E2ADFBBBE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8723" y="4165909"/>
            <a:ext cx="856464" cy="35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1600" b="1" i="1" dirty="0"/>
              <a:t>crash</a:t>
            </a:r>
            <a:endParaRPr lang="en-GB" altLang="en-US" sz="1600" b="1" i="1" dirty="0"/>
          </a:p>
        </p:txBody>
      </p:sp>
      <p:sp>
        <p:nvSpPr>
          <p:cNvPr id="58" name="Text Box 24">
            <a:extLst>
              <a:ext uri="{FF2B5EF4-FFF2-40B4-BE49-F238E27FC236}">
                <a16:creationId xmlns:a16="http://schemas.microsoft.com/office/drawing/2014/main" id="{E0FEA673-73AD-46BF-B670-FA62BFD34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815" y="1013853"/>
            <a:ext cx="1563596" cy="47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Decide</a:t>
            </a:r>
            <a:endParaRPr lang="en-GB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Rectangle 46">
            <a:extLst>
              <a:ext uri="{FF2B5EF4-FFF2-40B4-BE49-F238E27FC236}">
                <a16:creationId xmlns:a16="http://schemas.microsoft.com/office/drawing/2014/main" id="{EDDF0571-78FC-4704-A0AD-6B9B38A8EB8F}"/>
              </a:ext>
            </a:extLst>
          </p:cNvPr>
          <p:cNvSpPr/>
          <p:nvPr/>
        </p:nvSpPr>
        <p:spPr>
          <a:xfrm>
            <a:off x="3020378" y="4481453"/>
            <a:ext cx="1074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Read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Rectangle 47">
            <a:extLst>
              <a:ext uri="{FF2B5EF4-FFF2-40B4-BE49-F238E27FC236}">
                <a16:creationId xmlns:a16="http://schemas.microsoft.com/office/drawing/2014/main" id="{53821DF6-B18F-46F5-9CAA-103326782269}"/>
              </a:ext>
            </a:extLst>
          </p:cNvPr>
          <p:cNvSpPr/>
          <p:nvPr/>
        </p:nvSpPr>
        <p:spPr>
          <a:xfrm>
            <a:off x="4705153" y="4484465"/>
            <a:ext cx="14531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Impose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8970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6D0B0-5DBC-4D8D-AB74-FD3F7581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3</a:t>
            </a:r>
            <a:endParaRPr lang="en-US" dirty="0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D8ECC10F-559E-4495-B67F-13FC2B744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618" y="1393954"/>
            <a:ext cx="4224815" cy="0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4F148C2-A136-42C6-96D6-461373B47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92" y="1194496"/>
            <a:ext cx="535694" cy="39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18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p1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5A3E26C8-8660-4056-9D9C-5B93B9BE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92" y="1907242"/>
            <a:ext cx="535694" cy="39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18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p2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8B1716D4-4456-4FAD-BEE0-E3B919755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17" y="2632188"/>
            <a:ext cx="535694" cy="39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18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p3</a:t>
            </a:r>
          </a:p>
        </p:txBody>
      </p:sp>
      <p:pic>
        <p:nvPicPr>
          <p:cNvPr id="8" name="Picture 50">
            <a:extLst>
              <a:ext uri="{FF2B5EF4-FFF2-40B4-BE49-F238E27FC236}">
                <a16:creationId xmlns:a16="http://schemas.microsoft.com/office/drawing/2014/main" id="{E8D2CB37-7506-4651-A6C4-1B43611010A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28296" y="1476020"/>
            <a:ext cx="560619" cy="1145384"/>
          </a:xfrm>
          <a:prstGeom prst="rect">
            <a:avLst/>
          </a:prstGeom>
          <a:ln>
            <a:noFill/>
          </a:ln>
        </p:spPr>
      </p:pic>
      <p:pic>
        <p:nvPicPr>
          <p:cNvPr id="9" name="Picture 51">
            <a:extLst>
              <a:ext uri="{FF2B5EF4-FFF2-40B4-BE49-F238E27FC236}">
                <a16:creationId xmlns:a16="http://schemas.microsoft.com/office/drawing/2014/main" id="{068EAD6B-2AF8-419D-8BFE-964CCD12208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35328" y="2231639"/>
            <a:ext cx="560619" cy="1145384"/>
          </a:xfrm>
          <a:prstGeom prst="rect">
            <a:avLst/>
          </a:prstGeom>
          <a:ln>
            <a:noFill/>
          </a:ln>
        </p:spPr>
      </p:pic>
      <p:pic>
        <p:nvPicPr>
          <p:cNvPr id="10" name="Picture 50">
            <a:extLst>
              <a:ext uri="{FF2B5EF4-FFF2-40B4-BE49-F238E27FC236}">
                <a16:creationId xmlns:a16="http://schemas.microsoft.com/office/drawing/2014/main" id="{880FF6E1-A04E-44EC-AF67-D5A2AAA105B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5398" y="712913"/>
            <a:ext cx="560619" cy="1145384"/>
          </a:xfrm>
          <a:prstGeom prst="rect">
            <a:avLst/>
          </a:prstGeom>
          <a:ln>
            <a:noFill/>
          </a:ln>
        </p:spPr>
      </p:pic>
      <p:sp>
        <p:nvSpPr>
          <p:cNvPr id="11" name="Line 4">
            <a:extLst>
              <a:ext uri="{FF2B5EF4-FFF2-40B4-BE49-F238E27FC236}">
                <a16:creationId xmlns:a16="http://schemas.microsoft.com/office/drawing/2014/main" id="{7E16C6C4-AE5D-4891-8219-A9C4803ED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618" y="2098747"/>
            <a:ext cx="4224815" cy="0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2" name="Oval 27">
            <a:extLst>
              <a:ext uri="{FF2B5EF4-FFF2-40B4-BE49-F238E27FC236}">
                <a16:creationId xmlns:a16="http://schemas.microsoft.com/office/drawing/2014/main" id="{BAED68EE-E6AE-4E09-AF99-793FA80AA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616" y="1956902"/>
            <a:ext cx="229283" cy="24534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sp>
        <p:nvSpPr>
          <p:cNvPr id="13" name="Oval 51">
            <a:extLst>
              <a:ext uri="{FF2B5EF4-FFF2-40B4-BE49-F238E27FC236}">
                <a16:creationId xmlns:a16="http://schemas.microsoft.com/office/drawing/2014/main" id="{01A743B9-E385-40B9-B8F4-500BBC51EDA4}"/>
              </a:ext>
            </a:extLst>
          </p:cNvPr>
          <p:cNvSpPr/>
          <p:nvPr/>
        </p:nvSpPr>
        <p:spPr>
          <a:xfrm>
            <a:off x="1243132" y="1257390"/>
            <a:ext cx="241300" cy="241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E166A37E-611B-4E03-AA1E-93A714AEC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1463" y="1393939"/>
            <a:ext cx="702821" cy="683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id="{3B1CD98B-A23B-44C9-ACDC-4BEAAC241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5772" y="1380903"/>
            <a:ext cx="716884" cy="139866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16" name="Line 43">
            <a:extLst>
              <a:ext uri="{FF2B5EF4-FFF2-40B4-BE49-F238E27FC236}">
                <a16:creationId xmlns:a16="http://schemas.microsoft.com/office/drawing/2014/main" id="{3AB33FD0-D8E1-41F0-ADF7-CA147B53B7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4284" y="1379874"/>
            <a:ext cx="744751" cy="6976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FD2B8D8-258E-45E0-B1AA-2548D94AA49A}"/>
              </a:ext>
            </a:extLst>
          </p:cNvPr>
          <p:cNvGrpSpPr/>
          <p:nvPr/>
        </p:nvGrpSpPr>
        <p:grpSpPr>
          <a:xfrm>
            <a:off x="1777893" y="803796"/>
            <a:ext cx="2207841" cy="335633"/>
            <a:chOff x="8938260" y="2520192"/>
            <a:chExt cx="2207841" cy="335633"/>
          </a:xfrm>
        </p:grpSpPr>
        <p:sp>
          <p:nvSpPr>
            <p:cNvPr id="18" name="矩形: 圆角 28">
              <a:extLst>
                <a:ext uri="{FF2B5EF4-FFF2-40B4-BE49-F238E27FC236}">
                  <a16:creationId xmlns:a16="http://schemas.microsoft.com/office/drawing/2014/main" id="{F21F947C-C7E7-4735-91D2-8339CAA2F24E}"/>
                </a:ext>
              </a:extLst>
            </p:cNvPr>
            <p:cNvSpPr/>
            <p:nvPr/>
          </p:nvSpPr>
          <p:spPr>
            <a:xfrm>
              <a:off x="9502140" y="2520192"/>
              <a:ext cx="1540071" cy="335633"/>
            </a:xfrm>
            <a:prstGeom prst="roundRect">
              <a:avLst>
                <a:gd name="adj" fmla="val 10503"/>
              </a:avLst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63500" dir="2700000" sx="101000" sy="101000" algn="tl" rotWithShape="0">
                <a:prstClr val="black">
                  <a:alpha val="2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endParaRPr>
            </a:p>
          </p:txBody>
        </p:sp>
        <p:sp>
          <p:nvSpPr>
            <p:cNvPr id="19" name="CustomShape 9">
              <a:extLst>
                <a:ext uri="{FF2B5EF4-FFF2-40B4-BE49-F238E27FC236}">
                  <a16:creationId xmlns:a16="http://schemas.microsoft.com/office/drawing/2014/main" id="{469DEA93-E270-49AD-8293-24FD2A39C742}"/>
                </a:ext>
              </a:extLst>
            </p:cNvPr>
            <p:cNvSpPr/>
            <p:nvPr/>
          </p:nvSpPr>
          <p:spPr>
            <a:xfrm>
              <a:off x="8938260" y="2530196"/>
              <a:ext cx="2207841" cy="19965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40360" lvl="1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75000"/>
              </a:pPr>
              <a:r>
                <a:rPr lang="zh-CN" alt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转账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sz="1600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¥10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</a:p>
          </p:txBody>
        </p:sp>
      </p:grpSp>
      <p:sp>
        <p:nvSpPr>
          <p:cNvPr id="20" name="Oval 51">
            <a:extLst>
              <a:ext uri="{FF2B5EF4-FFF2-40B4-BE49-F238E27FC236}">
                <a16:creationId xmlns:a16="http://schemas.microsoft.com/office/drawing/2014/main" id="{C99AC662-AABC-417C-94A5-568583BF3606}"/>
              </a:ext>
            </a:extLst>
          </p:cNvPr>
          <p:cNvSpPr/>
          <p:nvPr/>
        </p:nvSpPr>
        <p:spPr>
          <a:xfrm>
            <a:off x="2917356" y="1218604"/>
            <a:ext cx="241300" cy="241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D7FD1B46-0AD3-4441-91CF-764588EE4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7127" y="1409752"/>
            <a:ext cx="702821" cy="683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22" name="Line 43">
            <a:extLst>
              <a:ext uri="{FF2B5EF4-FFF2-40B4-BE49-F238E27FC236}">
                <a16:creationId xmlns:a16="http://schemas.microsoft.com/office/drawing/2014/main" id="{D1B948BA-50B8-4EA1-9011-92B36001E3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9949" y="1442146"/>
            <a:ext cx="596579" cy="6353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23" name="Line 4">
            <a:extLst>
              <a:ext uri="{FF2B5EF4-FFF2-40B4-BE49-F238E27FC236}">
                <a16:creationId xmlns:a16="http://schemas.microsoft.com/office/drawing/2014/main" id="{07CEB169-6E33-4453-95DC-06308975B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8618" y="2814306"/>
            <a:ext cx="7802330" cy="0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4" name="Oval 28">
            <a:extLst>
              <a:ext uri="{FF2B5EF4-FFF2-40B4-BE49-F238E27FC236}">
                <a16:creationId xmlns:a16="http://schemas.microsoft.com/office/drawing/2014/main" id="{A1AF2B2D-D541-4742-8F12-3C933649D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841" y="2677610"/>
            <a:ext cx="229283" cy="244449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pic>
        <p:nvPicPr>
          <p:cNvPr id="25" name="Picture 51">
            <a:extLst>
              <a:ext uri="{FF2B5EF4-FFF2-40B4-BE49-F238E27FC236}">
                <a16:creationId xmlns:a16="http://schemas.microsoft.com/office/drawing/2014/main" id="{C68488F6-234F-4B76-AD63-B472CBC6A72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35328" y="3006941"/>
            <a:ext cx="560619" cy="1145384"/>
          </a:xfrm>
          <a:prstGeom prst="rect">
            <a:avLst/>
          </a:prstGeom>
          <a:ln>
            <a:noFill/>
          </a:ln>
        </p:spPr>
      </p:pic>
      <p:sp>
        <p:nvSpPr>
          <p:cNvPr id="26" name="Text Box 8">
            <a:extLst>
              <a:ext uri="{FF2B5EF4-FFF2-40B4-BE49-F238E27FC236}">
                <a16:creationId xmlns:a16="http://schemas.microsoft.com/office/drawing/2014/main" id="{28CE60F7-A2AE-484D-A841-11349911F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23" y="3347099"/>
            <a:ext cx="535694" cy="39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18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p4</a:t>
            </a:r>
          </a:p>
        </p:txBody>
      </p:sp>
      <p:sp>
        <p:nvSpPr>
          <p:cNvPr id="27" name="Oval 27">
            <a:extLst>
              <a:ext uri="{FF2B5EF4-FFF2-40B4-BE49-F238E27FC236}">
                <a16:creationId xmlns:a16="http://schemas.microsoft.com/office/drawing/2014/main" id="{8B3948B0-1736-4922-9464-AC3AA0BE0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422" y="2671813"/>
            <a:ext cx="229283" cy="24534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sp>
        <p:nvSpPr>
          <p:cNvPr id="28" name="Line 4">
            <a:extLst>
              <a:ext uri="{FF2B5EF4-FFF2-40B4-BE49-F238E27FC236}">
                <a16:creationId xmlns:a16="http://schemas.microsoft.com/office/drawing/2014/main" id="{56659A41-327A-45DE-BF09-EAC1C13DA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2424" y="3529217"/>
            <a:ext cx="7768524" cy="0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01BD71-C734-46F7-BACD-C8A45F414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647" y="3392521"/>
            <a:ext cx="229283" cy="244449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5B25F08C-77F5-4DCA-9D4D-7C8E29801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72" y="4062385"/>
            <a:ext cx="535694" cy="39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18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p5</a:t>
            </a:r>
          </a:p>
        </p:txBody>
      </p:sp>
      <p:sp>
        <p:nvSpPr>
          <p:cNvPr id="31" name="Oval 27">
            <a:extLst>
              <a:ext uri="{FF2B5EF4-FFF2-40B4-BE49-F238E27FC236}">
                <a16:creationId xmlns:a16="http://schemas.microsoft.com/office/drawing/2014/main" id="{88B744AE-497B-480F-8E29-2905CEDA3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771" y="3387099"/>
            <a:ext cx="229283" cy="24534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sp>
        <p:nvSpPr>
          <p:cNvPr id="32" name="Line 4">
            <a:extLst>
              <a:ext uri="{FF2B5EF4-FFF2-40B4-BE49-F238E27FC236}">
                <a16:creationId xmlns:a16="http://schemas.microsoft.com/office/drawing/2014/main" id="{25903C53-8E88-4056-8CCD-4AB8D4B939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9532" y="4244503"/>
            <a:ext cx="7751415" cy="0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33" name="Oval 28">
            <a:extLst>
              <a:ext uri="{FF2B5EF4-FFF2-40B4-BE49-F238E27FC236}">
                <a16:creationId xmlns:a16="http://schemas.microsoft.com/office/drawing/2014/main" id="{E8B1B921-9F5D-4465-A7CA-793D71B1F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996" y="4107807"/>
            <a:ext cx="229283" cy="244449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pic>
        <p:nvPicPr>
          <p:cNvPr id="34" name="Picture 51">
            <a:extLst>
              <a:ext uri="{FF2B5EF4-FFF2-40B4-BE49-F238E27FC236}">
                <a16:creationId xmlns:a16="http://schemas.microsoft.com/office/drawing/2014/main" id="{177FDE4B-8574-407A-A14C-46031AC0A90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53440" y="3750624"/>
            <a:ext cx="560619" cy="1145384"/>
          </a:xfrm>
          <a:prstGeom prst="rect">
            <a:avLst/>
          </a:prstGeom>
          <a:ln>
            <a:noFill/>
          </a:ln>
        </p:spPr>
      </p:pic>
      <p:sp>
        <p:nvSpPr>
          <p:cNvPr id="35" name="Line 43">
            <a:extLst>
              <a:ext uri="{FF2B5EF4-FFF2-40B4-BE49-F238E27FC236}">
                <a16:creationId xmlns:a16="http://schemas.microsoft.com/office/drawing/2014/main" id="{C05E9898-934F-4544-BCD7-B4CA420073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8347" y="1428695"/>
            <a:ext cx="741071" cy="136413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36" name="Line 21">
            <a:extLst>
              <a:ext uri="{FF2B5EF4-FFF2-40B4-BE49-F238E27FC236}">
                <a16:creationId xmlns:a16="http://schemas.microsoft.com/office/drawing/2014/main" id="{17E93290-73E3-495E-9E87-BC858BB36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9249" y="1395262"/>
            <a:ext cx="744750" cy="138620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37" name="Rectangle 46">
            <a:extLst>
              <a:ext uri="{FF2B5EF4-FFF2-40B4-BE49-F238E27FC236}">
                <a16:creationId xmlns:a16="http://schemas.microsoft.com/office/drawing/2014/main" id="{6665021E-678B-4B69-8857-4F1EFF1627EC}"/>
              </a:ext>
            </a:extLst>
          </p:cNvPr>
          <p:cNvSpPr/>
          <p:nvPr/>
        </p:nvSpPr>
        <p:spPr>
          <a:xfrm>
            <a:off x="1839730" y="4373273"/>
            <a:ext cx="10596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Read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Rectangle 47">
            <a:extLst>
              <a:ext uri="{FF2B5EF4-FFF2-40B4-BE49-F238E27FC236}">
                <a16:creationId xmlns:a16="http://schemas.microsoft.com/office/drawing/2014/main" id="{E2DD85D6-EBE4-4E2D-BF1A-82DC5E6F01BC}"/>
              </a:ext>
            </a:extLst>
          </p:cNvPr>
          <p:cNvSpPr/>
          <p:nvPr/>
        </p:nvSpPr>
        <p:spPr>
          <a:xfrm>
            <a:off x="3409751" y="4376285"/>
            <a:ext cx="13878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Impose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Line 43">
            <a:extLst>
              <a:ext uri="{FF2B5EF4-FFF2-40B4-BE49-F238E27FC236}">
                <a16:creationId xmlns:a16="http://schemas.microsoft.com/office/drawing/2014/main" id="{CD911E1B-6A94-4F1C-8B4A-E7F54279E2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1769" y="1454622"/>
            <a:ext cx="636637" cy="132494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40" name="Line 13">
            <a:extLst>
              <a:ext uri="{FF2B5EF4-FFF2-40B4-BE49-F238E27FC236}">
                <a16:creationId xmlns:a16="http://schemas.microsoft.com/office/drawing/2014/main" id="{29C9829E-71E0-4311-AF77-B955731B2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4482" y="1465606"/>
            <a:ext cx="0" cy="343040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41" name="Text Box 19">
            <a:extLst>
              <a:ext uri="{FF2B5EF4-FFF2-40B4-BE49-F238E27FC236}">
                <a16:creationId xmlns:a16="http://schemas.microsoft.com/office/drawing/2014/main" id="{BFA7FD31-E115-4F56-ADE9-20AE134D3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611" y="1220712"/>
            <a:ext cx="795141" cy="23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endParaRPr lang="en-GB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Oval 51">
            <a:extLst>
              <a:ext uri="{FF2B5EF4-FFF2-40B4-BE49-F238E27FC236}">
                <a16:creationId xmlns:a16="http://schemas.microsoft.com/office/drawing/2014/main" id="{B8D18452-5AD4-4F72-8425-4672430DB1E3}"/>
              </a:ext>
            </a:extLst>
          </p:cNvPr>
          <p:cNvSpPr/>
          <p:nvPr/>
        </p:nvSpPr>
        <p:spPr>
          <a:xfrm>
            <a:off x="7172090" y="1191505"/>
            <a:ext cx="241300" cy="241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8349D397-478F-4E20-A232-762487E12DAB}"/>
              </a:ext>
            </a:extLst>
          </p:cNvPr>
          <p:cNvGrpSpPr/>
          <p:nvPr/>
        </p:nvGrpSpPr>
        <p:grpSpPr>
          <a:xfrm>
            <a:off x="3521421" y="2251686"/>
            <a:ext cx="2207841" cy="335633"/>
            <a:chOff x="8938260" y="2520192"/>
            <a:chExt cx="2207841" cy="335633"/>
          </a:xfrm>
        </p:grpSpPr>
        <p:sp>
          <p:nvSpPr>
            <p:cNvPr id="44" name="矩形: 圆角 28">
              <a:extLst>
                <a:ext uri="{FF2B5EF4-FFF2-40B4-BE49-F238E27FC236}">
                  <a16:creationId xmlns:a16="http://schemas.microsoft.com/office/drawing/2014/main" id="{B0D9431C-9390-4268-9CF7-D351E7C54A89}"/>
                </a:ext>
              </a:extLst>
            </p:cNvPr>
            <p:cNvSpPr/>
            <p:nvPr/>
          </p:nvSpPr>
          <p:spPr>
            <a:xfrm>
              <a:off x="9502140" y="2520192"/>
              <a:ext cx="1540071" cy="335633"/>
            </a:xfrm>
            <a:prstGeom prst="roundRect">
              <a:avLst>
                <a:gd name="adj" fmla="val 10503"/>
              </a:avLst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63500" dir="2700000" sx="101000" sy="101000" algn="tl" rotWithShape="0">
                <a:prstClr val="black">
                  <a:alpha val="2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endParaRPr>
            </a:p>
          </p:txBody>
        </p:sp>
        <p:sp>
          <p:nvSpPr>
            <p:cNvPr id="45" name="CustomShape 9">
              <a:extLst>
                <a:ext uri="{FF2B5EF4-FFF2-40B4-BE49-F238E27FC236}">
                  <a16:creationId xmlns:a16="http://schemas.microsoft.com/office/drawing/2014/main" id="{AFF2600B-36C7-402C-B28C-3B64A906DF35}"/>
                </a:ext>
              </a:extLst>
            </p:cNvPr>
            <p:cNvSpPr/>
            <p:nvPr/>
          </p:nvSpPr>
          <p:spPr>
            <a:xfrm>
              <a:off x="8938260" y="2530196"/>
              <a:ext cx="2207841" cy="19965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40360" lvl="1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75000"/>
              </a:pPr>
              <a:r>
                <a:rPr lang="zh-CN" alt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转账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sz="1600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¥10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758EDCB-1C5C-4025-986F-4534A2F9E0B7}"/>
              </a:ext>
            </a:extLst>
          </p:cNvPr>
          <p:cNvGrpSpPr/>
          <p:nvPr/>
        </p:nvGrpSpPr>
        <p:grpSpPr>
          <a:xfrm>
            <a:off x="3269482" y="2874975"/>
            <a:ext cx="2207841" cy="335633"/>
            <a:chOff x="8938260" y="2520192"/>
            <a:chExt cx="2207841" cy="335633"/>
          </a:xfrm>
        </p:grpSpPr>
        <p:sp>
          <p:nvSpPr>
            <p:cNvPr id="47" name="矩形: 圆角 28">
              <a:extLst>
                <a:ext uri="{FF2B5EF4-FFF2-40B4-BE49-F238E27FC236}">
                  <a16:creationId xmlns:a16="http://schemas.microsoft.com/office/drawing/2014/main" id="{2453A262-1C68-487E-8F1F-C5FB60F1F2D2}"/>
                </a:ext>
              </a:extLst>
            </p:cNvPr>
            <p:cNvSpPr/>
            <p:nvPr/>
          </p:nvSpPr>
          <p:spPr>
            <a:xfrm>
              <a:off x="9502140" y="2520192"/>
              <a:ext cx="1540071" cy="335633"/>
            </a:xfrm>
            <a:prstGeom prst="roundRect">
              <a:avLst>
                <a:gd name="adj" fmla="val 10503"/>
              </a:avLst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63500" dir="2700000" sx="101000" sy="101000" algn="tl" rotWithShape="0">
                <a:prstClr val="black">
                  <a:alpha val="2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endParaRPr>
            </a:p>
          </p:txBody>
        </p:sp>
        <p:sp>
          <p:nvSpPr>
            <p:cNvPr id="48" name="CustomShape 9">
              <a:extLst>
                <a:ext uri="{FF2B5EF4-FFF2-40B4-BE49-F238E27FC236}">
                  <a16:creationId xmlns:a16="http://schemas.microsoft.com/office/drawing/2014/main" id="{D8B0854E-57D4-4B99-BE58-18D76A8341AD}"/>
                </a:ext>
              </a:extLst>
            </p:cNvPr>
            <p:cNvSpPr/>
            <p:nvPr/>
          </p:nvSpPr>
          <p:spPr>
            <a:xfrm>
              <a:off x="8938260" y="2530196"/>
              <a:ext cx="2207841" cy="19965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40360" lvl="1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75000"/>
              </a:pPr>
              <a:r>
                <a:rPr lang="zh-CN" alt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转账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sz="1600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¥10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</a:p>
          </p:txBody>
        </p:sp>
      </p:grpSp>
      <p:sp>
        <p:nvSpPr>
          <p:cNvPr id="49" name="Oval 51">
            <a:extLst>
              <a:ext uri="{FF2B5EF4-FFF2-40B4-BE49-F238E27FC236}">
                <a16:creationId xmlns:a16="http://schemas.microsoft.com/office/drawing/2014/main" id="{F6105BFA-F7D2-4C3D-8940-8BE57F858639}"/>
              </a:ext>
            </a:extLst>
          </p:cNvPr>
          <p:cNvSpPr/>
          <p:nvPr/>
        </p:nvSpPr>
        <p:spPr>
          <a:xfrm>
            <a:off x="6059971" y="4102836"/>
            <a:ext cx="241300" cy="241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ECAFD38-CC15-4EED-96CD-B0219FD2A645}"/>
              </a:ext>
            </a:extLst>
          </p:cNvPr>
          <p:cNvGrpSpPr/>
          <p:nvPr/>
        </p:nvGrpSpPr>
        <p:grpSpPr>
          <a:xfrm>
            <a:off x="4797579" y="4436288"/>
            <a:ext cx="2207841" cy="335633"/>
            <a:chOff x="5767545" y="5208326"/>
            <a:chExt cx="2207841" cy="335633"/>
          </a:xfrm>
        </p:grpSpPr>
        <p:sp>
          <p:nvSpPr>
            <p:cNvPr id="51" name="矩形: 圆角 28">
              <a:extLst>
                <a:ext uri="{FF2B5EF4-FFF2-40B4-BE49-F238E27FC236}">
                  <a16:creationId xmlns:a16="http://schemas.microsoft.com/office/drawing/2014/main" id="{0AB06F26-C9CC-4520-A05C-F3E8032EED91}"/>
                </a:ext>
              </a:extLst>
            </p:cNvPr>
            <p:cNvSpPr/>
            <p:nvPr/>
          </p:nvSpPr>
          <p:spPr>
            <a:xfrm>
              <a:off x="6331425" y="5208326"/>
              <a:ext cx="1540071" cy="335633"/>
            </a:xfrm>
            <a:prstGeom prst="roundRect">
              <a:avLst>
                <a:gd name="adj" fmla="val 1050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63500" dir="2700000" sx="101000" sy="101000" algn="tl" rotWithShape="0">
                <a:prstClr val="black">
                  <a:alpha val="2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endParaRPr>
            </a:p>
          </p:txBody>
        </p:sp>
        <p:sp>
          <p:nvSpPr>
            <p:cNvPr id="52" name="CustomShape 9">
              <a:extLst>
                <a:ext uri="{FF2B5EF4-FFF2-40B4-BE49-F238E27FC236}">
                  <a16:creationId xmlns:a16="http://schemas.microsoft.com/office/drawing/2014/main" id="{B89C38AE-F9CF-45EB-99BA-F61170E856B1}"/>
                </a:ext>
              </a:extLst>
            </p:cNvPr>
            <p:cNvSpPr/>
            <p:nvPr/>
          </p:nvSpPr>
          <p:spPr>
            <a:xfrm>
              <a:off x="5767545" y="5218330"/>
              <a:ext cx="2207841" cy="19965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40360" lvl="1" algn="ctr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75000"/>
              </a:pPr>
              <a:r>
                <a:rPr lang="zh-CN" altLang="en-US" sz="1600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计算利息</a:t>
              </a:r>
              <a:endParaRPr lang="en-US" sz="1600" b="0" strike="noStrike" spc="-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53" name="Line 43">
            <a:extLst>
              <a:ext uri="{FF2B5EF4-FFF2-40B4-BE49-F238E27FC236}">
                <a16:creationId xmlns:a16="http://schemas.microsoft.com/office/drawing/2014/main" id="{E6E63AF4-C3C0-4760-9173-0CD5FE606D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4821" y="3539220"/>
            <a:ext cx="644443" cy="5972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54" name="Line 43">
            <a:extLst>
              <a:ext uri="{FF2B5EF4-FFF2-40B4-BE49-F238E27FC236}">
                <a16:creationId xmlns:a16="http://schemas.microsoft.com/office/drawing/2014/main" id="{EA9C49D9-F01D-457F-8047-0FFCD637D5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4821" y="2808607"/>
            <a:ext cx="661219" cy="130411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CB584E6-D80A-41BA-9C0D-E109EC22445E}"/>
              </a:ext>
            </a:extLst>
          </p:cNvPr>
          <p:cNvGrpSpPr/>
          <p:nvPr/>
        </p:nvGrpSpPr>
        <p:grpSpPr>
          <a:xfrm>
            <a:off x="5455204" y="2388789"/>
            <a:ext cx="2207841" cy="335633"/>
            <a:chOff x="8938260" y="2520192"/>
            <a:chExt cx="2207841" cy="335633"/>
          </a:xfrm>
        </p:grpSpPr>
        <p:sp>
          <p:nvSpPr>
            <p:cNvPr id="56" name="矩形: 圆角 28">
              <a:extLst>
                <a:ext uri="{FF2B5EF4-FFF2-40B4-BE49-F238E27FC236}">
                  <a16:creationId xmlns:a16="http://schemas.microsoft.com/office/drawing/2014/main" id="{F8455416-B0AF-4461-85B6-18DB70992711}"/>
                </a:ext>
              </a:extLst>
            </p:cNvPr>
            <p:cNvSpPr/>
            <p:nvPr/>
          </p:nvSpPr>
          <p:spPr>
            <a:xfrm>
              <a:off x="9502140" y="2520192"/>
              <a:ext cx="1540071" cy="335633"/>
            </a:xfrm>
            <a:prstGeom prst="roundRect">
              <a:avLst>
                <a:gd name="adj" fmla="val 10503"/>
              </a:avLst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63500" dir="2700000" sx="101000" sy="101000" algn="tl" rotWithShape="0">
                <a:prstClr val="black">
                  <a:alpha val="2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endParaRPr>
            </a:p>
          </p:txBody>
        </p:sp>
        <p:sp>
          <p:nvSpPr>
            <p:cNvPr id="57" name="CustomShape 9">
              <a:extLst>
                <a:ext uri="{FF2B5EF4-FFF2-40B4-BE49-F238E27FC236}">
                  <a16:creationId xmlns:a16="http://schemas.microsoft.com/office/drawing/2014/main" id="{DCD12BB1-F768-484A-914C-6629A5246892}"/>
                </a:ext>
              </a:extLst>
            </p:cNvPr>
            <p:cNvSpPr/>
            <p:nvPr/>
          </p:nvSpPr>
          <p:spPr>
            <a:xfrm>
              <a:off x="8938260" y="2530196"/>
              <a:ext cx="2207841" cy="19965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40360" lvl="1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75000"/>
              </a:pPr>
              <a:r>
                <a:rPr lang="zh-CN" alt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转账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sz="1600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¥10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</a:p>
          </p:txBody>
        </p:sp>
      </p:grpSp>
      <p:sp>
        <p:nvSpPr>
          <p:cNvPr id="58" name="Line 21">
            <a:extLst>
              <a:ext uri="{FF2B5EF4-FFF2-40B4-BE49-F238E27FC236}">
                <a16:creationId xmlns:a16="http://schemas.microsoft.com/office/drawing/2014/main" id="{F1BC251D-9CBD-4D0E-B665-5965901AB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9264" y="3539651"/>
            <a:ext cx="661219" cy="61107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59" name="Line 22">
            <a:extLst>
              <a:ext uri="{FF2B5EF4-FFF2-40B4-BE49-F238E27FC236}">
                <a16:creationId xmlns:a16="http://schemas.microsoft.com/office/drawing/2014/main" id="{9FDDDE98-8969-4757-9A3D-68ABF77CE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5714" y="2828211"/>
            <a:ext cx="614768" cy="129164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60" name="Oval 51">
            <a:extLst>
              <a:ext uri="{FF2B5EF4-FFF2-40B4-BE49-F238E27FC236}">
                <a16:creationId xmlns:a16="http://schemas.microsoft.com/office/drawing/2014/main" id="{491CB64D-3709-4211-A04C-CB06D71028F6}"/>
              </a:ext>
            </a:extLst>
          </p:cNvPr>
          <p:cNvSpPr/>
          <p:nvPr/>
        </p:nvSpPr>
        <p:spPr>
          <a:xfrm>
            <a:off x="7499748" y="4119855"/>
            <a:ext cx="241300" cy="241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CEFD43F-70B9-4FB0-A3DD-FBEF5321108B}"/>
              </a:ext>
            </a:extLst>
          </p:cNvPr>
          <p:cNvGrpSpPr/>
          <p:nvPr/>
        </p:nvGrpSpPr>
        <p:grpSpPr>
          <a:xfrm>
            <a:off x="6631096" y="4416684"/>
            <a:ext cx="2207841" cy="335633"/>
            <a:chOff x="8919210" y="2520192"/>
            <a:chExt cx="2207841" cy="335633"/>
          </a:xfrm>
        </p:grpSpPr>
        <p:sp>
          <p:nvSpPr>
            <p:cNvPr id="62" name="矩形: 圆角 28">
              <a:extLst>
                <a:ext uri="{FF2B5EF4-FFF2-40B4-BE49-F238E27FC236}">
                  <a16:creationId xmlns:a16="http://schemas.microsoft.com/office/drawing/2014/main" id="{D0754816-04F3-4C73-9EEB-E0958F6996D1}"/>
                </a:ext>
              </a:extLst>
            </p:cNvPr>
            <p:cNvSpPr/>
            <p:nvPr/>
          </p:nvSpPr>
          <p:spPr>
            <a:xfrm>
              <a:off x="9502140" y="2520192"/>
              <a:ext cx="1540071" cy="335633"/>
            </a:xfrm>
            <a:prstGeom prst="roundRect">
              <a:avLst>
                <a:gd name="adj" fmla="val 10503"/>
              </a:avLst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63500" dir="2700000" sx="101000" sy="101000" algn="tl" rotWithShape="0">
                <a:prstClr val="black">
                  <a:alpha val="2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endParaRPr>
            </a:p>
          </p:txBody>
        </p:sp>
        <p:sp>
          <p:nvSpPr>
            <p:cNvPr id="63" name="CustomShape 9">
              <a:extLst>
                <a:ext uri="{FF2B5EF4-FFF2-40B4-BE49-F238E27FC236}">
                  <a16:creationId xmlns:a16="http://schemas.microsoft.com/office/drawing/2014/main" id="{C005C40D-3CFD-46AA-BB6A-2FAF185BBE49}"/>
                </a:ext>
              </a:extLst>
            </p:cNvPr>
            <p:cNvSpPr/>
            <p:nvPr/>
          </p:nvSpPr>
          <p:spPr>
            <a:xfrm>
              <a:off x="8919210" y="2530196"/>
              <a:ext cx="2207841" cy="19965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40360" lvl="1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75000"/>
              </a:pPr>
              <a:r>
                <a:rPr lang="zh-CN" alt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转账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sz="1600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¥10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</a:p>
          </p:txBody>
        </p:sp>
      </p:grpSp>
      <p:sp>
        <p:nvSpPr>
          <p:cNvPr id="64" name="Line 13">
            <a:extLst>
              <a:ext uri="{FF2B5EF4-FFF2-40B4-BE49-F238E27FC236}">
                <a16:creationId xmlns:a16="http://schemas.microsoft.com/office/drawing/2014/main" id="{629A7775-E8DD-4750-9ED6-B6BF7062E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398" y="1956902"/>
            <a:ext cx="0" cy="219382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65" name="Line 43">
            <a:extLst>
              <a:ext uri="{FF2B5EF4-FFF2-40B4-BE49-F238E27FC236}">
                <a16:creationId xmlns:a16="http://schemas.microsoft.com/office/drawing/2014/main" id="{1896B6F7-9711-4BAE-99EB-4CBAB693DC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397" y="3554093"/>
            <a:ext cx="644443" cy="5972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66" name="Line 43">
            <a:extLst>
              <a:ext uri="{FF2B5EF4-FFF2-40B4-BE49-F238E27FC236}">
                <a16:creationId xmlns:a16="http://schemas.microsoft.com/office/drawing/2014/main" id="{83447739-0F60-4669-83E6-79E1CCB9E2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397" y="2823480"/>
            <a:ext cx="661219" cy="130411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67" name="Line 19">
            <a:extLst>
              <a:ext uri="{FF2B5EF4-FFF2-40B4-BE49-F238E27FC236}">
                <a16:creationId xmlns:a16="http://schemas.microsoft.com/office/drawing/2014/main" id="{86383D4B-DC5D-44C7-85D1-91BB00887E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09640" y="1206449"/>
            <a:ext cx="262292" cy="342585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68" name="Line 20">
            <a:extLst>
              <a:ext uri="{FF2B5EF4-FFF2-40B4-BE49-F238E27FC236}">
                <a16:creationId xmlns:a16="http://schemas.microsoft.com/office/drawing/2014/main" id="{5971A030-6BC5-403F-9DE6-1AC32FA6A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5140" y="1163627"/>
            <a:ext cx="171292" cy="428232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69" name="Text Box 22">
            <a:extLst>
              <a:ext uri="{FF2B5EF4-FFF2-40B4-BE49-F238E27FC236}">
                <a16:creationId xmlns:a16="http://schemas.microsoft.com/office/drawing/2014/main" id="{4371027E-092D-4BB7-B74F-28C1CA452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804" y="1189105"/>
            <a:ext cx="856464" cy="35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1600" b="1" i="1" dirty="0"/>
              <a:t>crash</a:t>
            </a:r>
            <a:endParaRPr lang="en-GB" altLang="en-US" sz="1600" b="1" i="1" dirty="0"/>
          </a:p>
        </p:txBody>
      </p:sp>
      <p:sp>
        <p:nvSpPr>
          <p:cNvPr id="70" name="Line 19">
            <a:extLst>
              <a:ext uri="{FF2B5EF4-FFF2-40B4-BE49-F238E27FC236}">
                <a16:creationId xmlns:a16="http://schemas.microsoft.com/office/drawing/2014/main" id="{6741BFDB-A5D7-43EF-8D78-612F0B5CA9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8805" y="1908964"/>
            <a:ext cx="262292" cy="342585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71" name="Line 20">
            <a:extLst>
              <a:ext uri="{FF2B5EF4-FFF2-40B4-BE49-F238E27FC236}">
                <a16:creationId xmlns:a16="http://schemas.microsoft.com/office/drawing/2014/main" id="{43A863BE-48FF-4DB8-A287-AAA2BF94F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305" y="1866142"/>
            <a:ext cx="171292" cy="428232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72" name="Text Box 22">
            <a:extLst>
              <a:ext uri="{FF2B5EF4-FFF2-40B4-BE49-F238E27FC236}">
                <a16:creationId xmlns:a16="http://schemas.microsoft.com/office/drawing/2014/main" id="{6D408F09-3DC6-4FFA-993C-7E95A7BE5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9969" y="1891620"/>
            <a:ext cx="856464" cy="35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1600" b="1" i="1" dirty="0"/>
              <a:t>crash</a:t>
            </a:r>
            <a:endParaRPr lang="en-GB" altLang="en-US" sz="1600" b="1" i="1" dirty="0"/>
          </a:p>
        </p:txBody>
      </p:sp>
      <p:sp>
        <p:nvSpPr>
          <p:cNvPr id="73" name="Oval 51">
            <a:extLst>
              <a:ext uri="{FF2B5EF4-FFF2-40B4-BE49-F238E27FC236}">
                <a16:creationId xmlns:a16="http://schemas.microsoft.com/office/drawing/2014/main" id="{BD369288-D7F6-442F-B35C-C6C99C27CECC}"/>
              </a:ext>
            </a:extLst>
          </p:cNvPr>
          <p:cNvSpPr/>
          <p:nvPr/>
        </p:nvSpPr>
        <p:spPr>
          <a:xfrm>
            <a:off x="4422705" y="1242150"/>
            <a:ext cx="241300" cy="241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Rectangle 46">
            <a:extLst>
              <a:ext uri="{FF2B5EF4-FFF2-40B4-BE49-F238E27FC236}">
                <a16:creationId xmlns:a16="http://schemas.microsoft.com/office/drawing/2014/main" id="{42597FD9-1418-4C1E-A58B-7E5973DCE162}"/>
              </a:ext>
            </a:extLst>
          </p:cNvPr>
          <p:cNvSpPr/>
          <p:nvPr/>
        </p:nvSpPr>
        <p:spPr>
          <a:xfrm>
            <a:off x="6513809" y="1882424"/>
            <a:ext cx="1054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Read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Rectangle 47">
            <a:extLst>
              <a:ext uri="{FF2B5EF4-FFF2-40B4-BE49-F238E27FC236}">
                <a16:creationId xmlns:a16="http://schemas.microsoft.com/office/drawing/2014/main" id="{2C5C6DFB-5FF7-4A88-87CF-465D0F50F164}"/>
              </a:ext>
            </a:extLst>
          </p:cNvPr>
          <p:cNvSpPr/>
          <p:nvPr/>
        </p:nvSpPr>
        <p:spPr>
          <a:xfrm>
            <a:off x="7867483" y="1909363"/>
            <a:ext cx="13062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Impose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Text Box 24">
            <a:extLst>
              <a:ext uri="{FF2B5EF4-FFF2-40B4-BE49-F238E27FC236}">
                <a16:creationId xmlns:a16="http://schemas.microsoft.com/office/drawing/2014/main" id="{F731E992-C05D-4B4C-A690-9136D2BF5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6402" y="865382"/>
            <a:ext cx="1322256" cy="47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Decide</a:t>
            </a:r>
            <a:endParaRPr lang="en-GB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73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3" grpId="0" animBg="1"/>
      <p:bldP spid="54" grpId="0" animBg="1"/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74" grpId="0"/>
      <p:bldP spid="7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1AC56-09B0-45E4-AE26-92FF4E58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4</a:t>
            </a:r>
            <a:endParaRPr lang="en-US" dirty="0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C9D18981-9ED1-4AAF-A54E-6335E6E3B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3220" y="1393954"/>
            <a:ext cx="4224815" cy="0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9FA66745-26AE-4CE3-8E67-C85D678E8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94" y="1194496"/>
            <a:ext cx="535694" cy="39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18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p1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07390ACE-14B2-4C2A-B153-17ACF26B7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94" y="1907242"/>
            <a:ext cx="535694" cy="39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18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p2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19FB82A3-8408-4468-AD4A-CC705882A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619" y="2632188"/>
            <a:ext cx="535694" cy="39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18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p3</a:t>
            </a:r>
          </a:p>
        </p:txBody>
      </p:sp>
      <p:pic>
        <p:nvPicPr>
          <p:cNvPr id="8" name="Picture 50">
            <a:extLst>
              <a:ext uri="{FF2B5EF4-FFF2-40B4-BE49-F238E27FC236}">
                <a16:creationId xmlns:a16="http://schemas.microsoft.com/office/drawing/2014/main" id="{5EDA4F79-89E8-4CAF-B8BB-4646ABA500B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2898" y="1476020"/>
            <a:ext cx="560619" cy="1145384"/>
          </a:xfrm>
          <a:prstGeom prst="rect">
            <a:avLst/>
          </a:prstGeom>
          <a:ln>
            <a:noFill/>
          </a:ln>
        </p:spPr>
      </p:pic>
      <p:pic>
        <p:nvPicPr>
          <p:cNvPr id="9" name="Picture 51">
            <a:extLst>
              <a:ext uri="{FF2B5EF4-FFF2-40B4-BE49-F238E27FC236}">
                <a16:creationId xmlns:a16="http://schemas.microsoft.com/office/drawing/2014/main" id="{EE5EB558-7C3F-414A-8BDF-46BB89D5924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9930" y="2231639"/>
            <a:ext cx="560619" cy="1145384"/>
          </a:xfrm>
          <a:prstGeom prst="rect">
            <a:avLst/>
          </a:prstGeom>
          <a:ln>
            <a:noFill/>
          </a:ln>
        </p:spPr>
      </p:pic>
      <p:pic>
        <p:nvPicPr>
          <p:cNvPr id="10" name="Picture 50">
            <a:extLst>
              <a:ext uri="{FF2B5EF4-FFF2-40B4-BE49-F238E27FC236}">
                <a16:creationId xmlns:a16="http://schemas.microsoft.com/office/drawing/2014/main" id="{BDA56A2F-5730-49D1-A55F-9F52C769F6C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0" y="712913"/>
            <a:ext cx="560619" cy="1145384"/>
          </a:xfrm>
          <a:prstGeom prst="rect">
            <a:avLst/>
          </a:prstGeom>
          <a:ln>
            <a:noFill/>
          </a:ln>
        </p:spPr>
      </p:pic>
      <p:sp>
        <p:nvSpPr>
          <p:cNvPr id="11" name="Line 4">
            <a:extLst>
              <a:ext uri="{FF2B5EF4-FFF2-40B4-BE49-F238E27FC236}">
                <a16:creationId xmlns:a16="http://schemas.microsoft.com/office/drawing/2014/main" id="{75254D2A-36FB-47A8-99C9-D1F047387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3220" y="2098747"/>
            <a:ext cx="4224815" cy="0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2" name="Oval 27">
            <a:extLst>
              <a:ext uri="{FF2B5EF4-FFF2-40B4-BE49-F238E27FC236}">
                <a16:creationId xmlns:a16="http://schemas.microsoft.com/office/drawing/2014/main" id="{A68BB2C1-5F92-422E-B83C-12872B9C8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218" y="1956902"/>
            <a:ext cx="229283" cy="24534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sp>
        <p:nvSpPr>
          <p:cNvPr id="13" name="Oval 51">
            <a:extLst>
              <a:ext uri="{FF2B5EF4-FFF2-40B4-BE49-F238E27FC236}">
                <a16:creationId xmlns:a16="http://schemas.microsoft.com/office/drawing/2014/main" id="{00FC12F6-670A-4053-92CD-F12060C734E0}"/>
              </a:ext>
            </a:extLst>
          </p:cNvPr>
          <p:cNvSpPr/>
          <p:nvPr/>
        </p:nvSpPr>
        <p:spPr>
          <a:xfrm>
            <a:off x="1137734" y="1257390"/>
            <a:ext cx="241300" cy="241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7685C0A1-3816-4169-8D2E-49BB3DF48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6065" y="1393939"/>
            <a:ext cx="702821" cy="683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id="{C899E48A-B5BF-4FB2-8800-7C6844E34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0374" y="1380903"/>
            <a:ext cx="716884" cy="139866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16" name="Line 43">
            <a:extLst>
              <a:ext uri="{FF2B5EF4-FFF2-40B4-BE49-F238E27FC236}">
                <a16:creationId xmlns:a16="http://schemas.microsoft.com/office/drawing/2014/main" id="{7FE003CB-038C-4FFD-B890-F5D27FFAC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88886" y="1379874"/>
            <a:ext cx="744751" cy="6976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3770952-0991-41C9-AC02-B4478C5D7AED}"/>
              </a:ext>
            </a:extLst>
          </p:cNvPr>
          <p:cNvGrpSpPr/>
          <p:nvPr/>
        </p:nvGrpSpPr>
        <p:grpSpPr>
          <a:xfrm>
            <a:off x="1672495" y="803796"/>
            <a:ext cx="2207841" cy="335633"/>
            <a:chOff x="8938260" y="2520192"/>
            <a:chExt cx="2207841" cy="335633"/>
          </a:xfrm>
        </p:grpSpPr>
        <p:sp>
          <p:nvSpPr>
            <p:cNvPr id="18" name="矩形: 圆角 28">
              <a:extLst>
                <a:ext uri="{FF2B5EF4-FFF2-40B4-BE49-F238E27FC236}">
                  <a16:creationId xmlns:a16="http://schemas.microsoft.com/office/drawing/2014/main" id="{AE3B0CF3-F19D-4E7D-8594-8F9C4EC0DF15}"/>
                </a:ext>
              </a:extLst>
            </p:cNvPr>
            <p:cNvSpPr/>
            <p:nvPr/>
          </p:nvSpPr>
          <p:spPr>
            <a:xfrm>
              <a:off x="9502140" y="2520192"/>
              <a:ext cx="1540071" cy="335633"/>
            </a:xfrm>
            <a:prstGeom prst="roundRect">
              <a:avLst>
                <a:gd name="adj" fmla="val 10503"/>
              </a:avLst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63500" dir="2700000" sx="101000" sy="101000" algn="tl" rotWithShape="0">
                <a:prstClr val="black">
                  <a:alpha val="2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endParaRPr>
            </a:p>
          </p:txBody>
        </p:sp>
        <p:sp>
          <p:nvSpPr>
            <p:cNvPr id="19" name="CustomShape 9">
              <a:extLst>
                <a:ext uri="{FF2B5EF4-FFF2-40B4-BE49-F238E27FC236}">
                  <a16:creationId xmlns:a16="http://schemas.microsoft.com/office/drawing/2014/main" id="{F84B92B7-4D3C-4CD4-9B8B-3F1B6B1AAECC}"/>
                </a:ext>
              </a:extLst>
            </p:cNvPr>
            <p:cNvSpPr/>
            <p:nvPr/>
          </p:nvSpPr>
          <p:spPr>
            <a:xfrm>
              <a:off x="8938260" y="2530196"/>
              <a:ext cx="2207841" cy="19965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40360" lvl="1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75000"/>
              </a:pPr>
              <a:r>
                <a:rPr lang="zh-CN" alt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转账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sz="1600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¥10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</a:p>
          </p:txBody>
        </p:sp>
      </p:grpSp>
      <p:sp>
        <p:nvSpPr>
          <p:cNvPr id="20" name="Oval 51">
            <a:extLst>
              <a:ext uri="{FF2B5EF4-FFF2-40B4-BE49-F238E27FC236}">
                <a16:creationId xmlns:a16="http://schemas.microsoft.com/office/drawing/2014/main" id="{801DC6B1-F71A-4C12-B9C0-2FB2F3A5841F}"/>
              </a:ext>
            </a:extLst>
          </p:cNvPr>
          <p:cNvSpPr/>
          <p:nvPr/>
        </p:nvSpPr>
        <p:spPr>
          <a:xfrm>
            <a:off x="2811958" y="1218604"/>
            <a:ext cx="241300" cy="241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E1BA23C1-4CB6-496C-B82B-A44294E6C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1729" y="1409752"/>
            <a:ext cx="702821" cy="683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22" name="Line 43">
            <a:extLst>
              <a:ext uri="{FF2B5EF4-FFF2-40B4-BE49-F238E27FC236}">
                <a16:creationId xmlns:a16="http://schemas.microsoft.com/office/drawing/2014/main" id="{BF451033-AB5F-4F46-9EBE-56C528C6BD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54551" y="1442146"/>
            <a:ext cx="596579" cy="6353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23" name="Line 4">
            <a:extLst>
              <a:ext uri="{FF2B5EF4-FFF2-40B4-BE49-F238E27FC236}">
                <a16:creationId xmlns:a16="http://schemas.microsoft.com/office/drawing/2014/main" id="{8B9AF520-29AA-4BAB-92B3-851994694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3219" y="2814306"/>
            <a:ext cx="8100781" cy="0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4" name="Oval 28">
            <a:extLst>
              <a:ext uri="{FF2B5EF4-FFF2-40B4-BE49-F238E27FC236}">
                <a16:creationId xmlns:a16="http://schemas.microsoft.com/office/drawing/2014/main" id="{43BA35A0-FC7B-4907-8EFD-ECBF1B49B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443" y="2677610"/>
            <a:ext cx="229283" cy="244449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pic>
        <p:nvPicPr>
          <p:cNvPr id="25" name="Picture 51">
            <a:extLst>
              <a:ext uri="{FF2B5EF4-FFF2-40B4-BE49-F238E27FC236}">
                <a16:creationId xmlns:a16="http://schemas.microsoft.com/office/drawing/2014/main" id="{039B190D-4F53-40E4-A771-8B9A263D9ED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9930" y="3006941"/>
            <a:ext cx="560619" cy="1145384"/>
          </a:xfrm>
          <a:prstGeom prst="rect">
            <a:avLst/>
          </a:prstGeom>
          <a:ln>
            <a:noFill/>
          </a:ln>
        </p:spPr>
      </p:pic>
      <p:sp>
        <p:nvSpPr>
          <p:cNvPr id="26" name="Text Box 8">
            <a:extLst>
              <a:ext uri="{FF2B5EF4-FFF2-40B4-BE49-F238E27FC236}">
                <a16:creationId xmlns:a16="http://schemas.microsoft.com/office/drawing/2014/main" id="{986BD596-A8EC-40ED-9024-D20C68B83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425" y="3347099"/>
            <a:ext cx="535694" cy="39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18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p4</a:t>
            </a:r>
          </a:p>
        </p:txBody>
      </p:sp>
      <p:sp>
        <p:nvSpPr>
          <p:cNvPr id="27" name="Oval 27">
            <a:extLst>
              <a:ext uri="{FF2B5EF4-FFF2-40B4-BE49-F238E27FC236}">
                <a16:creationId xmlns:a16="http://schemas.microsoft.com/office/drawing/2014/main" id="{5DB3606A-1354-47AA-BA96-3C4B4E3A3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024" y="2671813"/>
            <a:ext cx="229283" cy="24534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sp>
        <p:nvSpPr>
          <p:cNvPr id="28" name="Line 4">
            <a:extLst>
              <a:ext uri="{FF2B5EF4-FFF2-40B4-BE49-F238E27FC236}">
                <a16:creationId xmlns:a16="http://schemas.microsoft.com/office/drawing/2014/main" id="{FE487625-338A-4E16-8013-BE005E997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7025" y="3529217"/>
            <a:ext cx="8066975" cy="0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3B5AFC-C99F-4F76-85CD-E5AFAD0C2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249" y="3392521"/>
            <a:ext cx="229283" cy="244449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sp>
        <p:nvSpPr>
          <p:cNvPr id="30" name="Text Box 8">
            <a:extLst>
              <a:ext uri="{FF2B5EF4-FFF2-40B4-BE49-F238E27FC236}">
                <a16:creationId xmlns:a16="http://schemas.microsoft.com/office/drawing/2014/main" id="{B382F8EB-F1A8-4EDD-BF07-7710136A3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74" y="4062385"/>
            <a:ext cx="535694" cy="39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1867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p5</a:t>
            </a:r>
          </a:p>
        </p:txBody>
      </p:sp>
      <p:sp>
        <p:nvSpPr>
          <p:cNvPr id="31" name="Oval 27">
            <a:extLst>
              <a:ext uri="{FF2B5EF4-FFF2-40B4-BE49-F238E27FC236}">
                <a16:creationId xmlns:a16="http://schemas.microsoft.com/office/drawing/2014/main" id="{5E6DD216-33AB-40EA-BEB5-C729D11BB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373" y="3387099"/>
            <a:ext cx="229283" cy="24534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sp>
        <p:nvSpPr>
          <p:cNvPr id="32" name="Line 4">
            <a:extLst>
              <a:ext uri="{FF2B5EF4-FFF2-40B4-BE49-F238E27FC236}">
                <a16:creationId xmlns:a16="http://schemas.microsoft.com/office/drawing/2014/main" id="{65602C46-F5D9-4DB4-BC37-754ED73FD1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4134" y="4244503"/>
            <a:ext cx="8049866" cy="0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33" name="Oval 28">
            <a:extLst>
              <a:ext uri="{FF2B5EF4-FFF2-40B4-BE49-F238E27FC236}">
                <a16:creationId xmlns:a16="http://schemas.microsoft.com/office/drawing/2014/main" id="{6588EE65-D133-48D5-A2D1-85E65E6DF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598" y="4107807"/>
            <a:ext cx="229283" cy="244449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600"/>
          </a:p>
        </p:txBody>
      </p:sp>
      <p:pic>
        <p:nvPicPr>
          <p:cNvPr id="34" name="Picture 51">
            <a:extLst>
              <a:ext uri="{FF2B5EF4-FFF2-40B4-BE49-F238E27FC236}">
                <a16:creationId xmlns:a16="http://schemas.microsoft.com/office/drawing/2014/main" id="{086DA3EE-8D80-4F58-9F0C-55EF4B0F451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8042" y="3750624"/>
            <a:ext cx="560619" cy="1145384"/>
          </a:xfrm>
          <a:prstGeom prst="rect">
            <a:avLst/>
          </a:prstGeom>
          <a:ln>
            <a:noFill/>
          </a:ln>
        </p:spPr>
      </p:pic>
      <p:sp>
        <p:nvSpPr>
          <p:cNvPr id="35" name="Line 43">
            <a:extLst>
              <a:ext uri="{FF2B5EF4-FFF2-40B4-BE49-F238E27FC236}">
                <a16:creationId xmlns:a16="http://schemas.microsoft.com/office/drawing/2014/main" id="{04C011AB-99B3-4FC7-8F52-B5C5BE4E10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02949" y="1428695"/>
            <a:ext cx="741071" cy="136413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36" name="Line 13">
            <a:extLst>
              <a:ext uri="{FF2B5EF4-FFF2-40B4-BE49-F238E27FC236}">
                <a16:creationId xmlns:a16="http://schemas.microsoft.com/office/drawing/2014/main" id="{B41B87E4-00AA-4486-AACD-46CF2B7B0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9084" y="1465606"/>
            <a:ext cx="0" cy="343040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37" name="Text Box 19">
            <a:extLst>
              <a:ext uri="{FF2B5EF4-FFF2-40B4-BE49-F238E27FC236}">
                <a16:creationId xmlns:a16="http://schemas.microsoft.com/office/drawing/2014/main" id="{A74A251D-65D2-4347-8019-D09C71C95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4644" y="1200344"/>
            <a:ext cx="795141" cy="23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leader</a:t>
            </a:r>
            <a:endParaRPr lang="en-GB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Oval 51">
            <a:extLst>
              <a:ext uri="{FF2B5EF4-FFF2-40B4-BE49-F238E27FC236}">
                <a16:creationId xmlns:a16="http://schemas.microsoft.com/office/drawing/2014/main" id="{B8A26B80-1CD9-4C5D-8CB5-BEE8238D39C3}"/>
              </a:ext>
            </a:extLst>
          </p:cNvPr>
          <p:cNvSpPr/>
          <p:nvPr/>
        </p:nvSpPr>
        <p:spPr>
          <a:xfrm>
            <a:off x="6926123" y="1171137"/>
            <a:ext cx="241300" cy="241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03646C6-2F3F-45A7-A3FF-43B0B35A1613}"/>
              </a:ext>
            </a:extLst>
          </p:cNvPr>
          <p:cNvGrpSpPr/>
          <p:nvPr/>
        </p:nvGrpSpPr>
        <p:grpSpPr>
          <a:xfrm>
            <a:off x="2487148" y="2160064"/>
            <a:ext cx="2207841" cy="335633"/>
            <a:chOff x="8938260" y="2520192"/>
            <a:chExt cx="2207841" cy="335633"/>
          </a:xfrm>
        </p:grpSpPr>
        <p:sp>
          <p:nvSpPr>
            <p:cNvPr id="40" name="矩形: 圆角 28">
              <a:extLst>
                <a:ext uri="{FF2B5EF4-FFF2-40B4-BE49-F238E27FC236}">
                  <a16:creationId xmlns:a16="http://schemas.microsoft.com/office/drawing/2014/main" id="{193CF19D-7139-4A15-B205-5E2FF449F82D}"/>
                </a:ext>
              </a:extLst>
            </p:cNvPr>
            <p:cNvSpPr/>
            <p:nvPr/>
          </p:nvSpPr>
          <p:spPr>
            <a:xfrm>
              <a:off x="9502140" y="2520192"/>
              <a:ext cx="1540071" cy="335633"/>
            </a:xfrm>
            <a:prstGeom prst="roundRect">
              <a:avLst>
                <a:gd name="adj" fmla="val 10503"/>
              </a:avLst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63500" dir="2700000" sx="101000" sy="101000" algn="tl" rotWithShape="0">
                <a:prstClr val="black">
                  <a:alpha val="2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endParaRPr>
            </a:p>
          </p:txBody>
        </p:sp>
        <p:sp>
          <p:nvSpPr>
            <p:cNvPr id="41" name="CustomShape 9">
              <a:extLst>
                <a:ext uri="{FF2B5EF4-FFF2-40B4-BE49-F238E27FC236}">
                  <a16:creationId xmlns:a16="http://schemas.microsoft.com/office/drawing/2014/main" id="{9BF2EB2D-77A9-4DC4-B2C9-83A040B24F6E}"/>
                </a:ext>
              </a:extLst>
            </p:cNvPr>
            <p:cNvSpPr/>
            <p:nvPr/>
          </p:nvSpPr>
          <p:spPr>
            <a:xfrm>
              <a:off x="8938260" y="2530196"/>
              <a:ext cx="2207841" cy="19965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40360" lvl="1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75000"/>
              </a:pPr>
              <a:r>
                <a:rPr lang="zh-CN" alt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转账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altLang="zh-CN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, </a:t>
              </a:r>
              <a:r>
                <a:rPr lang="en-US" sz="1600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¥10</a:t>
              </a:r>
              <a:r>
                <a:rPr lang="en-US" sz="1600" b="0" strike="noStrike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</a:p>
          </p:txBody>
        </p:sp>
      </p:grpSp>
      <p:sp>
        <p:nvSpPr>
          <p:cNvPr id="42" name="Oval 51">
            <a:extLst>
              <a:ext uri="{FF2B5EF4-FFF2-40B4-BE49-F238E27FC236}">
                <a16:creationId xmlns:a16="http://schemas.microsoft.com/office/drawing/2014/main" id="{31871674-A971-4A50-87E2-EAE0310919E1}"/>
              </a:ext>
            </a:extLst>
          </p:cNvPr>
          <p:cNvSpPr/>
          <p:nvPr/>
        </p:nvSpPr>
        <p:spPr>
          <a:xfrm>
            <a:off x="5221783" y="4102836"/>
            <a:ext cx="241300" cy="241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8C2E568-6641-432D-B4FA-E221C4001D6E}"/>
              </a:ext>
            </a:extLst>
          </p:cNvPr>
          <p:cNvGrpSpPr/>
          <p:nvPr/>
        </p:nvGrpSpPr>
        <p:grpSpPr>
          <a:xfrm>
            <a:off x="3944151" y="4436288"/>
            <a:ext cx="2207841" cy="335633"/>
            <a:chOff x="5767545" y="5208326"/>
            <a:chExt cx="2207841" cy="335633"/>
          </a:xfrm>
        </p:grpSpPr>
        <p:sp>
          <p:nvSpPr>
            <p:cNvPr id="44" name="矩形: 圆角 28">
              <a:extLst>
                <a:ext uri="{FF2B5EF4-FFF2-40B4-BE49-F238E27FC236}">
                  <a16:creationId xmlns:a16="http://schemas.microsoft.com/office/drawing/2014/main" id="{794873E3-BE72-449A-9C95-EBBD20DF40AC}"/>
                </a:ext>
              </a:extLst>
            </p:cNvPr>
            <p:cNvSpPr/>
            <p:nvPr/>
          </p:nvSpPr>
          <p:spPr>
            <a:xfrm>
              <a:off x="6331425" y="5208326"/>
              <a:ext cx="1540071" cy="335633"/>
            </a:xfrm>
            <a:prstGeom prst="roundRect">
              <a:avLst>
                <a:gd name="adj" fmla="val 1050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63500" dir="2700000" sx="101000" sy="101000" algn="tl" rotWithShape="0">
                <a:prstClr val="black">
                  <a:alpha val="2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endParaRPr>
            </a:p>
          </p:txBody>
        </p:sp>
        <p:sp>
          <p:nvSpPr>
            <p:cNvPr id="45" name="CustomShape 9">
              <a:extLst>
                <a:ext uri="{FF2B5EF4-FFF2-40B4-BE49-F238E27FC236}">
                  <a16:creationId xmlns:a16="http://schemas.microsoft.com/office/drawing/2014/main" id="{A43A55B5-DBDE-42EC-8C63-4F18CFE1A3D5}"/>
                </a:ext>
              </a:extLst>
            </p:cNvPr>
            <p:cNvSpPr/>
            <p:nvPr/>
          </p:nvSpPr>
          <p:spPr>
            <a:xfrm>
              <a:off x="5767545" y="5218330"/>
              <a:ext cx="2207841" cy="19965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40360" lvl="1" algn="ctr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75000"/>
              </a:pPr>
              <a:r>
                <a:rPr lang="zh-CN" altLang="en-US" sz="1600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计算利息</a:t>
              </a:r>
              <a:endParaRPr lang="en-US" sz="1600" b="0" strike="noStrike" spc="-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46" name="Line 43">
            <a:extLst>
              <a:ext uri="{FF2B5EF4-FFF2-40B4-BE49-F238E27FC236}">
                <a16:creationId xmlns:a16="http://schemas.microsoft.com/office/drawing/2014/main" id="{8CB52A0A-B3F2-4B49-8F78-14C07AD583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6633" y="3539220"/>
            <a:ext cx="644443" cy="5972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47" name="Line 43">
            <a:extLst>
              <a:ext uri="{FF2B5EF4-FFF2-40B4-BE49-F238E27FC236}">
                <a16:creationId xmlns:a16="http://schemas.microsoft.com/office/drawing/2014/main" id="{EDE04F2F-5D0B-4731-9D5E-6F64C64B3B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6633" y="2808607"/>
            <a:ext cx="661219" cy="130411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48" name="Line 21">
            <a:extLst>
              <a:ext uri="{FF2B5EF4-FFF2-40B4-BE49-F238E27FC236}">
                <a16:creationId xmlns:a16="http://schemas.microsoft.com/office/drawing/2014/main" id="{6015E69B-CF30-49E6-BBFA-602C79886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1076" y="3539651"/>
            <a:ext cx="661219" cy="611071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49" name="Line 22">
            <a:extLst>
              <a:ext uri="{FF2B5EF4-FFF2-40B4-BE49-F238E27FC236}">
                <a16:creationId xmlns:a16="http://schemas.microsoft.com/office/drawing/2014/main" id="{7846A84E-F5E1-4789-8A07-98847A3CF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7526" y="2828211"/>
            <a:ext cx="614768" cy="1291644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50" name="Oval 51">
            <a:extLst>
              <a:ext uri="{FF2B5EF4-FFF2-40B4-BE49-F238E27FC236}">
                <a16:creationId xmlns:a16="http://schemas.microsoft.com/office/drawing/2014/main" id="{4C94EC53-2D9B-4483-885E-D51BC81177C3}"/>
              </a:ext>
            </a:extLst>
          </p:cNvPr>
          <p:cNvSpPr/>
          <p:nvPr/>
        </p:nvSpPr>
        <p:spPr>
          <a:xfrm>
            <a:off x="6661560" y="4119855"/>
            <a:ext cx="241300" cy="241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Line 13">
            <a:extLst>
              <a:ext uri="{FF2B5EF4-FFF2-40B4-BE49-F238E27FC236}">
                <a16:creationId xmlns:a16="http://schemas.microsoft.com/office/drawing/2014/main" id="{F8418950-B571-48E6-8398-0772CB2A39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3170" y="1956902"/>
            <a:ext cx="0" cy="219382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52" name="Line 43">
            <a:extLst>
              <a:ext uri="{FF2B5EF4-FFF2-40B4-BE49-F238E27FC236}">
                <a16:creationId xmlns:a16="http://schemas.microsoft.com/office/drawing/2014/main" id="{854AB32F-5531-45CF-911C-35727D24E2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2209" y="3554093"/>
            <a:ext cx="644443" cy="59726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53" name="Line 43">
            <a:extLst>
              <a:ext uri="{FF2B5EF4-FFF2-40B4-BE49-F238E27FC236}">
                <a16:creationId xmlns:a16="http://schemas.microsoft.com/office/drawing/2014/main" id="{878CBA61-1A63-46C8-B34B-0140674066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2209" y="2823480"/>
            <a:ext cx="661219" cy="130411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54" name="Line 19">
            <a:extLst>
              <a:ext uri="{FF2B5EF4-FFF2-40B4-BE49-F238E27FC236}">
                <a16:creationId xmlns:a16="http://schemas.microsoft.com/office/drawing/2014/main" id="{C2A49231-3C92-430C-B04D-57DABE4BA2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04242" y="1206449"/>
            <a:ext cx="262292" cy="342585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55" name="Line 20">
            <a:extLst>
              <a:ext uri="{FF2B5EF4-FFF2-40B4-BE49-F238E27FC236}">
                <a16:creationId xmlns:a16="http://schemas.microsoft.com/office/drawing/2014/main" id="{32F1039D-D595-4257-B005-85F6A2F53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9742" y="1163627"/>
            <a:ext cx="171292" cy="428232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56" name="Text Box 22">
            <a:extLst>
              <a:ext uri="{FF2B5EF4-FFF2-40B4-BE49-F238E27FC236}">
                <a16:creationId xmlns:a16="http://schemas.microsoft.com/office/drawing/2014/main" id="{4EE71F8B-44DC-498B-9334-ACE58233B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406" y="1189105"/>
            <a:ext cx="856464" cy="35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1600" b="1" i="1" dirty="0"/>
              <a:t>crash</a:t>
            </a:r>
            <a:endParaRPr lang="en-GB" altLang="en-US" sz="1600" b="1" i="1" dirty="0"/>
          </a:p>
        </p:txBody>
      </p:sp>
      <p:sp>
        <p:nvSpPr>
          <p:cNvPr id="57" name="Line 19">
            <a:extLst>
              <a:ext uri="{FF2B5EF4-FFF2-40B4-BE49-F238E27FC236}">
                <a16:creationId xmlns:a16="http://schemas.microsoft.com/office/drawing/2014/main" id="{80A3E751-F0BE-4E06-A627-39386E212F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407" y="1908964"/>
            <a:ext cx="262292" cy="342585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58" name="Line 20">
            <a:extLst>
              <a:ext uri="{FF2B5EF4-FFF2-40B4-BE49-F238E27FC236}">
                <a16:creationId xmlns:a16="http://schemas.microsoft.com/office/drawing/2014/main" id="{D2E492A3-8CB7-47F9-A414-C7C1C9861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8907" y="1866142"/>
            <a:ext cx="171292" cy="428232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59" name="Text Box 22">
            <a:extLst>
              <a:ext uri="{FF2B5EF4-FFF2-40B4-BE49-F238E27FC236}">
                <a16:creationId xmlns:a16="http://schemas.microsoft.com/office/drawing/2014/main" id="{B19F8CCD-2117-4F10-BCE6-E7C6CF210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4571" y="1891620"/>
            <a:ext cx="856464" cy="35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0000" tIns="62400" rIns="120000" bIns="624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zh-CN" sz="1600" b="1" i="1" dirty="0"/>
              <a:t>crash</a:t>
            </a:r>
            <a:endParaRPr lang="en-GB" altLang="en-US" sz="1600" b="1" i="1" dirty="0"/>
          </a:p>
        </p:txBody>
      </p:sp>
      <p:sp>
        <p:nvSpPr>
          <p:cNvPr id="60" name="Oval 51">
            <a:extLst>
              <a:ext uri="{FF2B5EF4-FFF2-40B4-BE49-F238E27FC236}">
                <a16:creationId xmlns:a16="http://schemas.microsoft.com/office/drawing/2014/main" id="{39E5B031-6E7D-430D-8976-44CAFC19439E}"/>
              </a:ext>
            </a:extLst>
          </p:cNvPr>
          <p:cNvSpPr/>
          <p:nvPr/>
        </p:nvSpPr>
        <p:spPr>
          <a:xfrm>
            <a:off x="4317307" y="1242150"/>
            <a:ext cx="241300" cy="2413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857E86D8-25F0-4326-902B-1A8B709BCAB5}"/>
              </a:ext>
            </a:extLst>
          </p:cNvPr>
          <p:cNvGrpSpPr/>
          <p:nvPr/>
        </p:nvGrpSpPr>
        <p:grpSpPr>
          <a:xfrm>
            <a:off x="5738854" y="4436288"/>
            <a:ext cx="2207841" cy="335633"/>
            <a:chOff x="5767545" y="5208326"/>
            <a:chExt cx="2207841" cy="335633"/>
          </a:xfrm>
        </p:grpSpPr>
        <p:sp>
          <p:nvSpPr>
            <p:cNvPr id="62" name="矩形: 圆角 28">
              <a:extLst>
                <a:ext uri="{FF2B5EF4-FFF2-40B4-BE49-F238E27FC236}">
                  <a16:creationId xmlns:a16="http://schemas.microsoft.com/office/drawing/2014/main" id="{8B2B3406-3711-4437-9BB5-E7E7E320B8A4}"/>
                </a:ext>
              </a:extLst>
            </p:cNvPr>
            <p:cNvSpPr/>
            <p:nvPr/>
          </p:nvSpPr>
          <p:spPr>
            <a:xfrm>
              <a:off x="6331425" y="5208326"/>
              <a:ext cx="1540071" cy="335633"/>
            </a:xfrm>
            <a:prstGeom prst="roundRect">
              <a:avLst>
                <a:gd name="adj" fmla="val 1050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63500" dir="2700000" sx="101000" sy="101000" algn="tl" rotWithShape="0">
                <a:prstClr val="black">
                  <a:alpha val="2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endParaRPr>
            </a:p>
          </p:txBody>
        </p:sp>
        <p:sp>
          <p:nvSpPr>
            <p:cNvPr id="63" name="CustomShape 9">
              <a:extLst>
                <a:ext uri="{FF2B5EF4-FFF2-40B4-BE49-F238E27FC236}">
                  <a16:creationId xmlns:a16="http://schemas.microsoft.com/office/drawing/2014/main" id="{09B4EE99-EF94-41A0-B7AB-D9816172A8E2}"/>
                </a:ext>
              </a:extLst>
            </p:cNvPr>
            <p:cNvSpPr/>
            <p:nvPr/>
          </p:nvSpPr>
          <p:spPr>
            <a:xfrm>
              <a:off x="5767545" y="5218330"/>
              <a:ext cx="2207841" cy="19965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40360" lvl="1" algn="ctr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75000"/>
              </a:pPr>
              <a:r>
                <a:rPr lang="zh-CN" altLang="en-US" sz="1600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计算利息</a:t>
              </a:r>
              <a:endParaRPr lang="en-US" sz="1600" b="0" strike="noStrike" spc="-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124640D-848E-4FEF-AA5E-A7C31DE48128}"/>
              </a:ext>
            </a:extLst>
          </p:cNvPr>
          <p:cNvGrpSpPr/>
          <p:nvPr/>
        </p:nvGrpSpPr>
        <p:grpSpPr>
          <a:xfrm>
            <a:off x="6661560" y="2395118"/>
            <a:ext cx="2207841" cy="335633"/>
            <a:chOff x="5767545" y="5208326"/>
            <a:chExt cx="2207841" cy="335633"/>
          </a:xfrm>
        </p:grpSpPr>
        <p:sp>
          <p:nvSpPr>
            <p:cNvPr id="65" name="矩形: 圆角 28">
              <a:extLst>
                <a:ext uri="{FF2B5EF4-FFF2-40B4-BE49-F238E27FC236}">
                  <a16:creationId xmlns:a16="http://schemas.microsoft.com/office/drawing/2014/main" id="{AC92C185-A176-4D14-9337-DE387D04E510}"/>
                </a:ext>
              </a:extLst>
            </p:cNvPr>
            <p:cNvSpPr/>
            <p:nvPr/>
          </p:nvSpPr>
          <p:spPr>
            <a:xfrm>
              <a:off x="6331425" y="5208326"/>
              <a:ext cx="1540071" cy="335633"/>
            </a:xfrm>
            <a:prstGeom prst="roundRect">
              <a:avLst>
                <a:gd name="adj" fmla="val 1050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63500" dir="2700000" sx="101000" sy="101000" algn="tl" rotWithShape="0">
                <a:prstClr val="black">
                  <a:alpha val="2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endParaRPr>
            </a:p>
          </p:txBody>
        </p:sp>
        <p:sp>
          <p:nvSpPr>
            <p:cNvPr id="66" name="CustomShape 9">
              <a:extLst>
                <a:ext uri="{FF2B5EF4-FFF2-40B4-BE49-F238E27FC236}">
                  <a16:creationId xmlns:a16="http://schemas.microsoft.com/office/drawing/2014/main" id="{214B3313-3FA3-463C-AC34-14DE305C2C65}"/>
                </a:ext>
              </a:extLst>
            </p:cNvPr>
            <p:cNvSpPr/>
            <p:nvPr/>
          </p:nvSpPr>
          <p:spPr>
            <a:xfrm>
              <a:off x="5767545" y="5218330"/>
              <a:ext cx="2207841" cy="19965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40360" lvl="1" algn="ctr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75000"/>
              </a:pPr>
              <a:r>
                <a:rPr lang="zh-CN" altLang="en-US" sz="1600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计算利息</a:t>
              </a:r>
              <a:endParaRPr lang="en-US" sz="1600" b="0" strike="noStrike" spc="-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18661115-8D62-4247-9554-EBA493346A83}"/>
              </a:ext>
            </a:extLst>
          </p:cNvPr>
          <p:cNvGrpSpPr/>
          <p:nvPr/>
        </p:nvGrpSpPr>
        <p:grpSpPr>
          <a:xfrm>
            <a:off x="6789370" y="3110028"/>
            <a:ext cx="2207841" cy="335633"/>
            <a:chOff x="5767545" y="5208326"/>
            <a:chExt cx="2207841" cy="335633"/>
          </a:xfrm>
        </p:grpSpPr>
        <p:sp>
          <p:nvSpPr>
            <p:cNvPr id="68" name="矩形: 圆角 28">
              <a:extLst>
                <a:ext uri="{FF2B5EF4-FFF2-40B4-BE49-F238E27FC236}">
                  <a16:creationId xmlns:a16="http://schemas.microsoft.com/office/drawing/2014/main" id="{A6029058-A544-4274-993D-CC9CBCD52457}"/>
                </a:ext>
              </a:extLst>
            </p:cNvPr>
            <p:cNvSpPr/>
            <p:nvPr/>
          </p:nvSpPr>
          <p:spPr>
            <a:xfrm>
              <a:off x="6331425" y="5208326"/>
              <a:ext cx="1540071" cy="335633"/>
            </a:xfrm>
            <a:prstGeom prst="roundRect">
              <a:avLst>
                <a:gd name="adj" fmla="val 10503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63500" dir="2700000" sx="101000" sy="101000" algn="tl" rotWithShape="0">
                <a:prstClr val="black">
                  <a:alpha val="27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 Light"/>
                <a:ea typeface="等线"/>
                <a:cs typeface="+mn-cs"/>
              </a:endParaRPr>
            </a:p>
          </p:txBody>
        </p:sp>
        <p:sp>
          <p:nvSpPr>
            <p:cNvPr id="69" name="CustomShape 9">
              <a:extLst>
                <a:ext uri="{FF2B5EF4-FFF2-40B4-BE49-F238E27FC236}">
                  <a16:creationId xmlns:a16="http://schemas.microsoft.com/office/drawing/2014/main" id="{05846CB8-BB24-4C39-8271-AD03B7D63F1B}"/>
                </a:ext>
              </a:extLst>
            </p:cNvPr>
            <p:cNvSpPr/>
            <p:nvPr/>
          </p:nvSpPr>
          <p:spPr>
            <a:xfrm>
              <a:off x="5767545" y="5218330"/>
              <a:ext cx="2207841" cy="19965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40360" lvl="1" algn="ctr">
                <a:lnSpc>
                  <a:spcPct val="100000"/>
                </a:lnSpc>
                <a:spcBef>
                  <a:spcPts val="1134"/>
                </a:spcBef>
                <a:buClr>
                  <a:srgbClr val="000000"/>
                </a:buClr>
                <a:buSzPct val="75000"/>
              </a:pPr>
              <a:r>
                <a:rPr lang="zh-CN" altLang="en-US" sz="1600" spc="-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计算利息</a:t>
              </a:r>
              <a:endParaRPr lang="en-US" sz="1600" b="0" strike="noStrike" spc="-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70" name="Rectangle 46">
            <a:extLst>
              <a:ext uri="{FF2B5EF4-FFF2-40B4-BE49-F238E27FC236}">
                <a16:creationId xmlns:a16="http://schemas.microsoft.com/office/drawing/2014/main" id="{CEAF5C2A-BA01-40E1-ACB8-77A3C53A9889}"/>
              </a:ext>
            </a:extLst>
          </p:cNvPr>
          <p:cNvSpPr/>
          <p:nvPr/>
        </p:nvSpPr>
        <p:spPr>
          <a:xfrm>
            <a:off x="1493629" y="4373273"/>
            <a:ext cx="1300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Read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Rectangle 47">
            <a:extLst>
              <a:ext uri="{FF2B5EF4-FFF2-40B4-BE49-F238E27FC236}">
                <a16:creationId xmlns:a16="http://schemas.microsoft.com/office/drawing/2014/main" id="{1B3F4988-07AF-49C2-852E-1FCEE108408D}"/>
              </a:ext>
            </a:extLst>
          </p:cNvPr>
          <p:cNvSpPr/>
          <p:nvPr/>
        </p:nvSpPr>
        <p:spPr>
          <a:xfrm>
            <a:off x="3228153" y="4376285"/>
            <a:ext cx="13304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Impose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Rectangle 46">
            <a:extLst>
              <a:ext uri="{FF2B5EF4-FFF2-40B4-BE49-F238E27FC236}">
                <a16:creationId xmlns:a16="http://schemas.microsoft.com/office/drawing/2014/main" id="{92E79DEC-DB1D-47AA-B02A-FF79A2D52D3D}"/>
              </a:ext>
            </a:extLst>
          </p:cNvPr>
          <p:cNvSpPr/>
          <p:nvPr/>
        </p:nvSpPr>
        <p:spPr>
          <a:xfrm>
            <a:off x="5695781" y="2184795"/>
            <a:ext cx="1054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Read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3" name="Rectangle 47">
            <a:extLst>
              <a:ext uri="{FF2B5EF4-FFF2-40B4-BE49-F238E27FC236}">
                <a16:creationId xmlns:a16="http://schemas.microsoft.com/office/drawing/2014/main" id="{A411DC90-09CC-4E87-BAF9-B4B0405C9219}"/>
              </a:ext>
            </a:extLst>
          </p:cNvPr>
          <p:cNvSpPr/>
          <p:nvPr/>
        </p:nvSpPr>
        <p:spPr>
          <a:xfrm>
            <a:off x="7090254" y="1909363"/>
            <a:ext cx="14049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Impose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30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72" grpId="0"/>
      <p:bldP spid="7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4F7B-5A3C-4365-9D02-1F77EFB1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DC5C-0496-483D-A38B-97688142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34" y="949504"/>
            <a:ext cx="8974899" cy="3818430"/>
          </a:xfrm>
        </p:spPr>
        <p:txBody>
          <a:bodyPr>
            <a:normAutofit/>
          </a:bodyPr>
          <a:lstStyle/>
          <a:p>
            <a:r>
              <a:rPr lang="en-US" sz="1800" dirty="0"/>
              <a:t>Name: Consensus, instance c.</a:t>
            </a:r>
          </a:p>
          <a:p>
            <a:endParaRPr lang="en-US" sz="1800" dirty="0"/>
          </a:p>
          <a:p>
            <a:r>
              <a:rPr lang="en-US" sz="1800" dirty="0"/>
              <a:t>Request: &lt; c, Propose | v &gt;: Proposes value v for consensus.</a:t>
            </a:r>
          </a:p>
          <a:p>
            <a:r>
              <a:rPr lang="en-US" sz="1800" dirty="0"/>
              <a:t>Indication: &lt; c, Decide | v &gt;: Outputs a decided value v of consensus.</a:t>
            </a:r>
          </a:p>
          <a:p>
            <a:endParaRPr lang="en-US" sz="1800" dirty="0"/>
          </a:p>
          <a:p>
            <a:r>
              <a:rPr lang="en-US" sz="1800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C1. Termination</a:t>
            </a:r>
            <a:r>
              <a:rPr lang="en-US" sz="1800" dirty="0"/>
              <a:t>: Every correct process eventually decides some value.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C2. Validity</a:t>
            </a:r>
            <a:r>
              <a:rPr lang="en-US" sz="1800" dirty="0"/>
              <a:t>: If a process decides v, then v was proposed by some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C3. Integrity</a:t>
            </a:r>
            <a:r>
              <a:rPr lang="en-US" sz="1800" dirty="0"/>
              <a:t>: No process decides twice.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C4. Agreement</a:t>
            </a:r>
            <a:r>
              <a:rPr lang="en-US" sz="1800" dirty="0"/>
              <a:t>: No two correct processes decide differently.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F088-97D3-47DC-9DA3-C52268D4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A67BC-26BA-4331-BC04-A6B366381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skip validity and integrity</a:t>
            </a:r>
          </a:p>
          <a:p>
            <a:r>
              <a:rPr lang="en-US" dirty="0"/>
              <a:t>Termination: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a correct process decides, it broadcasts the decision to all: every correct process decides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Assume by contradiction that some process is correct and no correct process decides. We argue that this is impossible.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1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ECAE4-A15B-4508-9527-CE2FFF71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argument: 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4906-CD8D-4CA2-A734-0098E20CD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29" y="949504"/>
            <a:ext cx="8668011" cy="38184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correct majority assumption and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Strong completeness property of </a:t>
            </a:r>
            <a:r>
              <a:rPr lang="en-US" dirty="0">
                <a:sym typeface="Symbol"/>
              </a:rPr>
              <a:t></a:t>
            </a:r>
            <a:r>
              <a:rPr lang="en-US" dirty="0"/>
              <a:t>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correct process remains blocked forever in some round</a:t>
            </a:r>
          </a:p>
          <a:p>
            <a:endParaRPr lang="en-US" dirty="0"/>
          </a:p>
          <a:p>
            <a:r>
              <a:rPr lang="en-US" dirty="0"/>
              <a:t>By the eventual accuracy property of </a:t>
            </a:r>
            <a:r>
              <a:rPr lang="en-US" dirty="0">
                <a:sym typeface="Symbol"/>
              </a:rPr>
              <a:t></a:t>
            </a:r>
            <a:r>
              <a:rPr lang="en-US" dirty="0"/>
              <a:t>P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some correct process p reaches a round where it is the leader and it is not suspected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 reaches a decision in that round: a contradiction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55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FAB3-0B3F-4D4B-912A-97EE110D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argument: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32D0-FE59-496E-B0AC-E4989DA3D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49504"/>
            <a:ext cx="8348597" cy="3818430"/>
          </a:xfrm>
        </p:spPr>
        <p:txBody>
          <a:bodyPr/>
          <a:lstStyle/>
          <a:p>
            <a:r>
              <a:rPr lang="en-US" sz="2000" dirty="0"/>
              <a:t>Let k be the first round in which some process pi decides some value v, </a:t>
            </a:r>
          </a:p>
          <a:p>
            <a:pPr lvl="1"/>
            <a:r>
              <a:rPr lang="en-US" sz="2000" dirty="0"/>
              <a:t>i.e.,  pi is the leader of round k and pi decides v in k</a:t>
            </a:r>
          </a:p>
          <a:p>
            <a:endParaRPr lang="en-US" sz="2000" dirty="0"/>
          </a:p>
          <a:p>
            <a:r>
              <a:rPr lang="en-US" sz="2000" dirty="0"/>
              <a:t>This means that, in round k,  a majority of processes adopt v</a:t>
            </a:r>
          </a:p>
          <a:p>
            <a:endParaRPr lang="en-US" sz="2000" dirty="0"/>
          </a:p>
          <a:p>
            <a:r>
              <a:rPr lang="en-US" sz="2000" dirty="0"/>
              <a:t>The algorithm guarantees that no value other than v will be imposed (and hence decided) by any process in a round higher than k (Quorum)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3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2546-E0FB-4285-8B35-58EC9F6D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argument: Agreement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2D6E03BD-1E31-4E52-BC92-2D74ADE7E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9762" y="1460500"/>
            <a:ext cx="7135813" cy="1588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E02458F4-43BF-4DD7-8ECB-7F0784A66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225" y="2446338"/>
            <a:ext cx="7135812" cy="1587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945FD013-9585-441B-9954-6C58FA151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225" y="3398838"/>
            <a:ext cx="7135812" cy="1587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F5145483-0308-4BAE-B8BF-D99E05784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225" y="4211638"/>
            <a:ext cx="7135812" cy="1587"/>
          </a:xfrm>
          <a:prstGeom prst="line">
            <a:avLst/>
          </a:prstGeom>
          <a:noFill/>
          <a:ln w="360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10B7EFDC-40AE-4089-912C-F5AD30D99E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612" y="2881313"/>
            <a:ext cx="8088313" cy="15875"/>
          </a:xfrm>
          <a:prstGeom prst="line">
            <a:avLst/>
          </a:prstGeom>
          <a:noFill/>
          <a:ln w="936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25AA9237-8180-4A2B-B9F9-31A4936C0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64" y="1282512"/>
            <a:ext cx="749300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p1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AEB83E36-D50E-4D33-AA50-2E62C8B78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575" y="4005263"/>
            <a:ext cx="749300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pn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A7594908-7B4E-485E-ADD4-2DE747F4A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337" y="2709863"/>
            <a:ext cx="749300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/>
              <a:t>n/2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56C3F9C8-8388-423B-9181-69B997A35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5733" y="889000"/>
            <a:ext cx="1587" cy="391953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0F18117-9CBD-4C86-86F6-9ECAAD49A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7875" y="758825"/>
            <a:ext cx="1587" cy="391953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9F9F2DB5-6C7A-49C5-8F9F-F31561208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374" y="955001"/>
            <a:ext cx="13747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800" dirty="0"/>
              <a:t>round</a:t>
            </a:r>
            <a:r>
              <a:rPr lang="en-GB" altLang="en-US" sz="1800" dirty="0"/>
              <a:t> k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AE23AD44-9AD5-4055-BE9A-FE35B4CA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651" y="938902"/>
            <a:ext cx="1795463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sz="1800" dirty="0"/>
              <a:t>round</a:t>
            </a:r>
            <a:r>
              <a:rPr lang="en-GB" altLang="en-US" sz="1800" dirty="0"/>
              <a:t> k+1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40A69-2AAE-4CF3-8163-5125D7693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125" y="2365375"/>
            <a:ext cx="187325" cy="187325"/>
          </a:xfrm>
          <a:prstGeom prst="ellipse">
            <a:avLst/>
          </a:prstGeom>
          <a:solidFill>
            <a:srgbClr val="FF33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A56626-7756-46A9-BC8F-3F4243DD2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12" y="3303588"/>
            <a:ext cx="187325" cy="187325"/>
          </a:xfrm>
          <a:prstGeom prst="ellipse">
            <a:avLst/>
          </a:prstGeom>
          <a:solidFill>
            <a:srgbClr val="FF33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105937-DEEB-4326-982C-246175399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825" y="4681552"/>
            <a:ext cx="187325" cy="187325"/>
          </a:xfrm>
          <a:prstGeom prst="ellipse">
            <a:avLst/>
          </a:prstGeom>
          <a:solidFill>
            <a:srgbClr val="FF3333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3E4DDDAA-5DDA-44F5-8A59-247A73360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248" y="4625975"/>
            <a:ext cx="4122738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= leader of a phase</a:t>
            </a: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4181009D-4362-47E2-BE70-4E1C1D768F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6250" y="2549525"/>
            <a:ext cx="952500" cy="5556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B4F4D9B8-71F8-4DEB-85D9-F96303AD1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4337" y="1460500"/>
            <a:ext cx="968375" cy="85883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8A31365C-C377-4DAD-A56A-DD843C57E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6250" y="2084388"/>
            <a:ext cx="812800" cy="29686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C4149E9B-800B-4AF5-B858-596C78AB0A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8000" y="2517775"/>
            <a:ext cx="717550" cy="2428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ED9B181-A5CE-4FC9-A3E5-162118F1D984}"/>
              </a:ext>
            </a:extLst>
          </p:cNvPr>
          <p:cNvGrpSpPr>
            <a:grpSpLocks/>
          </p:cNvGrpSpPr>
          <p:nvPr/>
        </p:nvGrpSpPr>
        <p:grpSpPr bwMode="auto">
          <a:xfrm>
            <a:off x="1909690" y="1273176"/>
            <a:ext cx="373063" cy="1919288"/>
            <a:chOff x="1180" y="1564"/>
            <a:chExt cx="235" cy="1209"/>
          </a:xfrm>
        </p:grpSpPr>
        <p:sp>
          <p:nvSpPr>
            <p:cNvPr id="42" name="AutoShape 25">
              <a:extLst>
                <a:ext uri="{FF2B5EF4-FFF2-40B4-BE49-F238E27FC236}">
                  <a16:creationId xmlns:a16="http://schemas.microsoft.com/office/drawing/2014/main" id="{95CFBA3E-8A3D-46E3-9E3B-6ACBF8727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" y="1564"/>
              <a:ext cx="235" cy="1209"/>
            </a:xfrm>
            <a:prstGeom prst="roundRect">
              <a:avLst>
                <a:gd name="adj" fmla="val 426"/>
              </a:avLst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D246D99C-69CE-40AC-9DAE-D885F62C6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0" y="2085"/>
              <a:ext cx="235" cy="1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5000"/>
                </a:lnSpc>
                <a:buClr>
                  <a:srgbClr val="545472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800" i="1"/>
                <a:t>v</a:t>
              </a:r>
            </a:p>
          </p:txBody>
        </p:sp>
      </p:grpSp>
      <p:sp>
        <p:nvSpPr>
          <p:cNvPr id="25" name="Text Box 27">
            <a:extLst>
              <a:ext uri="{FF2B5EF4-FFF2-40B4-BE49-F238E27FC236}">
                <a16:creationId xmlns:a16="http://schemas.microsoft.com/office/drawing/2014/main" id="{0F81655D-7054-4CE6-AAC4-FC1E6855D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00" y="1819275"/>
            <a:ext cx="11715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decide(</a:t>
            </a:r>
            <a:r>
              <a:rPr lang="en-GB" altLang="en-US" sz="1800" i="1" dirty="0"/>
              <a:t>v</a:t>
            </a:r>
            <a:r>
              <a:rPr lang="en-GB" altLang="en-US" sz="1800" dirty="0"/>
              <a:t>)</a:t>
            </a: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FA839697-8052-461A-ACB6-BF8DBD7FE5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4687" y="1954213"/>
            <a:ext cx="655638" cy="354012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EB1567BA-A5AB-43E4-87AE-A4683391EC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6600" y="2205038"/>
            <a:ext cx="406400" cy="13493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3A8F2BD3-E33F-4891-B499-909F55ADE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0562" y="2536825"/>
            <a:ext cx="422275" cy="12541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29" name="Line 31">
            <a:extLst>
              <a:ext uri="{FF2B5EF4-FFF2-40B4-BE49-F238E27FC236}">
                <a16:creationId xmlns:a16="http://schemas.microsoft.com/office/drawing/2014/main" id="{B9DDEC80-7159-4C74-95B6-084D31F94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062" y="2630488"/>
            <a:ext cx="219075" cy="1555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D8446E7-E644-4705-9592-DF5B0D7114FD}"/>
              </a:ext>
            </a:extLst>
          </p:cNvPr>
          <p:cNvGrpSpPr>
            <a:grpSpLocks/>
          </p:cNvGrpSpPr>
          <p:nvPr/>
        </p:nvGrpSpPr>
        <p:grpSpPr bwMode="auto">
          <a:xfrm>
            <a:off x="4705281" y="2741612"/>
            <a:ext cx="373063" cy="1622424"/>
            <a:chOff x="2941" y="2489"/>
            <a:chExt cx="235" cy="1022"/>
          </a:xfrm>
        </p:grpSpPr>
        <p:sp>
          <p:nvSpPr>
            <p:cNvPr id="40" name="AutoShape 33">
              <a:extLst>
                <a:ext uri="{FF2B5EF4-FFF2-40B4-BE49-F238E27FC236}">
                  <a16:creationId xmlns:a16="http://schemas.microsoft.com/office/drawing/2014/main" id="{84625B94-D5A6-4110-9DCF-245AFED00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489"/>
              <a:ext cx="235" cy="1022"/>
            </a:xfrm>
            <a:prstGeom prst="roundRect">
              <a:avLst>
                <a:gd name="adj" fmla="val 426"/>
              </a:avLst>
            </a:prstGeom>
            <a:noFill/>
            <a:ln w="936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/>
              <a:endParaRPr lang="en-US" altLang="en-US" sz="1800"/>
            </a:p>
          </p:txBody>
        </p:sp>
        <p:sp>
          <p:nvSpPr>
            <p:cNvPr id="41" name="Text Box 34">
              <a:extLst>
                <a:ext uri="{FF2B5EF4-FFF2-40B4-BE49-F238E27FC236}">
                  <a16:creationId xmlns:a16="http://schemas.microsoft.com/office/drawing/2014/main" id="{FEA81515-5BDD-4AB9-BAAD-C53FE5E86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2654"/>
              <a:ext cx="235" cy="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5000"/>
                </a:lnSpc>
                <a:buClr>
                  <a:srgbClr val="545472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800" i="1" dirty="0"/>
                <a:t>v</a:t>
              </a:r>
            </a:p>
            <a:p>
              <a:pPr eaLnBrk="1" hangingPunct="1">
                <a:buClr>
                  <a:srgbClr val="545472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800" i="1" dirty="0"/>
                <a:t>w</a:t>
              </a:r>
            </a:p>
            <a:p>
              <a:pPr eaLnBrk="1" hangingPunct="1">
                <a:buClr>
                  <a:srgbClr val="545472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800" i="1" dirty="0"/>
                <a:t>w</a:t>
              </a:r>
            </a:p>
            <a:p>
              <a:pPr eaLnBrk="1" hangingPunct="1">
                <a:buClr>
                  <a:srgbClr val="545472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en-GB" altLang="en-US" sz="1800" i="1" dirty="0"/>
                <a:t>w</a:t>
              </a:r>
            </a:p>
          </p:txBody>
        </p:sp>
      </p:grpSp>
      <p:sp>
        <p:nvSpPr>
          <p:cNvPr id="31" name="Line 35">
            <a:extLst>
              <a:ext uri="{FF2B5EF4-FFF2-40B4-BE49-F238E27FC236}">
                <a16:creationId xmlns:a16="http://schemas.microsoft.com/office/drawing/2014/main" id="{FC8D410B-99AC-4456-8640-F1C185574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1375" y="2787650"/>
            <a:ext cx="1201737" cy="51593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2" name="Line 36">
            <a:extLst>
              <a:ext uri="{FF2B5EF4-FFF2-40B4-BE49-F238E27FC236}">
                <a16:creationId xmlns:a16="http://schemas.microsoft.com/office/drawing/2014/main" id="{712A3589-6E35-4C20-9D24-1EA4EB920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83125" y="3255963"/>
            <a:ext cx="904875" cy="7778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3" name="Line 37">
            <a:extLst>
              <a:ext uri="{FF2B5EF4-FFF2-40B4-BE49-F238E27FC236}">
                <a16:creationId xmlns:a16="http://schemas.microsoft.com/office/drawing/2014/main" id="{8326F89F-6447-4C63-A9F9-BC540C3087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29162" y="3486150"/>
            <a:ext cx="984250" cy="25876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4" name="Line 38">
            <a:extLst>
              <a:ext uri="{FF2B5EF4-FFF2-40B4-BE49-F238E27FC236}">
                <a16:creationId xmlns:a16="http://schemas.microsoft.com/office/drawing/2014/main" id="{848FADFC-DE94-46C4-B964-CA0C06547C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45037" y="3548063"/>
            <a:ext cx="1123950" cy="5397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5" name="Text Box 39">
            <a:extLst>
              <a:ext uri="{FF2B5EF4-FFF2-40B4-BE49-F238E27FC236}">
                <a16:creationId xmlns:a16="http://schemas.microsoft.com/office/drawing/2014/main" id="{BB0A2B27-AF18-48AA-94AD-B161A24AE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1918" y="3091426"/>
            <a:ext cx="1531937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impose </a:t>
            </a:r>
            <a:r>
              <a:rPr lang="en-GB" altLang="en-US" sz="1800" i="1" dirty="0"/>
              <a:t>v</a:t>
            </a:r>
          </a:p>
        </p:txBody>
      </p:sp>
      <p:sp>
        <p:nvSpPr>
          <p:cNvPr id="36" name="Text Box 41">
            <a:extLst>
              <a:ext uri="{FF2B5EF4-FFF2-40B4-BE49-F238E27FC236}">
                <a16:creationId xmlns:a16="http://schemas.microsoft.com/office/drawing/2014/main" id="{7068D6E5-3BCC-4E00-B6C4-B0870C97E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837" y="1773238"/>
            <a:ext cx="79692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acks</a:t>
            </a:r>
          </a:p>
        </p:txBody>
      </p:sp>
      <p:sp>
        <p:nvSpPr>
          <p:cNvPr id="37" name="Text Box 42">
            <a:extLst>
              <a:ext uri="{FF2B5EF4-FFF2-40B4-BE49-F238E27FC236}">
                <a16:creationId xmlns:a16="http://schemas.microsoft.com/office/drawing/2014/main" id="{9C289EA1-C0B5-45A5-8D4F-EACAD3B28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00" y="3865563"/>
            <a:ext cx="134302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sz="1800" dirty="0"/>
              <a:t>gather</a:t>
            </a:r>
          </a:p>
        </p:txBody>
      </p:sp>
      <p:sp>
        <p:nvSpPr>
          <p:cNvPr id="38" name="Line 43">
            <a:extLst>
              <a:ext uri="{FF2B5EF4-FFF2-40B4-BE49-F238E27FC236}">
                <a16:creationId xmlns:a16="http://schemas.microsoft.com/office/drawing/2014/main" id="{0696E1FC-C50D-46AC-9F57-F524A2F6EA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51562" y="2989263"/>
            <a:ext cx="436563" cy="284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  <p:sp>
        <p:nvSpPr>
          <p:cNvPr id="39" name="Line 44">
            <a:extLst>
              <a:ext uri="{FF2B5EF4-FFF2-40B4-BE49-F238E27FC236}">
                <a16:creationId xmlns:a16="http://schemas.microsoft.com/office/drawing/2014/main" id="{E91FF478-2896-4D7E-92C5-B55D9BFCCB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725" y="3521075"/>
            <a:ext cx="500062" cy="265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60718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155C-DF9B-4A81-8511-7BC1E2F0A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Agreement does not depend on FD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BA2F7-2E2D-44AC-A3C0-1193C1171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a bogus FD (provides no guarantees)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may always suspect everybody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may never suspect anybody</a:t>
            </a:r>
          </a:p>
          <a:p>
            <a:endParaRPr lang="en-US" dirty="0"/>
          </a:p>
          <a:p>
            <a:r>
              <a:rPr lang="en-US" dirty="0"/>
              <a:t>Agreement is never violated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Can use the same correctness argument as before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/>
              <a:t>Agreement depends on majority assumption (Quorum)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However, Termination not ensured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everybody may be suspected infinitely often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9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C833-C2DC-4A63-9701-03A6D3A1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/Synod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5FBB-B2C2-47A3-AA1C-2F9C25801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try to decouple liveness (termination) from safety (agreement) as much as possible</a:t>
            </a:r>
          </a:p>
          <a:p>
            <a:endParaRPr lang="en-US" dirty="0"/>
          </a:p>
          <a:p>
            <a:r>
              <a:rPr lang="en-US" dirty="0"/>
              <a:t>Synod made out of two components: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l-GR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Ω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 -</a:t>
            </a:r>
            <a:r>
              <a:rPr lang="en-US" dirty="0"/>
              <a:t> the eventual leader detector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(</a:t>
            </a:r>
            <a:r>
              <a:rPr lang="en-US" dirty="0" err="1"/>
              <a:t>ofcons</a:t>
            </a:r>
            <a:r>
              <a:rPr lang="en-US" dirty="0"/>
              <a:t>) Obstruction-free consensus</a:t>
            </a:r>
          </a:p>
        </p:txBody>
      </p:sp>
    </p:spTree>
    <p:extLst>
      <p:ext uri="{BB962C8B-B14F-4D97-AF65-F5344CB8AC3E}">
        <p14:creationId xmlns:p14="http://schemas.microsoft.com/office/powerpoint/2010/main" val="143498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7FBC-03CA-4A13-9884-903E5D86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Eventual leader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EF75-F454-4EDE-A75A-C1C0F4ED0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949504"/>
            <a:ext cx="8702040" cy="3818430"/>
          </a:xfrm>
        </p:spPr>
        <p:txBody>
          <a:bodyPr>
            <a:normAutofit/>
          </a:bodyPr>
          <a:lstStyle/>
          <a:p>
            <a:r>
              <a:rPr lang="en-US" sz="2000" dirty="0"/>
              <a:t>Name: </a:t>
            </a:r>
            <a:r>
              <a:rPr lang="en-US" sz="2000" dirty="0" err="1"/>
              <a:t>EventualLeaderDetector</a:t>
            </a:r>
            <a:r>
              <a:rPr lang="en-US" sz="2000" dirty="0"/>
              <a:t>, instance Ω.</a:t>
            </a:r>
          </a:p>
          <a:p>
            <a:endParaRPr lang="en-US" sz="2000" dirty="0"/>
          </a:p>
          <a:p>
            <a:r>
              <a:rPr lang="en-US" sz="2000" dirty="0"/>
              <a:t>Indication: &lt; Ω, Trust | p &gt;: Indicates that process p is trusted to be leader.</a:t>
            </a:r>
          </a:p>
          <a:p>
            <a:endParaRPr lang="en-US" sz="2000" dirty="0"/>
          </a:p>
          <a:p>
            <a:r>
              <a:rPr lang="en-US" sz="2000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ELD1. Eventual accuracy</a:t>
            </a:r>
            <a:r>
              <a:rPr lang="en-US" sz="1800" dirty="0"/>
              <a:t>: There is a time after which every correct process trusts some correct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ELD2. Eventual agreement</a:t>
            </a:r>
            <a:r>
              <a:rPr lang="en-US" sz="1800" dirty="0"/>
              <a:t>: There is a time after which no two correct processes trust different correct processes.</a:t>
            </a:r>
          </a:p>
        </p:txBody>
      </p:sp>
    </p:spTree>
    <p:extLst>
      <p:ext uri="{BB962C8B-B14F-4D97-AF65-F5344CB8AC3E}">
        <p14:creationId xmlns:p14="http://schemas.microsoft.com/office/powerpoint/2010/main" val="15574877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FC09-050D-407E-8C1D-B270C78B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Obstruction-free Consensus (</a:t>
            </a:r>
            <a:r>
              <a:rPr lang="en-US" dirty="0" err="1"/>
              <a:t>ofcons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CE09A-68A5-470C-85F7-458B13531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Very similar to consensus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except for Termination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ability to abort</a:t>
            </a:r>
          </a:p>
          <a:p>
            <a:endParaRPr lang="en-US" sz="2000" dirty="0"/>
          </a:p>
          <a:p>
            <a:r>
              <a:rPr lang="en-US" sz="2000" dirty="0"/>
              <a:t>Request: &lt; </a:t>
            </a:r>
            <a:r>
              <a:rPr lang="en-US" sz="2000" dirty="0" err="1"/>
              <a:t>ofcons</a:t>
            </a:r>
            <a:r>
              <a:rPr lang="en-US" sz="2000" dirty="0"/>
              <a:t>, Propose | v &gt;  </a:t>
            </a:r>
          </a:p>
          <a:p>
            <a:r>
              <a:rPr lang="en-US" sz="2000" dirty="0"/>
              <a:t>Indications: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&lt; </a:t>
            </a:r>
            <a:r>
              <a:rPr lang="en-US" sz="2000" dirty="0" err="1"/>
              <a:t>ofcons</a:t>
            </a:r>
            <a:r>
              <a:rPr lang="en-US" sz="2000" dirty="0"/>
              <a:t>, Decide | v 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&lt; </a:t>
            </a:r>
            <a:r>
              <a:rPr lang="en-US" sz="2000" dirty="0" err="1"/>
              <a:t>ofcons</a:t>
            </a:r>
            <a:r>
              <a:rPr lang="en-US" sz="2000" dirty="0"/>
              <a:t>, Abort 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6856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5C79-F566-4028-B964-A87774D51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Obstruction-free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4F74-02AE-40F4-95BE-1F105E955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Validity: Any value decided is a value proposed </a:t>
            </a:r>
          </a:p>
          <a:p>
            <a:endParaRPr lang="en-US" dirty="0"/>
          </a:p>
          <a:p>
            <a:r>
              <a:rPr lang="en-US" dirty="0"/>
              <a:t>Agreement: No two correct processes decide differently </a:t>
            </a:r>
          </a:p>
          <a:p>
            <a:endParaRPr lang="en-US" dirty="0"/>
          </a:p>
          <a:p>
            <a:r>
              <a:rPr lang="en-US" b="1" dirty="0"/>
              <a:t>Obstruction-Free Termination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a correct process p proposes, every correct process eventually decides or aborts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Moreover, if a single correct process proposes a value infinitely many times, </a:t>
            </a:r>
            <a:r>
              <a:rPr lang="en-US" altLang="zh-CN" dirty="0"/>
              <a:t>it</a:t>
            </a:r>
            <a:r>
              <a:rPr lang="en-US" dirty="0"/>
              <a:t> does not abort forever</a:t>
            </a:r>
          </a:p>
          <a:p>
            <a:endParaRPr lang="en-US" dirty="0"/>
          </a:p>
          <a:p>
            <a:r>
              <a:rPr lang="en-US" dirty="0"/>
              <a:t>Integrity: Every process decides at most once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627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24426-5626-45F5-A3A1-D4385D8F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vs. OF-Consensus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E8064A-2D7C-469D-8F35-6227A0423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013" y="2463387"/>
            <a:ext cx="1987550" cy="9810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cons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D7B18F1-2884-4DCC-8CF7-0DCAF1808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50" y="885412"/>
            <a:ext cx="463550" cy="477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C56768F0-F0C1-4FF0-B647-6091C0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9250" y="1177512"/>
            <a:ext cx="530225" cy="4508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6932C0B2-26BF-4BE0-8130-E0B0B1B72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138" y="4265199"/>
            <a:ext cx="557212" cy="4111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DFE51B0E-6860-4B7F-A009-D8F7C5F34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613" y="2536412"/>
            <a:ext cx="1989137" cy="9810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ofcons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EA3D46-6B8F-40C9-9E12-9F2ABB3109B8}"/>
              </a:ext>
            </a:extLst>
          </p:cNvPr>
          <p:cNvCxnSpPr>
            <a:cxnSpLocks noChangeShapeType="1"/>
            <a:stCxn id="5" idx="4"/>
          </p:cNvCxnSpPr>
          <p:nvPr/>
        </p:nvCxnSpPr>
        <p:spPr bwMode="auto">
          <a:xfrm>
            <a:off x="1354725" y="1363249"/>
            <a:ext cx="561975" cy="11001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48651D-21F9-4B88-AAAB-CF2339E07190}"/>
              </a:ext>
            </a:extLst>
          </p:cNvPr>
          <p:cNvCxnSpPr>
            <a:cxnSpLocks noChangeShapeType="1"/>
            <a:stCxn id="6" idx="4"/>
          </p:cNvCxnSpPr>
          <p:nvPr/>
        </p:nvCxnSpPr>
        <p:spPr bwMode="auto">
          <a:xfrm flipH="1">
            <a:off x="2686638" y="1628362"/>
            <a:ext cx="847725" cy="847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6F616A-7451-4610-8A2D-129DB7B46C92}"/>
              </a:ext>
            </a:extLst>
          </p:cNvPr>
          <p:cNvCxnSpPr>
            <a:cxnSpLocks noChangeShapeType="1"/>
            <a:stCxn id="7" idx="0"/>
          </p:cNvCxnSpPr>
          <p:nvPr/>
        </p:nvCxnSpPr>
        <p:spPr bwMode="auto">
          <a:xfrm flipV="1">
            <a:off x="1757950" y="3457162"/>
            <a:ext cx="319088" cy="8080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36639B-5BF9-48E5-B3F6-9693020E6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725" y="1880774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607C5-413B-42D3-8D35-D40DB9E8C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2900" y="1820449"/>
            <a:ext cx="42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23EF6-DCAE-4935-BBAB-0973B7E21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7338" y="3701637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54</a:t>
            </a:r>
          </a:p>
        </p:txBody>
      </p:sp>
      <p:sp>
        <p:nvSpPr>
          <p:cNvPr id="15" name="Oval 22">
            <a:extLst>
              <a:ext uri="{FF2B5EF4-FFF2-40B4-BE49-F238E27FC236}">
                <a16:creationId xmlns:a16="http://schemas.microsoft.com/office/drawing/2014/main" id="{7F60AF66-B4F8-4488-BA79-88F5C6647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175" y="933037"/>
            <a:ext cx="463550" cy="476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" name="Oval 23">
            <a:extLst>
              <a:ext uri="{FF2B5EF4-FFF2-40B4-BE49-F238E27FC236}">
                <a16:creationId xmlns:a16="http://schemas.microsoft.com/office/drawing/2014/main" id="{A28556A8-561D-4EAC-85A6-580EC008B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063" y="1223549"/>
            <a:ext cx="528637" cy="4508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Oval 24">
            <a:extLst>
              <a:ext uri="{FF2B5EF4-FFF2-40B4-BE49-F238E27FC236}">
                <a16:creationId xmlns:a16="http://schemas.microsoft.com/office/drawing/2014/main" id="{D34FF330-35CA-4F34-809E-3A5478D17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950" y="4311237"/>
            <a:ext cx="555625" cy="4111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28DE4F-961B-48AB-84DA-0CC7135FB86A}"/>
              </a:ext>
            </a:extLst>
          </p:cNvPr>
          <p:cNvCxnSpPr>
            <a:cxnSpLocks noChangeShapeType="1"/>
            <a:stCxn id="4" idx="0"/>
            <a:endCxn id="5" idx="5"/>
          </p:cNvCxnSpPr>
          <p:nvPr/>
        </p:nvCxnSpPr>
        <p:spPr bwMode="auto">
          <a:xfrm flipH="1" flipV="1">
            <a:off x="1518238" y="1293399"/>
            <a:ext cx="717550" cy="1169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7B0D56-FB27-411F-B4D5-1C936AD62278}"/>
              </a:ext>
            </a:extLst>
          </p:cNvPr>
          <p:cNvCxnSpPr>
            <a:cxnSpLocks noChangeShapeType="1"/>
            <a:endCxn id="6" idx="3"/>
          </p:cNvCxnSpPr>
          <p:nvPr/>
        </p:nvCxnSpPr>
        <p:spPr bwMode="auto">
          <a:xfrm flipV="1">
            <a:off x="2500900" y="1561687"/>
            <a:ext cx="846138" cy="874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67DBBF-5CC4-407D-A285-29D7708C96B9}"/>
              </a:ext>
            </a:extLst>
          </p:cNvPr>
          <p:cNvCxnSpPr>
            <a:cxnSpLocks noChangeShapeType="1"/>
            <a:endCxn id="7" idx="1"/>
          </p:cNvCxnSpPr>
          <p:nvPr/>
        </p:nvCxnSpPr>
        <p:spPr bwMode="auto">
          <a:xfrm flipH="1">
            <a:off x="1561100" y="3484149"/>
            <a:ext cx="355600" cy="841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2CF559-92DA-41CA-A25B-A05903993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594" y="1498095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8065A-0316-4C31-AE98-26231D05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4088" y="1516334"/>
            <a:ext cx="43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25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7766AC-9A49-44FC-A8B5-175D32FCF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6114" y="3563525"/>
            <a:ext cx="43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25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B23041-1816-452D-A96F-4D8281C8AC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17250" y="1423574"/>
            <a:ext cx="563563" cy="1098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D3B348-452A-41C1-8966-0C5EE4E33EF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649163" y="1688687"/>
            <a:ext cx="847725" cy="847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273425-A2C0-4C6D-98E0-D8111DD59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838" y="1939512"/>
            <a:ext cx="439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112F42-7023-4E04-8634-DDFEAD2F7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5425" y="1880774"/>
            <a:ext cx="423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26B007-51DF-4900-91C0-2A3363FF82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480763" y="1339437"/>
            <a:ext cx="717550" cy="1169987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CA55E8-6BC8-4810-AF26-BD502003750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63425" y="1609312"/>
            <a:ext cx="846138" cy="873125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304B917-2CE7-4A93-B7C8-CBE08C79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838" y="1291355"/>
            <a:ext cx="711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abort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D360B5-E9C8-4498-B9B4-404FBFC5D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3660" y="1522793"/>
            <a:ext cx="71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abort</a:t>
            </a:r>
          </a:p>
        </p:txBody>
      </p:sp>
    </p:spTree>
    <p:extLst>
      <p:ext uri="{BB962C8B-B14F-4D97-AF65-F5344CB8AC3E}">
        <p14:creationId xmlns:p14="http://schemas.microsoft.com/office/powerpoint/2010/main" val="294357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21" grpId="0"/>
      <p:bldP spid="22" grpId="0"/>
      <p:bldP spid="23" grpId="0"/>
      <p:bldP spid="26" grpId="0"/>
      <p:bldP spid="27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51FD-B8B2-44B9-8C69-E11F20E41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E48415AF-A61C-4722-A1CF-4E88F1DB7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" y="1682322"/>
            <a:ext cx="81534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18250239-8D25-47D9-B517-E7E8F1954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" y="2901522"/>
            <a:ext cx="52578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80858BDE-CE6E-48C9-9D1E-B93CEE118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145372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p1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307C31AC-28EC-4391-908E-52B227647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267292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p2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1EC8805-CAB6-4F5F-AE24-5A397BE2D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044522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35000"/>
              <a:buFont typeface="Times New Roman" panose="02020603050405020304" pitchFamily="18" charset="0"/>
              <a:buNone/>
            </a:pPr>
            <a:r>
              <a:rPr lang="en-GB" altLang="en-US" sz="2800"/>
              <a:t>p3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D7AD5FB0-4163-4CAA-A622-FC9B2EB2CA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" y="4654122"/>
            <a:ext cx="8153400" cy="1588"/>
          </a:xfrm>
          <a:prstGeom prst="line">
            <a:avLst/>
          </a:prstGeom>
          <a:noFill/>
          <a:ln w="57240">
            <a:solidFill>
              <a:srgbClr val="54547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7F29A217-BB3A-41F0-8200-6AF6831D9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844122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propose(0)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13516326-A316-49C1-BF85-1317B1ABE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8500" y="1453722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9B6FC2D2-E588-4F9F-8364-B1B103585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2139522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dirty="0"/>
              <a:t>decide(1)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0F75AD25-B7BA-4F6B-8F46-19686BD6B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063322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propose(1)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D3FAE226-1B04-4566-90BB-71757657F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663522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propose(0)</a:t>
            </a: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19E6E8FD-C08F-46D9-BE85-0CA94F26A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6700" y="4273122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9DA027B7-9039-458F-B6A2-E00C8A1E68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4538" y="2596722"/>
            <a:ext cx="466725" cy="60960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72B22916-09C7-4E0B-BE13-934D92A9F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500" y="2520522"/>
            <a:ext cx="304800" cy="762000"/>
          </a:xfrm>
          <a:prstGeom prst="line">
            <a:avLst/>
          </a:prstGeom>
          <a:noFill/>
          <a:ln w="3816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F508AEFD-C610-48CE-AF1E-890CF934C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3663522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decide(0)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B09860A0-F98A-442B-AEA6-BA5F223CC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2700" y="2596722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 b="1" i="1"/>
              <a:t>crash</a:t>
            </a:r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5F240E53-89F9-479A-B3BF-42368BDEC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2596722"/>
            <a:ext cx="1588" cy="609600"/>
          </a:xfrm>
          <a:prstGeom prst="line">
            <a:avLst/>
          </a:prstGeom>
          <a:noFill/>
          <a:ln w="38160">
            <a:solidFill>
              <a:srgbClr val="5454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24">
            <a:extLst>
              <a:ext uri="{FF2B5EF4-FFF2-40B4-BE49-F238E27FC236}">
                <a16:creationId xmlns:a16="http://schemas.microsoft.com/office/drawing/2014/main" id="{070060D7-6E47-4571-ABB6-FAA299419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1072722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5000"/>
              </a:lnSpc>
              <a:buClr>
                <a:srgbClr val="545472"/>
              </a:buClr>
              <a:buSzPct val="100000"/>
              <a:buFont typeface="Times New Roman" panose="02020603050405020304" pitchFamily="18" charset="0"/>
              <a:buNone/>
            </a:pPr>
            <a:r>
              <a:rPr lang="en-GB" altLang="en-US"/>
              <a:t>decide(0)</a:t>
            </a:r>
          </a:p>
        </p:txBody>
      </p:sp>
      <p:sp>
        <p:nvSpPr>
          <p:cNvPr id="22" name="Oval 26">
            <a:extLst>
              <a:ext uri="{FF2B5EF4-FFF2-40B4-BE49-F238E27FC236}">
                <a16:creationId xmlns:a16="http://schemas.microsoft.com/office/drawing/2014/main" id="{CDB50531-E1F1-416E-B685-8F8E4A09A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8" y="1477535"/>
            <a:ext cx="407987" cy="4349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3" name="Oval 27">
            <a:extLst>
              <a:ext uri="{FF2B5EF4-FFF2-40B4-BE49-F238E27FC236}">
                <a16:creationId xmlns:a16="http://schemas.microsoft.com/office/drawing/2014/main" id="{1953E17F-946B-441A-967B-116F21600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2684035"/>
            <a:ext cx="407988" cy="4365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4" name="Oval 28">
            <a:extLst>
              <a:ext uri="{FF2B5EF4-FFF2-40B4-BE49-F238E27FC236}">
                <a16:creationId xmlns:a16="http://schemas.microsoft.com/office/drawing/2014/main" id="{79D775B8-799E-452D-8956-214EA11E2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388" y="4373135"/>
            <a:ext cx="407987" cy="4349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8556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9A7D-7D89-466C-A603-7D4E3D48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vs. OF-Consensus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FC56F7-64BE-4766-B4E6-6D47DD907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42" y="2425809"/>
            <a:ext cx="1987550" cy="9810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cons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A95A9824-E183-4AEF-A933-DD4158EFD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379" y="847834"/>
            <a:ext cx="463550" cy="47783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AFE71471-ACFA-46E1-9091-4243138E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2679" y="1139934"/>
            <a:ext cx="530225" cy="4508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C12F9470-75F5-40AD-B0E2-D31B385BB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567" y="4227621"/>
            <a:ext cx="557212" cy="4111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88F32D4-BF03-4945-BF52-C1B002260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042" y="2498834"/>
            <a:ext cx="1989137" cy="9810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ofcons</a:t>
            </a:r>
          </a:p>
        </p:txBody>
      </p:sp>
      <p:cxnSp>
        <p:nvCxnSpPr>
          <p:cNvPr id="9" name="Straight Arrow Connector 10">
            <a:extLst>
              <a:ext uri="{FF2B5EF4-FFF2-40B4-BE49-F238E27FC236}">
                <a16:creationId xmlns:a16="http://schemas.microsoft.com/office/drawing/2014/main" id="{A4B5EA79-035A-4272-A51E-648A3B148FE2}"/>
              </a:ext>
            </a:extLst>
          </p:cNvPr>
          <p:cNvCxnSpPr>
            <a:cxnSpLocks noChangeShapeType="1"/>
            <a:stCxn id="5" idx="4"/>
          </p:cNvCxnSpPr>
          <p:nvPr/>
        </p:nvCxnSpPr>
        <p:spPr bwMode="auto">
          <a:xfrm>
            <a:off x="1058154" y="1325671"/>
            <a:ext cx="561975" cy="11001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" name="Straight Arrow Connector 12">
            <a:extLst>
              <a:ext uri="{FF2B5EF4-FFF2-40B4-BE49-F238E27FC236}">
                <a16:creationId xmlns:a16="http://schemas.microsoft.com/office/drawing/2014/main" id="{081558D6-3093-40F8-A12A-911669B9B100}"/>
              </a:ext>
            </a:extLst>
          </p:cNvPr>
          <p:cNvCxnSpPr>
            <a:cxnSpLocks noChangeShapeType="1"/>
            <a:stCxn id="6" idx="4"/>
          </p:cNvCxnSpPr>
          <p:nvPr/>
        </p:nvCxnSpPr>
        <p:spPr bwMode="auto">
          <a:xfrm flipH="1">
            <a:off x="2390067" y="1590784"/>
            <a:ext cx="847725" cy="847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" name="Straight Arrow Connector 14">
            <a:extLst>
              <a:ext uri="{FF2B5EF4-FFF2-40B4-BE49-F238E27FC236}">
                <a16:creationId xmlns:a16="http://schemas.microsoft.com/office/drawing/2014/main" id="{860D3EBE-6113-416B-8106-6B24892BE8CF}"/>
              </a:ext>
            </a:extLst>
          </p:cNvPr>
          <p:cNvCxnSpPr>
            <a:cxnSpLocks noChangeShapeType="1"/>
            <a:stCxn id="7" idx="0"/>
          </p:cNvCxnSpPr>
          <p:nvPr/>
        </p:nvCxnSpPr>
        <p:spPr bwMode="auto">
          <a:xfrm flipV="1">
            <a:off x="1461379" y="3419584"/>
            <a:ext cx="319088" cy="8080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" name="TextBox 15">
            <a:extLst>
              <a:ext uri="{FF2B5EF4-FFF2-40B4-BE49-F238E27FC236}">
                <a16:creationId xmlns:a16="http://schemas.microsoft.com/office/drawing/2014/main" id="{12D98C7C-833B-4C8F-89C7-8A09396B1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154" y="1843196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25</a:t>
            </a: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F05118CE-4539-431F-BE7C-8F6AA86CE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329" y="1782871"/>
            <a:ext cx="42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11</a:t>
            </a: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CF44D21F-DB4C-4B3F-AAD5-7614A925B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767" y="3664059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54</a:t>
            </a:r>
          </a:p>
        </p:txBody>
      </p:sp>
      <p:sp>
        <p:nvSpPr>
          <p:cNvPr id="15" name="Oval 22">
            <a:extLst>
              <a:ext uri="{FF2B5EF4-FFF2-40B4-BE49-F238E27FC236}">
                <a16:creationId xmlns:a16="http://schemas.microsoft.com/office/drawing/2014/main" id="{23EA393C-7AD2-4369-A677-414269356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1604" y="895459"/>
            <a:ext cx="463550" cy="4762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6" name="Oval 23">
            <a:extLst>
              <a:ext uri="{FF2B5EF4-FFF2-40B4-BE49-F238E27FC236}">
                <a16:creationId xmlns:a16="http://schemas.microsoft.com/office/drawing/2014/main" id="{B3BF60FB-FF34-4DEF-8E21-00E367858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9492" y="1185971"/>
            <a:ext cx="528637" cy="4508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7" name="Oval 24">
            <a:extLst>
              <a:ext uri="{FF2B5EF4-FFF2-40B4-BE49-F238E27FC236}">
                <a16:creationId xmlns:a16="http://schemas.microsoft.com/office/drawing/2014/main" id="{B0D3C0FB-99E0-4ACA-890D-847CB095E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379" y="4273659"/>
            <a:ext cx="555625" cy="411162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cxnSp>
        <p:nvCxnSpPr>
          <p:cNvPr id="18" name="Straight Arrow Connector 26">
            <a:extLst>
              <a:ext uri="{FF2B5EF4-FFF2-40B4-BE49-F238E27FC236}">
                <a16:creationId xmlns:a16="http://schemas.microsoft.com/office/drawing/2014/main" id="{CBE6B3A4-1A11-4DBD-A3FD-14729A6ED8C7}"/>
              </a:ext>
            </a:extLst>
          </p:cNvPr>
          <p:cNvCxnSpPr>
            <a:cxnSpLocks noChangeShapeType="1"/>
            <a:stCxn id="4" idx="0"/>
            <a:endCxn id="5" idx="5"/>
          </p:cNvCxnSpPr>
          <p:nvPr/>
        </p:nvCxnSpPr>
        <p:spPr bwMode="auto">
          <a:xfrm flipH="1" flipV="1">
            <a:off x="1221667" y="1255821"/>
            <a:ext cx="717550" cy="11699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9" name="Straight Arrow Connector 28">
            <a:extLst>
              <a:ext uri="{FF2B5EF4-FFF2-40B4-BE49-F238E27FC236}">
                <a16:creationId xmlns:a16="http://schemas.microsoft.com/office/drawing/2014/main" id="{2AB6B128-1784-4C12-8C17-F04550267B3D}"/>
              </a:ext>
            </a:extLst>
          </p:cNvPr>
          <p:cNvCxnSpPr>
            <a:cxnSpLocks noChangeShapeType="1"/>
            <a:endCxn id="6" idx="3"/>
          </p:cNvCxnSpPr>
          <p:nvPr/>
        </p:nvCxnSpPr>
        <p:spPr bwMode="auto">
          <a:xfrm flipV="1">
            <a:off x="2204329" y="1524109"/>
            <a:ext cx="846138" cy="874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" name="Straight Arrow Connector 30">
            <a:extLst>
              <a:ext uri="{FF2B5EF4-FFF2-40B4-BE49-F238E27FC236}">
                <a16:creationId xmlns:a16="http://schemas.microsoft.com/office/drawing/2014/main" id="{8E44E170-BA2E-454C-A7BC-B3CF146F9A00}"/>
              </a:ext>
            </a:extLst>
          </p:cNvPr>
          <p:cNvCxnSpPr>
            <a:cxnSpLocks noChangeShapeType="1"/>
            <a:endCxn id="7" idx="1"/>
          </p:cNvCxnSpPr>
          <p:nvPr/>
        </p:nvCxnSpPr>
        <p:spPr bwMode="auto">
          <a:xfrm flipH="1">
            <a:off x="1264529" y="3446571"/>
            <a:ext cx="355600" cy="841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" name="TextBox 31">
            <a:extLst>
              <a:ext uri="{FF2B5EF4-FFF2-40B4-BE49-F238E27FC236}">
                <a16:creationId xmlns:a16="http://schemas.microsoft.com/office/drawing/2014/main" id="{CBE2028A-A0FC-4BFC-8792-C8B32F726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270" y="1424890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25</a:t>
            </a:r>
          </a:p>
        </p:txBody>
      </p:sp>
      <p:sp>
        <p:nvSpPr>
          <p:cNvPr id="22" name="TextBox 32">
            <a:extLst>
              <a:ext uri="{FF2B5EF4-FFF2-40B4-BE49-F238E27FC236}">
                <a16:creationId xmlns:a16="http://schemas.microsoft.com/office/drawing/2014/main" id="{D2FFEA81-FDD2-432F-90DA-A69C5C082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645" y="1457434"/>
            <a:ext cx="43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25</a:t>
            </a:r>
          </a:p>
        </p:txBody>
      </p:sp>
      <p:sp>
        <p:nvSpPr>
          <p:cNvPr id="23" name="TextBox 33">
            <a:extLst>
              <a:ext uri="{FF2B5EF4-FFF2-40B4-BE49-F238E27FC236}">
                <a16:creationId xmlns:a16="http://schemas.microsoft.com/office/drawing/2014/main" id="{866359A0-3D5B-4930-87EC-C13BF77BC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23" y="3579509"/>
            <a:ext cx="4397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25</a:t>
            </a:r>
          </a:p>
        </p:txBody>
      </p:sp>
      <p:cxnSp>
        <p:nvCxnSpPr>
          <p:cNvPr id="24" name="Straight Arrow Connector 37">
            <a:extLst>
              <a:ext uri="{FF2B5EF4-FFF2-40B4-BE49-F238E27FC236}">
                <a16:creationId xmlns:a16="http://schemas.microsoft.com/office/drawing/2014/main" id="{9C006923-D83D-407E-B7D8-34334574AF4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352592" y="1651109"/>
            <a:ext cx="847725" cy="847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" name="TextBox 39">
            <a:extLst>
              <a:ext uri="{FF2B5EF4-FFF2-40B4-BE49-F238E27FC236}">
                <a16:creationId xmlns:a16="http://schemas.microsoft.com/office/drawing/2014/main" id="{C0BA9184-1B3B-493A-86C7-A110D0996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854" y="1843196"/>
            <a:ext cx="4238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/>
              <a:t>11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EBA42C-94D4-4780-916E-C7972CBC49E9}"/>
              </a:ext>
            </a:extLst>
          </p:cNvPr>
          <p:cNvCxnSpPr>
            <a:cxnSpLocks noChangeShapeType="1"/>
            <a:stCxn id="8" idx="0"/>
          </p:cNvCxnSpPr>
          <p:nvPr/>
        </p:nvCxnSpPr>
        <p:spPr bwMode="auto">
          <a:xfrm flipH="1" flipV="1">
            <a:off x="6198479" y="1289159"/>
            <a:ext cx="795338" cy="1209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C7DDBD-5C85-4EAE-98A0-2F7810FB531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46217" y="1557446"/>
            <a:ext cx="879475" cy="908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1991F4-3543-4A74-BC0B-7B0A28000DB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241342" y="3479909"/>
            <a:ext cx="355600" cy="841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6760F79-6D2E-4B5E-9464-E8ED35119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279" y="1469939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1105B3-0E0B-400C-A759-41236060D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5754" y="1505853"/>
            <a:ext cx="441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CCC6E8-11F8-4B71-87A1-24B1FACB2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0029" y="3625959"/>
            <a:ext cx="441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25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CB3C03-51BD-4263-9CDE-8E1A4AB0E59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60379" y="1424890"/>
            <a:ext cx="720434" cy="109723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A36F0F-DCAA-40E4-8942-CD32453E4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0379" y="1967815"/>
            <a:ext cx="439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95731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  <p:bldP spid="30" grpId="0"/>
      <p:bldP spid="31" grpId="0"/>
      <p:bldP spid="3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3321-3680-4467-A30D-73410D12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using </a:t>
            </a:r>
            <a:r>
              <a:rPr lang="en-US" dirty="0">
                <a:sym typeface="Symbol"/>
              </a:rPr>
              <a:t></a:t>
            </a:r>
            <a:r>
              <a:rPr lang="en-US" dirty="0"/>
              <a:t> and </a:t>
            </a:r>
            <a:r>
              <a:rPr lang="en-US" dirty="0" err="1"/>
              <a:t>ofcons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160B6-61E3-4A67-B0B2-97FFBBCE5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523962" cy="381843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Straigh</a:t>
            </a:r>
            <a:r>
              <a:rPr lang="en-US" altLang="zh-CN" sz="2000" dirty="0"/>
              <a:t>t</a:t>
            </a:r>
            <a:r>
              <a:rPr lang="en-US" sz="2000" dirty="0"/>
              <a:t>forward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Assume that in cons everybody proposes</a:t>
            </a:r>
            <a:endParaRPr lang="en-US" dirty="0"/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500" b="1" dirty="0" err="1"/>
              <a:t>init</a:t>
            </a:r>
            <a:r>
              <a:rPr lang="en-US" sz="1500" b="1" dirty="0"/>
              <a:t>: </a:t>
            </a:r>
            <a:r>
              <a:rPr lang="en-US" sz="1500" dirty="0"/>
              <a:t>decided := false;</a:t>
            </a:r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uc</a:t>
            </a:r>
            <a:r>
              <a:rPr lang="en-US" sz="1500" dirty="0"/>
              <a:t>, Propose | v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while</a:t>
            </a:r>
            <a:r>
              <a:rPr lang="en-US" sz="1500" dirty="0"/>
              <a:t> not(decided)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b="1" dirty="0"/>
              <a:t>		if</a:t>
            </a:r>
            <a:r>
              <a:rPr lang="en-US" sz="1500" dirty="0"/>
              <a:t> self = leader() </a:t>
            </a:r>
            <a:r>
              <a:rPr lang="en-US" sz="1500" b="1" dirty="0"/>
              <a:t>then</a:t>
            </a:r>
          </a:p>
          <a:p>
            <a:pPr marL="0" indent="0">
              <a:buNone/>
            </a:pPr>
            <a:r>
              <a:rPr lang="en-US" sz="1500" dirty="0"/>
              <a:t>			</a:t>
            </a:r>
            <a:r>
              <a:rPr lang="en-US" sz="1500" b="1" dirty="0"/>
              <a:t>trigger</a:t>
            </a:r>
            <a:r>
              <a:rPr lang="en-US" sz="1500" dirty="0"/>
              <a:t> &lt; </a:t>
            </a:r>
            <a:r>
              <a:rPr lang="en-US" sz="1500" dirty="0" err="1"/>
              <a:t>ofcons</a:t>
            </a:r>
            <a:r>
              <a:rPr lang="en-US" sz="1500" dirty="0"/>
              <a:t>, Propose | v &gt;;</a:t>
            </a:r>
          </a:p>
          <a:p>
            <a:pPr marL="0" indent="0">
              <a:buNone/>
            </a:pPr>
            <a:r>
              <a:rPr lang="en-US" sz="1500" dirty="0"/>
              <a:t>			</a:t>
            </a:r>
            <a:r>
              <a:rPr lang="en-US" sz="1500" b="1" dirty="0"/>
              <a:t>wait for </a:t>
            </a:r>
            <a:r>
              <a:rPr lang="en-US" sz="1500" dirty="0"/>
              <a:t>&lt; </a:t>
            </a:r>
            <a:r>
              <a:rPr lang="en-US" sz="1500" dirty="0" err="1"/>
              <a:t>ofcons</a:t>
            </a:r>
            <a:r>
              <a:rPr lang="en-US" sz="1500" dirty="0"/>
              <a:t>, Decide | v &gt; or &lt; </a:t>
            </a:r>
            <a:r>
              <a:rPr lang="en-US" sz="1500" dirty="0" err="1"/>
              <a:t>ofcons</a:t>
            </a:r>
            <a:r>
              <a:rPr lang="en-US" sz="1500" dirty="0"/>
              <a:t>, Abort &gt;;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upon event </a:t>
            </a:r>
            <a:r>
              <a:rPr lang="en-US" sz="1500" dirty="0"/>
              <a:t>&lt; </a:t>
            </a:r>
            <a:r>
              <a:rPr lang="en-US" sz="1500" dirty="0" err="1"/>
              <a:t>ofcons</a:t>
            </a:r>
            <a:r>
              <a:rPr lang="en-US" sz="1500" dirty="0"/>
              <a:t>, Decide | v' &gt; </a:t>
            </a:r>
            <a:r>
              <a:rPr lang="en-US" sz="1500" b="1" dirty="0"/>
              <a:t>do</a:t>
            </a:r>
          </a:p>
          <a:p>
            <a:pPr marL="0" indent="0">
              <a:buNone/>
            </a:pPr>
            <a:r>
              <a:rPr lang="en-US" sz="1500" dirty="0"/>
              <a:t>	decided := true;</a:t>
            </a:r>
          </a:p>
          <a:p>
            <a:pPr marL="0" indent="0">
              <a:buNone/>
            </a:pPr>
            <a:r>
              <a:rPr lang="en-US" sz="1500" dirty="0"/>
              <a:t>	</a:t>
            </a:r>
            <a:r>
              <a:rPr lang="en-US" sz="1500" b="1" dirty="0"/>
              <a:t>trigger</a:t>
            </a:r>
            <a:r>
              <a:rPr lang="en-US" sz="1500" dirty="0"/>
              <a:t> &lt; cons, Decide | v' &gt;;</a:t>
            </a:r>
          </a:p>
        </p:txBody>
      </p:sp>
    </p:spTree>
    <p:extLst>
      <p:ext uri="{BB962C8B-B14F-4D97-AF65-F5344CB8AC3E}">
        <p14:creationId xmlns:p14="http://schemas.microsoft.com/office/powerpoint/2010/main" val="10474399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B2CD-A8BE-4F8A-90C9-7B2C7524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OFCons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E7730-DB4C-49DC-8DE5-67E249647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49504"/>
            <a:ext cx="8373649" cy="3818430"/>
          </a:xfrm>
        </p:spPr>
        <p:txBody>
          <a:bodyPr/>
          <a:lstStyle/>
          <a:p>
            <a:r>
              <a:rPr lang="en-US" sz="2000" dirty="0"/>
              <a:t>Can be implemented in fully asynchronous system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using correct majority assumption (Quorum)</a:t>
            </a:r>
          </a:p>
          <a:p>
            <a:endParaRPr lang="en-US" sz="2000" dirty="0"/>
          </a:p>
          <a:p>
            <a:r>
              <a:rPr lang="en-US" sz="2000" dirty="0"/>
              <a:t>Synod </a:t>
            </a:r>
            <a:r>
              <a:rPr lang="en-US" sz="2000" dirty="0" err="1"/>
              <a:t>OFCons</a:t>
            </a:r>
            <a:r>
              <a:rPr lang="en-US" sz="2000" dirty="0"/>
              <a:t>: a 2-phase algorithm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Compare to two phases of a round in the algorithm III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It is almost the same…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167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6E32-F056-49F3-94AE-B384FF87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05105-A319-4A96-BC21-1A80A27DB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2913"/>
            <a:ext cx="8229600" cy="4297497"/>
          </a:xfrm>
        </p:spPr>
        <p:txBody>
          <a:bodyPr>
            <a:noAutofit/>
          </a:bodyPr>
          <a:lstStyle/>
          <a:p>
            <a:r>
              <a:rPr lang="en-US" sz="1300" dirty="0"/>
              <a:t>Implements: </a:t>
            </a:r>
            <a:r>
              <a:rPr lang="en-US" sz="1300" dirty="0" err="1"/>
              <a:t>UniformConsensus</a:t>
            </a:r>
            <a:r>
              <a:rPr lang="en-US" sz="1300" dirty="0"/>
              <a:t>, instance </a:t>
            </a:r>
            <a:r>
              <a:rPr lang="en-US" sz="1300" dirty="0" err="1"/>
              <a:t>uc</a:t>
            </a:r>
            <a:r>
              <a:rPr lang="en-US" sz="1300" dirty="0"/>
              <a:t>.</a:t>
            </a:r>
          </a:p>
          <a:p>
            <a:r>
              <a:rPr lang="en-US" sz="1300" dirty="0"/>
              <a:t>Uses: </a:t>
            </a:r>
            <a:r>
              <a:rPr lang="en-US" sz="1300" dirty="0" err="1"/>
              <a:t>BestEffortBroadcast</a:t>
            </a:r>
            <a:r>
              <a:rPr lang="en-US" sz="1300" dirty="0"/>
              <a:t>, instance </a:t>
            </a:r>
            <a:r>
              <a:rPr lang="en-US" sz="1300" dirty="0" err="1"/>
              <a:t>beb</a:t>
            </a:r>
            <a:r>
              <a:rPr lang="en-US" sz="1300" dirty="0"/>
              <a:t>; </a:t>
            </a:r>
            <a:r>
              <a:rPr lang="en-US" sz="1300" dirty="0" err="1"/>
              <a:t>PerfectPointToPointLinks</a:t>
            </a:r>
            <a:r>
              <a:rPr lang="en-US" sz="1300" dirty="0"/>
              <a:t>, instance pl; Eventual leader detector </a:t>
            </a:r>
            <a:r>
              <a:rPr lang="el-GR" sz="1300" dirty="0"/>
              <a:t>Ω</a:t>
            </a:r>
            <a:r>
              <a:rPr lang="en-US" sz="1300" dirty="0"/>
              <a:t>.</a:t>
            </a:r>
          </a:p>
          <a:p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upon event </a:t>
            </a:r>
            <a:r>
              <a:rPr lang="en-US" sz="1300" dirty="0"/>
              <a:t>&lt; </a:t>
            </a:r>
            <a:r>
              <a:rPr lang="en-US" sz="1300" dirty="0" err="1"/>
              <a:t>uc</a:t>
            </a:r>
            <a:r>
              <a:rPr lang="en-US" sz="1300" dirty="0"/>
              <a:t>, Init &gt; </a:t>
            </a:r>
            <a:r>
              <a:rPr lang="en-US" sz="1300" b="1" dirty="0"/>
              <a:t>do</a:t>
            </a:r>
          </a:p>
          <a:p>
            <a:pPr marL="0" indent="0">
              <a:buNone/>
            </a:pPr>
            <a:r>
              <a:rPr lang="el-GR" sz="1300" dirty="0"/>
              <a:t>	</a:t>
            </a:r>
            <a:r>
              <a:rPr lang="en-US" sz="1300" dirty="0">
                <a:solidFill>
                  <a:srgbClr val="FF0000"/>
                </a:solidFill>
              </a:rPr>
              <a:t>ballot := rank(self) - n;</a:t>
            </a:r>
          </a:p>
          <a:p>
            <a:pPr marL="0" indent="0">
              <a:buNone/>
            </a:pPr>
            <a:r>
              <a:rPr lang="en-US" sz="1300" dirty="0"/>
              <a:t>	proposal := ⊥;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err="1"/>
              <a:t>readballot</a:t>
            </a:r>
            <a:r>
              <a:rPr lang="en-US" sz="1300" dirty="0"/>
              <a:t> := 0;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dirty="0" err="1"/>
              <a:t>imposeballot</a:t>
            </a:r>
            <a:r>
              <a:rPr lang="en-US" sz="1300" dirty="0"/>
              <a:t> := 0;</a:t>
            </a:r>
          </a:p>
          <a:p>
            <a:pPr marL="0" indent="0">
              <a:buNone/>
            </a:pPr>
            <a:r>
              <a:rPr lang="en-US" sz="1300" dirty="0"/>
              <a:t>	estimate := ⊥;</a:t>
            </a:r>
          </a:p>
          <a:p>
            <a:pPr marL="0" indent="0">
              <a:buNone/>
            </a:pPr>
            <a:r>
              <a:rPr lang="en-US" sz="1300" dirty="0"/>
              <a:t>	decided := false;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GB" altLang="en-US" sz="1300" dirty="0">
                <a:ea typeface="ＭＳ Ｐゴシック" panose="020B0600070205080204" pitchFamily="34" charset="-128"/>
              </a:rPr>
              <a:t>states := [nil,0]</a:t>
            </a:r>
            <a:r>
              <a:rPr lang="en-GB" altLang="en-US" sz="1300" baseline="30000" dirty="0">
                <a:ea typeface="ＭＳ Ｐゴシック" panose="020B0600070205080204" pitchFamily="34" charset="-128"/>
              </a:rPr>
              <a:t>n</a:t>
            </a:r>
            <a:r>
              <a:rPr lang="en-GB" altLang="en-US" sz="1300" dirty="0">
                <a:ea typeface="ＭＳ Ｐゴシック" panose="020B0600070205080204" pitchFamily="34" charset="-128"/>
              </a:rPr>
              <a:t>;</a:t>
            </a:r>
          </a:p>
          <a:p>
            <a:pPr marL="0" indent="0">
              <a:buNone/>
            </a:pPr>
            <a:r>
              <a:rPr lang="en-GB" altLang="en-US" sz="1300" dirty="0">
                <a:ea typeface="ＭＳ Ｐゴシック" panose="020B0600070205080204" pitchFamily="34" charset="-128"/>
              </a:rPr>
              <a:t>	acks[*] := 0;</a:t>
            </a:r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817489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D832-6C07-40A0-9C99-60D9E052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BBCE-AE49-4481-9E3C-7012B759E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49504"/>
            <a:ext cx="8229600" cy="393321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3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upon event </a:t>
            </a: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&lt; </a:t>
            </a:r>
            <a:r>
              <a:rPr lang="en-US" altLang="en-US" sz="1300" dirty="0" err="1">
                <a:ea typeface="ＭＳ Ｐゴシック" panose="020B0600070205080204" pitchFamily="34" charset="-128"/>
                <a:cs typeface="Times New Roman" panose="02020603050405020304" pitchFamily="18" charset="0"/>
              </a:rPr>
              <a:t>uc</a:t>
            </a: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, Propose | v &gt; </a:t>
            </a:r>
            <a:r>
              <a:rPr lang="en-US" altLang="en-US" sz="13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do</a:t>
            </a: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en-US" altLang="en-US" sz="13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repeat periodically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			</a:t>
            </a:r>
            <a:r>
              <a:rPr lang="en-US" altLang="en-US" sz="13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self = leader </a:t>
            </a:r>
            <a:r>
              <a:rPr lang="en-US" altLang="en-US" sz="13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				proposal := v; ballot := ballot + n; states := [nil,0]</a:t>
            </a:r>
            <a:r>
              <a:rPr lang="en-US" altLang="en-US" sz="1300" baseline="300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				</a:t>
            </a:r>
            <a:r>
              <a:rPr lang="en-US" sz="1300" b="1" dirty="0"/>
              <a:t>trigger</a:t>
            </a:r>
            <a:r>
              <a:rPr lang="en-US" sz="1300" dirty="0"/>
              <a:t> &lt; </a:t>
            </a:r>
            <a:r>
              <a:rPr lang="en-US" sz="1300" dirty="0" err="1"/>
              <a:t>beb</a:t>
            </a:r>
            <a:r>
              <a:rPr lang="en-US" sz="1300" dirty="0"/>
              <a:t>, Broadcast | </a:t>
            </a: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[READ, ballot] &gt;;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en-US" altLang="en-US" sz="13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until</a:t>
            </a: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decided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en-US" sz="13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300" b="1" dirty="0"/>
              <a:t>upon event </a:t>
            </a:r>
            <a:r>
              <a:rPr lang="en-US" sz="1300" dirty="0"/>
              <a:t>&lt; </a:t>
            </a:r>
            <a:r>
              <a:rPr lang="el-GR" sz="1300" dirty="0"/>
              <a:t>Ω, </a:t>
            </a:r>
            <a:r>
              <a:rPr lang="en-US" sz="1300" dirty="0"/>
              <a:t>Trust | le &gt; </a:t>
            </a:r>
            <a:r>
              <a:rPr lang="en-US" sz="1300" b="1" dirty="0"/>
              <a:t>do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	leader := le;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en-US" sz="13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300" b="1" dirty="0"/>
              <a:t>upon event </a:t>
            </a:r>
            <a:r>
              <a:rPr lang="en-US" sz="1300" dirty="0"/>
              <a:t>&lt; </a:t>
            </a:r>
            <a:r>
              <a:rPr lang="en-US" sz="1300" dirty="0" err="1"/>
              <a:t>beb</a:t>
            </a:r>
            <a:r>
              <a:rPr lang="en-US" sz="1300" dirty="0"/>
              <a:t>, Deliver | p, </a:t>
            </a: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[READ, ballot'] </a:t>
            </a:r>
            <a:r>
              <a:rPr lang="en-US" altLang="en-US" sz="13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do</a:t>
            </a:r>
            <a:endParaRPr lang="en-US" altLang="en-US" sz="13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en-US" altLang="en-US" sz="13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if</a:t>
            </a: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ea typeface="ＭＳ Ｐゴシック" panose="020B0600070205080204" pitchFamily="34" charset="-128"/>
                <a:cs typeface="Times New Roman" panose="02020603050405020304" pitchFamily="18" charset="0"/>
              </a:rPr>
              <a:t>readballot</a:t>
            </a: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&lt; ballot' </a:t>
            </a:r>
            <a:r>
              <a:rPr lang="en-US" altLang="en-US" sz="13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and</a:t>
            </a: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1300" dirty="0" err="1">
                <a:ea typeface="ＭＳ Ｐゴシック" panose="020B0600070205080204" pitchFamily="34" charset="-128"/>
                <a:cs typeface="Times New Roman" panose="02020603050405020304" pitchFamily="18" charset="0"/>
              </a:rPr>
              <a:t>imposeballot</a:t>
            </a: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&lt; ballot' </a:t>
            </a:r>
            <a:r>
              <a:rPr lang="en-US" altLang="en-US" sz="13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then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3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			</a:t>
            </a:r>
            <a:r>
              <a:rPr lang="en-US" altLang="en-US" sz="1300" dirty="0" err="1">
                <a:ea typeface="ＭＳ Ｐゴシック" panose="020B0600070205080204" pitchFamily="34" charset="-128"/>
                <a:cs typeface="Times New Roman" panose="02020603050405020304" pitchFamily="18" charset="0"/>
              </a:rPr>
              <a:t>readballot</a:t>
            </a: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 := ballot';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			</a:t>
            </a:r>
            <a:r>
              <a:rPr lang="en-US" sz="1300" b="1" dirty="0"/>
              <a:t>trigger</a:t>
            </a:r>
            <a:r>
              <a:rPr lang="en-US" sz="1300" dirty="0"/>
              <a:t> &lt; pl, Send | p, </a:t>
            </a: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[GATHER, ballot', </a:t>
            </a:r>
            <a:r>
              <a:rPr lang="en-US" altLang="en-US" sz="1300" dirty="0" err="1">
                <a:ea typeface="ＭＳ Ｐゴシック" panose="020B0600070205080204" pitchFamily="34" charset="-128"/>
                <a:cs typeface="Times New Roman" panose="02020603050405020304" pitchFamily="18" charset="0"/>
              </a:rPr>
              <a:t>imposeballot</a:t>
            </a: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, estimate] &gt;;</a:t>
            </a:r>
            <a:endParaRPr lang="en-US" sz="1300" dirty="0"/>
          </a:p>
          <a:p>
            <a:pPr marL="0" indent="0">
              <a:buNone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89102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5143-94F9-4F7E-BD9B-644CACA3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B95F-52C5-49D7-BF12-E3498FC67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/>
              <a:t>upon event </a:t>
            </a:r>
            <a:r>
              <a:rPr lang="en-US" sz="1300" dirty="0"/>
              <a:t>&lt; pl, Deliver | p, [GATHER, ballot, </a:t>
            </a:r>
            <a:r>
              <a:rPr lang="en-US" sz="1300" dirty="0" err="1"/>
              <a:t>estballot</a:t>
            </a:r>
            <a:r>
              <a:rPr lang="en-US" sz="1300" dirty="0"/>
              <a:t>, </a:t>
            </a:r>
            <a:r>
              <a:rPr lang="en-US" sz="1300" dirty="0" err="1"/>
              <a:t>est</a:t>
            </a:r>
            <a:r>
              <a:rPr lang="en-US" sz="1300" dirty="0"/>
              <a:t>] &gt; </a:t>
            </a:r>
            <a:r>
              <a:rPr lang="en-US" sz="1300" b="1" dirty="0"/>
              <a:t>do</a:t>
            </a:r>
          </a:p>
          <a:p>
            <a:pPr marL="0" indent="0">
              <a:buNone/>
            </a:pPr>
            <a:r>
              <a:rPr lang="en-US" sz="1300" dirty="0"/>
              <a:t>	states[p] := [</a:t>
            </a:r>
            <a:r>
              <a:rPr lang="en-US" sz="1300" dirty="0" err="1"/>
              <a:t>est</a:t>
            </a:r>
            <a:r>
              <a:rPr lang="en-US" sz="1300" dirty="0"/>
              <a:t>, </a:t>
            </a:r>
            <a:r>
              <a:rPr lang="en-US" sz="1300" dirty="0" err="1"/>
              <a:t>estballot</a:t>
            </a:r>
            <a:r>
              <a:rPr lang="en-US" sz="1300" dirty="0"/>
              <a:t>];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upon</a:t>
            </a:r>
            <a:r>
              <a:rPr lang="en-US" sz="1300" dirty="0"/>
              <a:t>  #states ≥ majority </a:t>
            </a:r>
            <a:r>
              <a:rPr lang="en-US" sz="1300" b="1" dirty="0"/>
              <a:t>do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b="1" dirty="0"/>
              <a:t>if</a:t>
            </a:r>
            <a:r>
              <a:rPr lang="en-US" sz="1300" dirty="0"/>
              <a:t> </a:t>
            </a: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sz="1300" dirty="0"/>
              <a:t> states[pk] ≠ [nil, 0] </a:t>
            </a:r>
            <a:r>
              <a:rPr lang="en-US" sz="1300" b="1" dirty="0"/>
              <a:t>then</a:t>
            </a:r>
          </a:p>
          <a:p>
            <a:pPr marL="0" indent="0">
              <a:buNone/>
            </a:pPr>
            <a:r>
              <a:rPr lang="en-US" sz="1300" dirty="0"/>
              <a:t>		select states[pk]=[</a:t>
            </a:r>
            <a:r>
              <a:rPr lang="en-US" sz="1300" dirty="0" err="1"/>
              <a:t>est</a:t>
            </a:r>
            <a:r>
              <a:rPr lang="en-US" sz="1300" dirty="0"/>
              <a:t>, </a:t>
            </a:r>
            <a:r>
              <a:rPr lang="en-US" sz="1300" dirty="0" err="1"/>
              <a:t>estballot</a:t>
            </a:r>
            <a:r>
              <a:rPr lang="en-US" sz="1300" dirty="0"/>
              <a:t>] with highest </a:t>
            </a:r>
            <a:r>
              <a:rPr lang="en-US" sz="1300" dirty="0" err="1"/>
              <a:t>estballot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		proposal := </a:t>
            </a:r>
            <a:r>
              <a:rPr lang="en-US" sz="1300" dirty="0" err="1"/>
              <a:t>est</a:t>
            </a:r>
            <a:r>
              <a:rPr lang="en-US" sz="1300" dirty="0"/>
              <a:t>;</a:t>
            </a:r>
          </a:p>
          <a:p>
            <a:pPr marL="0" indent="0">
              <a:buNone/>
            </a:pPr>
            <a:r>
              <a:rPr lang="en-US" sz="1300" dirty="0"/>
              <a:t>	states := [nil,0]</a:t>
            </a:r>
            <a:r>
              <a:rPr lang="en-US" sz="1300" baseline="30000" dirty="0"/>
              <a:t>n</a:t>
            </a:r>
            <a:r>
              <a:rPr lang="en-US" sz="1300" dirty="0"/>
              <a:t>;</a:t>
            </a:r>
          </a:p>
          <a:p>
            <a:pPr marL="0" indent="0">
              <a:buNone/>
            </a:pPr>
            <a:r>
              <a:rPr lang="en-US" sz="1300" dirty="0"/>
              <a:t>	</a:t>
            </a:r>
            <a:r>
              <a:rPr lang="en-US" sz="1300" b="1" dirty="0"/>
              <a:t>trigger</a:t>
            </a:r>
            <a:r>
              <a:rPr lang="en-US" sz="1300" dirty="0"/>
              <a:t> &lt; </a:t>
            </a:r>
            <a:r>
              <a:rPr lang="en-US" sz="1300" dirty="0" err="1"/>
              <a:t>beb</a:t>
            </a:r>
            <a:r>
              <a:rPr lang="en-US" sz="1300" dirty="0"/>
              <a:t>, Broadcast | [IMPOSE, ballot, proposal] &gt;;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upon event </a:t>
            </a:r>
            <a:r>
              <a:rPr lang="en-US" sz="1300" dirty="0"/>
              <a:t>&lt; </a:t>
            </a:r>
            <a:r>
              <a:rPr lang="en-US" sz="1300" dirty="0" err="1"/>
              <a:t>beb</a:t>
            </a:r>
            <a:r>
              <a:rPr lang="en-US" sz="1300" dirty="0"/>
              <a:t>, Deliver | p, [IMPOSE, ballot', v] &gt; </a:t>
            </a:r>
            <a:r>
              <a:rPr lang="en-US" sz="1300" b="1" dirty="0"/>
              <a:t>do</a:t>
            </a:r>
            <a:r>
              <a:rPr lang="en-US" sz="1300" dirty="0"/>
              <a:t> </a:t>
            </a:r>
          </a:p>
          <a:p>
            <a:pPr marL="0" indent="0">
              <a:buNone/>
            </a:pPr>
            <a:r>
              <a:rPr lang="en-US" sz="1300" dirty="0"/>
              <a:t>	 </a:t>
            </a:r>
            <a:r>
              <a:rPr lang="en-US" sz="1300" b="1" dirty="0"/>
              <a:t>if</a:t>
            </a:r>
            <a:r>
              <a:rPr lang="en-US" sz="1300" dirty="0"/>
              <a:t> </a:t>
            </a:r>
            <a:r>
              <a:rPr lang="en-US" sz="1300" dirty="0" err="1"/>
              <a:t>readballot</a:t>
            </a:r>
            <a:r>
              <a:rPr lang="en-US" sz="1300" dirty="0"/>
              <a:t> ≤ ballot' </a:t>
            </a:r>
            <a:r>
              <a:rPr lang="en-US" sz="1300" b="1" dirty="0"/>
              <a:t>and</a:t>
            </a:r>
            <a:r>
              <a:rPr lang="en-US" sz="1300" dirty="0"/>
              <a:t> </a:t>
            </a:r>
            <a:r>
              <a:rPr lang="en-US" sz="1300" dirty="0" err="1"/>
              <a:t>imposeballot</a:t>
            </a:r>
            <a:r>
              <a:rPr lang="en-US" sz="1300" dirty="0"/>
              <a:t> &lt; ballot' </a:t>
            </a:r>
            <a:r>
              <a:rPr lang="en-US" sz="1300" b="1" dirty="0"/>
              <a:t>then</a:t>
            </a:r>
          </a:p>
          <a:p>
            <a:pPr marL="0" indent="0">
              <a:buNone/>
            </a:pPr>
            <a:r>
              <a:rPr lang="en-US" sz="1300" dirty="0"/>
              <a:t>		estimate := v; </a:t>
            </a:r>
            <a:r>
              <a:rPr lang="en-US" sz="1300" dirty="0" err="1"/>
              <a:t>imposeballot</a:t>
            </a:r>
            <a:r>
              <a:rPr lang="en-US" sz="1300" dirty="0"/>
              <a:t> := ballot'</a:t>
            </a:r>
          </a:p>
          <a:p>
            <a:pPr marL="0" indent="0">
              <a:buNone/>
            </a:pPr>
            <a:r>
              <a:rPr lang="en-US" sz="1300" dirty="0"/>
              <a:t>     	</a:t>
            </a:r>
            <a:r>
              <a:rPr lang="en-US" sz="1300" b="1" dirty="0"/>
              <a:t> 	trigger</a:t>
            </a:r>
            <a:r>
              <a:rPr lang="en-US" sz="1300" dirty="0"/>
              <a:t> &lt; </a:t>
            </a:r>
            <a:r>
              <a:rPr lang="en-US" sz="1300" dirty="0" err="1"/>
              <a:t>beb</a:t>
            </a:r>
            <a:r>
              <a:rPr lang="en-US" sz="1300" dirty="0"/>
              <a:t>, Broadcast | [ACK, ballot', v] &gt;;</a:t>
            </a:r>
          </a:p>
        </p:txBody>
      </p:sp>
    </p:spTree>
    <p:extLst>
      <p:ext uri="{BB962C8B-B14F-4D97-AF65-F5344CB8AC3E}">
        <p14:creationId xmlns:p14="http://schemas.microsoft.com/office/powerpoint/2010/main" val="151314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F0C5-BE19-40DC-90E3-882D8ADE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D914-975C-409F-A663-510948CC5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300" b="1" dirty="0"/>
              <a:t>upon event </a:t>
            </a:r>
            <a:r>
              <a:rPr lang="en-US" sz="1300" dirty="0"/>
              <a:t>&lt; </a:t>
            </a:r>
            <a:r>
              <a:rPr lang="en-US" sz="1300" dirty="0" err="1"/>
              <a:t>beb</a:t>
            </a:r>
            <a:r>
              <a:rPr lang="en-US" sz="1300" dirty="0"/>
              <a:t>, Deliver | p, </a:t>
            </a: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[ACK, ballot', v] &gt; </a:t>
            </a:r>
            <a:r>
              <a:rPr lang="en-US" altLang="en-US" sz="13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do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300" b="1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acks[ballot'] := acks[ballot'] + 1;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	</a:t>
            </a:r>
            <a:r>
              <a:rPr lang="en-US" sz="1300" b="1" dirty="0"/>
              <a:t>if</a:t>
            </a:r>
            <a:r>
              <a:rPr lang="en-US" sz="1300" dirty="0"/>
              <a:t> </a:t>
            </a: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acks[ballot']</a:t>
            </a:r>
            <a:r>
              <a:rPr lang="en-US" sz="1300" dirty="0"/>
              <a:t> ≥ majority </a:t>
            </a:r>
            <a:r>
              <a:rPr lang="en-US" sz="1300" b="1" dirty="0"/>
              <a:t>and</a:t>
            </a:r>
            <a:r>
              <a:rPr lang="en-US" sz="1300" dirty="0"/>
              <a:t> not decided </a:t>
            </a:r>
            <a:r>
              <a:rPr lang="en-US" altLang="zh-CN" sz="1300" b="1" dirty="0"/>
              <a:t>then</a:t>
            </a:r>
            <a:endParaRPr lang="en-US" altLang="en-US" sz="13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			</a:t>
            </a:r>
            <a:r>
              <a:rPr lang="en-US" sz="1400" b="1" dirty="0"/>
              <a:t>trigger</a:t>
            </a:r>
            <a:r>
              <a:rPr lang="en-US" sz="1400" dirty="0"/>
              <a:t> &lt; </a:t>
            </a:r>
            <a:r>
              <a:rPr lang="en-US" altLang="zh-CN" sz="1400" dirty="0" err="1"/>
              <a:t>u</a:t>
            </a:r>
            <a:r>
              <a:rPr lang="en-US" sz="1400" dirty="0" err="1"/>
              <a:t>c</a:t>
            </a:r>
            <a:r>
              <a:rPr lang="en-US" sz="1400" dirty="0"/>
              <a:t>, Decide | </a:t>
            </a:r>
            <a:r>
              <a:rPr lang="en-US" altLang="zh-CN" sz="1400" dirty="0"/>
              <a:t>v</a:t>
            </a:r>
            <a:r>
              <a:rPr lang="en-US" sz="1400" dirty="0"/>
              <a:t> &gt;;</a:t>
            </a:r>
            <a:endParaRPr lang="en-US" altLang="en-US" sz="13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			decided := true</a:t>
            </a:r>
          </a:p>
          <a:p>
            <a:pPr>
              <a:spcBef>
                <a:spcPts val="600"/>
              </a:spcBef>
              <a:buNone/>
            </a:pP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			</a:t>
            </a:r>
            <a:r>
              <a:rPr lang="en-US" sz="1300" b="1" dirty="0"/>
              <a:t>trigger</a:t>
            </a:r>
            <a:r>
              <a:rPr lang="en-US" sz="1300" dirty="0"/>
              <a:t> &lt; </a:t>
            </a:r>
            <a:r>
              <a:rPr lang="en-US" sz="1300" dirty="0" err="1"/>
              <a:t>beb</a:t>
            </a:r>
            <a:r>
              <a:rPr lang="en-US" sz="1300" dirty="0"/>
              <a:t>, Broadcast | </a:t>
            </a: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[</a:t>
            </a:r>
            <a:r>
              <a:rPr lang="en-US" altLang="zh-CN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DECIDE</a:t>
            </a: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, </a:t>
            </a:r>
            <a:r>
              <a:rPr lang="en-US" altLang="zh-CN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v</a:t>
            </a:r>
            <a:r>
              <a:rPr lang="en-US" altLang="en-US" sz="1300" dirty="0">
                <a:ea typeface="ＭＳ Ｐゴシック" panose="020B0600070205080204" pitchFamily="34" charset="-128"/>
                <a:cs typeface="Times New Roman" panose="02020603050405020304" pitchFamily="18" charset="0"/>
              </a:rPr>
              <a:t>] &gt;;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altLang="en-US" sz="1300" dirty="0"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05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3F9B-9681-45DB-8165-1E153B39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1CDE8-9FF9-4EE1-BED9-0BD15BA7B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Fault-free (FF) Time complexity: 4 </a:t>
            </a:r>
          </a:p>
          <a:p>
            <a:endParaRPr lang="en-US" dirty="0"/>
          </a:p>
          <a:p>
            <a:r>
              <a:rPr lang="en-US" dirty="0"/>
              <a:t>Optimizations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Getting rid of the first READ phase</a:t>
            </a:r>
          </a:p>
          <a:p>
            <a:endParaRPr lang="en-US" dirty="0"/>
          </a:p>
          <a:p>
            <a:r>
              <a:rPr lang="en-US" dirty="0"/>
              <a:t>Allow a single process (presumed leader, say p1) to skip the READ phase in its 1st ballot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Reduces FF time complexity to 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Similar optimization applicable to Rotating leader algorithm (allow p1 in the first try to IMPOSE without </a:t>
            </a:r>
            <a:r>
              <a:rPr lang="en-US" dirty="0" err="1"/>
              <a:t>READing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4948-CC95-488C-9EB8-4E88CEE0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Synod to </a:t>
            </a:r>
            <a:r>
              <a:rPr lang="en-US" dirty="0" err="1"/>
              <a:t>Paxos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6CF1-3120-4B40-BB3F-71E806A20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Paxos</a:t>
            </a:r>
            <a:r>
              <a:rPr lang="en-US" dirty="0"/>
              <a:t> is invented as a SMR protocol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i.e., total-order Broadcast</a:t>
            </a:r>
          </a:p>
          <a:p>
            <a:endParaRPr lang="en-US" dirty="0"/>
          </a:p>
          <a:p>
            <a:r>
              <a:rPr lang="en-US" dirty="0"/>
              <a:t>But consensus (Synod) is one shot…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5829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B630-F7CE-4A2F-970C-C77FC16E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8542-6062-4AA0-B929-D8CDDEBB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Clients initiate requests</a:t>
            </a:r>
          </a:p>
          <a:p>
            <a:endParaRPr lang="en-US" dirty="0"/>
          </a:p>
          <a:p>
            <a:r>
              <a:rPr lang="en-US" dirty="0"/>
              <a:t>Servers (processes) run consensus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Multiple instances of consensus (Synod)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Synod instance 25 to agree on the 25th request</a:t>
            </a:r>
          </a:p>
          <a:p>
            <a:endParaRPr lang="en-US" dirty="0"/>
          </a:p>
          <a:p>
            <a:r>
              <a:rPr lang="en-US" dirty="0"/>
              <a:t>Both clients and processes have the (unreliable) estimate of the current leader (some process)</a:t>
            </a:r>
          </a:p>
          <a:p>
            <a:endParaRPr lang="en-US" dirty="0"/>
          </a:p>
          <a:p>
            <a:r>
              <a:rPr lang="en-US" dirty="0"/>
              <a:t>Clients send requests to the leader</a:t>
            </a:r>
          </a:p>
          <a:p>
            <a:endParaRPr lang="en-US" dirty="0"/>
          </a:p>
          <a:p>
            <a:r>
              <a:rPr lang="en-US" dirty="0"/>
              <a:t>The leader replies to the client</a:t>
            </a:r>
          </a:p>
        </p:txBody>
      </p:sp>
    </p:spTree>
    <p:extLst>
      <p:ext uri="{BB962C8B-B14F-4D97-AF65-F5344CB8AC3E}">
        <p14:creationId xmlns:p14="http://schemas.microsoft.com/office/powerpoint/2010/main" val="39936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4F7B-5A3C-4365-9D02-1F77EFB1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4DC5C-0496-483D-A38B-976881420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34" y="949504"/>
            <a:ext cx="8974899" cy="3818430"/>
          </a:xfrm>
        </p:spPr>
        <p:txBody>
          <a:bodyPr>
            <a:normAutofit/>
          </a:bodyPr>
          <a:lstStyle/>
          <a:p>
            <a:r>
              <a:rPr lang="en-US" sz="1800" dirty="0"/>
              <a:t>Name: Consensus, instance </a:t>
            </a:r>
            <a:r>
              <a:rPr lang="en-US" sz="1800" dirty="0" err="1"/>
              <a:t>uc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Request: &lt; </a:t>
            </a:r>
            <a:r>
              <a:rPr lang="en-US" sz="1800" dirty="0" err="1"/>
              <a:t>uc</a:t>
            </a:r>
            <a:r>
              <a:rPr lang="en-US" sz="1800" dirty="0"/>
              <a:t>, Propose | v &gt;: Proposes value v for consensus.</a:t>
            </a:r>
          </a:p>
          <a:p>
            <a:r>
              <a:rPr lang="en-US" sz="1800" dirty="0"/>
              <a:t>Indication: &lt; </a:t>
            </a:r>
            <a:r>
              <a:rPr lang="en-US" sz="1800" dirty="0" err="1"/>
              <a:t>uc</a:t>
            </a:r>
            <a:r>
              <a:rPr lang="en-US" sz="1800" dirty="0"/>
              <a:t>, Decide | v &gt;: Outputs a decided value v of consensus.</a:t>
            </a:r>
          </a:p>
          <a:p>
            <a:endParaRPr lang="en-US" sz="1800" dirty="0"/>
          </a:p>
          <a:p>
            <a:r>
              <a:rPr lang="en-US" sz="1800" dirty="0"/>
              <a:t>Properties: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C1. Termination</a:t>
            </a:r>
            <a:r>
              <a:rPr lang="en-US" sz="1800" dirty="0"/>
              <a:t>: Every correct process eventually decides some value.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C2. Validity</a:t>
            </a:r>
            <a:r>
              <a:rPr lang="en-US" sz="1800" dirty="0"/>
              <a:t>: If a process decides v, then v was proposed by some process.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C3. Integrity</a:t>
            </a:r>
            <a:r>
              <a:rPr lang="en-US" sz="1800" dirty="0"/>
              <a:t>: No process decides twice.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/>
              <a:t>C4. </a:t>
            </a:r>
            <a:r>
              <a:rPr lang="en-US" sz="1800" b="1" u="sng" dirty="0">
                <a:solidFill>
                  <a:srgbClr val="FF0000"/>
                </a:solidFill>
              </a:rPr>
              <a:t>Uniform Agreement</a:t>
            </a:r>
            <a:r>
              <a:rPr lang="en-US" sz="1800" dirty="0"/>
              <a:t>: No two processes decide differently.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4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A7CE6-F98D-43EF-AB1E-215DB576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Consensus to SMR (or Blockchain)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265C855-C754-4006-A690-FA389AA0A376}"/>
              </a:ext>
            </a:extLst>
          </p:cNvPr>
          <p:cNvCxnSpPr>
            <a:cxnSpLocks/>
          </p:cNvCxnSpPr>
          <p:nvPr/>
        </p:nvCxnSpPr>
        <p:spPr>
          <a:xfrm flipV="1">
            <a:off x="2608425" y="2245116"/>
            <a:ext cx="520" cy="303037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14EDF0-1C02-465C-BF53-20E6D1AE8C1A}"/>
              </a:ext>
            </a:extLst>
          </p:cNvPr>
          <p:cNvCxnSpPr>
            <a:cxnSpLocks/>
          </p:cNvCxnSpPr>
          <p:nvPr/>
        </p:nvCxnSpPr>
        <p:spPr>
          <a:xfrm>
            <a:off x="2608425" y="3061725"/>
            <a:ext cx="0" cy="325438"/>
          </a:xfrm>
          <a:prstGeom prst="straightConnector1">
            <a:avLst/>
          </a:prstGeom>
          <a:ln w="28575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F58AB8B-B690-461A-9F64-2FFC639ED346}"/>
              </a:ext>
            </a:extLst>
          </p:cNvPr>
          <p:cNvCxnSpPr>
            <a:cxnSpLocks/>
          </p:cNvCxnSpPr>
          <p:nvPr/>
        </p:nvCxnSpPr>
        <p:spPr>
          <a:xfrm>
            <a:off x="2824969" y="1988330"/>
            <a:ext cx="4922656" cy="629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4630D645-AE0B-42CC-8FF7-75A64A39A4B5}"/>
              </a:ext>
            </a:extLst>
          </p:cNvPr>
          <p:cNvCxnSpPr>
            <a:cxnSpLocks/>
          </p:cNvCxnSpPr>
          <p:nvPr/>
        </p:nvCxnSpPr>
        <p:spPr>
          <a:xfrm>
            <a:off x="2824449" y="2804939"/>
            <a:ext cx="4923176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8E07DF3B-8FC3-48E2-BEED-3CB808C01C90}"/>
              </a:ext>
            </a:extLst>
          </p:cNvPr>
          <p:cNvCxnSpPr/>
          <p:nvPr/>
        </p:nvCxnSpPr>
        <p:spPr>
          <a:xfrm flipV="1">
            <a:off x="2824969" y="3665069"/>
            <a:ext cx="4922656" cy="852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5470C36D-8A01-4458-92A5-A168A41E0352}"/>
              </a:ext>
            </a:extLst>
          </p:cNvPr>
          <p:cNvSpPr/>
          <p:nvPr/>
        </p:nvSpPr>
        <p:spPr>
          <a:xfrm>
            <a:off x="3556625" y="1880715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11F3ED78-B19D-42B5-B4D4-F9584FD0C71B}"/>
              </a:ext>
            </a:extLst>
          </p:cNvPr>
          <p:cNvSpPr/>
          <p:nvPr/>
        </p:nvSpPr>
        <p:spPr>
          <a:xfrm>
            <a:off x="4852025" y="1880715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3F6F6B91-A3C4-420C-9535-7106605AB4B5}"/>
              </a:ext>
            </a:extLst>
          </p:cNvPr>
          <p:cNvSpPr/>
          <p:nvPr/>
        </p:nvSpPr>
        <p:spPr>
          <a:xfrm>
            <a:off x="6376025" y="1887630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C1533FD-610F-4122-BD19-73E1DC4F9FED}"/>
              </a:ext>
            </a:extLst>
          </p:cNvPr>
          <p:cNvSpPr/>
          <p:nvPr/>
        </p:nvSpPr>
        <p:spPr>
          <a:xfrm>
            <a:off x="3556625" y="2687540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8789C0-AD81-4ED8-B671-6D6F3733CD05}"/>
              </a:ext>
            </a:extLst>
          </p:cNvPr>
          <p:cNvSpPr/>
          <p:nvPr/>
        </p:nvSpPr>
        <p:spPr>
          <a:xfrm>
            <a:off x="4852025" y="2704239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E35AE0AC-67CD-4CBE-99AC-5C664D033ACD}"/>
              </a:ext>
            </a:extLst>
          </p:cNvPr>
          <p:cNvSpPr/>
          <p:nvPr/>
        </p:nvSpPr>
        <p:spPr>
          <a:xfrm>
            <a:off x="6633938" y="2710537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8F3ABB6F-6C07-44B6-9C2C-9079D3E58019}"/>
              </a:ext>
            </a:extLst>
          </p:cNvPr>
          <p:cNvSpPr/>
          <p:nvPr/>
        </p:nvSpPr>
        <p:spPr>
          <a:xfrm>
            <a:off x="3709025" y="3564369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9DDB72F1-6D9E-4490-97F4-768E7EAB89B8}"/>
              </a:ext>
            </a:extLst>
          </p:cNvPr>
          <p:cNvSpPr/>
          <p:nvPr/>
        </p:nvSpPr>
        <p:spPr>
          <a:xfrm>
            <a:off x="5004425" y="3579073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7F758483-8269-493D-88CA-7E4D19B56E0D}"/>
              </a:ext>
            </a:extLst>
          </p:cNvPr>
          <p:cNvSpPr/>
          <p:nvPr/>
        </p:nvSpPr>
        <p:spPr>
          <a:xfrm>
            <a:off x="6604625" y="3564369"/>
            <a:ext cx="152400" cy="201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7AB1F6D-6A25-4C51-BA7A-4E46D7BD8A5B}"/>
              </a:ext>
            </a:extLst>
          </p:cNvPr>
          <p:cNvSpPr/>
          <p:nvPr/>
        </p:nvSpPr>
        <p:spPr>
          <a:xfrm>
            <a:off x="2243652" y="1459357"/>
            <a:ext cx="703373" cy="2517577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A947491-6F5D-4996-A7B3-11E76BA0D0DD}"/>
              </a:ext>
            </a:extLst>
          </p:cNvPr>
          <p:cNvSpPr/>
          <p:nvPr/>
        </p:nvSpPr>
        <p:spPr>
          <a:xfrm>
            <a:off x="2249364" y="1179629"/>
            <a:ext cx="7021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/>
              <a:t>SMR</a:t>
            </a:r>
            <a:endParaRPr lang="zh-CN" altLang="en-US" sz="14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8BF99DC-4477-4CEB-A69C-801B2F955D59}"/>
              </a:ext>
            </a:extLst>
          </p:cNvPr>
          <p:cNvSpPr/>
          <p:nvPr/>
        </p:nvSpPr>
        <p:spPr>
          <a:xfrm>
            <a:off x="3035595" y="1332639"/>
            <a:ext cx="1213684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21B7906-BF57-4546-AF3F-65068332940C}"/>
              </a:ext>
            </a:extLst>
          </p:cNvPr>
          <p:cNvSpPr txBox="1"/>
          <p:nvPr/>
        </p:nvSpPr>
        <p:spPr>
          <a:xfrm>
            <a:off x="3312785" y="4079529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/>
              <a:t>consensus instances</a:t>
            </a:r>
          </a:p>
        </p:txBody>
      </p:sp>
      <p:sp>
        <p:nvSpPr>
          <p:cNvPr id="104" name="矩形 105">
            <a:extLst>
              <a:ext uri="{FF2B5EF4-FFF2-40B4-BE49-F238E27FC236}">
                <a16:creationId xmlns:a16="http://schemas.microsoft.com/office/drawing/2014/main" id="{0A298F69-2ACE-48D3-B1E6-7C4E189532A7}"/>
              </a:ext>
            </a:extLst>
          </p:cNvPr>
          <p:cNvSpPr/>
          <p:nvPr/>
        </p:nvSpPr>
        <p:spPr>
          <a:xfrm>
            <a:off x="4426900" y="1342315"/>
            <a:ext cx="1213684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7">
            <a:extLst>
              <a:ext uri="{FF2B5EF4-FFF2-40B4-BE49-F238E27FC236}">
                <a16:creationId xmlns:a16="http://schemas.microsoft.com/office/drawing/2014/main" id="{17EF6D75-A86F-4536-A890-38B1686E331D}"/>
              </a:ext>
            </a:extLst>
          </p:cNvPr>
          <p:cNvSpPr/>
          <p:nvPr/>
        </p:nvSpPr>
        <p:spPr>
          <a:xfrm>
            <a:off x="5911970" y="1348062"/>
            <a:ext cx="1388415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8" name="Picture 9">
            <a:extLst>
              <a:ext uri="{FF2B5EF4-FFF2-40B4-BE49-F238E27FC236}">
                <a16:creationId xmlns:a16="http://schemas.microsoft.com/office/drawing/2014/main" id="{ECB06D41-D3A7-4844-B4B0-FBD683DB1D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680" y="1640676"/>
            <a:ext cx="375121" cy="581438"/>
          </a:xfrm>
          <a:prstGeom prst="rect">
            <a:avLst/>
          </a:prstGeom>
        </p:spPr>
      </p:pic>
      <p:cxnSp>
        <p:nvCxnSpPr>
          <p:cNvPr id="113" name="Straight Arrow Connector 97">
            <a:extLst>
              <a:ext uri="{FF2B5EF4-FFF2-40B4-BE49-F238E27FC236}">
                <a16:creationId xmlns:a16="http://schemas.microsoft.com/office/drawing/2014/main" id="{7E12D14F-EFD3-40D7-8E29-C181747EE6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62560" y="2023814"/>
            <a:ext cx="673100" cy="185738"/>
          </a:xfrm>
          <a:prstGeom prst="straightConnector1">
            <a:avLst/>
          </a:prstGeom>
          <a:noFill/>
          <a:ln w="12700" algn="ctr">
            <a:solidFill>
              <a:srgbClr val="17375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" name="TextBox 432">
            <a:extLst>
              <a:ext uri="{FF2B5EF4-FFF2-40B4-BE49-F238E27FC236}">
                <a16:creationId xmlns:a16="http://schemas.microsoft.com/office/drawing/2014/main" id="{BA389E92-1DDC-4B4E-B460-29850A37A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0064" y="1869096"/>
            <a:ext cx="43338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endParaRPr lang="zh-CN" altLang="en-US" sz="105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15" name="Straight Arrow Connector 97">
            <a:extLst>
              <a:ext uri="{FF2B5EF4-FFF2-40B4-BE49-F238E27FC236}">
                <a16:creationId xmlns:a16="http://schemas.microsoft.com/office/drawing/2014/main" id="{728C1469-84F1-41FE-B7FD-1C1820A8562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03194" y="3039368"/>
            <a:ext cx="827087" cy="264319"/>
          </a:xfrm>
          <a:prstGeom prst="straightConnector1">
            <a:avLst/>
          </a:prstGeom>
          <a:noFill/>
          <a:ln w="12700" algn="ctr">
            <a:solidFill>
              <a:srgbClr val="17375E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TextBox 441">
            <a:extLst>
              <a:ext uri="{FF2B5EF4-FFF2-40B4-BE49-F238E27FC236}">
                <a16:creationId xmlns:a16="http://schemas.microsoft.com/office/drawing/2014/main" id="{EBE9E334-9EB1-43F6-8ED6-481038C98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631" y="2914326"/>
            <a:ext cx="7493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</a:t>
            </a: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req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3</a:t>
            </a:r>
            <a:endParaRPr lang="zh-CN" altLang="en-US" sz="105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cxnSp>
        <p:nvCxnSpPr>
          <p:cNvPr id="117" name="Straight Arrow Connector 97">
            <a:extLst>
              <a:ext uri="{FF2B5EF4-FFF2-40B4-BE49-F238E27FC236}">
                <a16:creationId xmlns:a16="http://schemas.microsoft.com/office/drawing/2014/main" id="{41E9F6A6-8622-4303-B46B-8275DD6C83C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406369" y="3108424"/>
            <a:ext cx="827087" cy="264319"/>
          </a:xfrm>
          <a:prstGeom prst="straightConnector1">
            <a:avLst/>
          </a:prstGeom>
          <a:noFill/>
          <a:ln w="12700" algn="ctr">
            <a:solidFill>
              <a:srgbClr val="17375E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8" name="Straight Arrow Connector 97">
            <a:extLst>
              <a:ext uri="{FF2B5EF4-FFF2-40B4-BE49-F238E27FC236}">
                <a16:creationId xmlns:a16="http://schemas.microsoft.com/office/drawing/2014/main" id="{C078DE50-0388-4834-8A30-67BD6AC3C88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38747" y="2083345"/>
            <a:ext cx="673100" cy="185738"/>
          </a:xfrm>
          <a:prstGeom prst="straightConnector1">
            <a:avLst/>
          </a:prstGeom>
          <a:noFill/>
          <a:ln w="12700" algn="ctr">
            <a:solidFill>
              <a:srgbClr val="17375E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Box 492">
            <a:extLst>
              <a:ext uri="{FF2B5EF4-FFF2-40B4-BE49-F238E27FC236}">
                <a16:creationId xmlns:a16="http://schemas.microsoft.com/office/drawing/2014/main" id="{A724D03B-4643-40DB-8688-0F08DE5EC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33" y="3237267"/>
            <a:ext cx="69532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rep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</a:t>
            </a: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, rep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3</a:t>
            </a:r>
            <a:endParaRPr lang="zh-CN" altLang="en-US" sz="105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0" name="TextBox 493">
            <a:extLst>
              <a:ext uri="{FF2B5EF4-FFF2-40B4-BE49-F238E27FC236}">
                <a16:creationId xmlns:a16="http://schemas.microsoft.com/office/drawing/2014/main" id="{AF779DD8-D936-46A1-9F6D-E353675BE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810" y="2140209"/>
            <a:ext cx="43497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5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rep</a:t>
            </a:r>
            <a:r>
              <a:rPr lang="en-US" altLang="zh-CN" sz="105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endParaRPr lang="zh-CN" altLang="en-US" sz="105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1" name="TextBox 497">
            <a:extLst>
              <a:ext uri="{FF2B5EF4-FFF2-40B4-BE49-F238E27FC236}">
                <a16:creationId xmlns:a16="http://schemas.microsoft.com/office/drawing/2014/main" id="{D0BACF0C-5F3F-4666-B7CF-1265E20F1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984" y="2158355"/>
            <a:ext cx="614362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client</a:t>
            </a:r>
            <a:endParaRPr lang="zh-CN" altLang="en-US" sz="2000" b="0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2" name="TextBox 498">
            <a:extLst>
              <a:ext uri="{FF2B5EF4-FFF2-40B4-BE49-F238E27FC236}">
                <a16:creationId xmlns:a16="http://schemas.microsoft.com/office/drawing/2014/main" id="{F9E7692F-2AB5-4889-9AA9-A5D27ADBC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43" y="3560862"/>
            <a:ext cx="615950" cy="297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client</a:t>
            </a:r>
            <a:endParaRPr lang="zh-CN" altLang="en-US" sz="2000" b="0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123" name="Picture 8">
            <a:extLst>
              <a:ext uri="{FF2B5EF4-FFF2-40B4-BE49-F238E27FC236}">
                <a16:creationId xmlns:a16="http://schemas.microsoft.com/office/drawing/2014/main" id="{D14073AB-E08E-404A-823E-202E0C3BF9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43" y="3151496"/>
            <a:ext cx="512765" cy="428801"/>
          </a:xfrm>
          <a:prstGeom prst="rect">
            <a:avLst/>
          </a:prstGeom>
        </p:spPr>
      </p:pic>
      <p:pic>
        <p:nvPicPr>
          <p:cNvPr id="124" name="Picture 8">
            <a:extLst>
              <a:ext uri="{FF2B5EF4-FFF2-40B4-BE49-F238E27FC236}">
                <a16:creationId xmlns:a16="http://schemas.microsoft.com/office/drawing/2014/main" id="{F9484B57-8A41-4454-9764-8A90E1EE60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20" y="1781522"/>
            <a:ext cx="512765" cy="428801"/>
          </a:xfrm>
          <a:prstGeom prst="rect">
            <a:avLst/>
          </a:prstGeom>
        </p:spPr>
      </p:pic>
      <p:pic>
        <p:nvPicPr>
          <p:cNvPr id="125" name="Picture 9">
            <a:extLst>
              <a:ext uri="{FF2B5EF4-FFF2-40B4-BE49-F238E27FC236}">
                <a16:creationId xmlns:a16="http://schemas.microsoft.com/office/drawing/2014/main" id="{00989D08-C53A-4F86-AD26-60318880C3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591" y="2508506"/>
            <a:ext cx="375121" cy="581438"/>
          </a:xfrm>
          <a:prstGeom prst="rect">
            <a:avLst/>
          </a:prstGeom>
        </p:spPr>
      </p:pic>
      <p:pic>
        <p:nvPicPr>
          <p:cNvPr id="126" name="Picture 9">
            <a:extLst>
              <a:ext uri="{FF2B5EF4-FFF2-40B4-BE49-F238E27FC236}">
                <a16:creationId xmlns:a16="http://schemas.microsoft.com/office/drawing/2014/main" id="{61B3A7C1-D717-4D70-8FAD-9A08AEFDA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10" y="3375673"/>
            <a:ext cx="375121" cy="581438"/>
          </a:xfrm>
          <a:prstGeom prst="rect">
            <a:avLst/>
          </a:prstGeom>
        </p:spPr>
      </p:pic>
      <p:sp>
        <p:nvSpPr>
          <p:cNvPr id="127" name="TextBox 432">
            <a:extLst>
              <a:ext uri="{FF2B5EF4-FFF2-40B4-BE49-F238E27FC236}">
                <a16:creationId xmlns:a16="http://schemas.microsoft.com/office/drawing/2014/main" id="{9C2231CF-F08E-4FB9-B813-B36734F11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559" y="1456136"/>
            <a:ext cx="6413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1</a:t>
            </a:r>
            <a:endParaRPr lang="zh-CN" altLang="en-US" sz="160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8" name="TextBox 441">
            <a:extLst>
              <a:ext uri="{FF2B5EF4-FFF2-40B4-BE49-F238E27FC236}">
                <a16:creationId xmlns:a16="http://schemas.microsoft.com/office/drawing/2014/main" id="{1CEFE4EC-12F9-4EA8-8175-268979AEB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0444" y="1472343"/>
            <a:ext cx="6838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2</a:t>
            </a:r>
            <a:endParaRPr lang="zh-CN" altLang="en-US" sz="160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29" name="TextBox 441">
            <a:extLst>
              <a:ext uri="{FF2B5EF4-FFF2-40B4-BE49-F238E27FC236}">
                <a16:creationId xmlns:a16="http://schemas.microsoft.com/office/drawing/2014/main" id="{06DB5F02-0176-49B1-A79E-2C9592227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308" y="1460790"/>
            <a:ext cx="8084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50000"/>
              </a:spcBef>
              <a:buClr>
                <a:srgbClr val="0099CC"/>
              </a:buClr>
              <a:buSzPct val="130000"/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Eurostile LT Std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Eurostile LT Std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rgbClr val="0099CC"/>
              </a:buClr>
              <a:buFont typeface="Eurostile LT Std" pitchFamily="34" charset="0"/>
              <a:buChar char="–"/>
              <a:defRPr sz="2000">
                <a:solidFill>
                  <a:schemeClr val="tx1"/>
                </a:solidFill>
                <a:latin typeface="Eurostile LT Std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F"/>
              <a:defRPr sz="2000">
                <a:solidFill>
                  <a:schemeClr val="tx1"/>
                </a:solidFill>
                <a:latin typeface="Eurostile LT Std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Font typeface="Wingdings" pitchFamily="2" charset="2"/>
              <a:buChar char="s"/>
              <a:defRPr sz="2000">
                <a:solidFill>
                  <a:schemeClr val="tx1"/>
                </a:solidFill>
                <a:latin typeface="Eurostile LT Std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 i="1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req</a:t>
            </a:r>
            <a:r>
              <a:rPr lang="en-US" altLang="zh-CN" sz="1600" b="0" i="1" baseline="-25000" dirty="0">
                <a:solidFill>
                  <a:srgbClr val="000000"/>
                </a:solidFill>
                <a:latin typeface="Calibri" pitchFamily="34" charset="0"/>
                <a:ea typeface="宋体" pitchFamily="2" charset="-122"/>
              </a:rPr>
              <a:t>3</a:t>
            </a:r>
            <a:endParaRPr lang="zh-CN" altLang="en-US" sz="1600" b="0" i="1" baseline="-25000" dirty="0">
              <a:solidFill>
                <a:srgbClr val="000000"/>
              </a:solidFill>
              <a:latin typeface="Calibri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8011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FC3C-2990-454A-814C-B4BB8B7A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Paxos</a:t>
            </a:r>
            <a:r>
              <a:rPr lang="en-US" dirty="0"/>
              <a:t> Failure-Free Message Pattern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44AE28-93AB-49FF-B51E-B76F68BFB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960" y="176784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E92C7D-4FB9-4979-9349-5C2464AFD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960" y="176784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F9B427F0-AC1A-40D4-8DEF-88FDDAF964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5010" y="1939290"/>
            <a:ext cx="51435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38D07CDF-26AC-4061-9FE3-A31F550ED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7860" y="2053590"/>
            <a:ext cx="5715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6B3014B-CB9B-448B-9D75-4242730C9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660" y="176784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9C8587-D8A4-4D46-BA01-35641B1BB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660" y="233934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D2F0A2-EC21-4061-88DD-F622316C3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660" y="348234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Sn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1D4B765C-3ABA-4057-85A5-A21C5EFFD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0710" y="2110740"/>
            <a:ext cx="742950" cy="131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9BA46A2C-201E-465D-8674-509D9BE1F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810" y="2625090"/>
            <a:ext cx="228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E0B4ED53-8D18-4FC4-A419-B8FB5C87B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13710" y="2167890"/>
            <a:ext cx="9144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48FA2C6C-9FE0-42FC-880F-D55023942C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0860" y="2110740"/>
            <a:ext cx="74295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3203D562-8508-46B4-94E2-5BC3F78859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13710" y="1939290"/>
            <a:ext cx="800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BA3E42-990A-4204-A9C1-9DC430B01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910" y="108204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6C122DD6-2B2D-4DC2-B80C-B7693EDC6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0660" y="1424940"/>
            <a:ext cx="17145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A26EA75F-6946-4C52-A820-877745B068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85310" y="1882140"/>
            <a:ext cx="51435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C09FD3C9-97E3-4432-9426-4C085BB4A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8160" y="1996440"/>
            <a:ext cx="5715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DD3F061-4A0B-4DAB-A5E6-8075F9474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960" y="171069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FD5C70-3CB3-4CCE-B6FF-C06309E5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960" y="228219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2C1605-8DDB-4C62-8D32-0D0EBF26C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3960" y="342519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Sn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5E0A11AD-4EDC-4571-A6B8-63313D3F06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1010" y="2053590"/>
            <a:ext cx="742950" cy="131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D9E41B9E-217F-4FE4-B8E2-1EEA0A258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110" y="2567940"/>
            <a:ext cx="228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31B7A97A-106A-4F15-8C54-68A509B63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4010" y="1996440"/>
            <a:ext cx="742950" cy="131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AF5080B5-FE52-49E9-A5F8-7502EAF7E0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1160" y="1939290"/>
            <a:ext cx="5715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F7E5AED7-C016-4546-AB8A-08E5F4759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8310" y="1882139"/>
            <a:ext cx="628650" cy="70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F698599F-DAE9-4646-9877-67BA64D43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1160" y="3653790"/>
            <a:ext cx="800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A7238142-AFF7-450F-B1A6-BDD181C2F1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4010" y="1882140"/>
            <a:ext cx="9144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FD45A5-C911-41BB-82CA-16279C0EE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560" y="171069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C66F77-F611-470D-A512-3B0488D7B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560" y="228219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2CD96B9-0A69-4B13-9FF2-601146462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560" y="342519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Sn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85D10868-6BBA-4627-9F50-FCADA1F65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710" y="2567940"/>
            <a:ext cx="228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EBF60BF2-4B8F-4814-80AD-2DE0A6C91A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4010" y="2625090"/>
            <a:ext cx="914400" cy="971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B399703D-F7CA-412B-B811-AFD33D188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370" y="3334550"/>
            <a:ext cx="6719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0000FF"/>
                </a:solidFill>
                <a:latin typeface="Times" panose="02020603050405020304" pitchFamily="18" charset="0"/>
              </a:rPr>
              <a:t>ACK</a:t>
            </a:r>
            <a:endParaRPr lang="en-US" altLang="en-US" sz="3000" i="1" dirty="0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9E59CD2D-536C-41F3-B148-35DC3760F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4" y="2628695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0000FF"/>
                </a:solidFill>
                <a:latin typeface="Times" panose="02020603050405020304" pitchFamily="18" charset="0"/>
              </a:rPr>
              <a:t>READ</a:t>
            </a:r>
            <a:endParaRPr lang="en-US" altLang="en-US" sz="3000" i="1" dirty="0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ED724F91-9173-4989-997E-5BEAEA77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477" y="2549113"/>
            <a:ext cx="1095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0000FF"/>
                </a:solidFill>
                <a:latin typeface="Times" panose="02020603050405020304" pitchFamily="18" charset="0"/>
              </a:rPr>
              <a:t>GATHER</a:t>
            </a:r>
            <a:endParaRPr lang="en-US" altLang="en-US" sz="3000" i="1" dirty="0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C7B3F2-6FA9-4CC5-A6CA-6A1F48CB7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060" y="108204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2EF5A182-40CB-4ADB-9DFD-40FB3DC179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71310" y="1424940"/>
            <a:ext cx="28575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" name="AutoShape 39">
            <a:extLst>
              <a:ext uri="{FF2B5EF4-FFF2-40B4-BE49-F238E27FC236}">
                <a16:creationId xmlns:a16="http://schemas.microsoft.com/office/drawing/2014/main" id="{8CD93EEF-48B9-45F6-BFCE-EE516DC0171F}"/>
              </a:ext>
            </a:extLst>
          </p:cNvPr>
          <p:cNvSpPr>
            <a:spLocks/>
          </p:cNvSpPr>
          <p:nvPr/>
        </p:nvSpPr>
        <p:spPr bwMode="auto">
          <a:xfrm rot="16200000">
            <a:off x="2556510" y="2796540"/>
            <a:ext cx="571500" cy="2514600"/>
          </a:xfrm>
          <a:prstGeom prst="leftBrace">
            <a:avLst>
              <a:gd name="adj1" fmla="val 3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id="{CEBCED81-E0B4-4D94-9E35-46D92C613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056" y="4339590"/>
            <a:ext cx="142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Read phase</a:t>
            </a:r>
          </a:p>
        </p:txBody>
      </p:sp>
      <p:sp>
        <p:nvSpPr>
          <p:cNvPr id="42" name="AutoShape 41">
            <a:extLst>
              <a:ext uri="{FF2B5EF4-FFF2-40B4-BE49-F238E27FC236}">
                <a16:creationId xmlns:a16="http://schemas.microsoft.com/office/drawing/2014/main" id="{E9F66D3C-1D76-4184-A415-44DF1E593D19}"/>
              </a:ext>
            </a:extLst>
          </p:cNvPr>
          <p:cNvSpPr>
            <a:spLocks/>
          </p:cNvSpPr>
          <p:nvPr/>
        </p:nvSpPr>
        <p:spPr bwMode="auto">
          <a:xfrm rot="5400000">
            <a:off x="5185410" y="2682240"/>
            <a:ext cx="571500" cy="2743200"/>
          </a:xfrm>
          <a:prstGeom prst="rightBrace">
            <a:avLst>
              <a:gd name="adj1" fmla="val 40000"/>
              <a:gd name="adj2" fmla="val 4887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" name="Text Box 42">
            <a:extLst>
              <a:ext uri="{FF2B5EF4-FFF2-40B4-BE49-F238E27FC236}">
                <a16:creationId xmlns:a16="http://schemas.microsoft.com/office/drawing/2014/main" id="{99109E08-99E9-47E4-8666-AE5FB14E7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707" y="4339590"/>
            <a:ext cx="16337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/>
              <a:t>Impose phase</a:t>
            </a:r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BBB5371F-4DA0-42A8-8236-FE3FD5F05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916" y="1241584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0000FF"/>
                </a:solidFill>
                <a:latin typeface="Times" panose="02020603050405020304" pitchFamily="18" charset="0"/>
              </a:rPr>
              <a:t>request</a:t>
            </a:r>
            <a:endParaRPr lang="en-US" altLang="en-US" sz="3000" i="1" dirty="0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6D8CEEE6-F2D1-4EBE-897A-152C6979A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370" y="1450061"/>
            <a:ext cx="659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0000FF"/>
                </a:solidFill>
                <a:latin typeface="Times" panose="02020603050405020304" pitchFamily="18" charset="0"/>
              </a:rPr>
              <a:t>reply</a:t>
            </a:r>
            <a:endParaRPr lang="en-US" altLang="en-US" sz="3000" i="1" dirty="0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46" name="Text Box 36">
            <a:extLst>
              <a:ext uri="{FF2B5EF4-FFF2-40B4-BE49-F238E27FC236}">
                <a16:creationId xmlns:a16="http://schemas.microsoft.com/office/drawing/2014/main" id="{042AA0B9-B08C-4BB7-BA7A-8558A1138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6473" y="2888219"/>
            <a:ext cx="1031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rgbClr val="0000FF"/>
                </a:solidFill>
                <a:latin typeface="Times" panose="02020603050405020304" pitchFamily="18" charset="0"/>
              </a:rPr>
              <a:t>IMPOSE</a:t>
            </a:r>
            <a:endParaRPr lang="en-US" altLang="en-US" sz="3000" i="1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3025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FD55-7E70-4221-9F06-0C607B5D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91E8-E0C2-4F64-A899-09BA10B4C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READ phase involves no updates/new consensus proposals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makes the leader catch up with what happened before</a:t>
            </a:r>
          </a:p>
          <a:p>
            <a:endParaRPr lang="en-US" sz="2000" dirty="0"/>
          </a:p>
          <a:p>
            <a:r>
              <a:rPr lang="en-US" sz="2000" dirty="0"/>
              <a:t>Most of the time the leader will remain the same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nothing happened before (e.g., new requests)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15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8E46-C696-4640-A741-BF4088A9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DF361-F6DE-45A9-B3F1-78EA11FDC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Run READ phase only when the leader changes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and for multiple Synod instances simultaneously</a:t>
            </a:r>
          </a:p>
          <a:p>
            <a:endParaRPr lang="en-US" sz="2000" dirty="0"/>
          </a:p>
          <a:p>
            <a:r>
              <a:rPr lang="en-US" sz="2000" dirty="0"/>
              <a:t>Use the same ballot number for all future Synod instances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run only IMPOSE phases in future instances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Each message includes ballot number (from the last READ phase) and </a:t>
            </a:r>
            <a:r>
              <a:rPr lang="en-US" sz="2000" dirty="0" err="1"/>
              <a:t>SeqNum</a:t>
            </a:r>
            <a:r>
              <a:rPr lang="en-US" sz="2000" dirty="0"/>
              <a:t>, e.g., </a:t>
            </a:r>
            <a:r>
              <a:rPr lang="en-US" sz="2000" dirty="0" err="1"/>
              <a:t>SeqNum</a:t>
            </a:r>
            <a:r>
              <a:rPr lang="en-US" sz="2000" dirty="0"/>
              <a:t> = 11 when we're trying to agree what the 11</a:t>
            </a:r>
            <a:r>
              <a:rPr lang="en-US" sz="2000" baseline="30000" dirty="0"/>
              <a:t>th</a:t>
            </a:r>
            <a:r>
              <a:rPr lang="en-US" sz="2000" dirty="0"/>
              <a:t> operation should be</a:t>
            </a:r>
          </a:p>
          <a:p>
            <a:endParaRPr lang="en-US" sz="2000" dirty="0"/>
          </a:p>
          <a:p>
            <a:r>
              <a:rPr lang="en-US" sz="2000" dirty="0"/>
              <a:t>When a process increments a ballot number it also READs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e.g., when leader changes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948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C704-8170-4042-8009-25A86461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C1B70D-92CA-481C-8C0A-75EF462E7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182880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F1B2AC-DECF-4654-BFCC-FCAA04FEB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182880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A807F28F-8299-4B77-9BF1-843AEDA25F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3150" y="2000250"/>
            <a:ext cx="51435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EF3067AE-14DB-476F-BB5C-F1B7D62B63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114550"/>
            <a:ext cx="5715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4252CF-8EAB-4A44-B92D-5A7429988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82880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8162AA-165B-4190-A5D6-85BC16CED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40030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4605BA-BAA2-4CB2-863D-B10BA6340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4330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Sn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23847E33-7D06-4CD0-A8C3-2E4A011E5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8850" y="2171700"/>
            <a:ext cx="742950" cy="131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9480C889-4661-4B9E-9F55-F6F592E3E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2686050"/>
            <a:ext cx="228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329DD688-66EF-4A1E-A1D8-8E751717C6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1850" y="2228850"/>
            <a:ext cx="9144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33ECF360-CBA6-475C-9845-39C088BBE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2171700"/>
            <a:ext cx="74295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CA87131-82DE-4479-AF4B-DB72E1C1B3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1850" y="2000250"/>
            <a:ext cx="800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7723E1-19E0-4120-B96D-492AF6D71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106" y="112276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1284654C-BF14-4ADE-A261-9E1C2D70AC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856" y="1465660"/>
            <a:ext cx="17145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B7F5C4E3-5E80-4978-9A3E-7493BEE4D3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43450" y="1943100"/>
            <a:ext cx="51435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8D84CAE8-29BA-4482-A628-7F684807C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6300" y="2057400"/>
            <a:ext cx="5715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7F0AF05-4B76-4FF2-815D-4D8011CD8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177165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9485BB-DE41-4B07-A94B-97FA023EE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234315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28D5A6-6585-45DA-9A64-6C29A9F55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348615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Sn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BA76F59A-CB7E-427C-A978-EE735DCDD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2114550"/>
            <a:ext cx="742950" cy="131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75BB55A2-7D75-4A1C-B099-96E9D8EC3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2628900"/>
            <a:ext cx="228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D9035396-DAA6-48EC-9297-FE44C6AF3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2150" y="2057400"/>
            <a:ext cx="742950" cy="1314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57104535-FF2B-4426-A304-7EAB6313A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2000250"/>
            <a:ext cx="5715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710185E0-71BA-4A46-BD7D-FB6E89696E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6450" y="1885950"/>
            <a:ext cx="514350" cy="57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F8C4E011-C9C6-41F4-81AA-C8A88EA59C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3714750"/>
            <a:ext cx="800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F4210308-BB91-46D6-82C1-26CEF800A8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2150" y="1943100"/>
            <a:ext cx="9144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F0904D3-4B6E-44D3-B816-FF3DEC85D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177165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1442DF1-BDF8-4744-BFC7-C57F25433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234315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34104B8-2E6C-41F1-8105-6496F6133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700" y="348615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Sn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CF283D14-EF2B-4B34-ADFD-944E99598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2628900"/>
            <a:ext cx="2286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  <a:p>
            <a:pPr algn="ctr"/>
            <a:r>
              <a:rPr lang="en-US" altLang="en-US" sz="1500" b="1"/>
              <a:t>.</a:t>
            </a:r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930AD6F6-5471-4104-AA76-3487B52AA8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2150" y="2686050"/>
            <a:ext cx="914400" cy="971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5DCB6E7E-46D0-4FF5-AEC7-41E1C4ACE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0510" y="3387209"/>
            <a:ext cx="6719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0000FF"/>
                </a:solidFill>
                <a:latin typeface="Times" panose="02020603050405020304" pitchFamily="18" charset="0"/>
              </a:rPr>
              <a:t>ACK</a:t>
            </a:r>
            <a:endParaRPr lang="en-US" altLang="en-US" sz="3000" i="1" dirty="0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95CB77DD-4CDF-47B9-8D97-50A7BBC66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640" y="2686050"/>
            <a:ext cx="81304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rgbClr val="0000FF"/>
                </a:solidFill>
                <a:latin typeface="Times" panose="02020603050405020304" pitchFamily="18" charset="0"/>
              </a:rPr>
              <a:t>READ</a:t>
            </a:r>
            <a:endParaRPr lang="en-US" altLang="en-US" sz="3000" i="1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BB4DE085-D53A-43B8-8DD6-C0A2CF72F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2185" y="2695575"/>
            <a:ext cx="1095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rgbClr val="0000FF"/>
                </a:solidFill>
                <a:latin typeface="Times" panose="02020603050405020304" pitchFamily="18" charset="0"/>
              </a:rPr>
              <a:t>GATHER</a:t>
            </a:r>
            <a:endParaRPr lang="en-US" altLang="en-US" sz="3000" i="1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2AF932-697F-4265-B385-93ED2CECB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143000"/>
            <a:ext cx="342900" cy="3429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DDAAB4E6-F0F7-4221-BA41-B075336173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29450" y="1485900"/>
            <a:ext cx="28575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1800"/>
          </a:p>
        </p:txBody>
      </p:sp>
      <p:sp>
        <p:nvSpPr>
          <p:cNvPr id="40" name="AutoShape 39">
            <a:extLst>
              <a:ext uri="{FF2B5EF4-FFF2-40B4-BE49-F238E27FC236}">
                <a16:creationId xmlns:a16="http://schemas.microsoft.com/office/drawing/2014/main" id="{F698313F-7BF8-46E5-98D8-5ADB0D381CB5}"/>
              </a:ext>
            </a:extLst>
          </p:cNvPr>
          <p:cNvSpPr>
            <a:spLocks/>
          </p:cNvSpPr>
          <p:nvPr/>
        </p:nvSpPr>
        <p:spPr bwMode="auto">
          <a:xfrm rot="16200000">
            <a:off x="2914650" y="2857500"/>
            <a:ext cx="571500" cy="2514600"/>
          </a:xfrm>
          <a:prstGeom prst="leftBrace">
            <a:avLst>
              <a:gd name="adj1" fmla="val 3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id="{FB6DC121-6A04-4430-8BF8-D81EC9B18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196" y="4400550"/>
            <a:ext cx="14285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Read phase</a:t>
            </a:r>
          </a:p>
        </p:txBody>
      </p:sp>
      <p:sp>
        <p:nvSpPr>
          <p:cNvPr id="42" name="AutoShape 41">
            <a:extLst>
              <a:ext uri="{FF2B5EF4-FFF2-40B4-BE49-F238E27FC236}">
                <a16:creationId xmlns:a16="http://schemas.microsoft.com/office/drawing/2014/main" id="{7D0EE90D-88FC-484B-82CE-4E4149BE3C1D}"/>
              </a:ext>
            </a:extLst>
          </p:cNvPr>
          <p:cNvSpPr>
            <a:spLocks/>
          </p:cNvSpPr>
          <p:nvPr/>
        </p:nvSpPr>
        <p:spPr bwMode="auto">
          <a:xfrm rot="5400000">
            <a:off x="5543550" y="2743200"/>
            <a:ext cx="571500" cy="2743200"/>
          </a:xfrm>
          <a:prstGeom prst="rightBrace">
            <a:avLst>
              <a:gd name="adj1" fmla="val 40000"/>
              <a:gd name="adj2" fmla="val 4887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43" name="Text Box 42">
            <a:extLst>
              <a:ext uri="{FF2B5EF4-FFF2-40B4-BE49-F238E27FC236}">
                <a16:creationId xmlns:a16="http://schemas.microsoft.com/office/drawing/2014/main" id="{C780D69D-EABB-4F16-8674-EB71641E2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847" y="4400550"/>
            <a:ext cx="16337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/>
              <a:t>Impose phase</a:t>
            </a:r>
          </a:p>
        </p:txBody>
      </p:sp>
      <p:sp>
        <p:nvSpPr>
          <p:cNvPr id="44" name="Text Box 43">
            <a:extLst>
              <a:ext uri="{FF2B5EF4-FFF2-40B4-BE49-F238E27FC236}">
                <a16:creationId xmlns:a16="http://schemas.microsoft.com/office/drawing/2014/main" id="{F6F8E14A-A7A4-4224-ADBA-F1BE7EABE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9113" y="1282304"/>
            <a:ext cx="8515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rgbClr val="0000FF"/>
                </a:solidFill>
                <a:latin typeface="Times" panose="02020603050405020304" pitchFamily="18" charset="0"/>
              </a:rPr>
              <a:t>request</a:t>
            </a:r>
            <a:endParaRPr lang="en-US" altLang="en-US" sz="3000" i="1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45" name="Text Box 44">
            <a:extLst>
              <a:ext uri="{FF2B5EF4-FFF2-40B4-BE49-F238E27FC236}">
                <a16:creationId xmlns:a16="http://schemas.microsoft.com/office/drawing/2014/main" id="{0103A1D7-3EB3-4FD4-BCBE-BB012CEFC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433" y="1478756"/>
            <a:ext cx="6591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rgbClr val="0000FF"/>
                </a:solidFill>
                <a:latin typeface="Times" panose="02020603050405020304" pitchFamily="18" charset="0"/>
              </a:rPr>
              <a:t>reply</a:t>
            </a:r>
            <a:endParaRPr lang="en-US" altLang="en-US" sz="3000" i="1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  <p:sp>
        <p:nvSpPr>
          <p:cNvPr id="46" name="Text Box 36">
            <a:extLst>
              <a:ext uri="{FF2B5EF4-FFF2-40B4-BE49-F238E27FC236}">
                <a16:creationId xmlns:a16="http://schemas.microsoft.com/office/drawing/2014/main" id="{490E018B-6750-4DFB-8AB9-697A88E62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4613" y="2949179"/>
            <a:ext cx="10310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>
                <a:solidFill>
                  <a:srgbClr val="0000FF"/>
                </a:solidFill>
                <a:latin typeface="Times" panose="02020603050405020304" pitchFamily="18" charset="0"/>
              </a:rPr>
              <a:t>IMPOSE</a:t>
            </a:r>
            <a:endParaRPr lang="en-US" altLang="en-US" sz="3000" i="1">
              <a:solidFill>
                <a:srgbClr val="0000FF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064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044A-B249-4E99-A4EB-49B4C059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43CD9-CBF6-423B-893F-595A90E9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Holes/Gaps detected in the READ phase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leader detected a value in READ/GATHER for requests 1-12, 14, and 17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but not for 13, 15 and 16</a:t>
            </a:r>
          </a:p>
          <a:p>
            <a:endParaRPr lang="en-US" dirty="0"/>
          </a:p>
          <a:p>
            <a:r>
              <a:rPr lang="en-US" dirty="0"/>
              <a:t>The leader than runs the IMPOSE phase for instances 13, 15 and 16 with a special proposal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dirty="0" err="1"/>
              <a:t>noop</a:t>
            </a:r>
            <a:r>
              <a:rPr lang="en-US" dirty="0"/>
              <a:t> value (“do nothing”)</a:t>
            </a:r>
          </a:p>
        </p:txBody>
      </p:sp>
    </p:spTree>
    <p:extLst>
      <p:ext uri="{BB962C8B-B14F-4D97-AF65-F5344CB8AC3E}">
        <p14:creationId xmlns:p14="http://schemas.microsoft.com/office/powerpoint/2010/main" val="325867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F847D-3728-43D2-B7C1-584040AC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6.2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0AB50E2B-6549-4E82-BACF-F31B8B52B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Explain why any consensus algorithm that uses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</a:t>
            </a:r>
            <a:r>
              <a:rPr lang="en-US" altLang="en-US" dirty="0">
                <a:ea typeface="ＭＳ Ｐゴシック" panose="020B0600070205080204" pitchFamily="34" charset="-128"/>
              </a:rPr>
              <a:t>P actually solves uniform consensus</a:t>
            </a: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6E67E79B-F9EB-4614-A9D0-DF8B468EC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fr-FR" altLang="en-US" dirty="0">
              <a:solidFill>
                <a:schemeClr val="bg2"/>
              </a:solidFill>
              <a:latin typeface="Eurostile LT St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103961</TotalTime>
  <Words>5276</Words>
  <Application>Microsoft Office PowerPoint</Application>
  <PresentationFormat>全屏显示(16:9)</PresentationFormat>
  <Paragraphs>1121</Paragraphs>
  <Slides>96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10" baseType="lpstr">
      <vt:lpstr>等线 Light</vt:lpstr>
      <vt:lpstr>Eurostile LT Std</vt:lpstr>
      <vt:lpstr>Microsoft YaHei</vt:lpstr>
      <vt:lpstr>Microsoft YaHei</vt:lpstr>
      <vt:lpstr>宋体</vt:lpstr>
      <vt:lpstr>幼圆</vt:lpstr>
      <vt:lpstr>Arial</vt:lpstr>
      <vt:lpstr>Calibri</vt:lpstr>
      <vt:lpstr>Cambria Math</vt:lpstr>
      <vt:lpstr>Courier New</vt:lpstr>
      <vt:lpstr>Times</vt:lpstr>
      <vt:lpstr>Times New Roman</vt:lpstr>
      <vt:lpstr>Wingdings</vt:lpstr>
      <vt:lpstr>Office Theme</vt:lpstr>
      <vt:lpstr>Distributed Algorithms Consensus – Part I</vt:lpstr>
      <vt:lpstr>Outline</vt:lpstr>
      <vt:lpstr>Outline</vt:lpstr>
      <vt:lpstr>Consensus</vt:lpstr>
      <vt:lpstr>Basic concept</vt:lpstr>
      <vt:lpstr>binary consensus/agreement</vt:lpstr>
      <vt:lpstr>Consensus</vt:lpstr>
      <vt:lpstr>Consensus</vt:lpstr>
      <vt:lpstr>Uniform consensus</vt:lpstr>
      <vt:lpstr>Uniform consensus</vt:lpstr>
      <vt:lpstr>State Machine Replication (SMR, or Blockchain)</vt:lpstr>
      <vt:lpstr>From Consensus to SMR (or Blockchain)</vt:lpstr>
      <vt:lpstr>The Stack </vt:lpstr>
      <vt:lpstr>Consensus is harder than it looks</vt:lpstr>
      <vt:lpstr>Industry deployment</vt:lpstr>
      <vt:lpstr>This course</vt:lpstr>
      <vt:lpstr>Consensus algorithm I</vt:lpstr>
      <vt:lpstr>Hierarchical Consensus</vt:lpstr>
      <vt:lpstr>Hierarchical Consensus</vt:lpstr>
      <vt:lpstr>Hierarchical Consensus</vt:lpstr>
      <vt:lpstr>Hierarchical Consensus</vt:lpstr>
      <vt:lpstr>Correctness argument: Agreement  </vt:lpstr>
      <vt:lpstr>Uniform consensus</vt:lpstr>
      <vt:lpstr>Consensus Algorithm II </vt:lpstr>
      <vt:lpstr>Consensus algorithm II</vt:lpstr>
      <vt:lpstr>Consensus algorithm II</vt:lpstr>
      <vt:lpstr>Consensus algorithm II</vt:lpstr>
      <vt:lpstr>Consensus algorithm II</vt:lpstr>
      <vt:lpstr>Consensus algorithm II</vt:lpstr>
      <vt:lpstr>Correctness argument: Uniform agreement</vt:lpstr>
      <vt:lpstr>Total Order Broadcast Agenda</vt:lpstr>
      <vt:lpstr>Why total order?</vt:lpstr>
      <vt:lpstr>Reliable broadcast</vt:lpstr>
      <vt:lpstr>Causal order</vt:lpstr>
      <vt:lpstr>Total order</vt:lpstr>
      <vt:lpstr>Total order broadcast</vt:lpstr>
      <vt:lpstr>Total order broadcast + causality</vt:lpstr>
      <vt:lpstr>Total Order: Where and why?</vt:lpstr>
      <vt:lpstr>Total Order Broadcast Agenda</vt:lpstr>
      <vt:lpstr>Total Order Broadcast specification</vt:lpstr>
      <vt:lpstr>Total Order Broadcast Agenda</vt:lpstr>
      <vt:lpstr>Consensus-Based Total-Order Broadcast</vt:lpstr>
      <vt:lpstr>Consensus-Based Total-Order Broadcast</vt:lpstr>
      <vt:lpstr>Exercises</vt:lpstr>
      <vt:lpstr>Problem w/ network faults</vt:lpstr>
      <vt:lpstr>Crash faults + network faults</vt:lpstr>
      <vt:lpstr>Crash faults + network faults</vt:lpstr>
      <vt:lpstr>The consensus problem is not yet solved!</vt:lpstr>
      <vt:lpstr>Consensus algorithm III</vt:lpstr>
      <vt:lpstr>Network faults or timing assumptions</vt:lpstr>
      <vt:lpstr>P</vt:lpstr>
      <vt:lpstr>Diamonds do make a difference?</vt:lpstr>
      <vt:lpstr>Alg. I: Agreement violation with P</vt:lpstr>
      <vt:lpstr>Alg. II: Agreement violation with P </vt:lpstr>
      <vt:lpstr>Consensus algorithm III</vt:lpstr>
      <vt:lpstr>Consensus algorithm III</vt:lpstr>
      <vt:lpstr>Consensus algorithm III </vt:lpstr>
      <vt:lpstr>Consensus algorithm III </vt:lpstr>
      <vt:lpstr>Consensus algorithm III </vt:lpstr>
      <vt:lpstr>Consensus algorithm III </vt:lpstr>
      <vt:lpstr>Consensus algorithm III</vt:lpstr>
      <vt:lpstr>Consensus algorithm III</vt:lpstr>
      <vt:lpstr>Consensus algorithm III</vt:lpstr>
      <vt:lpstr>Consensus algorithm III</vt:lpstr>
      <vt:lpstr>Message Pattern</vt:lpstr>
      <vt:lpstr>Example 1</vt:lpstr>
      <vt:lpstr>Example 2</vt:lpstr>
      <vt:lpstr>Example 3</vt:lpstr>
      <vt:lpstr>Example 4</vt:lpstr>
      <vt:lpstr>Correctness</vt:lpstr>
      <vt:lpstr>Correctness argument: Termination</vt:lpstr>
      <vt:lpstr>Correctness argument: Agreement</vt:lpstr>
      <vt:lpstr>Correctness argument: Agreement</vt:lpstr>
      <vt:lpstr>Agreement does not depend on FD</vt:lpstr>
      <vt:lpstr>Paxos/Synod algorithm</vt:lpstr>
      <vt:lpstr>Eventual leader detector</vt:lpstr>
      <vt:lpstr>Obstruction-free Consensus (ofcons)</vt:lpstr>
      <vt:lpstr>Obstruction-free Consensus</vt:lpstr>
      <vt:lpstr>Consensus vs. OF-Consensus</vt:lpstr>
      <vt:lpstr>Consensus vs. OF-Consensus</vt:lpstr>
      <vt:lpstr>Consensus using  and ofcons</vt:lpstr>
      <vt:lpstr>OFCons</vt:lpstr>
      <vt:lpstr>Synod</vt:lpstr>
      <vt:lpstr>Synod</vt:lpstr>
      <vt:lpstr>Synod</vt:lpstr>
      <vt:lpstr>Synod</vt:lpstr>
      <vt:lpstr>Performance</vt:lpstr>
      <vt:lpstr>From Synod to Paxos</vt:lpstr>
      <vt:lpstr>Paxos</vt:lpstr>
      <vt:lpstr>From Consensus to SMR (or Blockchain)</vt:lpstr>
      <vt:lpstr>Paxos Failure-Free Message Pattern</vt:lpstr>
      <vt:lpstr>Observation</vt:lpstr>
      <vt:lpstr>Optimization</vt:lpstr>
      <vt:lpstr>Optimization</vt:lpstr>
      <vt:lpstr>Noop</vt:lpstr>
      <vt:lpstr>Exercise 6.2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区块链思想、技术及应用场景</dc:title>
  <dc:creator>milane</dc:creator>
  <cp:lastModifiedBy>vboxuser</cp:lastModifiedBy>
  <cp:revision>4262</cp:revision>
  <cp:lastPrinted>2015-09-20T23:02:57Z</cp:lastPrinted>
  <dcterms:created xsi:type="dcterms:W3CDTF">2010-10-17T19:58:05Z</dcterms:created>
  <dcterms:modified xsi:type="dcterms:W3CDTF">2024-12-05T03:50:06Z</dcterms:modified>
</cp:coreProperties>
</file>