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664" r:id="rId2"/>
    <p:sldId id="1760" r:id="rId3"/>
    <p:sldId id="1761" r:id="rId4"/>
    <p:sldId id="1762" r:id="rId5"/>
    <p:sldId id="1763" r:id="rId6"/>
    <p:sldId id="1765" r:id="rId7"/>
    <p:sldId id="1764" r:id="rId8"/>
    <p:sldId id="1766" r:id="rId9"/>
    <p:sldId id="1767" r:id="rId10"/>
    <p:sldId id="1769" r:id="rId11"/>
    <p:sldId id="1770" r:id="rId12"/>
    <p:sldId id="1771" r:id="rId13"/>
    <p:sldId id="1772" r:id="rId14"/>
    <p:sldId id="1773" r:id="rId15"/>
    <p:sldId id="1774" r:id="rId16"/>
    <p:sldId id="1775" r:id="rId17"/>
    <p:sldId id="1776" r:id="rId18"/>
    <p:sldId id="1777" r:id="rId19"/>
    <p:sldId id="1778" r:id="rId20"/>
    <p:sldId id="1779" r:id="rId21"/>
    <p:sldId id="1781" r:id="rId22"/>
    <p:sldId id="1782" r:id="rId23"/>
    <p:sldId id="1783" r:id="rId24"/>
    <p:sldId id="1784" r:id="rId25"/>
    <p:sldId id="1785" r:id="rId26"/>
    <p:sldId id="1786" r:id="rId27"/>
    <p:sldId id="1780" r:id="rId28"/>
    <p:sldId id="1787" r:id="rId29"/>
    <p:sldId id="1788" r:id="rId30"/>
    <p:sldId id="1789" r:id="rId31"/>
    <p:sldId id="1790" r:id="rId32"/>
    <p:sldId id="1791" r:id="rId33"/>
    <p:sldId id="1792" r:id="rId34"/>
    <p:sldId id="1793" r:id="rId35"/>
    <p:sldId id="1795" r:id="rId36"/>
    <p:sldId id="1800" r:id="rId37"/>
    <p:sldId id="1801" r:id="rId38"/>
    <p:sldId id="1796" r:id="rId39"/>
    <p:sldId id="1797" r:id="rId40"/>
    <p:sldId id="1798" r:id="rId41"/>
    <p:sldId id="1799" r:id="rId42"/>
    <p:sldId id="1802" r:id="rId43"/>
    <p:sldId id="1803" r:id="rId44"/>
    <p:sldId id="1804" r:id="rId45"/>
    <p:sldId id="1805" r:id="rId46"/>
    <p:sldId id="1806" r:id="rId47"/>
    <p:sldId id="1807" r:id="rId48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733" autoAdjust="0"/>
  </p:normalViewPr>
  <p:slideViewPr>
    <p:cSldViewPr snapToGrid="0">
      <p:cViewPr varScale="1">
        <p:scale>
          <a:sx n="143" d="100"/>
          <a:sy n="143" d="100"/>
        </p:scale>
        <p:origin x="994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Consensus - part II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E10F-5B9B-436D-968C-EC255417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Executions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4DA4-4C5E-4581-A7D7-EF6C9494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execution is </a:t>
            </a:r>
            <a:r>
              <a:rPr lang="en-US" dirty="0">
                <a:solidFill>
                  <a:srgbClr val="FF0000"/>
                </a:solidFill>
              </a:rPr>
              <a:t>fair</a:t>
            </a:r>
            <a:r>
              <a:rPr lang="en-US" dirty="0"/>
              <a:t> if for every (</a:t>
            </a:r>
            <a:r>
              <a:rPr lang="en-US" dirty="0" err="1"/>
              <a:t>p,m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p,m</a:t>
            </a:r>
            <a:r>
              <a:rPr lang="en-US" dirty="0"/>
              <a:t>) is enabled then it eventually occurs</a:t>
            </a:r>
          </a:p>
          <a:p>
            <a:endParaRPr lang="en-US" dirty="0"/>
          </a:p>
          <a:p>
            <a:r>
              <a:rPr lang="en-US" dirty="0"/>
              <a:t>When (</a:t>
            </a:r>
            <a:r>
              <a:rPr lang="en-US" dirty="0" err="1"/>
              <a:t>p,m</a:t>
            </a:r>
            <a:r>
              <a:rPr lang="en-US" dirty="0"/>
              <a:t>) occurs?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Eventually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exactly?: depends on the asynchronous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EBE-9B23-4F45-9018-23DA0A3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Configuration Valency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B01D-017C-4871-96BF-06FAFC93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configuration C 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Univalent</a:t>
            </a:r>
            <a:r>
              <a:rPr lang="en-US" sz="2000" dirty="0"/>
              <a:t>, if in all possible executions (that extend C), in all reachable configurations the same value is decided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i.e., the outcome of consensus is predictable from C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0-valent</a:t>
            </a:r>
            <a:r>
              <a:rPr lang="en-US" sz="2000" dirty="0"/>
              <a:t>, if this value is 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1-valent</a:t>
            </a:r>
            <a:r>
              <a:rPr lang="en-US" sz="2000" dirty="0"/>
              <a:t>, if this value is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Otherwise, the configuration is </a:t>
            </a:r>
            <a:r>
              <a:rPr lang="en-US" sz="2000" b="1" dirty="0"/>
              <a:t>bivalent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/>
              <a:t>i.e., the outcome of consensus is unpredictable from 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18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68AA-6C19-464B-9D12-2898CC19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2F75-6511-4D46-B3DD-F7DA89B0A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949504"/>
            <a:ext cx="8712200" cy="3818430"/>
          </a:xfrm>
        </p:spPr>
        <p:txBody>
          <a:bodyPr/>
          <a:lstStyle/>
          <a:p>
            <a:r>
              <a:rPr lang="en-US" sz="2000" dirty="0"/>
              <a:t>1) Show that there is a bivalent initial configuration</a:t>
            </a:r>
          </a:p>
          <a:p>
            <a:r>
              <a:rPr lang="en-US" sz="2000" dirty="0"/>
              <a:t>2) Starting from a bivalent configuration, show that there always exists a path that reaches another bivalent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BAE0-7A24-4CBF-A62B-396EFE94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Bivalent Initialization Lemma (BIL)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8961-FFF0-45A9-B5E6-1212535D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a bivalent initial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i.e., the consensus decision value cannot always be determined from the inputs (proposals) only.</a:t>
            </a:r>
          </a:p>
          <a:p>
            <a:endParaRPr lang="en-US" dirty="0"/>
          </a:p>
          <a:p>
            <a:r>
              <a:rPr lang="en-US" dirty="0"/>
              <a:t>Proof idea: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Assume, by contradiction, all initial configurations are univalent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the fact that 1 process might fail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Show contradiction</a:t>
            </a:r>
          </a:p>
          <a:p>
            <a:endParaRPr lang="en-US" dirty="0"/>
          </a:p>
          <a:p>
            <a:r>
              <a:rPr lang="en-US" dirty="0"/>
              <a:t>NB: No contradiction if no processes fail!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Think of a simple asynchronous consensus algorithm (w/o process failures)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ED8D-260D-436D-AFFC-5CA01080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 Proof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6A4D1A-59EE-45AD-AA62-62B5652B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54" y="3264696"/>
            <a:ext cx="830263" cy="7604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594F92-9FF2-4055-A340-03947DC1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28" y="825038"/>
            <a:ext cx="3333750" cy="563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0 0 0 …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9F8855-932D-4169-9A01-0B4A7887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341" y="864725"/>
            <a:ext cx="3333750" cy="563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1 1 1 … 1</a:t>
            </a:r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8FBF0D88-8026-42A4-ABBD-E06E28EC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8" y="1458450"/>
            <a:ext cx="295275" cy="1800225"/>
          </a:xfrm>
          <a:prstGeom prst="down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A15A5ECC-6BAB-497E-A649-99DACB58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41" y="1514013"/>
            <a:ext cx="422275" cy="1730375"/>
          </a:xfrm>
          <a:prstGeom prst="downArrow">
            <a:avLst>
              <a:gd name="adj1" fmla="val 50000"/>
              <a:gd name="adj2" fmla="val 499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1795E-538A-47AF-B503-1AFE56B9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991" y="3237457"/>
            <a:ext cx="830262" cy="7604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9EAD33-3B74-4E86-B829-B7C53F5D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28" y="1680700"/>
            <a:ext cx="1971675" cy="495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0 0 0 …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2F8004-CE1A-49F5-A649-FDF5DFF6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991" y="1653713"/>
            <a:ext cx="2055812" cy="565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0 0 0 … 1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C47F8-D537-4637-AEEA-3C889D25C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241" y="189501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A30AA-EA4E-40D0-94C0-E366733E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041" y="1679113"/>
            <a:ext cx="2055812" cy="565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0 1 1 … 1 1 </a:t>
            </a:r>
          </a:p>
        </p:txBody>
      </p:sp>
      <p:sp>
        <p:nvSpPr>
          <p:cNvPr id="14" name="Down Arrow 14">
            <a:extLst>
              <a:ext uri="{FF2B5EF4-FFF2-40B4-BE49-F238E27FC236}">
                <a16:creationId xmlns:a16="http://schemas.microsoft.com/office/drawing/2014/main" id="{40015CA0-8D6F-4A25-88CF-A3DB8EEC8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191" y="2344275"/>
            <a:ext cx="223837" cy="900113"/>
          </a:xfrm>
          <a:prstGeom prst="downArrow">
            <a:avLst>
              <a:gd name="adj1" fmla="val 50000"/>
              <a:gd name="adj2" fmla="val 502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E654F-EF34-4E02-880A-772F2F10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741" y="3210470"/>
            <a:ext cx="830262" cy="758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0/1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99030-5F68-473C-AABB-CAEF596B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503" y="3305720"/>
            <a:ext cx="830263" cy="7604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0/1</a:t>
            </a:r>
          </a:p>
        </p:txBody>
      </p:sp>
      <p:sp>
        <p:nvSpPr>
          <p:cNvPr id="17" name="Down Arrow 17">
            <a:extLst>
              <a:ext uri="{FF2B5EF4-FFF2-40B4-BE49-F238E27FC236}">
                <a16:creationId xmlns:a16="http://schemas.microsoft.com/office/drawing/2014/main" id="{9E4A9D78-EBA5-443C-BB6D-DEC2A194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528" y="2285538"/>
            <a:ext cx="223838" cy="901700"/>
          </a:xfrm>
          <a:prstGeom prst="downArrow">
            <a:avLst>
              <a:gd name="adj1" fmla="val 50000"/>
              <a:gd name="adj2" fmla="val 503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8" name="Down Arrow 18">
            <a:extLst>
              <a:ext uri="{FF2B5EF4-FFF2-40B4-BE49-F238E27FC236}">
                <a16:creationId xmlns:a16="http://schemas.microsoft.com/office/drawing/2014/main" id="{4344A66F-0A3A-4476-B7F6-F231B677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41" y="2396663"/>
            <a:ext cx="225425" cy="900112"/>
          </a:xfrm>
          <a:prstGeom prst="down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E0347-A8DE-468D-9A09-EF6BFC58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853" y="3318420"/>
            <a:ext cx="828675" cy="7588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0/1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AD17DC-1AAC-46E5-91D5-148E404F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341" y="350574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8DF59-EB9B-4DD1-9FE1-8103E3F3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15" y="4066132"/>
            <a:ext cx="84573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There are two </a:t>
            </a:r>
            <a:r>
              <a:rPr lang="en-US" altLang="en-US" sz="2000" dirty="0" err="1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adjanced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 initial configurations C and C' such that </a:t>
            </a:r>
          </a:p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C is 0-valent and C' is 1-valent</a:t>
            </a:r>
          </a:p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C and C' differ only in input of 1 process, say pi</a:t>
            </a:r>
          </a:p>
        </p:txBody>
      </p:sp>
    </p:spTree>
    <p:extLst>
      <p:ext uri="{BB962C8B-B14F-4D97-AF65-F5344CB8AC3E}">
        <p14:creationId xmlns:p14="http://schemas.microsoft.com/office/powerpoint/2010/main" val="23263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C713-5F6F-473F-B3E6-B5CBA662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 Proof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F70A-D546-48EC-B645-3B1BDB58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Assume 2 executions ex and ex'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 starts from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ex' starts from C’</a:t>
            </a:r>
          </a:p>
          <a:p>
            <a:endParaRPr lang="en-US" dirty="0"/>
          </a:p>
          <a:p>
            <a:r>
              <a:rPr lang="en-US" dirty="0"/>
              <a:t>pi fails upon initialization in both ex and ex’</a:t>
            </a:r>
          </a:p>
          <a:p>
            <a:endParaRPr lang="en-US" dirty="0"/>
          </a:p>
          <a:p>
            <a:r>
              <a:rPr lang="en-US" dirty="0"/>
              <a:t>Other than initial config ex and ex' are identical</a:t>
            </a:r>
          </a:p>
          <a:p>
            <a:endParaRPr lang="en-US" dirty="0"/>
          </a:p>
          <a:p>
            <a:r>
              <a:rPr lang="en-US" dirty="0"/>
              <a:t>No process other than pi (i.e., no correct process) can distinguish ex from ex’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Should decide the same in both executions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in C they decide 0 and in C' they decide 1</a:t>
            </a:r>
          </a:p>
          <a:p>
            <a:endParaRPr lang="en-US" dirty="0"/>
          </a:p>
          <a:p>
            <a:r>
              <a:rPr lang="en-US" dirty="0"/>
              <a:t>A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9202-9DAD-49AA-9F6E-CEFA6DF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4638-95BA-491F-9845-20D0323A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BIL -&gt; there is a bivalent initial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NB: BIL holds for n≥2 only</a:t>
            </a:r>
          </a:p>
          <a:p>
            <a:endParaRPr lang="en-US" sz="2000" dirty="0"/>
          </a:p>
          <a:p>
            <a:r>
              <a:rPr lang="en-US" sz="2000" dirty="0"/>
              <a:t>Extension lemma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Show that from any bivalent configuration C we can always reach another bivalent configuration C’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Even in fair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FDE1-DAFF-4647-95C2-F2CB017E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956-582B-4D58-AEFA-369BD39A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dirty="0"/>
              <a:t> C'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 (</a:t>
            </a:r>
            <a:r>
              <a:rPr lang="en-US" dirty="0" err="1"/>
              <a:t>p,m</a:t>
            </a:r>
            <a:r>
              <a:rPr lang="en-US" dirty="0"/>
              <a:t>) in configuration C leads to C’</a:t>
            </a:r>
          </a:p>
          <a:p>
            <a:endParaRPr lang="en-US" dirty="0"/>
          </a:p>
          <a:p>
            <a:r>
              <a:rPr lang="en-US" dirty="0"/>
              <a:t>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dirty="0"/>
              <a:t> C'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Exists a sequence 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dirty="0"/>
              <a:t> C1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dirty="0"/>
              <a:t> C2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dirty="0"/>
              <a:t> …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dirty="0"/>
              <a:t> C’</a:t>
            </a:r>
          </a:p>
          <a:p>
            <a:endParaRPr lang="en-US" dirty="0"/>
          </a:p>
          <a:p>
            <a:r>
              <a:rPr lang="en-US" dirty="0"/>
              <a:t>C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-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dirty="0"/>
              <a:t> C'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Exists such a sequence in which (</a:t>
            </a:r>
            <a:r>
              <a:rPr lang="en-US" sz="2000" dirty="0" err="1"/>
              <a:t>p,m</a:t>
            </a:r>
            <a:r>
              <a:rPr lang="en-US" sz="2000" dirty="0"/>
              <a:t>) does not occur</a:t>
            </a:r>
          </a:p>
        </p:txBody>
      </p:sp>
    </p:spTree>
    <p:extLst>
      <p:ext uri="{BB962C8B-B14F-4D97-AF65-F5344CB8AC3E}">
        <p14:creationId xmlns:p14="http://schemas.microsoft.com/office/powerpoint/2010/main" val="246519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A5AA-2542-4898-BA43-5127A671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2A0D-F174-451F-838D-BD51A1B0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For any bivalent configuration C and any process p, and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p,m</a:t>
            </a:r>
            <a:r>
              <a:rPr lang="en-US" altLang="en-US" sz="2000" dirty="0">
                <a:ea typeface="ＭＳ Ｐゴシック" panose="020B0600070205080204" pitchFamily="34" charset="-128"/>
              </a:rPr>
              <a:t>) enabled in C, there are configurations C' and C”,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s.t.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sz="2000" baseline="-25000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-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C</a:t>
            </a:r>
            <a:r>
              <a:rPr lang="en-US" altLang="en-US" sz="2000" dirty="0">
                <a:ea typeface="ＭＳ Ｐゴシック" panose="020B0600070205080204" pitchFamily="34" charset="-128"/>
              </a:rPr>
              <a:t>', and             // C might be equal to C’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C'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C</a:t>
            </a:r>
            <a:r>
              <a:rPr lang="en-US" altLang="en-US" sz="2000" dirty="0">
                <a:ea typeface="ＭＳ Ｐゴシック" panose="020B0600070205080204" pitchFamily="34" charset="-128"/>
              </a:rPr>
              <a:t>”, 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C” is bivalent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60F60B-14F0-44A6-B787-D3BA4A47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256" y="2685135"/>
            <a:ext cx="760413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07D704-6996-49FB-9B6C-E7218EA884D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26428" y="3214275"/>
            <a:ext cx="729316" cy="2017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9A97A-5C52-4A6D-938F-3DF5474D86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50310" y="3606678"/>
            <a:ext cx="927098" cy="2532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D55C6D-BD82-4866-B366-06035245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359" y="3315173"/>
            <a:ext cx="665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DAD96-5A58-4867-830F-13A8CCD7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568" y="2935732"/>
            <a:ext cx="7344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(-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FAAA1-5FBD-4E85-BDC7-954C8F451663}"/>
              </a:ext>
            </a:extLst>
          </p:cNvPr>
          <p:cNvSpPr/>
          <p:nvPr/>
        </p:nvSpPr>
        <p:spPr bwMode="auto">
          <a:xfrm>
            <a:off x="3840660" y="3606678"/>
            <a:ext cx="1009650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EEB9EE-E1C3-4E1E-BD0D-8887A42A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740" y="3187027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04172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C20C-8EBA-4A32-89F0-F10FC16F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060808-F3C3-4C72-A301-075DD35E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04" y="856692"/>
            <a:ext cx="758825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8B4266-F4DF-420B-A6F8-A4ECE2D97B1B}"/>
              </a:ext>
            </a:extLst>
          </p:cNvPr>
          <p:cNvCxnSpPr>
            <a:cxnSpLocks noChangeShapeType="1"/>
            <a:stCxn id="4" idx="6"/>
            <a:endCxn id="6" idx="0"/>
          </p:cNvCxnSpPr>
          <p:nvPr/>
        </p:nvCxnSpPr>
        <p:spPr bwMode="auto">
          <a:xfrm>
            <a:off x="2839629" y="1222611"/>
            <a:ext cx="2053522" cy="465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EB8825A-878E-440D-811E-FD5F75D02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651" y="1687624"/>
            <a:ext cx="4445000" cy="18986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55550-F35C-4F54-86BF-4C18A76D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570" y="1948767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C’0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2F52CA-6961-44B5-A499-44E9C471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533" y="2734580"/>
            <a:ext cx="801687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C’1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B7E810-AE85-4A5B-B9A9-66CE33C6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758" y="2872692"/>
            <a:ext cx="801687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C’2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5CE08-67BA-4A7F-B914-2F60AD59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208" y="2034492"/>
            <a:ext cx="1250950" cy="7937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/>
              <a:t>C’106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49825AC-C2C0-4243-890A-E2ECFA09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133" y="918627"/>
            <a:ext cx="2508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A bivalent configuration C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1E06694-4313-43C8-ACEF-62361A4EB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761" y="1206911"/>
            <a:ext cx="35317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The set </a:t>
            </a:r>
            <a:r>
              <a:rPr lang="en-US" altLang="en-US" sz="1600" b="1" dirty="0"/>
              <a:t>C'</a:t>
            </a:r>
            <a:r>
              <a:rPr lang="en-US" altLang="en-US" sz="1600" dirty="0"/>
              <a:t> of configurations that can </a:t>
            </a:r>
          </a:p>
          <a:p>
            <a:pPr eaLnBrk="1" hangingPunct="1"/>
            <a:r>
              <a:rPr lang="en-US" altLang="en-US" sz="1600" dirty="0"/>
              <a:t>be reached </a:t>
            </a:r>
            <a:r>
              <a:rPr lang="en-US" altLang="en-US" sz="1600" b="1" dirty="0"/>
              <a:t>without </a:t>
            </a:r>
            <a:r>
              <a:rPr lang="en-US" altLang="en-US" sz="1600" dirty="0"/>
              <a:t>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E29F7C-7273-43C0-A609-3FD9B124F768}"/>
              </a:ext>
            </a:extLst>
          </p:cNvPr>
          <p:cNvCxnSpPr>
            <a:cxnSpLocks noChangeShapeType="1"/>
            <a:stCxn id="7" idx="3"/>
            <a:endCxn id="14" idx="0"/>
          </p:cNvCxnSpPr>
          <p:nvPr/>
        </p:nvCxnSpPr>
        <p:spPr bwMode="auto">
          <a:xfrm flipH="1">
            <a:off x="2460217" y="2501614"/>
            <a:ext cx="820757" cy="152257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3C5B0F-0596-4910-9169-AAE08E5A9CA8}"/>
              </a:ext>
            </a:extLst>
          </p:cNvPr>
          <p:cNvSpPr/>
          <p:nvPr/>
        </p:nvSpPr>
        <p:spPr bwMode="auto">
          <a:xfrm>
            <a:off x="1955392" y="4024187"/>
            <a:ext cx="1009650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EAF13D-DF97-43DF-9FF1-E43B1271CC9D}"/>
              </a:ext>
            </a:extLst>
          </p:cNvPr>
          <p:cNvSpPr/>
          <p:nvPr/>
        </p:nvSpPr>
        <p:spPr bwMode="auto">
          <a:xfrm>
            <a:off x="3257233" y="4104592"/>
            <a:ext cx="1008062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48E47-A6CF-4E17-A042-E239502EE881}"/>
              </a:ext>
            </a:extLst>
          </p:cNvPr>
          <p:cNvSpPr/>
          <p:nvPr/>
        </p:nvSpPr>
        <p:spPr bwMode="auto">
          <a:xfrm>
            <a:off x="4733608" y="4076017"/>
            <a:ext cx="1009650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FA7686-F13A-40B7-B5DF-3B27A97D1CBA}"/>
              </a:ext>
            </a:extLst>
          </p:cNvPr>
          <p:cNvCxnSpPr>
            <a:cxnSpLocks noChangeShapeType="1"/>
            <a:stCxn id="8" idx="4"/>
            <a:endCxn id="15" idx="0"/>
          </p:cNvCxnSpPr>
          <p:nvPr/>
        </p:nvCxnSpPr>
        <p:spPr bwMode="auto">
          <a:xfrm flipH="1">
            <a:off x="3762058" y="3382280"/>
            <a:ext cx="136525" cy="7223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C53001-6538-4A7D-90F6-F70B0A44046E}"/>
              </a:ext>
            </a:extLst>
          </p:cNvPr>
          <p:cNvCxnSpPr>
            <a:cxnSpLocks noChangeShapeType="1"/>
            <a:stCxn id="9" idx="4"/>
            <a:endCxn id="16" idx="0"/>
          </p:cNvCxnSpPr>
          <p:nvPr/>
        </p:nvCxnSpPr>
        <p:spPr bwMode="auto">
          <a:xfrm>
            <a:off x="5065395" y="3520392"/>
            <a:ext cx="173038" cy="5556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3A4CE-26AA-43F2-8022-2A1B78EE7CB5}"/>
              </a:ext>
            </a:extLst>
          </p:cNvPr>
          <p:cNvCxnSpPr>
            <a:cxnSpLocks noChangeShapeType="1"/>
            <a:stCxn id="10" idx="4"/>
          </p:cNvCxnSpPr>
          <p:nvPr/>
        </p:nvCxnSpPr>
        <p:spPr bwMode="auto">
          <a:xfrm>
            <a:off x="6222683" y="2828242"/>
            <a:ext cx="288925" cy="114776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C3A264A-3873-4331-80D1-10CFFCEB16D4}"/>
              </a:ext>
            </a:extLst>
          </p:cNvPr>
          <p:cNvSpPr/>
          <p:nvPr/>
        </p:nvSpPr>
        <p:spPr bwMode="auto">
          <a:xfrm>
            <a:off x="6075045" y="3976005"/>
            <a:ext cx="1273175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C’’106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AE7660-34C1-4099-938F-DD6B0160FA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291" y="1570440"/>
            <a:ext cx="717550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A6511C-0CA1-4E7B-9E74-406144A8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29" y="1606452"/>
            <a:ext cx="18742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extension by 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92C1D9-E295-4F50-9DEA-660345E2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45" y="3722005"/>
            <a:ext cx="7173913" cy="1266826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FF2A1C53-1E3E-44DF-9728-62A730F4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" y="2843671"/>
            <a:ext cx="23161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The set </a:t>
            </a:r>
            <a:r>
              <a:rPr lang="en-US" altLang="en-US" sz="1600" b="1" dirty="0"/>
              <a:t>C</a:t>
            </a:r>
            <a:r>
              <a:rPr lang="en-US" sz="1600" b="1" dirty="0"/>
              <a:t>"</a:t>
            </a:r>
            <a:r>
              <a:rPr lang="en-US" altLang="en-US" sz="1600" dirty="0"/>
              <a:t> of configurations that can be reached from those from </a:t>
            </a:r>
            <a:r>
              <a:rPr lang="en-US" altLang="en-US" sz="1600" b="1" dirty="0"/>
              <a:t>C' </a:t>
            </a:r>
            <a:r>
              <a:rPr lang="en-US" altLang="en-US" sz="1600" dirty="0"/>
              <a:t>with 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854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 animBg="1"/>
      <p:bldP spid="15" grpId="0" animBg="1"/>
      <p:bldP spid="16" grpId="0" animBg="1"/>
      <p:bldP spid="20" grpId="0" animBg="1"/>
      <p:bldP spid="22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Consensus I</a:t>
            </a:r>
            <a:r>
              <a:rPr lang="zh-CN" altLang="en-US" dirty="0">
                <a:ea typeface="ＭＳ Ｐゴシック" panose="020B0600070205080204" pitchFamily="34" charset="-128"/>
              </a:rPr>
              <a:t>， </a:t>
            </a:r>
            <a:r>
              <a:rPr lang="en-US" altLang="zh-CN" dirty="0">
                <a:ea typeface="ＭＳ Ｐゴシック" panose="020B0600070205080204" pitchFamily="34" charset="-128"/>
              </a:rPr>
              <a:t>II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and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III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err="1">
                <a:ea typeface="ＭＳ Ｐゴシック" panose="020B0600070205080204" pitchFamily="34" charset="-128"/>
              </a:rPr>
              <a:t>Paxos</a:t>
            </a:r>
            <a:r>
              <a:rPr lang="en-US" altLang="en-US" dirty="0">
                <a:ea typeface="ＭＳ Ｐゴシック" panose="020B0600070205080204" pitchFamily="34" charset="-128"/>
              </a:rPr>
              <a:t>/Synod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58015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848E-8A42-4BD5-94D0-E30292E1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92D2-4765-4009-A238-D6DA40B58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3" y="748916"/>
            <a:ext cx="8652478" cy="38184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Restated Claim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 </a:t>
            </a:r>
            <a:r>
              <a:rPr lang="en-US" b="1" dirty="0"/>
              <a:t>C"</a:t>
            </a:r>
            <a:r>
              <a:rPr lang="en-US" dirty="0"/>
              <a:t> contains a bivalent configuration</a:t>
            </a:r>
          </a:p>
          <a:p>
            <a:endParaRPr lang="en-US" dirty="0"/>
          </a:p>
          <a:p>
            <a:r>
              <a:rPr lang="en-US" dirty="0"/>
              <a:t>Proof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contradiction. That is, suppose </a:t>
            </a:r>
            <a:r>
              <a:rPr lang="en-US" b="1" dirty="0"/>
              <a:t>C"</a:t>
            </a:r>
            <a:r>
              <a:rPr lang="en-US" dirty="0"/>
              <a:t> has univalent configurations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configurations C”0 and C”1 in </a:t>
            </a:r>
            <a:r>
              <a:rPr lang="en-US" b="1" dirty="0"/>
              <a:t>C"</a:t>
            </a:r>
            <a:r>
              <a:rPr lang="en-US" dirty="0"/>
              <a:t>, and C'0 and C'1 in </a:t>
            </a:r>
            <a:r>
              <a:rPr lang="en-US" b="1" dirty="0"/>
              <a:t>C' </a:t>
            </a:r>
            <a:r>
              <a:rPr lang="en-US" dirty="0"/>
              <a:t>such that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C”0 is 0-valent, C”1 is 1-valent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C'0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dirty="0"/>
              <a:t> C”0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C'1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dirty="0"/>
              <a:t> C”1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C'0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q,m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' </a:t>
            </a:r>
            <a:r>
              <a:rPr lang="en-US" dirty="0"/>
              <a:t>C'1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D401D-EA03-45FC-AF87-64E46273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581" y="2887027"/>
            <a:ext cx="760413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6BAA2-6709-434E-96C8-724EC8223EB0}"/>
              </a:ext>
            </a:extLst>
          </p:cNvPr>
          <p:cNvCxnSpPr>
            <a:cxnSpLocks noChangeShapeType="1"/>
            <a:stCxn id="4" idx="2"/>
            <a:endCxn id="6" idx="7"/>
          </p:cNvCxnSpPr>
          <p:nvPr/>
        </p:nvCxnSpPr>
        <p:spPr bwMode="auto">
          <a:xfrm flipH="1">
            <a:off x="7088079" y="3252946"/>
            <a:ext cx="395502" cy="41370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5A54C97-F6F2-46E0-B281-0A85384F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41" y="3572028"/>
            <a:ext cx="803275" cy="6461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C’0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5C93F-CE57-42E0-AE21-3C51BE9DE5C5}"/>
              </a:ext>
            </a:extLst>
          </p:cNvPr>
          <p:cNvCxnSpPr>
            <a:cxnSpLocks noChangeShapeType="1"/>
            <a:stCxn id="6" idx="6"/>
          </p:cNvCxnSpPr>
          <p:nvPr/>
        </p:nvCxnSpPr>
        <p:spPr bwMode="auto">
          <a:xfrm>
            <a:off x="7205716" y="3895878"/>
            <a:ext cx="730250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85F4ED-9943-4D84-B530-3F91231B17A5}"/>
              </a:ext>
            </a:extLst>
          </p:cNvPr>
          <p:cNvSpPr/>
          <p:nvPr/>
        </p:nvSpPr>
        <p:spPr bwMode="auto">
          <a:xfrm>
            <a:off x="7778803" y="4181628"/>
            <a:ext cx="1009650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90668-E6BF-4D77-9E03-B8DE97AF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675" y="3756763"/>
            <a:ext cx="665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6F7C8-A9CD-45E3-B411-25120F7A577E}"/>
              </a:ext>
            </a:extLst>
          </p:cNvPr>
          <p:cNvCxnSpPr>
            <a:cxnSpLocks noChangeShapeType="1"/>
            <a:stCxn id="6" idx="2"/>
          </p:cNvCxnSpPr>
          <p:nvPr/>
        </p:nvCxnSpPr>
        <p:spPr bwMode="auto">
          <a:xfrm flipH="1">
            <a:off x="5475343" y="3895084"/>
            <a:ext cx="927098" cy="2532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937A47D-91D8-424E-9C95-52348853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53" y="3808565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/>
              <a:t>C’1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DF149-0524-40E5-B208-4D554B93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342" y="3655957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</a:t>
            </a:r>
            <a:r>
              <a:rPr lang="en-US" altLang="en-US" sz="1600" dirty="0" err="1"/>
              <a:t>q,m</a:t>
            </a:r>
            <a:r>
              <a:rPr lang="en-US" altLang="en-US" sz="1600" dirty="0"/>
              <a:t>’)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ADF5E5-B469-4C1B-AA73-AE1247A4E1E5}"/>
              </a:ext>
            </a:extLst>
          </p:cNvPr>
          <p:cNvCxnSpPr>
            <a:cxnSpLocks noChangeShapeType="1"/>
            <a:stCxn id="11" idx="5"/>
            <a:endCxn id="14" idx="2"/>
          </p:cNvCxnSpPr>
          <p:nvPr/>
        </p:nvCxnSpPr>
        <p:spPr bwMode="auto">
          <a:xfrm>
            <a:off x="5383337" y="4361412"/>
            <a:ext cx="761929" cy="33932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91407B-9032-48B7-AFB4-259C19168B8E}"/>
              </a:ext>
            </a:extLst>
          </p:cNvPr>
          <p:cNvSpPr/>
          <p:nvPr/>
        </p:nvSpPr>
        <p:spPr bwMode="auto">
          <a:xfrm>
            <a:off x="6145266" y="4345140"/>
            <a:ext cx="1009650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  <a:ea typeface="ＭＳ Ｐゴシック" charset="-128"/>
              </a:rPr>
              <a:t>C’’1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0CDD8-37E5-4316-9F2B-F7826171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593" y="4526115"/>
            <a:ext cx="665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</a:t>
            </a:r>
            <a:r>
              <a:rPr lang="en-US" altLang="en-US" sz="1600" dirty="0" err="1"/>
              <a:t>p,m</a:t>
            </a:r>
            <a:r>
              <a:rPr lang="en-US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12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1" grpId="0" animBg="1"/>
      <p:bldP spid="12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0949-C651-4E6D-9AD9-61725B9E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B47DC0-0E7A-4C51-80F9-B7D08817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758" y="769933"/>
            <a:ext cx="760413" cy="730250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A99F55-CE08-4D7B-B265-15D5FFCB3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21150" y="1292860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16175E-B1A1-4CF7-9318-8FD43585909B}"/>
              </a:ext>
            </a:extLst>
          </p:cNvPr>
          <p:cNvSpPr/>
          <p:nvPr/>
        </p:nvSpPr>
        <p:spPr bwMode="auto">
          <a:xfrm>
            <a:off x="4735513" y="1548448"/>
            <a:ext cx="1009650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57291-222C-42D8-99C6-0C9FEA51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998" y="1254876"/>
            <a:ext cx="3429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Say this config in C’’ is 0-valent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06206-459A-4976-B541-EE887915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675" y="1102916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E01C32-3F05-4D8A-841A-80149A0E6035}"/>
              </a:ext>
            </a:extLst>
          </p:cNvPr>
          <p:cNvCxnSpPr>
            <a:cxnSpLocks noChangeShapeType="1"/>
            <a:stCxn id="4" idx="3"/>
            <a:endCxn id="10" idx="7"/>
          </p:cNvCxnSpPr>
          <p:nvPr/>
        </p:nvCxnSpPr>
        <p:spPr bwMode="auto">
          <a:xfrm flipH="1">
            <a:off x="3236984" y="1393240"/>
            <a:ext cx="280134" cy="3992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22E3796-A969-4216-8E88-B058BE5E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697673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595B28-0A82-49D6-B2B9-9AFBEAECF7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52675" y="2334260"/>
            <a:ext cx="407988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FF48F7-20AF-4A81-A8F8-F43165A60D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70247" y="3459798"/>
            <a:ext cx="342716" cy="4548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064120B-560E-4AA5-950F-0DC927A3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2850198"/>
            <a:ext cx="801688" cy="6461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B5DB37-E033-458F-B280-5C73DFEC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48" y="3807653"/>
            <a:ext cx="801687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429C9-A96F-409D-B50E-25F3E8A423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4225" y="2188210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CDFEFE4-0D30-4DCA-AC4E-A6D63334364C}"/>
              </a:ext>
            </a:extLst>
          </p:cNvPr>
          <p:cNvSpPr/>
          <p:nvPr/>
        </p:nvSpPr>
        <p:spPr bwMode="auto">
          <a:xfrm>
            <a:off x="3938588" y="2443798"/>
            <a:ext cx="1008062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A8566-FAC4-464B-A8BF-FB5C373C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99136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D512C-E6F9-467A-B685-ED94714606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6513" y="3269298"/>
            <a:ext cx="731837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CB0EDB4-03F4-4AC0-9058-4537CDD313D8}"/>
              </a:ext>
            </a:extLst>
          </p:cNvPr>
          <p:cNvSpPr/>
          <p:nvPr/>
        </p:nvSpPr>
        <p:spPr bwMode="auto">
          <a:xfrm>
            <a:off x="3221331" y="3508323"/>
            <a:ext cx="1008063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43D25-4F0E-438D-910E-8F6EC0F7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307244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494330-3190-4563-8C1D-C625A117CD37}"/>
              </a:ext>
            </a:extLst>
          </p:cNvPr>
          <p:cNvCxnSpPr>
            <a:cxnSpLocks noChangeShapeType="1"/>
            <a:stCxn id="14" idx="5"/>
            <a:endCxn id="24" idx="2"/>
          </p:cNvCxnSpPr>
          <p:nvPr/>
        </p:nvCxnSpPr>
        <p:spPr bwMode="auto">
          <a:xfrm>
            <a:off x="1896431" y="4360500"/>
            <a:ext cx="802130" cy="227364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D54F28-023D-4C0C-8823-0A393D3B05E3}"/>
              </a:ext>
            </a:extLst>
          </p:cNvPr>
          <p:cNvSpPr/>
          <p:nvPr/>
        </p:nvSpPr>
        <p:spPr bwMode="auto">
          <a:xfrm>
            <a:off x="2698561" y="4232264"/>
            <a:ext cx="1009650" cy="7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E4D22-6CD6-4D44-AA20-B5F6DF78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759" y="403327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08B60-A2B0-4690-AD2B-5BA77D992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45" y="3622987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1-valent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71A004-83BF-41FA-A09A-B5029BFD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348" y="4654409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1-valent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D772E-D189-4988-BC2E-C379E457E745}"/>
              </a:ext>
            </a:extLst>
          </p:cNvPr>
          <p:cNvSpPr>
            <a:spLocks noChangeArrowheads="1"/>
          </p:cNvSpPr>
          <p:nvPr/>
        </p:nvSpPr>
        <p:spPr bwMode="auto">
          <a:xfrm rot="1445563">
            <a:off x="1178047" y="1742707"/>
            <a:ext cx="4065588" cy="226062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E5A33-EF0B-401A-BA4F-66BDFDEA7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61" y="1835632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AC2564-5B3A-4772-9F71-84C97043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049" y="2989343"/>
            <a:ext cx="579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DF066-0E4C-4AB2-84E7-1E536515B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2596198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C’’0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684AB-8886-47CA-8EEA-BD52FC743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3666173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B5D934-5B0E-4301-B88F-69CEDEF1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633" y="2314885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(</a:t>
            </a:r>
            <a:r>
              <a:rPr lang="en-US" altLang="en-US" sz="1600" dirty="0" err="1"/>
              <a:t>q,m</a:t>
            </a:r>
            <a:r>
              <a:rPr lang="en-US" altLang="en-US" sz="16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72213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9193-6A87-4852-9875-7F778A9A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E7D3A9-6565-40BE-941B-7B01ECA2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" y="1972628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D8D603-1E13-4E44-B048-B3199A6CFE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2780" y="2609215"/>
            <a:ext cx="407988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A709389-B40D-418A-B4D7-D0D02151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" y="3123565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CDF730-EFAD-4C62-B0A0-3A642CA656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4330" y="2463165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C82096-89F3-4415-8D68-2BB12BD7FAF9}"/>
              </a:ext>
            </a:extLst>
          </p:cNvPr>
          <p:cNvSpPr/>
          <p:nvPr/>
        </p:nvSpPr>
        <p:spPr bwMode="auto">
          <a:xfrm>
            <a:off x="2238693" y="2718753"/>
            <a:ext cx="100806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8B288-33C9-4E60-BA56-31B37E12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043" y="226631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A3B5F-4D65-441C-AD4D-0A9132B17E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618" y="3544253"/>
            <a:ext cx="731837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592F8B-FE25-47F2-AC71-1B76314D6EB2}"/>
              </a:ext>
            </a:extLst>
          </p:cNvPr>
          <p:cNvSpPr/>
          <p:nvPr/>
        </p:nvSpPr>
        <p:spPr bwMode="auto">
          <a:xfrm>
            <a:off x="1490980" y="3799840"/>
            <a:ext cx="1008063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A734-38BF-4CD9-9D23-BB139B63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30" y="334740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644F9-947F-47C2-93C7-3C6407CC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" y="2142490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0557E-4194-4906-9D73-67EEE9F7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8" y="3264853"/>
            <a:ext cx="79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AA341-0F2B-4109-85BC-2C14076C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55" y="2871153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73787-057D-452A-840E-74E17852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330" y="3939540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C2EFB-9907-4CEE-9CA4-E76185E6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155" y="2958465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0-valent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18ABF-0D8D-4882-9DCD-AEF689EBB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868" y="4179253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1-valent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867A5-3A44-42FD-B21A-DD862024C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" y="2531428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(q,m’)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9CB8AD-F6F9-44F9-8876-97F4E98C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80" y="931228"/>
            <a:ext cx="758825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9BB623-8861-4D9B-BAFE-B293303171E8}"/>
              </a:ext>
            </a:extLst>
          </p:cNvPr>
          <p:cNvCxnSpPr>
            <a:cxnSpLocks noChangeShapeType="1"/>
            <a:stCxn id="20" idx="4"/>
            <a:endCxn id="4" idx="0"/>
          </p:cNvCxnSpPr>
          <p:nvPr/>
        </p:nvCxnSpPr>
        <p:spPr bwMode="auto">
          <a:xfrm flipH="1">
            <a:off x="1254443" y="1663065"/>
            <a:ext cx="6350" cy="309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7CA5EDA-4E2E-4FDC-9822-0D3C6E6AF495}"/>
              </a:ext>
            </a:extLst>
          </p:cNvPr>
          <p:cNvSpPr/>
          <p:nvPr/>
        </p:nvSpPr>
        <p:spPr>
          <a:xfrm>
            <a:off x="4425632" y="1093133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1: </a:t>
            </a:r>
            <a:r>
              <a:rPr lang="en-US" alt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q≠p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2: q=p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1</a:t>
            </a:r>
          </a:p>
          <a:p>
            <a:pPr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q,m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') is enabled in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C"0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C"0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q,m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’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C"1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Valency changes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7507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8EA9-9971-4413-AC9E-68F3035C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169034-5BED-4E70-8933-EF055E669940}"/>
              </a:ext>
            </a:extLst>
          </p:cNvPr>
          <p:cNvSpPr/>
          <p:nvPr/>
        </p:nvSpPr>
        <p:spPr>
          <a:xfrm>
            <a:off x="4572000" y="986403"/>
            <a:ext cx="44811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2: q=p</a:t>
            </a: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Only events at a single process p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p might be as well faulty and here it acts as a “decider”</a:t>
            </a: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What if no one hears from p?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890610-7135-4775-9265-E3D6AFE7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" y="1972628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8C6CBF-18C0-40C2-98D6-43DEB7DD43B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2780" y="2609215"/>
            <a:ext cx="407988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823405-D7FA-4779-88C8-7D3D476E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" y="3123565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E31688-88CC-42F4-B076-E06CFCA022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4330" y="2463165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BC024B-0E8F-4783-8713-113E06612BA4}"/>
              </a:ext>
            </a:extLst>
          </p:cNvPr>
          <p:cNvSpPr/>
          <p:nvPr/>
        </p:nvSpPr>
        <p:spPr bwMode="auto">
          <a:xfrm>
            <a:off x="2238693" y="2718753"/>
            <a:ext cx="100806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7413B-E35B-4756-A8BB-D3AB564E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043" y="226631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814473-95FB-4C7F-A728-E56617E58E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618" y="3544253"/>
            <a:ext cx="731837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5808829-2AB2-45AD-9F5C-C186C77D7058}"/>
              </a:ext>
            </a:extLst>
          </p:cNvPr>
          <p:cNvSpPr/>
          <p:nvPr/>
        </p:nvSpPr>
        <p:spPr bwMode="auto">
          <a:xfrm>
            <a:off x="1490980" y="3799840"/>
            <a:ext cx="1008063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C26469-A874-4EF5-86E9-F5B3B463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30" y="334740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522C09-ED84-4F71-9AF3-AE6B60BA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" y="2142490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4630A-A5CA-44F3-94C3-AFA6B29D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8" y="3264853"/>
            <a:ext cx="79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119D0-B720-41A2-8890-F2E506FD2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55" y="2871153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2ACB4C-7075-490D-AC22-27AE9A18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330" y="3939540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71B06-C68A-4A62-A085-7F9524947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155" y="2958465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0-valent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1A346-6BBA-4521-82F5-2BCA9E65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868" y="4179253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1-valent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7F01FE-827F-493C-B3BC-CD0CB281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" y="2531428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(q,m’)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27ED1D-0D46-4F82-9484-64737801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80" y="931228"/>
            <a:ext cx="758825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95CDB0-5A04-426A-B943-052639AA26EC}"/>
              </a:ext>
            </a:extLst>
          </p:cNvPr>
          <p:cNvCxnSpPr>
            <a:cxnSpLocks noChangeShapeType="1"/>
            <a:stCxn id="39" idx="4"/>
            <a:endCxn id="23" idx="0"/>
          </p:cNvCxnSpPr>
          <p:nvPr/>
        </p:nvCxnSpPr>
        <p:spPr bwMode="auto">
          <a:xfrm flipH="1">
            <a:off x="1254443" y="1663065"/>
            <a:ext cx="6350" cy="309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436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745B-F632-4F7A-B65B-B1C30939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F73FC9A-7202-4371-BF6B-C7A4EB93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45" y="1708276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F07EB06F-570D-452F-AFE3-27E30CB71E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8520" y="2344863"/>
            <a:ext cx="407988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7">
            <a:extLst>
              <a:ext uri="{FF2B5EF4-FFF2-40B4-BE49-F238E27FC236}">
                <a16:creationId xmlns:a16="http://schemas.microsoft.com/office/drawing/2014/main" id="{3FD60652-6058-4CDA-AF06-0805AD78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" y="2859213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154FF5D4-254B-46B5-A672-A88F8DA6AE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0070" y="2198813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07389F4-C8A1-4F4A-B3A3-927FDB5F023A}"/>
              </a:ext>
            </a:extLst>
          </p:cNvPr>
          <p:cNvSpPr/>
          <p:nvPr/>
        </p:nvSpPr>
        <p:spPr bwMode="auto">
          <a:xfrm>
            <a:off x="2444433" y="2454401"/>
            <a:ext cx="100806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4939FAE-5FD0-4FED-9C88-E2A14741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783" y="2001963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26163485-47D7-42D9-9809-CCDF2D3E79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2358" y="3279901"/>
            <a:ext cx="731837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71D9C0-6EF2-4C6F-A4B7-7E118694C1BB}"/>
              </a:ext>
            </a:extLst>
          </p:cNvPr>
          <p:cNvSpPr/>
          <p:nvPr/>
        </p:nvSpPr>
        <p:spPr bwMode="auto">
          <a:xfrm>
            <a:off x="1696720" y="3535488"/>
            <a:ext cx="1008063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44E3A1E8-E216-41AB-9423-A2703C46C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710" y="2915609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(p,m)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9222CFDA-D7D5-4466-9B90-0B02911C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395" y="1878138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C’0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5CAE8FCE-341D-4726-AA83-2D424A21B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8" y="3000501"/>
            <a:ext cx="79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C’1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9C13C0EA-87CE-4EE7-829D-88DA9A0B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895" y="2606801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C’’0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BEA242C-6384-453E-8A4A-31B6A42A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070" y="3675188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09D8EF63-64EE-444C-A89A-F7DAAE0E5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895" y="2694113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0-valent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158E99FB-1D2D-44C4-BFF0-AB0AD0DE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608" y="3914901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1-valent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25F37711-787F-447A-8A4E-1B8B3BBE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" y="2267076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(q,m’)</a:t>
            </a:r>
          </a:p>
        </p:txBody>
      </p: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E8AC8F65-2F6B-4500-8F5D-7BD5FF517323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 flipH="1">
            <a:off x="1459389" y="1519878"/>
            <a:ext cx="794" cy="18839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Freeform 26">
            <a:extLst>
              <a:ext uri="{FF2B5EF4-FFF2-40B4-BE49-F238E27FC236}">
                <a16:creationId xmlns:a16="http://schemas.microsoft.com/office/drawing/2014/main" id="{4DF21ECF-AEB3-4B90-8E72-7B5E3A97CE90}"/>
              </a:ext>
            </a:extLst>
          </p:cNvPr>
          <p:cNvSpPr>
            <a:spLocks/>
          </p:cNvSpPr>
          <p:nvPr/>
        </p:nvSpPr>
        <p:spPr bwMode="auto">
          <a:xfrm>
            <a:off x="868045" y="2355976"/>
            <a:ext cx="1168400" cy="1889125"/>
          </a:xfrm>
          <a:custGeom>
            <a:avLst/>
            <a:gdLst>
              <a:gd name="T0" fmla="*/ 626012 w 1167618"/>
              <a:gd name="T1" fmla="*/ 0 h 2335237"/>
              <a:gd name="T2" fmla="*/ 1076178 w 1167618"/>
              <a:gd name="T3" fmla="*/ 705927 h 2335237"/>
              <a:gd name="T4" fmla="*/ 77372 w 1167618"/>
              <a:gd name="T5" fmla="*/ 1800835 h 2335237"/>
              <a:gd name="T6" fmla="*/ 611945 w 1167618"/>
              <a:gd name="T7" fmla="*/ 2391507 h 23352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7618" h="2335237">
                <a:moveTo>
                  <a:pt x="626012" y="0"/>
                </a:moveTo>
                <a:cubicBezTo>
                  <a:pt x="896815" y="198120"/>
                  <a:pt x="1167618" y="396240"/>
                  <a:pt x="1076178" y="689317"/>
                </a:cubicBezTo>
                <a:cubicBezTo>
                  <a:pt x="984738" y="982394"/>
                  <a:pt x="154744" y="1484142"/>
                  <a:pt x="77372" y="1758462"/>
                </a:cubicBezTo>
                <a:cubicBezTo>
                  <a:pt x="0" y="2032782"/>
                  <a:pt x="305972" y="2184009"/>
                  <a:pt x="611945" y="23352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A249BC-AB5B-4CCC-9255-E207E462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9" y="4245101"/>
            <a:ext cx="1533525" cy="7318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85E1B-4DEF-4926-9864-3309A8F3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49" y="4472631"/>
            <a:ext cx="631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C</a:t>
            </a:r>
            <a:r>
              <a:rPr lang="en-US" altLang="en-US" sz="1800" baseline="30000" dirty="0" err="1"/>
              <a:t>final</a:t>
            </a:r>
            <a:endParaRPr lang="en-US" altLang="en-US" sz="18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C65438-DE4E-4BF0-9F53-81B66168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56" y="369134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EE99D1-C466-4624-882B-E40B7DF9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08" y="788041"/>
            <a:ext cx="758825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727512-CF03-481D-A196-95CFCBEA7043}"/>
              </a:ext>
            </a:extLst>
          </p:cNvPr>
          <p:cNvSpPr/>
          <p:nvPr/>
        </p:nvSpPr>
        <p:spPr>
          <a:xfrm>
            <a:off x="4867805" y="708954"/>
            <a:ext cx="41626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2: q=p</a:t>
            </a: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Consider some execution ex in which p fails upon C'0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There is a schedule S such that C'0 + S yields some univalent configuration </a:t>
            </a:r>
            <a:r>
              <a:rPr lang="en-US" altLang="en-US" sz="2000" dirty="0" err="1"/>
              <a:t>C</a:t>
            </a:r>
            <a:r>
              <a:rPr lang="en-US" altLang="en-US" sz="2000" baseline="30000" dirty="0" err="1"/>
              <a:t>final</a:t>
            </a:r>
            <a:endParaRPr lang="en-US" altLang="en-US" sz="2000" baseline="30000" dirty="0"/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in which some correct process decides X 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 p is not faulty but silent, the same thing happens as in ex, </a:t>
            </a:r>
            <a:r>
              <a:rPr lang="en-US" altLang="en-US" sz="2000" dirty="0" err="1"/>
              <a:t>C</a:t>
            </a:r>
            <a:r>
              <a:rPr lang="en-US" altLang="en-US" sz="2000" baseline="30000" dirty="0" err="1"/>
              <a:t>final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can be reached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7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7228-3316-4BBA-9DA1-CE8C3FC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Lemma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9AEB8231-2D1F-43F4-9190-FAC0CD51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45" y="1708276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0407743A-5832-47C0-A56D-450C95DF46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8520" y="2344863"/>
            <a:ext cx="407988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" name="Oval 7">
            <a:extLst>
              <a:ext uri="{FF2B5EF4-FFF2-40B4-BE49-F238E27FC236}">
                <a16:creationId xmlns:a16="http://schemas.microsoft.com/office/drawing/2014/main" id="{DADBB720-8018-4FA6-8892-46ADDF67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" y="2859213"/>
            <a:ext cx="801688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EB3716CF-4898-4EF7-B4BB-D073411F6D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0070" y="2198813"/>
            <a:ext cx="731838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AE39BE-F546-4F67-B472-C76EBFB8F1F7}"/>
              </a:ext>
            </a:extLst>
          </p:cNvPr>
          <p:cNvSpPr/>
          <p:nvPr/>
        </p:nvSpPr>
        <p:spPr bwMode="auto">
          <a:xfrm>
            <a:off x="2444433" y="2454401"/>
            <a:ext cx="1008062" cy="70961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3FD7AD97-95DC-4ACC-A245-596C8B9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761" y="20368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354D502-EB62-45E7-88A3-F087DF02AC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82358" y="3279901"/>
            <a:ext cx="731837" cy="393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97759B-4071-4548-BB61-8CC962481952}"/>
              </a:ext>
            </a:extLst>
          </p:cNvPr>
          <p:cNvSpPr/>
          <p:nvPr/>
        </p:nvSpPr>
        <p:spPr bwMode="auto">
          <a:xfrm>
            <a:off x="1696720" y="3535488"/>
            <a:ext cx="1008063" cy="709613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 dirty="0"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7A9E18E-1E1F-48CE-A4DB-2ED65F56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710" y="2915609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p,m</a:t>
            </a:r>
            <a:r>
              <a:rPr lang="en-US" altLang="en-US" sz="1800" dirty="0"/>
              <a:t>)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97C7F98-AF5E-4260-873D-87297DD5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395" y="1878138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C’0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54A8817-9B7A-4028-9336-DEB2FF09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8" y="3000501"/>
            <a:ext cx="79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C’1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239CA4CD-83CA-4C00-A5D9-FAB1168D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895" y="2606801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C’’0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7AC3397D-F896-4B99-955E-3DA122DD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070" y="3675188"/>
            <a:ext cx="798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C’’1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C56D770F-2793-4F83-B207-2F046C56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7895" y="2694113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0-valent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01C298E-C59B-466C-8A36-0D2F29E7C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608" y="3914901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1-valent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B73D22E0-212A-4429-9DC0-CF2B7C74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49" y="2319387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</a:t>
            </a:r>
            <a:r>
              <a:rPr lang="en-US" altLang="en-US" sz="1800" dirty="0" err="1"/>
              <a:t>q,m</a:t>
            </a:r>
            <a:r>
              <a:rPr lang="en-US" altLang="en-US" sz="1800" dirty="0"/>
              <a:t>’)</a:t>
            </a:r>
          </a:p>
        </p:txBody>
      </p:sp>
      <p:cxnSp>
        <p:nvCxnSpPr>
          <p:cNvPr id="20" name="Straight Arrow Connector 25">
            <a:extLst>
              <a:ext uri="{FF2B5EF4-FFF2-40B4-BE49-F238E27FC236}">
                <a16:creationId xmlns:a16="http://schemas.microsoft.com/office/drawing/2014/main" id="{D764049B-2321-4733-BB44-6ED8856C65F0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 flipH="1">
            <a:off x="1459389" y="1519878"/>
            <a:ext cx="794" cy="18839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Freeform 26">
            <a:extLst>
              <a:ext uri="{FF2B5EF4-FFF2-40B4-BE49-F238E27FC236}">
                <a16:creationId xmlns:a16="http://schemas.microsoft.com/office/drawing/2014/main" id="{562FE732-9E63-4505-9B2F-ECF693A5BDBC}"/>
              </a:ext>
            </a:extLst>
          </p:cNvPr>
          <p:cNvSpPr>
            <a:spLocks/>
          </p:cNvSpPr>
          <p:nvPr/>
        </p:nvSpPr>
        <p:spPr bwMode="auto">
          <a:xfrm>
            <a:off x="868045" y="2355976"/>
            <a:ext cx="1168400" cy="1889125"/>
          </a:xfrm>
          <a:custGeom>
            <a:avLst/>
            <a:gdLst>
              <a:gd name="T0" fmla="*/ 626012 w 1167618"/>
              <a:gd name="T1" fmla="*/ 0 h 2335237"/>
              <a:gd name="T2" fmla="*/ 1076178 w 1167618"/>
              <a:gd name="T3" fmla="*/ 705927 h 2335237"/>
              <a:gd name="T4" fmla="*/ 77372 w 1167618"/>
              <a:gd name="T5" fmla="*/ 1800835 h 2335237"/>
              <a:gd name="T6" fmla="*/ 611945 w 1167618"/>
              <a:gd name="T7" fmla="*/ 2391507 h 23352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7618" h="2335237">
                <a:moveTo>
                  <a:pt x="626012" y="0"/>
                </a:moveTo>
                <a:cubicBezTo>
                  <a:pt x="896815" y="198120"/>
                  <a:pt x="1167618" y="396240"/>
                  <a:pt x="1076178" y="689317"/>
                </a:cubicBezTo>
                <a:cubicBezTo>
                  <a:pt x="984738" y="982394"/>
                  <a:pt x="154744" y="1484142"/>
                  <a:pt x="77372" y="1758462"/>
                </a:cubicBezTo>
                <a:cubicBezTo>
                  <a:pt x="0" y="2032782"/>
                  <a:pt x="305972" y="2184009"/>
                  <a:pt x="611945" y="23352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CC8A7B-35F8-40A6-9FED-36CBA05D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9" y="4245101"/>
            <a:ext cx="1533525" cy="7318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82E343-CB87-4737-801C-0E29A4B9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449" y="4472631"/>
            <a:ext cx="631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C</a:t>
            </a:r>
            <a:r>
              <a:rPr lang="en-US" altLang="en-US" sz="1800" baseline="30000" dirty="0" err="1"/>
              <a:t>final</a:t>
            </a:r>
            <a:endParaRPr lang="en-US" altLang="en-US" sz="18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6A21B-54C0-434A-A6C4-44CE456C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56" y="369134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8D2E11-984E-45C0-8AA6-021A49B2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58" y="788041"/>
            <a:ext cx="758825" cy="731837"/>
          </a:xfrm>
          <a:prstGeom prst="ellipse">
            <a:avLst/>
          </a:prstGeom>
          <a:solidFill>
            <a:srgbClr val="00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1DDF00-8007-46E7-BA3A-B854598F24D5}"/>
              </a:ext>
            </a:extLst>
          </p:cNvPr>
          <p:cNvSpPr/>
          <p:nvPr/>
        </p:nvSpPr>
        <p:spPr>
          <a:xfrm>
            <a:off x="4867805" y="708954"/>
            <a:ext cx="41596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Case 2: q=p 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en-US" sz="2000" dirty="0" err="1"/>
              <a:t>C</a:t>
            </a:r>
            <a:r>
              <a:rPr lang="en-US" altLang="en-US" sz="2000" baseline="30000" dirty="0" err="1"/>
              <a:t>final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is 1-valent,</a:t>
            </a:r>
          </a:p>
          <a:p>
            <a:r>
              <a:rPr lang="en-US" altLang="en-US" sz="20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baseline="30000" dirty="0" err="1">
                <a:ea typeface="ＭＳ Ｐゴシック" panose="020B0600070205080204" pitchFamily="34" charset="-128"/>
              </a:rPr>
              <a:t>final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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C’</a:t>
            </a:r>
            <a:r>
              <a:rPr lang="en-US" altLang="en-US" sz="2000" baseline="30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final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is 1-valent</a:t>
            </a:r>
            <a:endParaRPr lang="en-US" altLang="en-US" sz="2000" baseline="30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C"0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C’</a:t>
            </a:r>
            <a:r>
              <a:rPr lang="en-US" altLang="en-US" sz="2000" baseline="30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final</a:t>
            </a:r>
            <a:r>
              <a:rPr lang="en-US" altLang="en-US" sz="2000" baseline="30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is 0-valent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en-US" sz="2000" dirty="0" err="1"/>
              <a:t>C</a:t>
            </a:r>
            <a:r>
              <a:rPr lang="en-US" altLang="en-US" sz="2000" baseline="30000" dirty="0" err="1"/>
              <a:t>final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is 0-valent, </a:t>
            </a:r>
          </a:p>
          <a:p>
            <a:r>
              <a:rPr lang="en-US" altLang="en-US" sz="2000" dirty="0" err="1">
                <a:ea typeface="ＭＳ Ｐゴシック" panose="020B0600070205080204" pitchFamily="34" charset="-128"/>
              </a:rPr>
              <a:t>C</a:t>
            </a:r>
            <a:r>
              <a:rPr lang="en-US" altLang="en-US" sz="2000" baseline="30000" dirty="0" err="1">
                <a:ea typeface="ＭＳ Ｐゴシック" panose="020B0600070205080204" pitchFamily="34" charset="-128"/>
              </a:rPr>
              <a:t>final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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q,m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’ 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2000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p,m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C’</a:t>
            </a:r>
            <a:r>
              <a:rPr lang="en-US" altLang="en-US" sz="2000" baseline="30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final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is 0-valent</a:t>
            </a:r>
          </a:p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C"1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C’</a:t>
            </a:r>
            <a:r>
              <a:rPr lang="en-US" altLang="en-US" sz="2000" baseline="30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final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is 1-valent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A contradiction!</a:t>
            </a:r>
          </a:p>
          <a:p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5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7579-9FE3-464C-A4A9-F11050FC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up: FLP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C72F-1954-4B85-B060-BD057703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80120" cy="3818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Bivalent Initialization Lemma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a bivalent (failure free) initial configuration</a:t>
            </a:r>
          </a:p>
          <a:p>
            <a:endParaRPr lang="en-US" dirty="0"/>
          </a:p>
          <a:p>
            <a:r>
              <a:rPr lang="en-US" dirty="0"/>
              <a:t>Extension lemma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any bivalent failure free configuration C we can always reach another bivalent failure free configuration C’</a:t>
            </a:r>
          </a:p>
          <a:p>
            <a:endParaRPr lang="en-US" dirty="0"/>
          </a:p>
          <a:p>
            <a:r>
              <a:rPr lang="en-US" dirty="0"/>
              <a:t>Hence, consensus never terminates</a:t>
            </a:r>
          </a:p>
          <a:p>
            <a:endParaRPr lang="en-US" dirty="0"/>
          </a:p>
          <a:p>
            <a:r>
              <a:rPr lang="en-US" dirty="0"/>
              <a:t>FLP does not hold with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 assumptions (failure detectors, synchrony)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possible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AE31-B80D-4230-8319-3D67C68C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FLP vs. real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C112D-D6EB-4658-9890-A7C1004F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90615"/>
            <a:ext cx="6172693" cy="40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1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FC8-0338-41A9-955F-5CDB5BFB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Circumventing FLP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B33A-3C76-4216-A6F5-EC64BF75F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Failure detectors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We saw this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P,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P,  failure detectors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Probabilistic guarantees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Consensus properties hold probabilistically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FLP impossibility result holds for deterministic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5D61-259F-4E05-987A-500C239F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54CA-FC7C-4E98-8F76-79258A9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81060" cy="3818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RandomizedConsensus</a:t>
            </a:r>
            <a:r>
              <a:rPr lang="en-US" dirty="0"/>
              <a:t>, instance </a:t>
            </a:r>
            <a:r>
              <a:rPr lang="en-US" dirty="0" err="1"/>
              <a:t>rc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rc</a:t>
            </a:r>
            <a:r>
              <a:rPr lang="en-US" dirty="0"/>
              <a:t>, Propose | v &gt;: Proposes value v for consensus.</a:t>
            </a:r>
          </a:p>
          <a:p>
            <a:r>
              <a:rPr lang="en-US" dirty="0"/>
              <a:t>Indication: &lt; </a:t>
            </a:r>
            <a:r>
              <a:rPr lang="en-US" dirty="0" err="1"/>
              <a:t>rc</a:t>
            </a:r>
            <a:r>
              <a:rPr lang="en-US" dirty="0"/>
              <a:t>, Decide | v &gt;: Outputs a decided value v of consensus.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RC1. </a:t>
            </a:r>
            <a:r>
              <a:rPr lang="en-US" b="1" dirty="0"/>
              <a:t>Probabilistic termination</a:t>
            </a:r>
            <a:r>
              <a:rPr lang="en-US" dirty="0"/>
              <a:t>: With probability 1,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C2. Validity: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C3. Integrity: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C4. Agreement: No two (correct) processes decide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3652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6E-DB61-48EC-ACC6-433A50C4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10A3-5C49-4623-8AFF-86574788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FLP impossibility result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Randomized Consensus</a:t>
            </a:r>
          </a:p>
        </p:txBody>
      </p:sp>
    </p:spTree>
    <p:extLst>
      <p:ext uri="{BB962C8B-B14F-4D97-AF65-F5344CB8AC3E}">
        <p14:creationId xmlns:p14="http://schemas.microsoft.com/office/powerpoint/2010/main" val="2545508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CAB4-4F11-4BF1-ACD0-7A594C0D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99F-8DD9-403C-912D-9B054F3D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949504"/>
            <a:ext cx="8732520" cy="4049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extend our (deterministic) model as follows</a:t>
            </a:r>
          </a:p>
          <a:p>
            <a:endParaRPr lang="en-US" dirty="0"/>
          </a:p>
          <a:p>
            <a:r>
              <a:rPr lang="en-US" dirty="0"/>
              <a:t>1) every process has access to a source of randomness (called a coin)</a:t>
            </a:r>
          </a:p>
          <a:p>
            <a:r>
              <a:rPr lang="en-US" dirty="0"/>
              <a:t>2) the local computation part in every step of a process may now additionally depend on the output of the coin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picks a random element from a finite set according to a fixed probability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consider random elements with uniform distribution</a:t>
            </a:r>
          </a:p>
          <a:p>
            <a:endParaRPr lang="en-US" dirty="0"/>
          </a:p>
          <a:p>
            <a:r>
              <a:rPr lang="en-US" dirty="0"/>
              <a:t>We say that the algorithm flips (or tosses) a coin in this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9A97-F894-4520-BB6E-58C5068B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2D18-7959-41FB-9618-9F4155EE3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" y="949504"/>
                <a:ext cx="8945880" cy="40492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Name: </a:t>
                </a:r>
                <a:r>
                  <a:rPr lang="en-US" dirty="0" err="1"/>
                  <a:t>CommonCoin</a:t>
                </a:r>
                <a:r>
                  <a:rPr lang="en-US" dirty="0"/>
                  <a:t>, instance coin, with domain </a:t>
                </a:r>
                <a:r>
                  <a:rPr lang="en-US" b="1" dirty="0"/>
                  <a:t>B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Request: &lt; coin, Release &gt;: Releases the coin.</a:t>
                </a:r>
              </a:p>
              <a:p>
                <a:r>
                  <a:rPr lang="en-US" dirty="0"/>
                  <a:t>Indication: &lt; coin, Output | b &gt;: Outputs the coin value b ∈ </a:t>
                </a:r>
                <a:r>
                  <a:rPr lang="en-US" b="1" dirty="0"/>
                  <a:t>B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Properties: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COIN1. Termination</a:t>
                </a:r>
                <a:r>
                  <a:rPr lang="en-US" dirty="0"/>
                  <a:t>: Every correct process eventually outputs a coin value.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COIN2. Unpredictability</a:t>
                </a:r>
                <a:r>
                  <a:rPr lang="en-US" dirty="0"/>
                  <a:t>: Unless at least one correct process has released the coin, no process has any information about the coin output by a correct process.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COIN3. Matching</a:t>
                </a:r>
                <a:r>
                  <a:rPr lang="en-US" dirty="0"/>
                  <a:t>: With probability at least δ, every correct process outputs the same coin value.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COIN4. No bias</a:t>
                </a:r>
                <a:r>
                  <a:rPr lang="en-US" dirty="0"/>
                  <a:t>: In the event that all correct processes output the same coin value, the distribution of the coin is uniform over </a:t>
                </a:r>
                <a:r>
                  <a:rPr lang="en-US" b="1" dirty="0"/>
                  <a:t>B</a:t>
                </a:r>
                <a:r>
                  <a:rPr lang="en-US" dirty="0"/>
                  <a:t> (i.e., a matching coin outputs any value in </a:t>
                </a:r>
                <a:r>
                  <a:rPr lang="en-US" b="1" dirty="0"/>
                  <a:t>B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#(</m:t>
                        </m:r>
                        <m:r>
                          <m:rPr>
                            <m:nor/>
                          </m:rPr>
                          <a:rPr lang="en-US" b="1" dirty="0"/>
                          <m:t>B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2D18-7959-41FB-9618-9F4155EE3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" y="949504"/>
                <a:ext cx="8945880" cy="4049216"/>
              </a:xfrm>
              <a:blipFill>
                <a:blip r:embed="rId2"/>
                <a:stretch>
                  <a:fillRect l="-341" t="-1807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0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E794-FE41-4EA0-8E4A-6790DE94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common coin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AA49-988B-4B43-A184-DB636030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Toss</a:t>
            </a:r>
          </a:p>
          <a:p>
            <a:r>
              <a:rPr lang="en-US" dirty="0"/>
              <a:t>Beacon (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dirty="0"/>
              <a:t>=1)</a:t>
            </a:r>
          </a:p>
          <a:p>
            <a:r>
              <a:rPr lang="en-US" dirty="0"/>
              <a:t>Threshold signature scheme (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dirty="0"/>
              <a:t>=1)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6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9BB-23CB-4D0E-A12F-DC758A2B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Toss algorithm (Common Coin)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7D61-A187-42E7-9E82-AC5E7E0F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94203" cy="3818430"/>
          </a:xfrm>
        </p:spPr>
        <p:txBody>
          <a:bodyPr/>
          <a:lstStyle/>
          <a:p>
            <a:r>
              <a:rPr lang="en-US" dirty="0"/>
              <a:t>Upon releasing the coin, every process simply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selects a value c at random from D according to the uniform distribution,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outputs c.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the domain is one bit then this realizes 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=</a:t>
            </a: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-N+1</a:t>
            </a:r>
            <a:r>
              <a:rPr lang="en-US" altLang="en-US" dirty="0">
                <a:ea typeface="ＭＳ Ｐゴシック" panose="020B0600070205080204" pitchFamily="34" charset="-128"/>
              </a:rPr>
              <a:t> matching common coin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Probability that every process selects the same c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{0,1}</a:t>
            </a:r>
            <a:r>
              <a:rPr lang="en-US" altLang="en-US" dirty="0">
                <a:ea typeface="ＭＳ Ｐゴシック" panose="020B0600070205080204" pitchFamily="34" charset="-128"/>
              </a:rPr>
              <a:t> is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-N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4C05-FBF6-4395-8574-36B8D929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algorithm (Common Coin)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B8C8-B608-40BE-8DF5-9C8D0E69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Small cheat: external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 really distributed</a:t>
            </a:r>
          </a:p>
          <a:p>
            <a:endParaRPr lang="en-US" dirty="0"/>
          </a:p>
          <a:p>
            <a:r>
              <a:rPr lang="en-US" dirty="0"/>
              <a:t>An external trusted process, called the beacon, periodically: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chooses an unpredictable random value</a:t>
            </a:r>
          </a:p>
          <a:p>
            <a:endParaRPr lang="en-US" dirty="0"/>
          </a:p>
          <a:p>
            <a:r>
              <a:rPr lang="en-US" dirty="0"/>
              <a:t>When an algorithm accesses a sequence of common coins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the k-</a:t>
            </a:r>
            <a:r>
              <a:rPr lang="en-US" dirty="0" err="1"/>
              <a:t>th</a:t>
            </a:r>
            <a:r>
              <a:rPr lang="en-US" dirty="0"/>
              <a:t> coin, every process receives the k-</a:t>
            </a:r>
            <a:r>
              <a:rPr lang="en-US" dirty="0" err="1"/>
              <a:t>th</a:t>
            </a:r>
            <a:r>
              <a:rPr lang="en-US" dirty="0"/>
              <a:t>	random value from the beacon and outputs it</a:t>
            </a:r>
          </a:p>
          <a:p>
            <a:endParaRPr lang="en-US" dirty="0"/>
          </a:p>
          <a:p>
            <a:r>
              <a:rPr lang="en-US" dirty="0"/>
              <a:t>This coin matches always (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dirty="0"/>
              <a:t>=1).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CB54-7F83-4FE6-B151-8756A5AA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3110-E93F-4625-A838-A60D4A4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Domain for proposal/decision values is {0,1}</a:t>
            </a:r>
          </a:p>
          <a:p>
            <a:r>
              <a:rPr lang="en-US" dirty="0"/>
              <a:t>Correct majority assumption</a:t>
            </a:r>
          </a:p>
          <a:p>
            <a:endParaRPr lang="en-US" dirty="0"/>
          </a:p>
          <a:p>
            <a:r>
              <a:rPr lang="en-US" dirty="0"/>
              <a:t>Round-based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every round, processes try to ensure that the same value is proposed by a majority of the processes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there is no such value, the processes resort to the coin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coin selects a proposal for the next round</a:t>
            </a:r>
          </a:p>
          <a:p>
            <a:endParaRPr lang="en-US" dirty="0"/>
          </a:p>
          <a:p>
            <a:r>
              <a:rPr lang="en-US" dirty="0"/>
              <a:t>Probability that the processes agree might depend on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unless all (initial) proposals are the same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algorithm terminates eventually with probability 1</a:t>
            </a:r>
          </a:p>
        </p:txBody>
      </p:sp>
    </p:spTree>
    <p:extLst>
      <p:ext uri="{BB962C8B-B14F-4D97-AF65-F5344CB8AC3E}">
        <p14:creationId xmlns:p14="http://schemas.microsoft.com/office/powerpoint/2010/main" val="20043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CCA-D607-4E8C-9DC6-4B7966F1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622-1361-4B72-B6DC-39DC949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 each round (2 phases)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every correct process proposes a value by sending it to all processes with a best-effort broadcast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ea typeface="ＭＳ Ｐゴシック" panose="020B0600070205080204" pitchFamily="34" charset="-128"/>
              </a:rPr>
              <a:t>Then it receives proposals from a majority of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If all proposals from majority are the same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ea typeface="ＭＳ Ｐゴシック" panose="020B0600070205080204" pitchFamily="34" charset="-128"/>
              </a:rPr>
              <a:t>This proposal is propagated in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Else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ea typeface="ＭＳ Ｐゴシック" panose="020B0600070205080204" pitchFamily="34" charset="-128"/>
              </a:rPr>
              <a:t>The process propagates ⊥ in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phase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Invariant: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If 2 processes propagate v1,v2 ≠ ⊥ in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phase then v1 = v2 = 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7769-1743-417F-B2F7-6104760C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13EA-76BF-4BEC-A799-570FAD6A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94700" cy="381843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After a process receives a majority of phase 2 </a:t>
            </a:r>
            <a:r>
              <a:rPr lang="en-US" altLang="en-US" dirty="0" err="1">
                <a:ea typeface="ＭＳ Ｐゴシック" panose="020B0600070205080204" pitchFamily="34" charset="-128"/>
              </a:rPr>
              <a:t>msgs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it checks if all are equal to 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If yes: process decides v and reliable-broadcasts the decision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Else if v≠ ⊥ exists: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ea typeface="ＭＳ Ｐゴシック" panose="020B0600070205080204" pitchFamily="34" charset="-128"/>
              </a:rPr>
              <a:t>adopt v as the proposal in the next 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Else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ea typeface="ＭＳ Ｐゴシック" panose="020B0600070205080204" pitchFamily="34" charset="-128"/>
              </a:rPr>
              <a:t>adopt the outcome of a coin as the proposal in the next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EA14-6242-4501-9DC1-C6729CED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5532-F87C-4755-9DB6-F52F962D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2"/>
            <a:ext cx="8229600" cy="40368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RandomizedConsensus</a:t>
            </a:r>
            <a:r>
              <a:rPr lang="en-US" dirty="0"/>
              <a:t>, instance </a:t>
            </a:r>
            <a:r>
              <a:rPr lang="en-US" dirty="0" err="1"/>
              <a:t>rc</a:t>
            </a:r>
            <a:r>
              <a:rPr lang="en-US" dirty="0"/>
              <a:t>, with domain {0, 1}.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ReliableBroadcast</a:t>
            </a:r>
            <a:r>
              <a:rPr lang="en-US" dirty="0"/>
              <a:t>, instance </a:t>
            </a:r>
            <a:r>
              <a:rPr lang="en-US" dirty="0" err="1"/>
              <a:t>rb</a:t>
            </a:r>
            <a:r>
              <a:rPr lang="en-US" dirty="0"/>
              <a:t>; </a:t>
            </a:r>
            <a:r>
              <a:rPr lang="en-US" dirty="0" err="1"/>
              <a:t>CommonCoin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rc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round := 0; </a:t>
            </a:r>
          </a:p>
          <a:p>
            <a:pPr marL="0" indent="0">
              <a:buNone/>
            </a:pPr>
            <a:r>
              <a:rPr lang="en-US" dirty="0"/>
              <a:t>	phase := 0;</a:t>
            </a:r>
          </a:p>
          <a:p>
            <a:pPr marL="0" indent="0">
              <a:buNone/>
            </a:pPr>
            <a:r>
              <a:rPr lang="en-US" dirty="0"/>
              <a:t>	proposal := ⊥;</a:t>
            </a:r>
          </a:p>
          <a:p>
            <a:pPr marL="0" indent="0">
              <a:buNone/>
            </a:pPr>
            <a:r>
              <a:rPr lang="en-US" dirty="0"/>
              <a:t>	decision := ⊥;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:= [⊥]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rc</a:t>
            </a:r>
            <a:r>
              <a:rPr lang="en-US" dirty="0"/>
              <a:t>, Propose | v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proposal := v;</a:t>
            </a:r>
          </a:p>
          <a:p>
            <a:pPr marL="0" indent="0">
              <a:buNone/>
            </a:pPr>
            <a:r>
              <a:rPr lang="en-US" dirty="0"/>
              <a:t>	round := 1;</a:t>
            </a:r>
          </a:p>
          <a:p>
            <a:pPr marL="0" indent="0">
              <a:buNone/>
            </a:pPr>
            <a:r>
              <a:rPr lang="en-US" dirty="0"/>
              <a:t>	phase :=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[PHASE-1, round, proposal]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[PHASE-1, r, v] &gt; </a:t>
            </a:r>
            <a:r>
              <a:rPr lang="en-US" b="1" dirty="0"/>
              <a:t>such that </a:t>
            </a:r>
            <a:r>
              <a:rPr lang="en-US" dirty="0"/>
              <a:t>phase = 1 ∧ r = round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[p] := v;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EA14-6242-4501-9DC1-C6729CED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5532-F87C-4755-9DB6-F52F962D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upon</a:t>
            </a:r>
            <a:r>
              <a:rPr lang="en-US" sz="1400" dirty="0"/>
              <a:t> #(</a:t>
            </a:r>
            <a:r>
              <a:rPr lang="en-US" sz="1400" dirty="0" err="1"/>
              <a:t>val</a:t>
            </a:r>
            <a:r>
              <a:rPr lang="en-US" sz="1400" dirty="0"/>
              <a:t>) &gt; N/2 ∧ phase = 1 ∧ decision = ⊥ </a:t>
            </a:r>
            <a:r>
              <a:rPr lang="en-US" sz="1400" b="1" dirty="0"/>
              <a:t>do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exists</a:t>
            </a:r>
            <a:r>
              <a:rPr lang="en-US" sz="1400" dirty="0"/>
              <a:t> v ≠ ⊥ such that #{p ∈ </a:t>
            </a:r>
            <a:r>
              <a:rPr lang="el-GR" sz="1400" dirty="0"/>
              <a:t>Π | </a:t>
            </a:r>
            <a:r>
              <a:rPr lang="en-US" sz="1400" dirty="0" err="1"/>
              <a:t>val</a:t>
            </a:r>
            <a:r>
              <a:rPr lang="en-US" sz="1400" dirty="0"/>
              <a:t>[p] = v} &gt; N/2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proposal := v;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else</a:t>
            </a:r>
          </a:p>
          <a:p>
            <a:pPr marL="0" indent="0">
              <a:buNone/>
            </a:pPr>
            <a:r>
              <a:rPr lang="en-US" sz="1400" dirty="0"/>
              <a:t>		proposal := ⊥;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val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phase := 2;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beb</a:t>
            </a:r>
            <a:r>
              <a:rPr lang="en-US" sz="1400" dirty="0"/>
              <a:t>, Broadcast | [ PHASE-2, round, proposal] &gt;;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7610-F20A-40C9-AEF7-AB1D1E2C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FLP impossibility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C2A1-B027-4728-867A-DC42D82E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Probably one of the most important and fundamental results in distributed computing</a:t>
            </a:r>
          </a:p>
          <a:p>
            <a:endParaRPr lang="en-US" dirty="0"/>
          </a:p>
          <a:p>
            <a:r>
              <a:rPr lang="en-US" dirty="0"/>
              <a:t>And surprising results also…</a:t>
            </a:r>
          </a:p>
          <a:p>
            <a:endParaRPr lang="en-US" dirty="0"/>
          </a:p>
          <a:p>
            <a:r>
              <a:rPr lang="en-US" b="1" dirty="0"/>
              <a:t>Asynchronous deterministic </a:t>
            </a:r>
            <a:r>
              <a:rPr lang="en-US" dirty="0"/>
              <a:t>consensus with n≥2 processes is impossible even with one (crash) faulty process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1800" dirty="0"/>
              <a:t>Michael J. Fischer, Nancy A. Lynch, and Michael S. Paterson for "Impossibility of  Distributed Consensus with One Faulty Process," Journal of the ACM, 32(2):374-382, April 1985.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2AC7-EA29-489D-B2F8-C1438965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E155-D69D-4009-B853-ED75A32A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[PHASE-2, r, v] &gt; </a:t>
            </a:r>
            <a:r>
              <a:rPr lang="en-US" sz="1300" b="1" dirty="0"/>
              <a:t>such that</a:t>
            </a:r>
            <a:r>
              <a:rPr lang="en-US" sz="1300" dirty="0"/>
              <a:t> phase = 2 ∧ r = round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val</a:t>
            </a:r>
            <a:r>
              <a:rPr lang="en-US" sz="1300" dirty="0"/>
              <a:t>[p] := v;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#(</a:t>
            </a:r>
            <a:r>
              <a:rPr lang="en-US" sz="1300" dirty="0" err="1"/>
              <a:t>val</a:t>
            </a:r>
            <a:r>
              <a:rPr lang="en-US" sz="1300" dirty="0"/>
              <a:t>) ≥ N − f ∧ phase = 2 ∧ decision = ⊥ </a:t>
            </a:r>
            <a:r>
              <a:rPr lang="en-US" sz="1300" b="1" dirty="0"/>
              <a:t>do</a:t>
            </a:r>
          </a:p>
          <a:p>
            <a:pPr marL="400050" lvl="1" indent="0">
              <a:buNone/>
            </a:pPr>
            <a:r>
              <a:rPr lang="en-US" sz="1300" dirty="0"/>
              <a:t>phase := 0;</a:t>
            </a:r>
          </a:p>
          <a:p>
            <a:pPr marL="400050" lvl="1" indent="0">
              <a:buNone/>
            </a:pPr>
            <a:r>
              <a:rPr lang="en-US" sz="1300" dirty="0"/>
              <a:t>Initialize a new instance </a:t>
            </a:r>
            <a:r>
              <a:rPr lang="en-US" sz="1300" dirty="0" err="1"/>
              <a:t>coin.round</a:t>
            </a:r>
            <a:r>
              <a:rPr lang="en-US" sz="1300" dirty="0"/>
              <a:t> of </a:t>
            </a:r>
            <a:r>
              <a:rPr lang="en-US" sz="1300" dirty="0" err="1"/>
              <a:t>CommonCoin</a:t>
            </a:r>
            <a:r>
              <a:rPr lang="en-US" sz="1300" dirty="0"/>
              <a:t> with domain {0, 1};</a:t>
            </a:r>
          </a:p>
          <a:p>
            <a:pPr marL="400050" lvl="1" indent="0">
              <a:buNone/>
            </a:pPr>
            <a:r>
              <a:rPr lang="en-US" sz="1300" dirty="0"/>
              <a:t>trigger &lt; </a:t>
            </a:r>
            <a:r>
              <a:rPr lang="en-US" sz="1300" dirty="0" err="1"/>
              <a:t>coin.round</a:t>
            </a:r>
            <a:r>
              <a:rPr lang="en-US" sz="1300" dirty="0"/>
              <a:t>, Release &gt;;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05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4B8B-38D2-4859-8DDB-C6FEF66D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Binary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6D65-0946-4EC1-A621-B9E41465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5204"/>
            <a:ext cx="8229600" cy="3818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/>
              <a:t>upon event &lt; </a:t>
            </a:r>
            <a:r>
              <a:rPr lang="en-US" sz="1300" dirty="0" err="1"/>
              <a:t>coin.round</a:t>
            </a:r>
            <a:r>
              <a:rPr lang="en-US" sz="1300" dirty="0"/>
              <a:t>, Output  | c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if exists </a:t>
            </a:r>
            <a:r>
              <a:rPr lang="en-US" sz="1300" dirty="0"/>
              <a:t>v ≠ ⊥ such that #{p ∈ </a:t>
            </a:r>
            <a:r>
              <a:rPr lang="el-GR" sz="1300" dirty="0"/>
              <a:t>Π | </a:t>
            </a:r>
            <a:r>
              <a:rPr lang="en-US" sz="1300" dirty="0" err="1"/>
              <a:t>val</a:t>
            </a:r>
            <a:r>
              <a:rPr lang="en-US" sz="1300" dirty="0"/>
              <a:t>[p] = v} &gt; f </a:t>
            </a:r>
            <a:r>
              <a:rPr lang="en-US" sz="1300" b="1" dirty="0"/>
              <a:t>then</a:t>
            </a:r>
          </a:p>
          <a:p>
            <a:pPr marL="0" indent="0">
              <a:buNone/>
            </a:pPr>
            <a:r>
              <a:rPr lang="en-US" sz="1300" dirty="0"/>
              <a:t>		decision := v ;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b="1" dirty="0"/>
              <a:t>trigger</a:t>
            </a:r>
            <a:r>
              <a:rPr lang="en-US" sz="1300" dirty="0"/>
              <a:t> &lt; </a:t>
            </a:r>
            <a:r>
              <a:rPr lang="en-US" sz="1300" dirty="0" err="1"/>
              <a:t>rb</a:t>
            </a:r>
            <a:r>
              <a:rPr lang="en-US" sz="1300" dirty="0"/>
              <a:t>, Broadcast | [DECIDED, decision] &gt;;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else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b="1" dirty="0"/>
              <a:t>if exists </a:t>
            </a:r>
            <a:r>
              <a:rPr lang="en-US" sz="1300" dirty="0"/>
              <a:t>p ∈ </a:t>
            </a:r>
            <a:r>
              <a:rPr lang="el-GR" sz="1300" dirty="0"/>
              <a:t>Π , </a:t>
            </a:r>
            <a:r>
              <a:rPr lang="en-US" sz="1300" dirty="0"/>
              <a:t>w ≠ ⊥ such that </a:t>
            </a:r>
            <a:r>
              <a:rPr lang="en-US" sz="1300" dirty="0" err="1"/>
              <a:t>val</a:t>
            </a:r>
            <a:r>
              <a:rPr lang="en-US" sz="1300" dirty="0"/>
              <a:t>[p] = w </a:t>
            </a:r>
            <a:r>
              <a:rPr lang="en-US" sz="1300" b="1" dirty="0"/>
              <a:t>then</a:t>
            </a:r>
          </a:p>
          <a:p>
            <a:pPr marL="0" indent="0">
              <a:buNone/>
            </a:pPr>
            <a:r>
              <a:rPr lang="en-US" sz="1300" dirty="0"/>
              <a:t>			proposal := w;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b="1" dirty="0"/>
              <a:t>else</a:t>
            </a:r>
          </a:p>
          <a:p>
            <a:pPr marL="0" indent="0">
              <a:buNone/>
            </a:pPr>
            <a:r>
              <a:rPr lang="en-US" sz="1300" dirty="0"/>
              <a:t>			proposal := c;</a:t>
            </a:r>
          </a:p>
          <a:p>
            <a:pPr marL="0" indent="0">
              <a:buNone/>
            </a:pPr>
            <a:r>
              <a:rPr lang="en-US" sz="1300" dirty="0"/>
              <a:t>		</a:t>
            </a:r>
            <a:r>
              <a:rPr lang="en-US" sz="1300" dirty="0" err="1"/>
              <a:t>val</a:t>
            </a:r>
            <a:r>
              <a:rPr lang="en-US" sz="1300" dirty="0"/>
              <a:t> := [⊥]</a:t>
            </a:r>
            <a:r>
              <a:rPr lang="en-US" sz="1300" baseline="30000" dirty="0"/>
              <a:t>N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		round := round + 1; </a:t>
            </a:r>
          </a:p>
          <a:p>
            <a:pPr marL="0" indent="0">
              <a:buNone/>
            </a:pPr>
            <a:r>
              <a:rPr lang="en-US" sz="1300" dirty="0"/>
              <a:t>		phase := 1;</a:t>
            </a:r>
          </a:p>
          <a:p>
            <a:pPr marL="0" indent="0">
              <a:buNone/>
            </a:pPr>
            <a:r>
              <a:rPr lang="en-US" sz="1300" b="1" dirty="0"/>
              <a:t>		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[PHASE-1, round, proposal]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&lt; </a:t>
            </a:r>
            <a:r>
              <a:rPr lang="en-US" sz="1300" dirty="0" err="1"/>
              <a:t>rb</a:t>
            </a:r>
            <a:r>
              <a:rPr lang="en-US" sz="1300" dirty="0"/>
              <a:t>, Deliver | p, [DECIDED, v]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decision := v;</a:t>
            </a:r>
          </a:p>
          <a:p>
            <a:pPr marL="0" indent="0">
              <a:buNone/>
            </a:pPr>
            <a:r>
              <a:rPr lang="en-US" sz="1300" b="1" dirty="0"/>
              <a:t>	trigger</a:t>
            </a:r>
            <a:r>
              <a:rPr lang="en-US" sz="1300" dirty="0"/>
              <a:t> &lt; </a:t>
            </a:r>
            <a:r>
              <a:rPr lang="en-US" sz="1300" dirty="0" err="1"/>
              <a:t>rc</a:t>
            </a:r>
            <a:r>
              <a:rPr lang="en-US" sz="1300" dirty="0"/>
              <a:t>, Decide | decision &gt;;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44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DB93-71AF-45A5-92F5-AA513C4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7BA5-4DCA-40AC-A475-F6B7AAC8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If all proposals are the same then no process ever changes the proposal to coin outcome and the proposal value is the only possible decision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Otherwise (both 0 and 1 are proposed), the decision value is anyway either 0 or 1</a:t>
            </a:r>
          </a:p>
          <a:p>
            <a:endParaRPr lang="en-US" sz="2200" dirty="0"/>
          </a:p>
          <a:p>
            <a:r>
              <a:rPr lang="en-US" sz="2200" dirty="0"/>
              <a:t>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By majority intersection: If two processes send a PHASE-2 message in the same round and both messages contain a proposal different from ⊥ then the two proposals are equal to some value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ED1E-B6CC-49F6-9112-925D5C8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Correctness: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556-6C1D-4A1F-BA9F-D793A852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/>
              <a:t>Algorithm terminates as soon as all correct processes start a round with the same proposal</a:t>
            </a:r>
          </a:p>
          <a:p>
            <a:endParaRPr lang="en-US" sz="2100" dirty="0"/>
          </a:p>
          <a:p>
            <a:r>
              <a:rPr lang="en-US" sz="2100" dirty="0"/>
              <a:t>By coin matching, there is a positive probability </a:t>
            </a:r>
            <a:r>
              <a:rPr lang="en-US" altLang="en-US" sz="21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sz="2100" dirty="0"/>
              <a:t> that the common coin outputs the same value to all processes and this value is a uniformly chosen random bit.</a:t>
            </a:r>
          </a:p>
          <a:p>
            <a:endParaRPr lang="en-US" sz="2100" dirty="0"/>
          </a:p>
          <a:p>
            <a:r>
              <a:rPr lang="en-US" sz="2100" dirty="0"/>
              <a:t>If all correct processes start a round with the same proposal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then every correct process receives only PHASE-2 messages containing v, consequently broadcasts a DECIDED message with v in the same 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F677-367F-4987-9FC7-BE5368B2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462A-AF76-4EA8-9629-DE03900F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 message delays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messages</a:t>
            </a:r>
          </a:p>
          <a:p>
            <a:endParaRPr lang="en-US" dirty="0"/>
          </a:p>
          <a:p>
            <a:r>
              <a:rPr lang="en-US" dirty="0"/>
              <a:t>How many rounds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With probability 0, infinite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Expected number of rounds?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Proportional to 1/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BE68-C7F5-4A81-BF5D-EDC6F67D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multivalued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7D81-C3AB-47A8-A567-52A7399F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From binary to multivalued</a:t>
            </a:r>
          </a:p>
          <a:p>
            <a:endParaRPr lang="en-US" dirty="0"/>
          </a:p>
          <a:p>
            <a:r>
              <a:rPr lang="en-US" dirty="0"/>
              <a:t>Can we just use the coin with larger domain?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happens to Validity?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80CE-FFB8-436F-A0A8-BF6CC72B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-76569"/>
            <a:ext cx="6368310" cy="452135"/>
          </a:xfrm>
        </p:spPr>
        <p:txBody>
          <a:bodyPr/>
          <a:lstStyle/>
          <a:p>
            <a:r>
              <a:rPr lang="en-US" dirty="0"/>
              <a:t>Randomized Multivalued consensus </a:t>
            </a:r>
            <a:br>
              <a:rPr lang="en-US" dirty="0"/>
            </a:br>
            <a:r>
              <a:rPr lang="en-US" dirty="0"/>
              <a:t>(Asynchronous Common Subset, ACS)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7971-A4CC-46F2-A767-A271420F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1" y="949504"/>
            <a:ext cx="8866206" cy="381843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Implements: Randomized </a:t>
            </a:r>
            <a:r>
              <a:rPr lang="en-US" sz="6000" dirty="0"/>
              <a:t>Multivalued</a:t>
            </a:r>
            <a:r>
              <a:rPr lang="en-US" sz="5600" dirty="0"/>
              <a:t> Consensus, instance </a:t>
            </a:r>
            <a:r>
              <a:rPr lang="en-US" sz="5600" dirty="0" err="1"/>
              <a:t>rmc</a:t>
            </a:r>
            <a:r>
              <a:rPr lang="en-US" sz="5600" dirty="0"/>
              <a:t>.</a:t>
            </a:r>
          </a:p>
          <a:p>
            <a:r>
              <a:rPr lang="en-US" sz="5600" dirty="0"/>
              <a:t>Uses: </a:t>
            </a:r>
            <a:r>
              <a:rPr lang="en-US" sz="5600" dirty="0" err="1"/>
              <a:t>ReliableBroadcast</a:t>
            </a:r>
            <a:r>
              <a:rPr lang="en-US" sz="5600" dirty="0"/>
              <a:t> (</a:t>
            </a:r>
            <a:r>
              <a:rPr lang="en-US" sz="5600" dirty="0" err="1"/>
              <a:t>rb</a:t>
            </a:r>
            <a:r>
              <a:rPr lang="en-US" sz="5600" dirty="0"/>
              <a:t>), </a:t>
            </a:r>
            <a:r>
              <a:rPr lang="en-US" sz="5600" dirty="0">
                <a:solidFill>
                  <a:srgbClr val="FF0000"/>
                </a:solidFill>
              </a:rPr>
              <a:t>n instances</a:t>
            </a:r>
            <a:r>
              <a:rPr lang="en-US" sz="5600" dirty="0"/>
              <a:t>; </a:t>
            </a:r>
            <a:r>
              <a:rPr lang="en-US" sz="5600" dirty="0" err="1"/>
              <a:t>RandomizedBinaryConsensus</a:t>
            </a:r>
            <a:r>
              <a:rPr lang="en-US" sz="5600" dirty="0"/>
              <a:t> (</a:t>
            </a:r>
            <a:r>
              <a:rPr lang="en-US" sz="5600" dirty="0" err="1"/>
              <a:t>rc</a:t>
            </a:r>
            <a:r>
              <a:rPr lang="en-US" sz="5600" dirty="0"/>
              <a:t>), </a:t>
            </a:r>
            <a:r>
              <a:rPr lang="en-US" sz="5600" dirty="0">
                <a:solidFill>
                  <a:srgbClr val="FF0000"/>
                </a:solidFill>
              </a:rPr>
              <a:t>n instances</a:t>
            </a:r>
            <a:r>
              <a:rPr lang="en-US" sz="5600" dirty="0"/>
              <a:t>.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rmc</a:t>
            </a:r>
            <a:r>
              <a:rPr lang="en-US" sz="5600" dirty="0"/>
              <a:t>, </a:t>
            </a:r>
            <a:r>
              <a:rPr lang="en-US" sz="5600" dirty="0" err="1"/>
              <a:t>init</a:t>
            </a:r>
            <a:r>
              <a:rPr lang="en-US" sz="5600" dirty="0"/>
              <a:t> &gt;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b="1" dirty="0"/>
              <a:t>	</a:t>
            </a:r>
            <a:r>
              <a:rPr lang="en-US" sz="5600" dirty="0"/>
              <a:t>proposal := ⊥;</a:t>
            </a:r>
          </a:p>
          <a:p>
            <a:pPr marL="0" indent="0">
              <a:buNone/>
            </a:pPr>
            <a:r>
              <a:rPr lang="en-US" sz="5600" dirty="0"/>
              <a:t>	delivered := [⊥]</a:t>
            </a:r>
            <a:r>
              <a:rPr lang="en-US" sz="5600" baseline="30000" dirty="0"/>
              <a:t>N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	proposed := [FALSE]</a:t>
            </a:r>
            <a:r>
              <a:rPr lang="en-US" sz="5600" baseline="30000" dirty="0"/>
              <a:t>N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rmc</a:t>
            </a:r>
            <a:r>
              <a:rPr lang="en-US" sz="5600" dirty="0"/>
              <a:t>, Propose | v &gt; </a:t>
            </a:r>
            <a:r>
              <a:rPr lang="en-US" sz="5600" b="1" dirty="0"/>
              <a:t>such that </a:t>
            </a:r>
            <a:r>
              <a:rPr lang="en-US" sz="5600" dirty="0"/>
              <a:t>proposal = ⊥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proposal := v;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/>
              <a:t>trigger</a:t>
            </a:r>
            <a:r>
              <a:rPr lang="en-US" sz="5600" dirty="0"/>
              <a:t> &lt; </a:t>
            </a:r>
            <a:r>
              <a:rPr lang="en-US" sz="5600" dirty="0" err="1"/>
              <a:t>rb</a:t>
            </a:r>
            <a:r>
              <a:rPr lang="en-US" sz="5600" dirty="0"/>
              <a:t>, Broadcast | v &gt;;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rb</a:t>
            </a:r>
            <a:r>
              <a:rPr lang="en-US" sz="5600" dirty="0"/>
              <a:t>, Deliver | p, m &gt;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b="1" dirty="0"/>
              <a:t>	</a:t>
            </a:r>
            <a:r>
              <a:rPr lang="en-US" sz="5600" dirty="0"/>
              <a:t>delivered[p] := m;</a:t>
            </a:r>
          </a:p>
          <a:p>
            <a:pPr marL="0" indent="0">
              <a:buNone/>
            </a:pPr>
            <a:r>
              <a:rPr lang="en-US" sz="5600" b="1" dirty="0"/>
              <a:t>	if </a:t>
            </a:r>
            <a:r>
              <a:rPr lang="en-US" sz="5600" dirty="0"/>
              <a:t>proposed[p] = FALSE </a:t>
            </a:r>
            <a:r>
              <a:rPr lang="en-US" sz="5600" b="1" dirty="0"/>
              <a:t>then</a:t>
            </a:r>
          </a:p>
          <a:p>
            <a:pPr marL="0" indent="0">
              <a:buNone/>
            </a:pPr>
            <a:r>
              <a:rPr lang="en-US" sz="5600" dirty="0"/>
              <a:t>		proposed[p] := TRUE;</a:t>
            </a:r>
          </a:p>
          <a:p>
            <a:pPr marL="0" indent="0">
              <a:buNone/>
            </a:pPr>
            <a:r>
              <a:rPr lang="en-US" sz="5600" b="1" dirty="0"/>
              <a:t>		trigger </a:t>
            </a:r>
            <a:r>
              <a:rPr lang="en-US" sz="5600" dirty="0"/>
              <a:t>&lt; </a:t>
            </a:r>
            <a:r>
              <a:rPr lang="en-US" sz="5600" dirty="0" err="1"/>
              <a:t>rc.p</a:t>
            </a:r>
            <a:r>
              <a:rPr lang="en-US" sz="5600" dirty="0"/>
              <a:t>, Propose | 1 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80CE-FFB8-436F-A0A8-BF6CC72B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Multi-value consensus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97971-A4CC-46F2-A767-A271420FB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771" y="949504"/>
                <a:ext cx="8866206" cy="38184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rc.p</a:t>
                </a:r>
                <a:r>
                  <a:rPr lang="en-US" sz="1400" dirty="0"/>
                  <a:t>, Decide | v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	if</a:t>
                </a:r>
                <a:r>
                  <a:rPr lang="en-US" sz="1400" dirty="0"/>
                  <a:t> v = 1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dirty="0" err="1"/>
                  <a:t>decidedone</a:t>
                </a:r>
                <a:r>
                  <a:rPr lang="en-US" sz="1400" dirty="0"/>
                  <a:t> := </a:t>
                </a:r>
                <a:r>
                  <a:rPr lang="en-US" sz="1400" dirty="0" err="1"/>
                  <a:t>decidedone</a:t>
                </a:r>
                <a:r>
                  <a:rPr lang="en-US" sz="1400" dirty="0"/>
                  <a:t> ∪ {p};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#</a:t>
                </a:r>
                <a:r>
                  <a:rPr lang="en-US" sz="1400" dirty="0" err="1"/>
                  <a:t>decidedone</a:t>
                </a:r>
                <a:r>
                  <a:rPr lang="en-US" sz="1400" dirty="0"/>
                  <a:t> </a:t>
                </a:r>
                <a:r>
                  <a:rPr lang="en-US" sz="1400"/>
                  <a:t>≥ </a:t>
                </a:r>
                <a:r>
                  <a:rPr lang="en-US" altLang="zh-CN" sz="1400"/>
                  <a:t>N-f</a:t>
                </a:r>
                <a:r>
                  <a:rPr lang="en-US" sz="1400"/>
                  <a:t>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		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p : proposed[p] = FALSE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		proposed[p] := TRUE;</a:t>
                </a:r>
              </a:p>
              <a:p>
                <a:pPr marL="0" indent="0">
                  <a:buNone/>
                </a:pPr>
                <a:r>
                  <a:rPr lang="en-US" sz="1400" dirty="0"/>
                  <a:t>			</a:t>
                </a:r>
                <a:r>
                  <a:rPr lang="en-US" sz="1400" b="1" dirty="0"/>
                  <a:t>trigger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rc.p</a:t>
                </a:r>
                <a:r>
                  <a:rPr lang="en-US" sz="1400" dirty="0"/>
                  <a:t>, Propose | 0 &gt;;</a:t>
                </a:r>
              </a:p>
              <a:p>
                <a:pPr marL="0" indent="0">
                  <a:buNone/>
                </a:pPr>
                <a:r>
                  <a:rPr lang="en-US" sz="1400" dirty="0"/>
                  <a:t>	decided := decided ∪ {p};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#decided = n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s := </a:t>
                </a:r>
                <a:r>
                  <a:rPr lang="en-US" sz="1400" dirty="0" err="1"/>
                  <a:t>maxrank</a:t>
                </a:r>
                <a:r>
                  <a:rPr lang="en-US" sz="1400" dirty="0"/>
                  <a:t>(</a:t>
                </a:r>
                <a:r>
                  <a:rPr lang="en-US" sz="1400" dirty="0" err="1"/>
                  <a:t>decidedone</a:t>
                </a:r>
                <a:r>
                  <a:rPr lang="en-US" sz="1400" dirty="0"/>
                  <a:t>);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rmc</a:t>
                </a:r>
                <a:r>
                  <a:rPr lang="en-US" sz="1400" dirty="0"/>
                  <a:t>, Decide | delivered[s] &gt;;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		or 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rmc</a:t>
                </a:r>
                <a:r>
                  <a:rPr lang="en-US" sz="1400" dirty="0"/>
                  <a:t>, Decide | {∪delivered[s] |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400" dirty="0"/>
                  <a:t> s </a:t>
                </a:r>
                <a:r>
                  <a:rPr lang="en-US" altLang="en-US" sz="1400" dirty="0">
                    <a:ea typeface="ＭＳ Ｐゴシック" panose="020B0600070205080204" pitchFamily="34" charset="-128"/>
                  </a:rPr>
                  <a:t>∈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decidedone</a:t>
                </a:r>
                <a:r>
                  <a:rPr lang="en-US" sz="1400" dirty="0"/>
                  <a:t> } &gt;;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97971-A4CC-46F2-A767-A271420FB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771" y="949504"/>
                <a:ext cx="8866206" cy="3818430"/>
              </a:xfrm>
              <a:blipFill>
                <a:blip r:embed="rId2"/>
                <a:stretch>
                  <a:fillRect l="-206" t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B82-E157-4FE4-BE48-9DE07C17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7CFB-527B-4781-92B5-561403EC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strengthen the lower bound</a:t>
            </a:r>
          </a:p>
          <a:p>
            <a:r>
              <a:rPr lang="en-US" dirty="0"/>
              <a:t>Assume binary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domain of proposal/decision values is {0,1}</a:t>
            </a:r>
          </a:p>
          <a:p>
            <a:r>
              <a:rPr lang="en-US" dirty="0"/>
              <a:t>Even this is impossible…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</a:t>
            </a:r>
            <a:r>
              <a:rPr lang="en-US" sz="1800" dirty="0" err="1"/>
              <a:t>uc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uc</a:t>
            </a:r>
            <a:r>
              <a:rPr lang="en-US" sz="1800" dirty="0"/>
              <a:t>, Propose | v &gt;: Proposes value v for consensus.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uc</a:t>
            </a:r>
            <a:r>
              <a:rPr lang="en-US" sz="1800" dirty="0"/>
              <a:t>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</a:t>
            </a:r>
            <a:r>
              <a:rPr lang="en-US" sz="1800" b="1" u="sng" dirty="0">
                <a:solidFill>
                  <a:srgbClr val="FF0000"/>
                </a:solidFill>
              </a:rPr>
              <a:t>Uniform Agreement</a:t>
            </a:r>
            <a:r>
              <a:rPr lang="en-US" sz="1800" dirty="0"/>
              <a:t>: No two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88A2-33BA-4AF5-A7BF-F5994BAD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04B2-BACD-452B-9AB7-6F1712AB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37944" cy="3818430"/>
          </a:xfrm>
        </p:spPr>
        <p:txBody>
          <a:bodyPr>
            <a:normAutofit fontScale="92500"/>
          </a:bodyPr>
          <a:lstStyle/>
          <a:p>
            <a:r>
              <a:rPr lang="en-US" dirty="0"/>
              <a:t>Configuration C be a vector of individual process states </a:t>
            </a:r>
          </a:p>
          <a:p>
            <a:pPr marL="0" indent="0">
              <a:buNone/>
            </a:pPr>
            <a:r>
              <a:rPr lang="en-US" dirty="0"/>
              <a:t>					C=(S1, S2, … Sn)</a:t>
            </a:r>
          </a:p>
          <a:p>
            <a:endParaRPr lang="en-US" dirty="0"/>
          </a:p>
          <a:p>
            <a:r>
              <a:rPr lang="en-US" dirty="0"/>
              <a:t>The execution captures the evolution of the global state </a:t>
            </a:r>
          </a:p>
          <a:p>
            <a:pPr marL="0" indent="0">
              <a:buNone/>
            </a:pPr>
            <a:r>
              <a:rPr lang="en-US" dirty="0"/>
              <a:t>				 C0, s1, C1, s2, C2….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sk</a:t>
            </a:r>
            <a:r>
              <a:rPr lang="en-US" dirty="0"/>
              <a:t> is a step taken by some process</a:t>
            </a:r>
          </a:p>
          <a:p>
            <a:endParaRPr lang="en-US" dirty="0"/>
          </a:p>
          <a:p>
            <a:r>
              <a:rPr lang="en-US" dirty="0"/>
              <a:t>A configuration is a global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 accessible to processes!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7615-B628-4DB1-8930-83AEB477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5543-D7A5-40E8-BB9D-A16620D8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p,m</a:t>
            </a:r>
            <a:r>
              <a:rPr lang="en-US" dirty="0"/>
              <a:t>) occurs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 p delivers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p,m</a:t>
            </a:r>
            <a:r>
              <a:rPr lang="en-US" dirty="0"/>
              <a:t>) is a receive event</a:t>
            </a:r>
          </a:p>
          <a:p>
            <a:endParaRPr lang="en-US" dirty="0"/>
          </a:p>
          <a:p>
            <a:r>
              <a:rPr lang="en-US" dirty="0"/>
              <a:t>We say (</a:t>
            </a:r>
            <a:r>
              <a:rPr lang="en-US" dirty="0" err="1"/>
              <a:t>p,m</a:t>
            </a:r>
            <a:r>
              <a:rPr lang="en-US" dirty="0"/>
              <a:t>) is enabled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m is in a channel to p and p is correct</a:t>
            </a:r>
          </a:p>
          <a:p>
            <a:endParaRPr lang="en-US" dirty="0"/>
          </a:p>
          <a:p>
            <a:r>
              <a:rPr lang="en-US" sz="2000" dirty="0"/>
              <a:t>We focus on receive events since their ordering (scheduling) fully determines the execution in the deterministic 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1DEA-4823-46AC-95B7-0B9C1682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Executions, configurations,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B00E-955E-4D35-9E45-07A77DE1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Observation: In deterministic asynchronous algorithm the configuration at the end of an execution is fully determined by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initial values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Scheduler actions</a:t>
            </a:r>
          </a:p>
          <a:p>
            <a:endParaRPr lang="en-US" dirty="0"/>
          </a:p>
          <a:p>
            <a:r>
              <a:rPr lang="en-US" dirty="0"/>
              <a:t>a configuration C' is </a:t>
            </a:r>
            <a:r>
              <a:rPr lang="en-US" dirty="0">
                <a:solidFill>
                  <a:srgbClr val="FF0000"/>
                </a:solidFill>
              </a:rPr>
              <a:t>reachable</a:t>
            </a:r>
            <a:r>
              <a:rPr lang="en-US" dirty="0"/>
              <a:t> in an execution ex if the respective global state of C' can be induced by appending, to ex, scheduler 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99517</TotalTime>
  <Words>3276</Words>
  <Application>Microsoft Office PowerPoint</Application>
  <PresentationFormat>全屏显示(16:9)</PresentationFormat>
  <Paragraphs>493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Eurostile LT Std</vt:lpstr>
      <vt:lpstr>ＭＳ Ｐゴシック</vt:lpstr>
      <vt:lpstr>宋体</vt:lpstr>
      <vt:lpstr>微软雅黑</vt:lpstr>
      <vt:lpstr>幼圆</vt:lpstr>
      <vt:lpstr>Arial</vt:lpstr>
      <vt:lpstr>Calibri</vt:lpstr>
      <vt:lpstr>Cambria Math</vt:lpstr>
      <vt:lpstr>Wingdings</vt:lpstr>
      <vt:lpstr>Office Theme</vt:lpstr>
      <vt:lpstr>Distributed Algorithms Consensus - part II</vt:lpstr>
      <vt:lpstr>Outline</vt:lpstr>
      <vt:lpstr>Outline</vt:lpstr>
      <vt:lpstr>The FLP impossibility result</vt:lpstr>
      <vt:lpstr>Simplify the problem</vt:lpstr>
      <vt:lpstr>Uniform consensus</vt:lpstr>
      <vt:lpstr>Recall</vt:lpstr>
      <vt:lpstr>Notation</vt:lpstr>
      <vt:lpstr>Executions, configurations, scheduler</vt:lpstr>
      <vt:lpstr>Fair Executions</vt:lpstr>
      <vt:lpstr>Consensus Configuration Valency</vt:lpstr>
      <vt:lpstr>FLP idea</vt:lpstr>
      <vt:lpstr>Bivalent Initialization Lemma (BIL)</vt:lpstr>
      <vt:lpstr>BIL Proof</vt:lpstr>
      <vt:lpstr>BIL Proof (continued)</vt:lpstr>
      <vt:lpstr>Extension lemma</vt:lpstr>
      <vt:lpstr>Notation</vt:lpstr>
      <vt:lpstr>Extension lemma</vt:lpstr>
      <vt:lpstr>Extension Lemma</vt:lpstr>
      <vt:lpstr>Extension lemma</vt:lpstr>
      <vt:lpstr>Why?</vt:lpstr>
      <vt:lpstr>Extension Lemma</vt:lpstr>
      <vt:lpstr>Extension Lemma</vt:lpstr>
      <vt:lpstr>Extension Lemma</vt:lpstr>
      <vt:lpstr>Extension Lemma</vt:lpstr>
      <vt:lpstr>Summing up: FLP</vt:lpstr>
      <vt:lpstr>FLP vs. real world</vt:lpstr>
      <vt:lpstr>Circumventing FLP</vt:lpstr>
      <vt:lpstr>Randomized consensus</vt:lpstr>
      <vt:lpstr>Extension</vt:lpstr>
      <vt:lpstr>Common coin</vt:lpstr>
      <vt:lpstr>Possible common coin implementations</vt:lpstr>
      <vt:lpstr>Local Toss algorithm (Common Coin)</vt:lpstr>
      <vt:lpstr>Beacon algorithm (Common Coin)</vt:lpstr>
      <vt:lpstr>Randomized binary consensus</vt:lpstr>
      <vt:lpstr>Randomized binary consensus</vt:lpstr>
      <vt:lpstr>Randomized binary consensus</vt:lpstr>
      <vt:lpstr>Randomized Binary Consensus</vt:lpstr>
      <vt:lpstr>Randomized Binary Consensus</vt:lpstr>
      <vt:lpstr>Randomized Binary Consensus</vt:lpstr>
      <vt:lpstr>Randomized Binary Consensus</vt:lpstr>
      <vt:lpstr>Correctness</vt:lpstr>
      <vt:lpstr>Correctness: Termination</vt:lpstr>
      <vt:lpstr>Performance</vt:lpstr>
      <vt:lpstr>Randomized multivalued consensus</vt:lpstr>
      <vt:lpstr>Randomized Multivalued consensus  (Asynchronous Common Subset, ACS)</vt:lpstr>
      <vt:lpstr>Randomized Multi-value consensus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da at</cp:lastModifiedBy>
  <cp:revision>3068</cp:revision>
  <cp:lastPrinted>2015-09-20T23:02:57Z</cp:lastPrinted>
  <dcterms:created xsi:type="dcterms:W3CDTF">2010-10-17T19:58:05Z</dcterms:created>
  <dcterms:modified xsi:type="dcterms:W3CDTF">2025-01-08T11:28:06Z</dcterms:modified>
</cp:coreProperties>
</file>