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664" r:id="rId2"/>
    <p:sldId id="1761" r:id="rId3"/>
    <p:sldId id="1762" r:id="rId4"/>
    <p:sldId id="355" r:id="rId5"/>
    <p:sldId id="1763" r:id="rId6"/>
    <p:sldId id="1765" r:id="rId7"/>
    <p:sldId id="1707" r:id="rId8"/>
    <p:sldId id="1696" r:id="rId9"/>
    <p:sldId id="697" r:id="rId10"/>
    <p:sldId id="1704" r:id="rId11"/>
    <p:sldId id="1673" r:id="rId12"/>
    <p:sldId id="1705" r:id="rId13"/>
    <p:sldId id="1717" r:id="rId14"/>
    <p:sldId id="322" r:id="rId15"/>
    <p:sldId id="323" r:id="rId16"/>
    <p:sldId id="1702" r:id="rId17"/>
    <p:sldId id="1703" r:id="rId18"/>
    <p:sldId id="1698" r:id="rId19"/>
    <p:sldId id="1708" r:id="rId20"/>
    <p:sldId id="1767" r:id="rId21"/>
    <p:sldId id="1700" r:id="rId22"/>
    <p:sldId id="1766" r:id="rId23"/>
    <p:sldId id="1710" r:id="rId24"/>
    <p:sldId id="1711" r:id="rId25"/>
    <p:sldId id="1714" r:id="rId26"/>
    <p:sldId id="1716" r:id="rId27"/>
    <p:sldId id="1768" r:id="rId28"/>
    <p:sldId id="1769" r:id="rId29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959" autoAdjust="0"/>
  </p:normalViewPr>
  <p:slideViewPr>
    <p:cSldViewPr snapToGrid="0">
      <p:cViewPr varScale="1">
        <p:scale>
          <a:sx n="193" d="100"/>
          <a:sy n="193" d="100"/>
        </p:scale>
        <p:origin x="1854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1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Distributed Algorithms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ea typeface="幼圆" panose="02010509060101010101" pitchFamily="49" charset="-122"/>
              </a:rPr>
              <a:t>Consensus – Part III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5A6A-982A-4D21-B60F-4813109C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260"/>
            <a:ext cx="6368310" cy="452135"/>
          </a:xfrm>
        </p:spPr>
        <p:txBody>
          <a:bodyPr/>
          <a:lstStyle/>
          <a:p>
            <a:r>
              <a:rPr lang="en-US" altLang="zh-CN" dirty="0"/>
              <a:t>PBFT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051C-1C17-43A0-BE63-8ECBF49C2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654"/>
            <a:ext cx="8446707" cy="381843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PBFT</a:t>
            </a:r>
            <a:r>
              <a:rPr lang="zh-CN" altLang="en-US" sz="2000" dirty="0"/>
              <a:t>（</a:t>
            </a:r>
            <a:r>
              <a:rPr lang="en-US" altLang="zh-CN" sz="2000" dirty="0"/>
              <a:t>Practical Byzantine Fault Tolerance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Roughly, </a:t>
            </a:r>
            <a:r>
              <a:rPr lang="en-US" altLang="zh-CN" sz="2000" dirty="0" err="1"/>
              <a:t>Paxos</a:t>
            </a:r>
            <a:r>
              <a:rPr lang="en-US" altLang="zh-CN" sz="2000" dirty="0"/>
              <a:t> in Byzantine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Actually,</a:t>
            </a:r>
            <a:r>
              <a:rPr lang="zh-CN" altLang="en-US" sz="2000" dirty="0"/>
              <a:t> </a:t>
            </a:r>
            <a:r>
              <a:rPr lang="en-US" altLang="zh-CN" sz="2000" dirty="0" err="1"/>
              <a:t>Viewstamped</a:t>
            </a:r>
            <a:r>
              <a:rPr lang="en-US" altLang="zh-CN" sz="2000" dirty="0"/>
              <a:t> Replication</a:t>
            </a:r>
            <a:r>
              <a:rPr lang="zh-CN" altLang="en-US" sz="2000" dirty="0"/>
              <a:t> </a:t>
            </a:r>
            <a:r>
              <a:rPr lang="en-US" altLang="zh-CN" sz="2000" dirty="0"/>
              <a:t>in Byzantine model</a:t>
            </a:r>
          </a:p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000" dirty="0" err="1"/>
              <a:t>Paxos</a:t>
            </a:r>
            <a:r>
              <a:rPr lang="zh-CN" altLang="en-US" sz="2000" dirty="0"/>
              <a:t>：</a:t>
            </a:r>
            <a:r>
              <a:rPr lang="en-US" altLang="zh-CN" sz="2000" dirty="0"/>
              <a:t>READ phase</a:t>
            </a:r>
            <a:r>
              <a:rPr lang="zh-CN" altLang="en-US" sz="2000" dirty="0"/>
              <a:t> </a:t>
            </a:r>
            <a:r>
              <a:rPr lang="en-US" altLang="zh-CN" sz="2000" dirty="0"/>
              <a:t>+ IMPOSE phase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/>
              <a:t>Miguel Castro and Barbara </a:t>
            </a:r>
            <a:r>
              <a:rPr lang="en-US" sz="1800" dirty="0" err="1"/>
              <a:t>Liskov</a:t>
            </a:r>
            <a:r>
              <a:rPr lang="en-US" sz="1800" dirty="0"/>
              <a:t>: Practical Byzantine fault tolerance. </a:t>
            </a:r>
            <a:r>
              <a:rPr lang="en-US" sz="1800" dirty="0" err="1"/>
              <a:t>Usenix</a:t>
            </a:r>
            <a:r>
              <a:rPr lang="en-US" sz="1800" dirty="0"/>
              <a:t> OSDI: 173–186 (1999).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45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B4AB-DBC8-42F0-9853-81DBE300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89" y="205090"/>
            <a:ext cx="6368310" cy="452135"/>
          </a:xfrm>
        </p:spPr>
        <p:txBody>
          <a:bodyPr/>
          <a:lstStyle/>
          <a:p>
            <a:r>
              <a:rPr lang="en-US" altLang="zh-CN" dirty="0"/>
              <a:t>Message pattern of </a:t>
            </a:r>
            <a:r>
              <a:rPr lang="en-US" altLang="zh-CN" dirty="0" err="1"/>
              <a:t>Paxos</a:t>
            </a:r>
            <a:r>
              <a:rPr lang="en-US" altLang="zh-CN" dirty="0"/>
              <a:t>/Synod</a:t>
            </a:r>
            <a:endParaRPr lang="en-US" dirty="0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D8DE5104-A0D8-499C-A5A6-3A05B2C26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076" y="161713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A2455CEF-8EDC-4A5A-9079-B80D21F3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076" y="161713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3CE204A6-9006-45CF-9703-E40287F129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9126" y="1788581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6E17A578-89AF-4FD7-A9A1-815895995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1976" y="1902881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D83430D8-79A9-4DE4-8EE5-DA7E355B5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776" y="161713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5E3AA0A0-1858-41A9-9B4E-3C5AB9DBC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776" y="218863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CABCE603-DC4F-4FC6-994C-62ABC2E3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776" y="333163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E295C97-0D22-40E6-955A-E474A6B30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826" y="1960031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BDE8D57-C9D4-46C4-8CC1-8D362A55E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926" y="2474381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67AF747-546A-4C03-B498-8226D619E9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7826" y="2017181"/>
            <a:ext cx="914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9A2678A5-B375-49E1-91D5-7675FE1369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4976" y="1960031"/>
            <a:ext cx="7429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573D34EF-4D7D-4EFF-80D6-BC24ACD710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7826" y="1788581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DF382D03-6406-4CBD-B9EE-B33D66210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388" y="944887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13B57848-A49A-4300-BE69-D92E1494A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2138" y="1287787"/>
            <a:ext cx="1714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18A03517-F50D-4CD5-92F7-C158B7107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9426" y="1731431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9A5693DB-858E-4F89-9E3F-85748FD5B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2276" y="1845731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B83949C0-36D2-4072-885A-27BF93A9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076" y="155998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75480B75-342D-444D-8720-BE864FE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076" y="213148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026F2864-848E-4896-B7F1-25CDFCEED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076" y="327448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E3C2DC2-E42C-46CF-904D-EF4655570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5126" y="1902881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2F6AB651-907A-49E1-994F-7EEC958E6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226" y="2417231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308B5A89-7B4E-4E5E-8CD2-C728FF13B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8126" y="1845731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8F1A9F1F-FC9E-4139-8F9C-87A67A3D1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276" y="1788581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41A423EB-76AA-40F0-AD2C-DD4502BA2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2426" y="1674281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6EC48830-39E6-40FD-8A81-0118477A6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276" y="3503081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6BF3B47D-8BCB-42D8-9A4D-01737A0A21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8126" y="1731431"/>
            <a:ext cx="9144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29CF17C8-1D7B-4ABF-B5F7-2694CE08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676" y="155998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DAD94D9B-C971-492C-9939-EA40DD8EC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676" y="213148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33" name="Oval 31">
            <a:extLst>
              <a:ext uri="{FF2B5EF4-FFF2-40B4-BE49-F238E27FC236}">
                <a16:creationId xmlns:a16="http://schemas.microsoft.com/office/drawing/2014/main" id="{D60DA8CC-57F5-47F6-9D00-6C5B1FDC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676" y="3274481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B64D5B-D813-4F4A-98CE-A903A2944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826" y="2417231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08BF271B-A4C0-48C5-B80C-DF838AADB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8126" y="2474381"/>
            <a:ext cx="914400" cy="971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4FFE681E-2BA1-4DEA-A483-C80F0DCF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486" y="3175540"/>
            <a:ext cx="6719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ACK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3D7151BA-8A9C-4304-B152-B96508559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983" y="2531531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READ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FF933AD5-3064-4E18-8832-348A1ED5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976" y="2617256"/>
            <a:ext cx="1095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GATHER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9" name="Oval 37">
            <a:extLst>
              <a:ext uri="{FF2B5EF4-FFF2-40B4-BE49-F238E27FC236}">
                <a16:creationId xmlns:a16="http://schemas.microsoft.com/office/drawing/2014/main" id="{A48D14F7-2738-4971-9048-3825D63DD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2961" y="1093054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D78D0E68-31EC-49E5-A95D-685783272B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5426" y="1274231"/>
            <a:ext cx="2857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1" name="AutoShape 39">
            <a:extLst>
              <a:ext uri="{FF2B5EF4-FFF2-40B4-BE49-F238E27FC236}">
                <a16:creationId xmlns:a16="http://schemas.microsoft.com/office/drawing/2014/main" id="{73F459BC-70DE-4E24-9B0F-5A82A09C4698}"/>
              </a:ext>
            </a:extLst>
          </p:cNvPr>
          <p:cNvSpPr>
            <a:spLocks/>
          </p:cNvSpPr>
          <p:nvPr/>
        </p:nvSpPr>
        <p:spPr bwMode="auto">
          <a:xfrm rot="16200000">
            <a:off x="2340626" y="2645831"/>
            <a:ext cx="571500" cy="2514600"/>
          </a:xfrm>
          <a:prstGeom prst="leftBrace">
            <a:avLst>
              <a:gd name="adj1" fmla="val 3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590C17F2-3266-42F1-9FB9-CBF8FEC5E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421" y="4128510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Read phase</a:t>
            </a:r>
          </a:p>
        </p:txBody>
      </p:sp>
      <p:sp>
        <p:nvSpPr>
          <p:cNvPr id="43" name="AutoShape 41">
            <a:extLst>
              <a:ext uri="{FF2B5EF4-FFF2-40B4-BE49-F238E27FC236}">
                <a16:creationId xmlns:a16="http://schemas.microsoft.com/office/drawing/2014/main" id="{BBBC5CFB-BDA6-4C8C-9F29-FD5CFE452C3E}"/>
              </a:ext>
            </a:extLst>
          </p:cNvPr>
          <p:cNvSpPr>
            <a:spLocks/>
          </p:cNvSpPr>
          <p:nvPr/>
        </p:nvSpPr>
        <p:spPr bwMode="auto">
          <a:xfrm rot="5400000">
            <a:off x="4969526" y="2531531"/>
            <a:ext cx="571500" cy="2743200"/>
          </a:xfrm>
          <a:prstGeom prst="rightBrace">
            <a:avLst>
              <a:gd name="adj1" fmla="val 40000"/>
              <a:gd name="adj2" fmla="val 4887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13B2921F-9B25-41D7-82EA-24A892D20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535" y="4108106"/>
            <a:ext cx="1633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Impose phase</a:t>
            </a: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8B8C50BC-1927-4DD7-BF93-48B6A5A92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395" y="1104431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request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6" name="Text Box 44">
            <a:extLst>
              <a:ext uri="{FF2B5EF4-FFF2-40B4-BE49-F238E27FC236}">
                <a16:creationId xmlns:a16="http://schemas.microsoft.com/office/drawing/2014/main" id="{24737A41-5A83-4F2F-B4FB-6120231B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768" y="1424983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reply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BEA6E7D3-8B4E-4843-982B-4BF0D5E31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075" y="2691908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IMPOSE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2E91E0D-F4B0-42C9-ACF9-580D46A697C4}"/>
              </a:ext>
            </a:extLst>
          </p:cNvPr>
          <p:cNvSpPr/>
          <p:nvPr/>
        </p:nvSpPr>
        <p:spPr>
          <a:xfrm>
            <a:off x="3312175" y="1473762"/>
            <a:ext cx="998497" cy="7293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F81B84-4916-49BD-8A36-30E1DF3D42AD}"/>
              </a:ext>
            </a:extLst>
          </p:cNvPr>
          <p:cNvSpPr/>
          <p:nvPr/>
        </p:nvSpPr>
        <p:spPr>
          <a:xfrm>
            <a:off x="5857207" y="1366608"/>
            <a:ext cx="969691" cy="245159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14AFB6-7DAD-48F9-9B7E-E1E9D87878E1}"/>
              </a:ext>
            </a:extLst>
          </p:cNvPr>
          <p:cNvSpPr txBox="1"/>
          <p:nvPr/>
        </p:nvSpPr>
        <p:spPr>
          <a:xfrm>
            <a:off x="2713277" y="783991"/>
            <a:ext cx="2829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2. How to ensure S1 selects the highest round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DC09A5-FE29-448D-A1BD-D6A26B8BACD0}"/>
              </a:ext>
            </a:extLst>
          </p:cNvPr>
          <p:cNvSpPr txBox="1"/>
          <p:nvPr/>
        </p:nvSpPr>
        <p:spPr>
          <a:xfrm>
            <a:off x="6958624" y="2209715"/>
            <a:ext cx="2090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3. How to transfer the estimate</a:t>
            </a:r>
            <a:r>
              <a:rPr lang="zh-CN" alt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to the next round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B6898A-5E87-4276-A4CD-A8011E563BC2}"/>
              </a:ext>
            </a:extLst>
          </p:cNvPr>
          <p:cNvSpPr/>
          <p:nvPr/>
        </p:nvSpPr>
        <p:spPr>
          <a:xfrm>
            <a:off x="1728914" y="4527583"/>
            <a:ext cx="4881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PBFT</a:t>
            </a:r>
            <a:r>
              <a:rPr lang="zh-CN" altLang="en-US" sz="2800" dirty="0"/>
              <a:t> </a:t>
            </a:r>
            <a:r>
              <a:rPr lang="en-US" altLang="zh-CN" sz="2800" dirty="0"/>
              <a:t>uses digital signatures!</a:t>
            </a:r>
            <a:endParaRPr lang="en-US" sz="2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E1F5DD-0C5F-4001-A73B-C53665712DD0}"/>
              </a:ext>
            </a:extLst>
          </p:cNvPr>
          <p:cNvSpPr txBox="1"/>
          <p:nvPr/>
        </p:nvSpPr>
        <p:spPr>
          <a:xfrm>
            <a:off x="68856" y="2160056"/>
            <a:ext cx="153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1. When to enter a new round</a:t>
            </a:r>
            <a:endParaRPr lang="en-US" sz="1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49402E1-F50B-446D-9DC2-D5A12B0C2839}"/>
              </a:ext>
            </a:extLst>
          </p:cNvPr>
          <p:cNvSpPr/>
          <p:nvPr/>
        </p:nvSpPr>
        <p:spPr>
          <a:xfrm>
            <a:off x="1034806" y="1437438"/>
            <a:ext cx="998497" cy="72939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8" grpId="0" animBg="1"/>
      <p:bldP spid="49" grpId="0"/>
      <p:bldP spid="50" grpId="0"/>
      <p:bldP spid="52" grpId="0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6B64-77A0-4BF2-B4AA-04C67F30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the Byzantine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148E-A662-4620-81A7-DDCB4C994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81" y="810397"/>
            <a:ext cx="8229600" cy="641000"/>
          </a:xfrm>
        </p:spPr>
        <p:txBody>
          <a:bodyPr>
            <a:normAutofit/>
          </a:bodyPr>
          <a:lstStyle/>
          <a:p>
            <a:r>
              <a:rPr lang="en-US" altLang="zh-CN" dirty="0"/>
              <a:t>3. How to transfer the estimate to the next round</a:t>
            </a:r>
            <a:endParaRPr lang="en-US" dirty="0"/>
          </a:p>
        </p:txBody>
      </p:sp>
      <p:cxnSp>
        <p:nvCxnSpPr>
          <p:cNvPr id="4" name="直接箭头连接符 5">
            <a:extLst>
              <a:ext uri="{FF2B5EF4-FFF2-40B4-BE49-F238E27FC236}">
                <a16:creationId xmlns:a16="http://schemas.microsoft.com/office/drawing/2014/main" id="{48C2C1DF-8C6E-41E9-BDAA-0D0D6A71BD47}"/>
              </a:ext>
            </a:extLst>
          </p:cNvPr>
          <p:cNvCxnSpPr/>
          <p:nvPr/>
        </p:nvCxnSpPr>
        <p:spPr>
          <a:xfrm>
            <a:off x="845001" y="2118579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5">
            <a:extLst>
              <a:ext uri="{FF2B5EF4-FFF2-40B4-BE49-F238E27FC236}">
                <a16:creationId xmlns:a16="http://schemas.microsoft.com/office/drawing/2014/main" id="{E3C33159-3E80-45BA-BC5B-ACBDA3AC8AF4}"/>
              </a:ext>
            </a:extLst>
          </p:cNvPr>
          <p:cNvCxnSpPr/>
          <p:nvPr/>
        </p:nvCxnSpPr>
        <p:spPr>
          <a:xfrm>
            <a:off x="836640" y="1776798"/>
            <a:ext cx="16355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45A4E3D-C2D2-447A-81B8-66B06F3D96C1}"/>
              </a:ext>
            </a:extLst>
          </p:cNvPr>
          <p:cNvCxnSpPr/>
          <p:nvPr/>
        </p:nvCxnSpPr>
        <p:spPr>
          <a:xfrm>
            <a:off x="845001" y="2466849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76AB41-33BE-44CB-9293-BB7CE53521E2}"/>
              </a:ext>
            </a:extLst>
          </p:cNvPr>
          <p:cNvSpPr txBox="1"/>
          <p:nvPr/>
        </p:nvSpPr>
        <p:spPr>
          <a:xfrm>
            <a:off x="81833" y="1899847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cxnSp>
        <p:nvCxnSpPr>
          <p:cNvPr id="8" name="Straight Arrow Connector 190">
            <a:extLst>
              <a:ext uri="{FF2B5EF4-FFF2-40B4-BE49-F238E27FC236}">
                <a16:creationId xmlns:a16="http://schemas.microsoft.com/office/drawing/2014/main" id="{057AFCCB-F572-4E80-AF51-97F3C9DE8E41}"/>
              </a:ext>
            </a:extLst>
          </p:cNvPr>
          <p:cNvCxnSpPr>
            <a:cxnSpLocks/>
          </p:cNvCxnSpPr>
          <p:nvPr/>
        </p:nvCxnSpPr>
        <p:spPr>
          <a:xfrm>
            <a:off x="929026" y="1776798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22227D-0A74-425A-9275-BC061CACC519}"/>
              </a:ext>
            </a:extLst>
          </p:cNvPr>
          <p:cNvSpPr txBox="1"/>
          <p:nvPr/>
        </p:nvSpPr>
        <p:spPr>
          <a:xfrm>
            <a:off x="98046" y="2253548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1089B-0444-4108-909E-722BB15A97FC}"/>
              </a:ext>
            </a:extLst>
          </p:cNvPr>
          <p:cNvSpPr txBox="1"/>
          <p:nvPr/>
        </p:nvSpPr>
        <p:spPr>
          <a:xfrm>
            <a:off x="206633" y="1590458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cxnSp>
        <p:nvCxnSpPr>
          <p:cNvPr id="11" name="直接箭头连接符 5">
            <a:extLst>
              <a:ext uri="{FF2B5EF4-FFF2-40B4-BE49-F238E27FC236}">
                <a16:creationId xmlns:a16="http://schemas.microsoft.com/office/drawing/2014/main" id="{FA745376-65E0-456A-A533-4644AFAF8BF9}"/>
              </a:ext>
            </a:extLst>
          </p:cNvPr>
          <p:cNvCxnSpPr/>
          <p:nvPr/>
        </p:nvCxnSpPr>
        <p:spPr>
          <a:xfrm>
            <a:off x="845000" y="2838910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55440B-9CCD-4E11-9423-5068AEBAF85D}"/>
              </a:ext>
            </a:extLst>
          </p:cNvPr>
          <p:cNvSpPr txBox="1"/>
          <p:nvPr/>
        </p:nvSpPr>
        <p:spPr>
          <a:xfrm>
            <a:off x="98045" y="2620564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  <p:cxnSp>
        <p:nvCxnSpPr>
          <p:cNvPr id="16" name="Straight Arrow Connector 190">
            <a:extLst>
              <a:ext uri="{FF2B5EF4-FFF2-40B4-BE49-F238E27FC236}">
                <a16:creationId xmlns:a16="http://schemas.microsoft.com/office/drawing/2014/main" id="{8E4D043E-C86A-4DE3-B7BC-A74BD7A99DB3}"/>
              </a:ext>
            </a:extLst>
          </p:cNvPr>
          <p:cNvCxnSpPr>
            <a:cxnSpLocks/>
          </p:cNvCxnSpPr>
          <p:nvPr/>
        </p:nvCxnSpPr>
        <p:spPr>
          <a:xfrm>
            <a:off x="929026" y="1784471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0">
            <a:extLst>
              <a:ext uri="{FF2B5EF4-FFF2-40B4-BE49-F238E27FC236}">
                <a16:creationId xmlns:a16="http://schemas.microsoft.com/office/drawing/2014/main" id="{0454D838-D63C-4EC7-B665-3AE494C9B12A}"/>
              </a:ext>
            </a:extLst>
          </p:cNvPr>
          <p:cNvCxnSpPr>
            <a:cxnSpLocks/>
          </p:cNvCxnSpPr>
          <p:nvPr/>
        </p:nvCxnSpPr>
        <p:spPr>
          <a:xfrm>
            <a:off x="929026" y="1773742"/>
            <a:ext cx="217622" cy="90290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7F3D3F-9527-4668-A7ED-46E714FB0C09}"/>
              </a:ext>
            </a:extLst>
          </p:cNvPr>
          <p:cNvSpPr txBox="1"/>
          <p:nvPr/>
        </p:nvSpPr>
        <p:spPr>
          <a:xfrm>
            <a:off x="1303932" y="1815717"/>
            <a:ext cx="104137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decide(req1)</a:t>
            </a:r>
            <a:endParaRPr lang="zh-CN" altLang="en-US" sz="18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53CE522-BDB6-40F0-BEAC-D4A6C387D132}"/>
              </a:ext>
            </a:extLst>
          </p:cNvPr>
          <p:cNvSpPr txBox="1"/>
          <p:nvPr/>
        </p:nvSpPr>
        <p:spPr>
          <a:xfrm>
            <a:off x="2427139" y="1910936"/>
            <a:ext cx="181575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[sig0,sig1</a:t>
            </a:r>
            <a:r>
              <a:rPr lang="en-US" altLang="zh-CN" sz="1800" baseline="-25000"/>
              <a:t>,sig2] </a:t>
            </a:r>
            <a:r>
              <a:rPr lang="en-US" altLang="zh-CN" sz="1800" baseline="-25000" dirty="0"/>
              <a:t>for req1</a:t>
            </a:r>
            <a:endParaRPr lang="zh-CN" altLang="en-US" sz="1800" baseline="-25000" dirty="0"/>
          </a:p>
        </p:txBody>
      </p:sp>
      <p:cxnSp>
        <p:nvCxnSpPr>
          <p:cNvPr id="49" name="Straight Arrow Connector 190">
            <a:extLst>
              <a:ext uri="{FF2B5EF4-FFF2-40B4-BE49-F238E27FC236}">
                <a16:creationId xmlns:a16="http://schemas.microsoft.com/office/drawing/2014/main" id="{14BB20C4-A835-42E6-AA7B-7EC6BF8B793E}"/>
              </a:ext>
            </a:extLst>
          </p:cNvPr>
          <p:cNvCxnSpPr>
            <a:cxnSpLocks/>
          </p:cNvCxnSpPr>
          <p:nvPr/>
        </p:nvCxnSpPr>
        <p:spPr>
          <a:xfrm flipV="1">
            <a:off x="1343232" y="2115880"/>
            <a:ext cx="315107" cy="3406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52F5E6-F52A-491A-B182-1F08674FF15D}"/>
              </a:ext>
            </a:extLst>
          </p:cNvPr>
          <p:cNvSpPr txBox="1"/>
          <p:nvPr/>
        </p:nvSpPr>
        <p:spPr>
          <a:xfrm>
            <a:off x="6510590" y="2094692"/>
            <a:ext cx="897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req1</a:t>
            </a:r>
          </a:p>
        </p:txBody>
      </p:sp>
      <p:cxnSp>
        <p:nvCxnSpPr>
          <p:cNvPr id="69" name="直接箭头连接符 5">
            <a:extLst>
              <a:ext uri="{FF2B5EF4-FFF2-40B4-BE49-F238E27FC236}">
                <a16:creationId xmlns:a16="http://schemas.microsoft.com/office/drawing/2014/main" id="{A0F92994-9F24-4935-8B1F-14E76054BD5E}"/>
              </a:ext>
            </a:extLst>
          </p:cNvPr>
          <p:cNvCxnSpPr/>
          <p:nvPr/>
        </p:nvCxnSpPr>
        <p:spPr>
          <a:xfrm>
            <a:off x="6614642" y="2042760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5">
            <a:extLst>
              <a:ext uri="{FF2B5EF4-FFF2-40B4-BE49-F238E27FC236}">
                <a16:creationId xmlns:a16="http://schemas.microsoft.com/office/drawing/2014/main" id="{691F0624-2373-4D3C-8DB9-A5C9F4BB73C3}"/>
              </a:ext>
            </a:extLst>
          </p:cNvPr>
          <p:cNvCxnSpPr/>
          <p:nvPr/>
        </p:nvCxnSpPr>
        <p:spPr>
          <a:xfrm>
            <a:off x="6606281" y="1700979"/>
            <a:ext cx="16355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5">
            <a:extLst>
              <a:ext uri="{FF2B5EF4-FFF2-40B4-BE49-F238E27FC236}">
                <a16:creationId xmlns:a16="http://schemas.microsoft.com/office/drawing/2014/main" id="{E8CB40A3-7907-4AE3-92DD-0832339BD999}"/>
              </a:ext>
            </a:extLst>
          </p:cNvPr>
          <p:cNvCxnSpPr/>
          <p:nvPr/>
        </p:nvCxnSpPr>
        <p:spPr>
          <a:xfrm>
            <a:off x="6614642" y="2391030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5">
            <a:extLst>
              <a:ext uri="{FF2B5EF4-FFF2-40B4-BE49-F238E27FC236}">
                <a16:creationId xmlns:a16="http://schemas.microsoft.com/office/drawing/2014/main" id="{B916CBE9-B124-4329-B4B5-EEE48276E859}"/>
              </a:ext>
            </a:extLst>
          </p:cNvPr>
          <p:cNvCxnSpPr/>
          <p:nvPr/>
        </p:nvCxnSpPr>
        <p:spPr>
          <a:xfrm>
            <a:off x="6614641" y="2763091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90">
            <a:extLst>
              <a:ext uri="{FF2B5EF4-FFF2-40B4-BE49-F238E27FC236}">
                <a16:creationId xmlns:a16="http://schemas.microsoft.com/office/drawing/2014/main" id="{09CA31E2-302C-4BFE-9500-63EF077D425F}"/>
              </a:ext>
            </a:extLst>
          </p:cNvPr>
          <p:cNvCxnSpPr>
            <a:cxnSpLocks/>
          </p:cNvCxnSpPr>
          <p:nvPr/>
        </p:nvCxnSpPr>
        <p:spPr>
          <a:xfrm>
            <a:off x="6737072" y="1697215"/>
            <a:ext cx="444475" cy="105726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90">
            <a:extLst>
              <a:ext uri="{FF2B5EF4-FFF2-40B4-BE49-F238E27FC236}">
                <a16:creationId xmlns:a16="http://schemas.microsoft.com/office/drawing/2014/main" id="{C6C7F3C5-9157-4109-8D9C-5C813711AD3F}"/>
              </a:ext>
            </a:extLst>
          </p:cNvPr>
          <p:cNvCxnSpPr>
            <a:cxnSpLocks/>
          </p:cNvCxnSpPr>
          <p:nvPr/>
        </p:nvCxnSpPr>
        <p:spPr>
          <a:xfrm>
            <a:off x="6749326" y="2402800"/>
            <a:ext cx="350408" cy="36301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E085F2C-9D69-4B94-B0C5-1D2412B50F0C}"/>
              </a:ext>
            </a:extLst>
          </p:cNvPr>
          <p:cNvSpPr txBox="1"/>
          <p:nvPr/>
        </p:nvSpPr>
        <p:spPr>
          <a:xfrm>
            <a:off x="6605437" y="1375207"/>
            <a:ext cx="4942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req2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33536902-EA4D-42B9-ACB9-D9D3940322EF}"/>
              </a:ext>
            </a:extLst>
          </p:cNvPr>
          <p:cNvSpPr/>
          <p:nvPr/>
        </p:nvSpPr>
        <p:spPr>
          <a:xfrm>
            <a:off x="4302489" y="2062120"/>
            <a:ext cx="1382780" cy="152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AD32EC-5161-4E16-9F5B-4C85A4B04099}"/>
              </a:ext>
            </a:extLst>
          </p:cNvPr>
          <p:cNvSpPr txBox="1"/>
          <p:nvPr/>
        </p:nvSpPr>
        <p:spPr>
          <a:xfrm>
            <a:off x="4625288" y="1803049"/>
            <a:ext cx="897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round++</a:t>
            </a:r>
            <a:endParaRPr lang="zh-CN" altLang="en-US" sz="1800" baseline="-25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1F9FE8B-2E28-4E42-B3DA-56DFAC287D7A}"/>
              </a:ext>
            </a:extLst>
          </p:cNvPr>
          <p:cNvSpPr txBox="1"/>
          <p:nvPr/>
        </p:nvSpPr>
        <p:spPr>
          <a:xfrm>
            <a:off x="1195187" y="2336662"/>
            <a:ext cx="8974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update</a:t>
            </a:r>
          </a:p>
          <a:p>
            <a:r>
              <a:rPr lang="en-US" altLang="zh-CN" sz="1800" baseline="-25000" dirty="0"/>
              <a:t>estimate</a:t>
            </a:r>
            <a:endParaRPr lang="zh-CN" altLang="en-US" sz="1800" baseline="-25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DCAA1D-8EB8-4F6D-A8D5-DA4E2E9415F0}"/>
              </a:ext>
            </a:extLst>
          </p:cNvPr>
          <p:cNvSpPr txBox="1"/>
          <p:nvPr/>
        </p:nvSpPr>
        <p:spPr>
          <a:xfrm>
            <a:off x="6877380" y="2694540"/>
            <a:ext cx="13944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Indistinguishable!</a:t>
            </a:r>
            <a:endParaRPr lang="zh-CN" altLang="en-US" sz="1800" baseline="-25000" dirty="0"/>
          </a:p>
        </p:txBody>
      </p:sp>
      <p:cxnSp>
        <p:nvCxnSpPr>
          <p:cNvPr id="90" name="直接箭头连接符 5">
            <a:extLst>
              <a:ext uri="{FF2B5EF4-FFF2-40B4-BE49-F238E27FC236}">
                <a16:creationId xmlns:a16="http://schemas.microsoft.com/office/drawing/2014/main" id="{1A8BCE63-524A-4C7B-935A-21395C8FE60B}"/>
              </a:ext>
            </a:extLst>
          </p:cNvPr>
          <p:cNvCxnSpPr>
            <a:cxnSpLocks/>
          </p:cNvCxnSpPr>
          <p:nvPr/>
        </p:nvCxnSpPr>
        <p:spPr>
          <a:xfrm>
            <a:off x="2773285" y="3621012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5">
            <a:extLst>
              <a:ext uri="{FF2B5EF4-FFF2-40B4-BE49-F238E27FC236}">
                <a16:creationId xmlns:a16="http://schemas.microsoft.com/office/drawing/2014/main" id="{91F148DC-2767-43F0-982A-B655AE7C3120}"/>
              </a:ext>
            </a:extLst>
          </p:cNvPr>
          <p:cNvCxnSpPr>
            <a:cxnSpLocks/>
          </p:cNvCxnSpPr>
          <p:nvPr/>
        </p:nvCxnSpPr>
        <p:spPr>
          <a:xfrm>
            <a:off x="2764924" y="3279231"/>
            <a:ext cx="16355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5">
            <a:extLst>
              <a:ext uri="{FF2B5EF4-FFF2-40B4-BE49-F238E27FC236}">
                <a16:creationId xmlns:a16="http://schemas.microsoft.com/office/drawing/2014/main" id="{59EC9C3E-965A-4F5C-9C40-A0ADAF0E4EB9}"/>
              </a:ext>
            </a:extLst>
          </p:cNvPr>
          <p:cNvCxnSpPr>
            <a:cxnSpLocks/>
          </p:cNvCxnSpPr>
          <p:nvPr/>
        </p:nvCxnSpPr>
        <p:spPr>
          <a:xfrm>
            <a:off x="2773285" y="3969282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190">
            <a:extLst>
              <a:ext uri="{FF2B5EF4-FFF2-40B4-BE49-F238E27FC236}">
                <a16:creationId xmlns:a16="http://schemas.microsoft.com/office/drawing/2014/main" id="{73412B90-DA7D-4AAA-AFBE-CCBDE64EF872}"/>
              </a:ext>
            </a:extLst>
          </p:cNvPr>
          <p:cNvCxnSpPr>
            <a:cxnSpLocks/>
          </p:cNvCxnSpPr>
          <p:nvPr/>
        </p:nvCxnSpPr>
        <p:spPr>
          <a:xfrm>
            <a:off x="2857310" y="3279231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5">
            <a:extLst>
              <a:ext uri="{FF2B5EF4-FFF2-40B4-BE49-F238E27FC236}">
                <a16:creationId xmlns:a16="http://schemas.microsoft.com/office/drawing/2014/main" id="{BEE99D66-0134-42B3-A21A-48C1D980A4F9}"/>
              </a:ext>
            </a:extLst>
          </p:cNvPr>
          <p:cNvCxnSpPr>
            <a:cxnSpLocks/>
          </p:cNvCxnSpPr>
          <p:nvPr/>
        </p:nvCxnSpPr>
        <p:spPr>
          <a:xfrm>
            <a:off x="2773284" y="4341343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190">
            <a:extLst>
              <a:ext uri="{FF2B5EF4-FFF2-40B4-BE49-F238E27FC236}">
                <a16:creationId xmlns:a16="http://schemas.microsoft.com/office/drawing/2014/main" id="{9819888E-F377-4AF1-912F-2BF85E76F034}"/>
              </a:ext>
            </a:extLst>
          </p:cNvPr>
          <p:cNvCxnSpPr>
            <a:cxnSpLocks/>
          </p:cNvCxnSpPr>
          <p:nvPr/>
        </p:nvCxnSpPr>
        <p:spPr>
          <a:xfrm>
            <a:off x="2857310" y="3286904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90">
            <a:extLst>
              <a:ext uri="{FF2B5EF4-FFF2-40B4-BE49-F238E27FC236}">
                <a16:creationId xmlns:a16="http://schemas.microsoft.com/office/drawing/2014/main" id="{5D19555F-28CE-48DF-A13C-BD4E7A151468}"/>
              </a:ext>
            </a:extLst>
          </p:cNvPr>
          <p:cNvCxnSpPr>
            <a:cxnSpLocks/>
          </p:cNvCxnSpPr>
          <p:nvPr/>
        </p:nvCxnSpPr>
        <p:spPr>
          <a:xfrm>
            <a:off x="2857310" y="3276175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190">
            <a:extLst>
              <a:ext uri="{FF2B5EF4-FFF2-40B4-BE49-F238E27FC236}">
                <a16:creationId xmlns:a16="http://schemas.microsoft.com/office/drawing/2014/main" id="{DEA61BE5-4E1F-4D55-BE6C-4CB16F4E9087}"/>
              </a:ext>
            </a:extLst>
          </p:cNvPr>
          <p:cNvCxnSpPr>
            <a:cxnSpLocks/>
          </p:cNvCxnSpPr>
          <p:nvPr/>
        </p:nvCxnSpPr>
        <p:spPr>
          <a:xfrm flipV="1">
            <a:off x="3359256" y="3608955"/>
            <a:ext cx="315107" cy="340666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90">
            <a:extLst>
              <a:ext uri="{FF2B5EF4-FFF2-40B4-BE49-F238E27FC236}">
                <a16:creationId xmlns:a16="http://schemas.microsoft.com/office/drawing/2014/main" id="{5735B175-E545-4457-B240-2F1AF2AC4E22}"/>
              </a:ext>
            </a:extLst>
          </p:cNvPr>
          <p:cNvCxnSpPr>
            <a:cxnSpLocks/>
          </p:cNvCxnSpPr>
          <p:nvPr/>
        </p:nvCxnSpPr>
        <p:spPr>
          <a:xfrm>
            <a:off x="3344309" y="3626794"/>
            <a:ext cx="401067" cy="33522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90">
            <a:extLst>
              <a:ext uri="{FF2B5EF4-FFF2-40B4-BE49-F238E27FC236}">
                <a16:creationId xmlns:a16="http://schemas.microsoft.com/office/drawing/2014/main" id="{91FBC750-7E2C-4BD2-9E3A-9ADABEB0CE6E}"/>
              </a:ext>
            </a:extLst>
          </p:cNvPr>
          <p:cNvCxnSpPr>
            <a:cxnSpLocks/>
          </p:cNvCxnSpPr>
          <p:nvPr/>
        </p:nvCxnSpPr>
        <p:spPr>
          <a:xfrm>
            <a:off x="3344309" y="3624700"/>
            <a:ext cx="416014" cy="70937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90">
            <a:extLst>
              <a:ext uri="{FF2B5EF4-FFF2-40B4-BE49-F238E27FC236}">
                <a16:creationId xmlns:a16="http://schemas.microsoft.com/office/drawing/2014/main" id="{701C42D5-0BF8-4869-916F-46646D522D3C}"/>
              </a:ext>
            </a:extLst>
          </p:cNvPr>
          <p:cNvCxnSpPr>
            <a:cxnSpLocks/>
          </p:cNvCxnSpPr>
          <p:nvPr/>
        </p:nvCxnSpPr>
        <p:spPr>
          <a:xfrm flipV="1">
            <a:off x="3344089" y="3969265"/>
            <a:ext cx="462642" cy="35757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90">
            <a:extLst>
              <a:ext uri="{FF2B5EF4-FFF2-40B4-BE49-F238E27FC236}">
                <a16:creationId xmlns:a16="http://schemas.microsoft.com/office/drawing/2014/main" id="{1400361D-6670-4C45-B4C8-9AE6BF5318B2}"/>
              </a:ext>
            </a:extLst>
          </p:cNvPr>
          <p:cNvCxnSpPr>
            <a:cxnSpLocks/>
          </p:cNvCxnSpPr>
          <p:nvPr/>
        </p:nvCxnSpPr>
        <p:spPr>
          <a:xfrm>
            <a:off x="3344089" y="3958961"/>
            <a:ext cx="326340" cy="37395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90">
            <a:extLst>
              <a:ext uri="{FF2B5EF4-FFF2-40B4-BE49-F238E27FC236}">
                <a16:creationId xmlns:a16="http://schemas.microsoft.com/office/drawing/2014/main" id="{B905E243-A0F3-48F6-8F46-35B2FE1C5A7C}"/>
              </a:ext>
            </a:extLst>
          </p:cNvPr>
          <p:cNvCxnSpPr>
            <a:cxnSpLocks/>
          </p:cNvCxnSpPr>
          <p:nvPr/>
        </p:nvCxnSpPr>
        <p:spPr>
          <a:xfrm flipV="1">
            <a:off x="3359255" y="3267732"/>
            <a:ext cx="343588" cy="33470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80733-DC99-4E17-8B53-5F385CBE5823}"/>
              </a:ext>
            </a:extLst>
          </p:cNvPr>
          <p:cNvSpPr txBox="1"/>
          <p:nvPr/>
        </p:nvSpPr>
        <p:spPr>
          <a:xfrm>
            <a:off x="778590" y="1268001"/>
            <a:ext cx="8974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req1</a:t>
            </a:r>
          </a:p>
          <a:p>
            <a:r>
              <a:rPr lang="en-US" altLang="zh-CN" sz="1800" baseline="-25000" dirty="0"/>
              <a:t>impose</a:t>
            </a:r>
            <a:endParaRPr lang="zh-CN" altLang="en-US" sz="1800" baseline="-25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31A1613-1266-4121-8842-464E323898FB}"/>
              </a:ext>
            </a:extLst>
          </p:cNvPr>
          <p:cNvSpPr txBox="1"/>
          <p:nvPr/>
        </p:nvSpPr>
        <p:spPr>
          <a:xfrm>
            <a:off x="5476821" y="1518454"/>
            <a:ext cx="62296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>
                <a:solidFill>
                  <a:srgbClr val="FF0000"/>
                </a:solidFill>
              </a:rPr>
              <a:t>BYZ</a:t>
            </a:r>
            <a:endParaRPr lang="zh-CN" altLang="en-US" sz="1800" baseline="-25000" dirty="0">
              <a:solidFill>
                <a:srgbClr val="FF00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D84779-B8FB-496E-B10C-A296897D4A44}"/>
              </a:ext>
            </a:extLst>
          </p:cNvPr>
          <p:cNvSpPr txBox="1"/>
          <p:nvPr/>
        </p:nvSpPr>
        <p:spPr>
          <a:xfrm>
            <a:off x="3439492" y="4397979"/>
            <a:ext cx="8974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update</a:t>
            </a:r>
          </a:p>
          <a:p>
            <a:r>
              <a:rPr lang="en-US" altLang="zh-CN" sz="1800" baseline="-25000" dirty="0"/>
              <a:t>estimate</a:t>
            </a:r>
            <a:endParaRPr lang="zh-CN" altLang="en-US" sz="1800" baseline="-25000" dirty="0"/>
          </a:p>
        </p:txBody>
      </p:sp>
      <p:cxnSp>
        <p:nvCxnSpPr>
          <p:cNvPr id="115" name="Straight Arrow Connector 190">
            <a:extLst>
              <a:ext uri="{FF2B5EF4-FFF2-40B4-BE49-F238E27FC236}">
                <a16:creationId xmlns:a16="http://schemas.microsoft.com/office/drawing/2014/main" id="{74D1BF9F-20D1-4B1D-87BE-262DF927E4F4}"/>
              </a:ext>
            </a:extLst>
          </p:cNvPr>
          <p:cNvCxnSpPr>
            <a:cxnSpLocks/>
          </p:cNvCxnSpPr>
          <p:nvPr/>
        </p:nvCxnSpPr>
        <p:spPr>
          <a:xfrm flipV="1">
            <a:off x="3344089" y="3619546"/>
            <a:ext cx="390275" cy="714532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90">
            <a:extLst>
              <a:ext uri="{FF2B5EF4-FFF2-40B4-BE49-F238E27FC236}">
                <a16:creationId xmlns:a16="http://schemas.microsoft.com/office/drawing/2014/main" id="{A2995D26-DE8C-4BB6-ACA8-641E9F259EF9}"/>
              </a:ext>
            </a:extLst>
          </p:cNvPr>
          <p:cNvCxnSpPr>
            <a:cxnSpLocks/>
          </p:cNvCxnSpPr>
          <p:nvPr/>
        </p:nvCxnSpPr>
        <p:spPr>
          <a:xfrm flipV="1">
            <a:off x="3352892" y="3270153"/>
            <a:ext cx="381472" cy="106248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90">
            <a:extLst>
              <a:ext uri="{FF2B5EF4-FFF2-40B4-BE49-F238E27FC236}">
                <a16:creationId xmlns:a16="http://schemas.microsoft.com/office/drawing/2014/main" id="{6289D060-9A19-43C3-AB8C-1E5AAEC51086}"/>
              </a:ext>
            </a:extLst>
          </p:cNvPr>
          <p:cNvCxnSpPr>
            <a:cxnSpLocks/>
          </p:cNvCxnSpPr>
          <p:nvPr/>
        </p:nvCxnSpPr>
        <p:spPr>
          <a:xfrm flipV="1">
            <a:off x="3903378" y="3623486"/>
            <a:ext cx="315107" cy="340666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90">
            <a:extLst>
              <a:ext uri="{FF2B5EF4-FFF2-40B4-BE49-F238E27FC236}">
                <a16:creationId xmlns:a16="http://schemas.microsoft.com/office/drawing/2014/main" id="{727939FC-F2C3-4CEB-A31A-8A383BC652C0}"/>
              </a:ext>
            </a:extLst>
          </p:cNvPr>
          <p:cNvCxnSpPr>
            <a:cxnSpLocks/>
          </p:cNvCxnSpPr>
          <p:nvPr/>
        </p:nvCxnSpPr>
        <p:spPr>
          <a:xfrm>
            <a:off x="3888431" y="3641325"/>
            <a:ext cx="401067" cy="335224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90">
            <a:extLst>
              <a:ext uri="{FF2B5EF4-FFF2-40B4-BE49-F238E27FC236}">
                <a16:creationId xmlns:a16="http://schemas.microsoft.com/office/drawing/2014/main" id="{44FCFB5D-8FCF-4928-9483-EA0551719334}"/>
              </a:ext>
            </a:extLst>
          </p:cNvPr>
          <p:cNvCxnSpPr>
            <a:cxnSpLocks/>
          </p:cNvCxnSpPr>
          <p:nvPr/>
        </p:nvCxnSpPr>
        <p:spPr>
          <a:xfrm>
            <a:off x="3888431" y="3639231"/>
            <a:ext cx="416014" cy="709378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90">
            <a:extLst>
              <a:ext uri="{FF2B5EF4-FFF2-40B4-BE49-F238E27FC236}">
                <a16:creationId xmlns:a16="http://schemas.microsoft.com/office/drawing/2014/main" id="{6E161B51-57AA-40DC-BDE7-EDAB370927D2}"/>
              </a:ext>
            </a:extLst>
          </p:cNvPr>
          <p:cNvCxnSpPr>
            <a:cxnSpLocks/>
          </p:cNvCxnSpPr>
          <p:nvPr/>
        </p:nvCxnSpPr>
        <p:spPr>
          <a:xfrm flipV="1">
            <a:off x="3888211" y="3983796"/>
            <a:ext cx="462642" cy="35757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90">
            <a:extLst>
              <a:ext uri="{FF2B5EF4-FFF2-40B4-BE49-F238E27FC236}">
                <a16:creationId xmlns:a16="http://schemas.microsoft.com/office/drawing/2014/main" id="{E373FB91-4AA5-4BEC-8C13-7A7412833FFB}"/>
              </a:ext>
            </a:extLst>
          </p:cNvPr>
          <p:cNvCxnSpPr>
            <a:cxnSpLocks/>
          </p:cNvCxnSpPr>
          <p:nvPr/>
        </p:nvCxnSpPr>
        <p:spPr>
          <a:xfrm>
            <a:off x="3888211" y="3973492"/>
            <a:ext cx="326340" cy="373951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90">
            <a:extLst>
              <a:ext uri="{FF2B5EF4-FFF2-40B4-BE49-F238E27FC236}">
                <a16:creationId xmlns:a16="http://schemas.microsoft.com/office/drawing/2014/main" id="{905A6AB9-8B3F-4BED-B01E-69EF6DE1C0F8}"/>
              </a:ext>
            </a:extLst>
          </p:cNvPr>
          <p:cNvCxnSpPr>
            <a:cxnSpLocks/>
          </p:cNvCxnSpPr>
          <p:nvPr/>
        </p:nvCxnSpPr>
        <p:spPr>
          <a:xfrm flipV="1">
            <a:off x="3903377" y="3282263"/>
            <a:ext cx="343588" cy="33470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90">
            <a:extLst>
              <a:ext uri="{FF2B5EF4-FFF2-40B4-BE49-F238E27FC236}">
                <a16:creationId xmlns:a16="http://schemas.microsoft.com/office/drawing/2014/main" id="{B75DB35D-499A-4045-A580-D727F2831EFB}"/>
              </a:ext>
            </a:extLst>
          </p:cNvPr>
          <p:cNvCxnSpPr>
            <a:cxnSpLocks/>
          </p:cNvCxnSpPr>
          <p:nvPr/>
        </p:nvCxnSpPr>
        <p:spPr>
          <a:xfrm flipV="1">
            <a:off x="3888211" y="3634077"/>
            <a:ext cx="390275" cy="71453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90">
            <a:extLst>
              <a:ext uri="{FF2B5EF4-FFF2-40B4-BE49-F238E27FC236}">
                <a16:creationId xmlns:a16="http://schemas.microsoft.com/office/drawing/2014/main" id="{586E346D-6242-41FE-9237-B5255729CDB0}"/>
              </a:ext>
            </a:extLst>
          </p:cNvPr>
          <p:cNvCxnSpPr>
            <a:cxnSpLocks/>
          </p:cNvCxnSpPr>
          <p:nvPr/>
        </p:nvCxnSpPr>
        <p:spPr>
          <a:xfrm flipV="1">
            <a:off x="3897014" y="3284684"/>
            <a:ext cx="381472" cy="1062480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606DDDD-462C-41E7-8553-4E444A1A9CC2}"/>
              </a:ext>
            </a:extLst>
          </p:cNvPr>
          <p:cNvSpPr txBox="1"/>
          <p:nvPr/>
        </p:nvSpPr>
        <p:spPr>
          <a:xfrm>
            <a:off x="4169518" y="4277536"/>
            <a:ext cx="897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decide</a:t>
            </a:r>
            <a:endParaRPr lang="zh-CN" altLang="en-US" sz="1800" baseline="-250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FE8A80-5FDB-46C3-BC2F-24A2F690BF4A}"/>
              </a:ext>
            </a:extLst>
          </p:cNvPr>
          <p:cNvCxnSpPr>
            <a:cxnSpLocks/>
          </p:cNvCxnSpPr>
          <p:nvPr/>
        </p:nvCxnSpPr>
        <p:spPr>
          <a:xfrm>
            <a:off x="3256371" y="2253548"/>
            <a:ext cx="446472" cy="950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8504A713-4D44-4C6F-AC4E-EAE8431F635B}"/>
              </a:ext>
            </a:extLst>
          </p:cNvPr>
          <p:cNvSpPr txBox="1">
            <a:spLocks/>
          </p:cNvSpPr>
          <p:nvPr/>
        </p:nvSpPr>
        <p:spPr bwMode="auto">
          <a:xfrm>
            <a:off x="4863001" y="3126571"/>
            <a:ext cx="4211799" cy="1831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First round all-to-all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estimate is unique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Second round all-to-all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estimate can be transferred to the next round</a:t>
            </a:r>
          </a:p>
          <a:p>
            <a:endParaRPr lang="en-US" altLang="zh-CN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8AD76C-D00F-4A08-9E25-069EF4183E72}"/>
              </a:ext>
            </a:extLst>
          </p:cNvPr>
          <p:cNvSpPr txBox="1"/>
          <p:nvPr/>
        </p:nvSpPr>
        <p:spPr>
          <a:xfrm>
            <a:off x="1952774" y="3438621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FD05BF-691B-499E-96F5-9BB1BDACB30C}"/>
              </a:ext>
            </a:extLst>
          </p:cNvPr>
          <p:cNvSpPr txBox="1"/>
          <p:nvPr/>
        </p:nvSpPr>
        <p:spPr>
          <a:xfrm>
            <a:off x="1968987" y="3792322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6576C1-DF7E-4EF3-B01A-69E1B0B8D3B8}"/>
              </a:ext>
            </a:extLst>
          </p:cNvPr>
          <p:cNvSpPr txBox="1"/>
          <p:nvPr/>
        </p:nvSpPr>
        <p:spPr>
          <a:xfrm>
            <a:off x="2077574" y="3129232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056346-616A-48D0-B7CA-8F169D7AA6FC}"/>
              </a:ext>
            </a:extLst>
          </p:cNvPr>
          <p:cNvSpPr txBox="1"/>
          <p:nvPr/>
        </p:nvSpPr>
        <p:spPr>
          <a:xfrm>
            <a:off x="1968986" y="4159338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ED8945-7122-451F-9033-C16FBD09E664}"/>
              </a:ext>
            </a:extLst>
          </p:cNvPr>
          <p:cNvSpPr txBox="1"/>
          <p:nvPr/>
        </p:nvSpPr>
        <p:spPr>
          <a:xfrm>
            <a:off x="5820739" y="1843603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4AFA08-B18B-459A-B534-A9F82E4F30A2}"/>
              </a:ext>
            </a:extLst>
          </p:cNvPr>
          <p:cNvSpPr txBox="1"/>
          <p:nvPr/>
        </p:nvSpPr>
        <p:spPr>
          <a:xfrm>
            <a:off x="5836952" y="2197304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0AB873-D603-47F0-9902-E717EC8810DF}"/>
              </a:ext>
            </a:extLst>
          </p:cNvPr>
          <p:cNvSpPr txBox="1"/>
          <p:nvPr/>
        </p:nvSpPr>
        <p:spPr>
          <a:xfrm>
            <a:off x="5945539" y="1534214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835479A-0ED5-49E2-8194-E1850A38047F}"/>
              </a:ext>
            </a:extLst>
          </p:cNvPr>
          <p:cNvSpPr txBox="1"/>
          <p:nvPr/>
        </p:nvSpPr>
        <p:spPr>
          <a:xfrm>
            <a:off x="5836951" y="2564320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3CA521-4EA3-408D-AED1-70B2DB73FB0D}"/>
              </a:ext>
            </a:extLst>
          </p:cNvPr>
          <p:cNvCxnSpPr/>
          <p:nvPr/>
        </p:nvCxnSpPr>
        <p:spPr>
          <a:xfrm>
            <a:off x="3851042" y="3138769"/>
            <a:ext cx="0" cy="130710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8727430-7013-4E91-AF1C-D48D866387B0}"/>
              </a:ext>
            </a:extLst>
          </p:cNvPr>
          <p:cNvSpPr txBox="1"/>
          <p:nvPr/>
        </p:nvSpPr>
        <p:spPr>
          <a:xfrm>
            <a:off x="5005370" y="2571750"/>
            <a:ext cx="9401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>
                <a:solidFill>
                  <a:srgbClr val="FF0000"/>
                </a:solidFill>
              </a:rPr>
              <a:t>new leader</a:t>
            </a:r>
            <a:endParaRPr lang="zh-CN" altLang="en-US" sz="1800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4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41" grpId="0"/>
      <p:bldP spid="42" grpId="0"/>
      <p:bldP spid="51" grpId="0"/>
      <p:bldP spid="85" grpId="0"/>
      <p:bldP spid="86" grpId="0" animBg="1"/>
      <p:bldP spid="87" grpId="0"/>
      <p:bldP spid="88" grpId="0"/>
      <p:bldP spid="89" grpId="0"/>
      <p:bldP spid="111" grpId="0"/>
      <p:bldP spid="112" grpId="0"/>
      <p:bldP spid="113" grpId="0"/>
      <p:bldP spid="130" grpId="0"/>
      <p:bldP spid="135" grpId="0"/>
      <p:bldP spid="68" grpId="0"/>
      <p:bldP spid="73" grpId="0"/>
      <p:bldP spid="80" grpId="0"/>
      <p:bldP spid="81" grpId="0"/>
      <p:bldP spid="82" grpId="0"/>
      <p:bldP spid="83" grpId="0"/>
      <p:bldP spid="84" grpId="0"/>
      <p:bldP spid="104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CE4D-82D0-40E9-A327-57852C26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49498"/>
            <a:ext cx="6368310" cy="452135"/>
          </a:xfrm>
        </p:spPr>
        <p:txBody>
          <a:bodyPr/>
          <a:lstStyle/>
          <a:p>
            <a:r>
              <a:rPr lang="en-US" dirty="0"/>
              <a:t>Problems in the Byzantine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8D4E-AE2B-4064-9AC8-B2AB7781A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2. How to ensure S1 (the new leader) selects the highest round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sz="2000" dirty="0"/>
              <a:t>The new leader broadcasts 2f+1 GATHER</a:t>
            </a:r>
            <a:r>
              <a:rPr lang="zh-CN" altLang="en-US" sz="2000" dirty="0"/>
              <a:t> </a:t>
            </a:r>
            <a:r>
              <a:rPr lang="en-US" altLang="zh-CN" sz="2000" dirty="0"/>
              <a:t>messages</a:t>
            </a:r>
            <a:r>
              <a:rPr lang="zh-CN" altLang="en-US" sz="2000" dirty="0"/>
              <a:t>，</a:t>
            </a:r>
            <a:r>
              <a:rPr lang="en-US" altLang="zh-CN" sz="2000" dirty="0"/>
              <a:t>such that other processes can verify the proposal imposed (i.e., replay selection procedure) </a:t>
            </a:r>
            <a:endParaRPr lang="en-US" sz="2000" dirty="0"/>
          </a:p>
        </p:txBody>
      </p:sp>
      <p:cxnSp>
        <p:nvCxnSpPr>
          <p:cNvPr id="4" name="直接箭头连接符 5">
            <a:extLst>
              <a:ext uri="{FF2B5EF4-FFF2-40B4-BE49-F238E27FC236}">
                <a16:creationId xmlns:a16="http://schemas.microsoft.com/office/drawing/2014/main" id="{72041182-044F-4264-A78F-37520402D88D}"/>
              </a:ext>
            </a:extLst>
          </p:cNvPr>
          <p:cNvCxnSpPr/>
          <p:nvPr/>
        </p:nvCxnSpPr>
        <p:spPr>
          <a:xfrm>
            <a:off x="3652336" y="2519900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5">
            <a:extLst>
              <a:ext uri="{FF2B5EF4-FFF2-40B4-BE49-F238E27FC236}">
                <a16:creationId xmlns:a16="http://schemas.microsoft.com/office/drawing/2014/main" id="{67F7E2AE-9087-4D13-91F0-BF5BEFB24AED}"/>
              </a:ext>
            </a:extLst>
          </p:cNvPr>
          <p:cNvCxnSpPr/>
          <p:nvPr/>
        </p:nvCxnSpPr>
        <p:spPr>
          <a:xfrm>
            <a:off x="3643975" y="2178119"/>
            <a:ext cx="16355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B003CBE-4461-48C3-8CCB-3A6E6295A27B}"/>
              </a:ext>
            </a:extLst>
          </p:cNvPr>
          <p:cNvCxnSpPr/>
          <p:nvPr/>
        </p:nvCxnSpPr>
        <p:spPr>
          <a:xfrm>
            <a:off x="3652336" y="2868170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90">
            <a:extLst>
              <a:ext uri="{FF2B5EF4-FFF2-40B4-BE49-F238E27FC236}">
                <a16:creationId xmlns:a16="http://schemas.microsoft.com/office/drawing/2014/main" id="{DD66905D-3F0E-4BA9-823F-2BC184DE331D}"/>
              </a:ext>
            </a:extLst>
          </p:cNvPr>
          <p:cNvCxnSpPr>
            <a:cxnSpLocks/>
          </p:cNvCxnSpPr>
          <p:nvPr/>
        </p:nvCxnSpPr>
        <p:spPr>
          <a:xfrm flipV="1">
            <a:off x="4174166" y="2193798"/>
            <a:ext cx="321430" cy="30886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5">
            <a:extLst>
              <a:ext uri="{FF2B5EF4-FFF2-40B4-BE49-F238E27FC236}">
                <a16:creationId xmlns:a16="http://schemas.microsoft.com/office/drawing/2014/main" id="{04BC8EE5-79C4-4974-90A7-F7F4330F6B59}"/>
              </a:ext>
            </a:extLst>
          </p:cNvPr>
          <p:cNvCxnSpPr/>
          <p:nvPr/>
        </p:nvCxnSpPr>
        <p:spPr>
          <a:xfrm>
            <a:off x="3652335" y="3240231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0">
            <a:extLst>
              <a:ext uri="{FF2B5EF4-FFF2-40B4-BE49-F238E27FC236}">
                <a16:creationId xmlns:a16="http://schemas.microsoft.com/office/drawing/2014/main" id="{4209D5D9-CC9F-4D15-B0E7-AA3800A02FA0}"/>
              </a:ext>
            </a:extLst>
          </p:cNvPr>
          <p:cNvCxnSpPr>
            <a:cxnSpLocks/>
          </p:cNvCxnSpPr>
          <p:nvPr/>
        </p:nvCxnSpPr>
        <p:spPr>
          <a:xfrm flipV="1">
            <a:off x="4174166" y="2188547"/>
            <a:ext cx="405877" cy="6674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90">
            <a:extLst>
              <a:ext uri="{FF2B5EF4-FFF2-40B4-BE49-F238E27FC236}">
                <a16:creationId xmlns:a16="http://schemas.microsoft.com/office/drawing/2014/main" id="{B2983B86-DCF1-473B-A75B-E6AA9E0028CD}"/>
              </a:ext>
            </a:extLst>
          </p:cNvPr>
          <p:cNvCxnSpPr>
            <a:cxnSpLocks/>
          </p:cNvCxnSpPr>
          <p:nvPr/>
        </p:nvCxnSpPr>
        <p:spPr>
          <a:xfrm>
            <a:off x="3733102" y="2184676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0">
            <a:extLst>
              <a:ext uri="{FF2B5EF4-FFF2-40B4-BE49-F238E27FC236}">
                <a16:creationId xmlns:a16="http://schemas.microsoft.com/office/drawing/2014/main" id="{E297AF2D-1A1E-45E0-A9EC-A6BA020BC80C}"/>
              </a:ext>
            </a:extLst>
          </p:cNvPr>
          <p:cNvCxnSpPr>
            <a:cxnSpLocks/>
          </p:cNvCxnSpPr>
          <p:nvPr/>
        </p:nvCxnSpPr>
        <p:spPr>
          <a:xfrm>
            <a:off x="3733102" y="2192349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90">
            <a:extLst>
              <a:ext uri="{FF2B5EF4-FFF2-40B4-BE49-F238E27FC236}">
                <a16:creationId xmlns:a16="http://schemas.microsoft.com/office/drawing/2014/main" id="{16A3BA5C-9AEF-466A-BB90-BF7FDD1F02A1}"/>
              </a:ext>
            </a:extLst>
          </p:cNvPr>
          <p:cNvCxnSpPr>
            <a:cxnSpLocks/>
          </p:cNvCxnSpPr>
          <p:nvPr/>
        </p:nvCxnSpPr>
        <p:spPr>
          <a:xfrm>
            <a:off x="3733102" y="2181620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0">
            <a:extLst>
              <a:ext uri="{FF2B5EF4-FFF2-40B4-BE49-F238E27FC236}">
                <a16:creationId xmlns:a16="http://schemas.microsoft.com/office/drawing/2014/main" id="{966E73A3-2B2D-4E5A-8D66-657A08BC6B01}"/>
              </a:ext>
            </a:extLst>
          </p:cNvPr>
          <p:cNvCxnSpPr>
            <a:cxnSpLocks/>
          </p:cNvCxnSpPr>
          <p:nvPr/>
        </p:nvCxnSpPr>
        <p:spPr>
          <a:xfrm>
            <a:off x="4598872" y="2196848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0">
            <a:extLst>
              <a:ext uri="{FF2B5EF4-FFF2-40B4-BE49-F238E27FC236}">
                <a16:creationId xmlns:a16="http://schemas.microsoft.com/office/drawing/2014/main" id="{FB2CAF1A-3DCC-432F-8799-308BE8D6A9D8}"/>
              </a:ext>
            </a:extLst>
          </p:cNvPr>
          <p:cNvCxnSpPr>
            <a:cxnSpLocks/>
          </p:cNvCxnSpPr>
          <p:nvPr/>
        </p:nvCxnSpPr>
        <p:spPr>
          <a:xfrm>
            <a:off x="4598872" y="2204521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0">
            <a:extLst>
              <a:ext uri="{FF2B5EF4-FFF2-40B4-BE49-F238E27FC236}">
                <a16:creationId xmlns:a16="http://schemas.microsoft.com/office/drawing/2014/main" id="{7B31E21D-7AFD-4A83-8F5B-7D5DADB99C5B}"/>
              </a:ext>
            </a:extLst>
          </p:cNvPr>
          <p:cNvCxnSpPr>
            <a:cxnSpLocks/>
          </p:cNvCxnSpPr>
          <p:nvPr/>
        </p:nvCxnSpPr>
        <p:spPr>
          <a:xfrm>
            <a:off x="4598872" y="2193792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CB5B0B-07D9-462D-8C7B-9B75AC201C8F}"/>
              </a:ext>
            </a:extLst>
          </p:cNvPr>
          <p:cNvSpPr txBox="1"/>
          <p:nvPr/>
        </p:nvSpPr>
        <p:spPr>
          <a:xfrm>
            <a:off x="4334881" y="1695001"/>
            <a:ext cx="89743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req1</a:t>
            </a:r>
          </a:p>
          <a:p>
            <a:r>
              <a:rPr lang="en-US" altLang="zh-CN" sz="1800" baseline="-25000" dirty="0"/>
              <a:t>impose</a:t>
            </a:r>
            <a:endParaRPr lang="zh-CN" altLang="en-US" sz="18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8B0D6D-ACBF-4493-A1F4-6FA76449FF4E}"/>
              </a:ext>
            </a:extLst>
          </p:cNvPr>
          <p:cNvSpPr txBox="1"/>
          <p:nvPr/>
        </p:nvSpPr>
        <p:spPr>
          <a:xfrm>
            <a:off x="3550597" y="1814604"/>
            <a:ext cx="897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read</a:t>
            </a:r>
            <a:endParaRPr lang="zh-CN" altLang="en-US" sz="18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E7B3DA-7343-4B02-87BF-AC01BF784C07}"/>
              </a:ext>
            </a:extLst>
          </p:cNvPr>
          <p:cNvSpPr txBox="1"/>
          <p:nvPr/>
        </p:nvSpPr>
        <p:spPr>
          <a:xfrm>
            <a:off x="3985468" y="3171377"/>
            <a:ext cx="8974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gather</a:t>
            </a:r>
            <a:endParaRPr lang="zh-CN" altLang="en-US" sz="18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D05ED1-1191-4968-A1B0-EAD879D8EE63}"/>
              </a:ext>
            </a:extLst>
          </p:cNvPr>
          <p:cNvSpPr txBox="1"/>
          <p:nvPr/>
        </p:nvSpPr>
        <p:spPr>
          <a:xfrm>
            <a:off x="2822703" y="2327555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E205B7-149A-40D2-A1D4-92F4BE0A5B72}"/>
              </a:ext>
            </a:extLst>
          </p:cNvPr>
          <p:cNvSpPr txBox="1"/>
          <p:nvPr/>
        </p:nvSpPr>
        <p:spPr>
          <a:xfrm>
            <a:off x="2838916" y="2681256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4E9B1-B450-4A62-B6A8-9FF9CFE0689E}"/>
              </a:ext>
            </a:extLst>
          </p:cNvPr>
          <p:cNvSpPr txBox="1"/>
          <p:nvPr/>
        </p:nvSpPr>
        <p:spPr>
          <a:xfrm>
            <a:off x="2947503" y="2018166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69FEF3-86D3-44E8-A451-F10849D90B02}"/>
              </a:ext>
            </a:extLst>
          </p:cNvPr>
          <p:cNvSpPr txBox="1"/>
          <p:nvPr/>
        </p:nvSpPr>
        <p:spPr>
          <a:xfrm>
            <a:off x="2838915" y="3048272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96765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9062-AC60-4BD8-8CA6-4C3FB2DB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140223"/>
            <a:ext cx="6368310" cy="45213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PBFT </a:t>
            </a:r>
            <a:r>
              <a:rPr lang="zh-CN" altLang="en-US" dirty="0"/>
              <a:t>（</a:t>
            </a:r>
            <a:r>
              <a:rPr lang="en-US" altLang="zh-CN" dirty="0"/>
              <a:t>omit signature sign/verify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51041-BC1C-404D-990A-33F4946DA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030" y="855557"/>
                <a:ext cx="8663940" cy="408424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</a:rPr>
                  <a:t>at every process 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5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</a:t>
                </a:r>
                <a:endParaRPr lang="en-US" altLang="en-US" sz="1500" dirty="0"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</a:rPr>
                  <a:t>Init: </a:t>
                </a:r>
                <a:r>
                  <a:rPr lang="en-GB" altLang="en-US" sz="1500" dirty="0">
                    <a:ea typeface="ＭＳ Ｐゴシック" panose="020B0600070205080204" pitchFamily="34" charset="-128"/>
                  </a:rPr>
                  <a:t>round := 1; estimate := nil; proposal := nil; estround := 0; </a:t>
                </a:r>
                <a:endParaRPr lang="en-US" altLang="en-US" sz="1500" dirty="0"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			</a:t>
                </a:r>
                <a:r>
                  <a:rPr lang="en-GB" altLang="en-US" sz="1500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proof</a:t>
                </a:r>
                <a:r>
                  <a:rPr lang="en-GB" altLang="en-US" sz="1500" baseline="-25000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vc</a:t>
                </a:r>
                <a:r>
                  <a:rPr lang="en-GB" altLang="en-US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[] := </a:t>
                </a:r>
                <a:r>
                  <a:rPr lang="fr-CH" altLang="en-US" sz="15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Ø ; </a:t>
                </a:r>
                <a:r>
                  <a:rPr lang="en-GB" altLang="en-US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proof</a:t>
                </a:r>
                <a:r>
                  <a:rPr lang="en-US" altLang="zh-CN" sz="1500" baseline="-25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pre</a:t>
                </a:r>
                <a:r>
                  <a:rPr lang="en-US" altLang="zh-CN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[]</a:t>
                </a:r>
                <a:r>
                  <a:rPr lang="fr-CH" altLang="en-US" sz="15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Ø ; </a:t>
                </a:r>
                <a:r>
                  <a:rPr lang="en-GB" altLang="en-US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states</a:t>
                </a:r>
                <a:r>
                  <a:rPr lang="en-US" altLang="en-US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[][]</a:t>
                </a:r>
                <a:r>
                  <a:rPr lang="en-GB" altLang="en-US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:= [nil,0]</a:t>
                </a:r>
                <a:endParaRPr lang="en-GB" altLang="en-US" sz="1500" baseline="30000" dirty="0">
                  <a:solidFill>
                    <a:srgbClr val="FF0000"/>
                  </a:solidFill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GB" altLang="en-US" sz="1500" dirty="0">
                    <a:ea typeface="ＭＳ Ｐゴシック" panose="020B0600070205080204" pitchFamily="34" charset="-128"/>
                  </a:rPr>
                  <a:t>        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500" dirty="0">
                    <a:ea typeface="ＭＳ Ｐゴシック" panose="020B0600070205080204" pitchFamily="34" charset="-128"/>
                  </a:rPr>
                  <a:t>Client</a:t>
                </a:r>
                <a:r>
                  <a:rPr lang="zh-CN" altLang="en-US" sz="1500" dirty="0">
                    <a:ea typeface="ＭＳ Ｐゴシック" panose="020B0600070205080204" pitchFamily="34" charset="-128"/>
                  </a:rPr>
                  <a:t>： </a:t>
                </a:r>
                <a:r>
                  <a:rPr lang="en-US" altLang="zh-CN" sz="1500" dirty="0">
                    <a:ea typeface="ＭＳ Ｐゴシック" panose="020B0600070205080204" pitchFamily="34" charset="-128"/>
                  </a:rPr>
                  <a:t>s</a:t>
                </a:r>
                <a:r>
                  <a:rPr lang="en-GB" altLang="en-US" sz="1500" dirty="0">
                    <a:ea typeface="ＭＳ Ｐゴシック" panose="020B0600070205080204" pitchFamily="34" charset="-128"/>
                  </a:rPr>
                  <a:t>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REQUEST</m:t>
                        </m:r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15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sub>
                    </m:sSub>
                    <m:r>
                      <a:rPr lang="en-US" altLang="en-US" sz="15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altLang="en-US" sz="1500" dirty="0">
                    <a:ea typeface="ＭＳ Ｐゴシック" panose="020B0600070205080204" pitchFamily="34" charset="-128"/>
                  </a:rPr>
                  <a:t>to all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GB" altLang="en-US" sz="1500" dirty="0">
                  <a:ea typeface="ＭＳ Ｐゴシック" panose="020B0600070205080204" pitchFamily="34" charset="-128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b="1" dirty="0">
                    <a:ea typeface="ＭＳ Ｐゴシック" panose="020B0600070205080204" pitchFamily="34" charset="-128"/>
                  </a:rPr>
                  <a:t>upon</a:t>
                </a:r>
                <a:r>
                  <a:rPr lang="en-US" altLang="en-US" sz="15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CN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receiving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5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req</m:t>
                    </m:r>
                    <m:r>
                      <a:rPr lang="en-US" altLang="en-US" sz="15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en-US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REQUEST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15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sz="15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client </a:t>
                </a:r>
                <a14:m>
                  <m:oMath xmlns:m="http://schemas.openxmlformats.org/officeDocument/2006/math">
                    <m:r>
                      <a:rPr lang="en-US" altLang="en-US" sz="150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proposal = nil 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then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	proposal 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5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req</m:t>
                    </m:r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zh-CN" sz="1500" dirty="0">
                  <a:ea typeface="ＭＳ Ｐゴシック" panose="020B0600070205080204" pitchFamily="34" charset="-128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500" b="1" dirty="0">
                    <a:ea typeface="ＭＳ Ｐゴシック" panose="020B0600070205080204" pitchFamily="34" charset="-128"/>
                  </a:rPr>
                  <a:t>upon</a:t>
                </a:r>
                <a:r>
                  <a:rPr lang="en-US" altLang="zh-CN" sz="1500" dirty="0">
                    <a:ea typeface="ＭＳ Ｐゴシック" panose="020B0600070205080204" pitchFamily="34" charset="-128"/>
                  </a:rPr>
                  <a:t> round updated </a:t>
                </a:r>
                <a:r>
                  <a:rPr lang="en-US" altLang="zh-CN" sz="1500" b="1" dirty="0">
                    <a:ea typeface="ＭＳ Ｐゴシック" panose="020B0600070205080204" pitchFamily="34" charset="-128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500" dirty="0">
                    <a:ea typeface="ＭＳ Ｐゴシック" panose="020B0600070205080204" pitchFamily="34" charset="-128"/>
                  </a:rPr>
                  <a:t>	</a:t>
                </a:r>
                <a:r>
                  <a:rPr lang="en-US" altLang="zh-CN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b="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VIEWCHANGE</m:t>
                        </m:r>
                        <m:r>
                          <a:rPr lang="en-US" altLang="zh-CN" sz="1500" b="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b="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500" b="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1500" b="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estimate</m:t>
                        </m:r>
                        <m:r>
                          <a:rPr lang="en-US" altLang="zh-CN" sz="1500" b="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b="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estround</m:t>
                        </m:r>
                        <m:r>
                          <a:rPr lang="en-US" altLang="zh-CN" sz="1500" b="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 b="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proof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500" b="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est</m:t>
                            </m:r>
                          </m:sub>
                        </m:sSub>
                        <m:r>
                          <a:rPr lang="en-US" altLang="zh-CN" sz="1500" b="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5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500" b="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50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5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5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to leader(round)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</a:t>
                </a:r>
                <a:r>
                  <a:rPr lang="en-US" altLang="zh-CN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receiving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≔&lt;</m:t>
                        </m:r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VIEWCHANGE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rnd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5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estrnd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proof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50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500" i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5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zh-CN" altLang="en-US" sz="1500" i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from 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5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[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est,estrnd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 is matching with proof 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then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	states[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rnd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][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5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 := [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est,estrnd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	insert m into </a:t>
                </a:r>
                <a:r>
                  <a:rPr lang="en-GB" altLang="en-US" sz="1500" dirty="0" err="1">
                    <a:ea typeface="ＭＳ Ｐゴシック" panose="020B0600070205080204" pitchFamily="34" charset="-128"/>
                  </a:rPr>
                  <a:t>proof</a:t>
                </a:r>
                <a:r>
                  <a:rPr lang="en-GB" altLang="en-US" sz="1500" baseline="-25000" dirty="0" err="1">
                    <a:ea typeface="ＭＳ Ｐゴシック" panose="020B0600070205080204" pitchFamily="34" charset="-128"/>
                  </a:rPr>
                  <a:t>vc</a:t>
                </a:r>
                <a:r>
                  <a:rPr lang="en-GB" altLang="en-US" sz="1500" dirty="0">
                    <a:ea typeface="ＭＳ Ｐゴシック" panose="020B0600070205080204" pitchFamily="34" charset="-128"/>
                  </a:rPr>
                  <a:t>[</a:t>
                </a:r>
                <a:r>
                  <a:rPr lang="en-GB" altLang="en-US" sz="1500" dirty="0" err="1">
                    <a:ea typeface="ＭＳ Ｐゴシック" panose="020B0600070205080204" pitchFamily="34" charset="-128"/>
                  </a:rPr>
                  <a:t>rnd</a:t>
                </a:r>
                <a:r>
                  <a:rPr lang="en-GB" altLang="en-US" sz="1500" dirty="0">
                    <a:ea typeface="ＭＳ Ｐゴシック" panose="020B0600070205080204" pitchFamily="34" charset="-128"/>
                  </a:rPr>
                  <a:t>]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GB" altLang="en-US" sz="1500" dirty="0"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sz="15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51041-BC1C-404D-990A-33F4946DA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030" y="855557"/>
                <a:ext cx="8663940" cy="4084246"/>
              </a:xfrm>
              <a:blipFill>
                <a:blip r:embed="rId2"/>
                <a:stretch>
                  <a:fillRect l="-211" t="-1194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A681C6E-3F40-4D20-B936-3C50CE5B01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F2FC91-02CA-47C4-B8A5-E6298F070BE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14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7" name="直接箭头连接符 5">
            <a:extLst>
              <a:ext uri="{FF2B5EF4-FFF2-40B4-BE49-F238E27FC236}">
                <a16:creationId xmlns:a16="http://schemas.microsoft.com/office/drawing/2014/main" id="{BA0C938B-247C-4EE1-91D8-D022FE09A1CA}"/>
              </a:ext>
            </a:extLst>
          </p:cNvPr>
          <p:cNvCxnSpPr/>
          <p:nvPr/>
        </p:nvCxnSpPr>
        <p:spPr>
          <a:xfrm>
            <a:off x="7165071" y="1452787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ACBB5D86-3E7C-4589-91A6-E6B7E0E294A9}"/>
              </a:ext>
            </a:extLst>
          </p:cNvPr>
          <p:cNvCxnSpPr/>
          <p:nvPr/>
        </p:nvCxnSpPr>
        <p:spPr>
          <a:xfrm>
            <a:off x="7156710" y="1111006"/>
            <a:ext cx="16355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5">
            <a:extLst>
              <a:ext uri="{FF2B5EF4-FFF2-40B4-BE49-F238E27FC236}">
                <a16:creationId xmlns:a16="http://schemas.microsoft.com/office/drawing/2014/main" id="{1D9C00F9-95DC-445E-A41B-8602C8A81B5A}"/>
              </a:ext>
            </a:extLst>
          </p:cNvPr>
          <p:cNvCxnSpPr/>
          <p:nvPr/>
        </p:nvCxnSpPr>
        <p:spPr>
          <a:xfrm>
            <a:off x="7165071" y="1801057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0">
            <a:extLst>
              <a:ext uri="{FF2B5EF4-FFF2-40B4-BE49-F238E27FC236}">
                <a16:creationId xmlns:a16="http://schemas.microsoft.com/office/drawing/2014/main" id="{8A6F7AA2-F951-4DE2-B9C3-C01AA54D7922}"/>
              </a:ext>
            </a:extLst>
          </p:cNvPr>
          <p:cNvCxnSpPr/>
          <p:nvPr/>
        </p:nvCxnSpPr>
        <p:spPr>
          <a:xfrm flipV="1">
            <a:off x="7227788" y="1101516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5">
            <a:extLst>
              <a:ext uri="{FF2B5EF4-FFF2-40B4-BE49-F238E27FC236}">
                <a16:creationId xmlns:a16="http://schemas.microsoft.com/office/drawing/2014/main" id="{8E580E7D-99B6-451F-88EF-2E1F61BE798A}"/>
              </a:ext>
            </a:extLst>
          </p:cNvPr>
          <p:cNvCxnSpPr/>
          <p:nvPr/>
        </p:nvCxnSpPr>
        <p:spPr>
          <a:xfrm>
            <a:off x="7165070" y="2173118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0">
            <a:extLst>
              <a:ext uri="{FF2B5EF4-FFF2-40B4-BE49-F238E27FC236}">
                <a16:creationId xmlns:a16="http://schemas.microsoft.com/office/drawing/2014/main" id="{910BCFB1-A6B4-44C8-9B13-6717775DC482}"/>
              </a:ext>
            </a:extLst>
          </p:cNvPr>
          <p:cNvCxnSpPr>
            <a:cxnSpLocks/>
          </p:cNvCxnSpPr>
          <p:nvPr/>
        </p:nvCxnSpPr>
        <p:spPr>
          <a:xfrm flipV="1">
            <a:off x="7255955" y="1101516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90">
            <a:extLst>
              <a:ext uri="{FF2B5EF4-FFF2-40B4-BE49-F238E27FC236}">
                <a16:creationId xmlns:a16="http://schemas.microsoft.com/office/drawing/2014/main" id="{2F43210B-89E7-4AA2-8AD6-7D160E38655C}"/>
              </a:ext>
            </a:extLst>
          </p:cNvPr>
          <p:cNvCxnSpPr>
            <a:cxnSpLocks/>
          </p:cNvCxnSpPr>
          <p:nvPr/>
        </p:nvCxnSpPr>
        <p:spPr>
          <a:xfrm flipV="1">
            <a:off x="7277218" y="1101516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149625-EA04-48A7-930D-F4A586F4BECB}"/>
              </a:ext>
            </a:extLst>
          </p:cNvPr>
          <p:cNvSpPr txBox="1"/>
          <p:nvPr/>
        </p:nvSpPr>
        <p:spPr>
          <a:xfrm>
            <a:off x="6318991" y="1272405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3F1F74-07C8-4D7B-8F67-2B7F4AB99498}"/>
              </a:ext>
            </a:extLst>
          </p:cNvPr>
          <p:cNvSpPr txBox="1"/>
          <p:nvPr/>
        </p:nvSpPr>
        <p:spPr>
          <a:xfrm>
            <a:off x="6335204" y="1626106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06F2EE-8C7D-45DC-9F5A-608CE15F4308}"/>
              </a:ext>
            </a:extLst>
          </p:cNvPr>
          <p:cNvSpPr txBox="1"/>
          <p:nvPr/>
        </p:nvSpPr>
        <p:spPr>
          <a:xfrm>
            <a:off x="6443791" y="963016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F5E98B-5440-4987-88F7-548C535F3E7C}"/>
              </a:ext>
            </a:extLst>
          </p:cNvPr>
          <p:cNvSpPr txBox="1"/>
          <p:nvPr/>
        </p:nvSpPr>
        <p:spPr>
          <a:xfrm>
            <a:off x="6335203" y="1993122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D2B0-93E5-4153-8CF9-ABB6E7278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PBFT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916" y="1060994"/>
                <a:ext cx="8569308" cy="42214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#states[round] ≥ 2f+1 and leader(round) = self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 states[round][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] ≠ [nil,0]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then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select states[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rnd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][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]=[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est,estrnd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] with the highest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estrnd</a:t>
                </a: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		proposal :=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est</a:t>
                </a:r>
                <a:endParaRPr lang="en-US" altLang="en-US" sz="1400" baseline="30000" dirty="0">
                  <a:ea typeface="ＭＳ Ｐゴシック" panose="020B0600070205080204" pitchFamily="34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aseline="300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NEWVIEW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proposal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proof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vc</m:t>
                            </m:r>
                          </m:sub>
                        </m:sSub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]&gt;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 i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i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    // NEWVIEW = PRE-PREPARE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baseline="300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receiving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NEWVIEW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proof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4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4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= leader(round)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proof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contains 2f+1 VIEWCHANGE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msgs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is with the highest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estrnd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proof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then</a:t>
                </a:r>
                <a:endParaRPr lang="fr-CH" altLang="en-US" sz="1400" b="1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fr-CH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	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PREPARE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receiving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m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PREPARE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4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insert m into </a:t>
                </a:r>
                <a:r>
                  <a:rPr lang="en-GB" altLang="en-US" sz="1400" dirty="0">
                    <a:ea typeface="ＭＳ Ｐゴシック" panose="020B0600070205080204" pitchFamily="34" charset="-128"/>
                  </a:rPr>
                  <a:t>proof</a:t>
                </a:r>
                <a:r>
                  <a:rPr lang="en-US" altLang="zh-CN" sz="1400" baseline="-25000" dirty="0">
                    <a:ea typeface="ＭＳ Ｐゴシック" panose="020B0600070205080204" pitchFamily="34" charset="-128"/>
                  </a:rPr>
                  <a:t>pre</a:t>
                </a:r>
                <a:r>
                  <a:rPr lang="en-US" altLang="zh-CN" sz="1400" dirty="0">
                    <a:ea typeface="ＭＳ Ｐゴシック" panose="020B0600070205080204" pitchFamily="34" charset="-128"/>
                  </a:rPr>
                  <a:t>[round]</a:t>
                </a: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916" y="1060994"/>
                <a:ext cx="8569308" cy="4221480"/>
              </a:xfrm>
              <a:blipFill>
                <a:blip r:embed="rId2"/>
                <a:stretch>
                  <a:fillRect l="-213" t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EF9DC80-2E5C-4DCA-8C53-AA9CB7B0F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192ECA-22E1-4A3E-A06F-4F572D36DE3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15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5" name="直接箭头连接符 5">
            <a:extLst>
              <a:ext uri="{FF2B5EF4-FFF2-40B4-BE49-F238E27FC236}">
                <a16:creationId xmlns:a16="http://schemas.microsoft.com/office/drawing/2014/main" id="{A2B22981-DDC5-4C3A-B8FD-2FB8CB5866B5}"/>
              </a:ext>
            </a:extLst>
          </p:cNvPr>
          <p:cNvCxnSpPr/>
          <p:nvPr/>
        </p:nvCxnSpPr>
        <p:spPr>
          <a:xfrm>
            <a:off x="7376243" y="1279558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7A0083B-F60D-415D-8B4D-EE5879100E33}"/>
              </a:ext>
            </a:extLst>
          </p:cNvPr>
          <p:cNvCxnSpPr/>
          <p:nvPr/>
        </p:nvCxnSpPr>
        <p:spPr>
          <a:xfrm>
            <a:off x="7367882" y="937777"/>
            <a:ext cx="16355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5">
            <a:extLst>
              <a:ext uri="{FF2B5EF4-FFF2-40B4-BE49-F238E27FC236}">
                <a16:creationId xmlns:a16="http://schemas.microsoft.com/office/drawing/2014/main" id="{9F3B2F6C-FB71-49FE-8525-76A701B14C40}"/>
              </a:ext>
            </a:extLst>
          </p:cNvPr>
          <p:cNvCxnSpPr/>
          <p:nvPr/>
        </p:nvCxnSpPr>
        <p:spPr>
          <a:xfrm>
            <a:off x="7376243" y="1627828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90">
            <a:extLst>
              <a:ext uri="{FF2B5EF4-FFF2-40B4-BE49-F238E27FC236}">
                <a16:creationId xmlns:a16="http://schemas.microsoft.com/office/drawing/2014/main" id="{3713ED5E-FA78-4489-AF4D-835BA4E7CA9B}"/>
              </a:ext>
            </a:extLst>
          </p:cNvPr>
          <p:cNvCxnSpPr/>
          <p:nvPr/>
        </p:nvCxnSpPr>
        <p:spPr>
          <a:xfrm flipV="1">
            <a:off x="7438960" y="928287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>
            <a:extLst>
              <a:ext uri="{FF2B5EF4-FFF2-40B4-BE49-F238E27FC236}">
                <a16:creationId xmlns:a16="http://schemas.microsoft.com/office/drawing/2014/main" id="{68F3FDF3-D0EA-4391-9CFB-27C12CF2FDAE}"/>
              </a:ext>
            </a:extLst>
          </p:cNvPr>
          <p:cNvCxnSpPr/>
          <p:nvPr/>
        </p:nvCxnSpPr>
        <p:spPr>
          <a:xfrm>
            <a:off x="7376242" y="1999889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0">
            <a:extLst>
              <a:ext uri="{FF2B5EF4-FFF2-40B4-BE49-F238E27FC236}">
                <a16:creationId xmlns:a16="http://schemas.microsoft.com/office/drawing/2014/main" id="{DE8675D3-BE77-49DF-B740-E41E4C4AA7B2}"/>
              </a:ext>
            </a:extLst>
          </p:cNvPr>
          <p:cNvCxnSpPr>
            <a:cxnSpLocks/>
          </p:cNvCxnSpPr>
          <p:nvPr/>
        </p:nvCxnSpPr>
        <p:spPr>
          <a:xfrm flipV="1">
            <a:off x="7467127" y="928287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0">
            <a:extLst>
              <a:ext uri="{FF2B5EF4-FFF2-40B4-BE49-F238E27FC236}">
                <a16:creationId xmlns:a16="http://schemas.microsoft.com/office/drawing/2014/main" id="{6BCB2C02-D013-4312-9168-0E32CAE8E0FD}"/>
              </a:ext>
            </a:extLst>
          </p:cNvPr>
          <p:cNvCxnSpPr>
            <a:cxnSpLocks/>
          </p:cNvCxnSpPr>
          <p:nvPr/>
        </p:nvCxnSpPr>
        <p:spPr>
          <a:xfrm flipV="1">
            <a:off x="7488390" y="928287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0">
            <a:extLst>
              <a:ext uri="{FF2B5EF4-FFF2-40B4-BE49-F238E27FC236}">
                <a16:creationId xmlns:a16="http://schemas.microsoft.com/office/drawing/2014/main" id="{E9DF638D-F055-4E8F-9A93-181A80A42B28}"/>
              </a:ext>
            </a:extLst>
          </p:cNvPr>
          <p:cNvCxnSpPr>
            <a:cxnSpLocks/>
          </p:cNvCxnSpPr>
          <p:nvPr/>
        </p:nvCxnSpPr>
        <p:spPr>
          <a:xfrm>
            <a:off x="7878326" y="937777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0">
            <a:extLst>
              <a:ext uri="{FF2B5EF4-FFF2-40B4-BE49-F238E27FC236}">
                <a16:creationId xmlns:a16="http://schemas.microsoft.com/office/drawing/2014/main" id="{3AA87B68-B105-40AD-BCCE-EADF705BBD1E}"/>
              </a:ext>
            </a:extLst>
          </p:cNvPr>
          <p:cNvCxnSpPr>
            <a:cxnSpLocks/>
          </p:cNvCxnSpPr>
          <p:nvPr/>
        </p:nvCxnSpPr>
        <p:spPr>
          <a:xfrm>
            <a:off x="7878326" y="945450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0">
            <a:extLst>
              <a:ext uri="{FF2B5EF4-FFF2-40B4-BE49-F238E27FC236}">
                <a16:creationId xmlns:a16="http://schemas.microsoft.com/office/drawing/2014/main" id="{4EF68C9F-41F5-4108-877E-DA49400AB91D}"/>
              </a:ext>
            </a:extLst>
          </p:cNvPr>
          <p:cNvCxnSpPr>
            <a:cxnSpLocks/>
          </p:cNvCxnSpPr>
          <p:nvPr/>
        </p:nvCxnSpPr>
        <p:spPr>
          <a:xfrm>
            <a:off x="7878326" y="934721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0">
            <a:extLst>
              <a:ext uri="{FF2B5EF4-FFF2-40B4-BE49-F238E27FC236}">
                <a16:creationId xmlns:a16="http://schemas.microsoft.com/office/drawing/2014/main" id="{5C6E9A8F-5816-42C5-B8A5-7C07614C2B53}"/>
              </a:ext>
            </a:extLst>
          </p:cNvPr>
          <p:cNvCxnSpPr>
            <a:cxnSpLocks/>
          </p:cNvCxnSpPr>
          <p:nvPr/>
        </p:nvCxnSpPr>
        <p:spPr>
          <a:xfrm flipV="1">
            <a:off x="8331401" y="1276211"/>
            <a:ext cx="315107" cy="3406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0">
            <a:extLst>
              <a:ext uri="{FF2B5EF4-FFF2-40B4-BE49-F238E27FC236}">
                <a16:creationId xmlns:a16="http://schemas.microsoft.com/office/drawing/2014/main" id="{C3A0A9C8-DBB8-41F9-8530-2451F1A426F4}"/>
              </a:ext>
            </a:extLst>
          </p:cNvPr>
          <p:cNvCxnSpPr>
            <a:cxnSpLocks/>
          </p:cNvCxnSpPr>
          <p:nvPr/>
        </p:nvCxnSpPr>
        <p:spPr>
          <a:xfrm>
            <a:off x="8316454" y="1294050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0">
            <a:extLst>
              <a:ext uri="{FF2B5EF4-FFF2-40B4-BE49-F238E27FC236}">
                <a16:creationId xmlns:a16="http://schemas.microsoft.com/office/drawing/2014/main" id="{5B4B16C2-F729-493D-ACA9-F0857F649DD3}"/>
              </a:ext>
            </a:extLst>
          </p:cNvPr>
          <p:cNvCxnSpPr>
            <a:cxnSpLocks/>
          </p:cNvCxnSpPr>
          <p:nvPr/>
        </p:nvCxnSpPr>
        <p:spPr>
          <a:xfrm>
            <a:off x="8316454" y="1291956"/>
            <a:ext cx="416014" cy="7093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90">
            <a:extLst>
              <a:ext uri="{FF2B5EF4-FFF2-40B4-BE49-F238E27FC236}">
                <a16:creationId xmlns:a16="http://schemas.microsoft.com/office/drawing/2014/main" id="{918BDEAC-F82C-4093-A56D-72A078DB7D6B}"/>
              </a:ext>
            </a:extLst>
          </p:cNvPr>
          <p:cNvCxnSpPr>
            <a:cxnSpLocks/>
          </p:cNvCxnSpPr>
          <p:nvPr/>
        </p:nvCxnSpPr>
        <p:spPr>
          <a:xfrm flipV="1">
            <a:off x="8316234" y="1636521"/>
            <a:ext cx="462642" cy="3575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90">
            <a:extLst>
              <a:ext uri="{FF2B5EF4-FFF2-40B4-BE49-F238E27FC236}">
                <a16:creationId xmlns:a16="http://schemas.microsoft.com/office/drawing/2014/main" id="{0E386F92-3FBB-4C68-B096-BF3B67A8B261}"/>
              </a:ext>
            </a:extLst>
          </p:cNvPr>
          <p:cNvCxnSpPr>
            <a:cxnSpLocks/>
          </p:cNvCxnSpPr>
          <p:nvPr/>
        </p:nvCxnSpPr>
        <p:spPr>
          <a:xfrm>
            <a:off x="8316234" y="1626217"/>
            <a:ext cx="326340" cy="3739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0">
            <a:extLst>
              <a:ext uri="{FF2B5EF4-FFF2-40B4-BE49-F238E27FC236}">
                <a16:creationId xmlns:a16="http://schemas.microsoft.com/office/drawing/2014/main" id="{283FCB7E-BAC4-45A2-8528-EABF9037CE3C}"/>
              </a:ext>
            </a:extLst>
          </p:cNvPr>
          <p:cNvCxnSpPr>
            <a:cxnSpLocks/>
          </p:cNvCxnSpPr>
          <p:nvPr/>
        </p:nvCxnSpPr>
        <p:spPr>
          <a:xfrm flipV="1">
            <a:off x="8331400" y="934988"/>
            <a:ext cx="343588" cy="3347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0">
            <a:extLst>
              <a:ext uri="{FF2B5EF4-FFF2-40B4-BE49-F238E27FC236}">
                <a16:creationId xmlns:a16="http://schemas.microsoft.com/office/drawing/2014/main" id="{5026C325-D071-41B6-AD79-46AA9C130DCF}"/>
              </a:ext>
            </a:extLst>
          </p:cNvPr>
          <p:cNvCxnSpPr>
            <a:cxnSpLocks/>
          </p:cNvCxnSpPr>
          <p:nvPr/>
        </p:nvCxnSpPr>
        <p:spPr>
          <a:xfrm flipV="1">
            <a:off x="8316234" y="1286802"/>
            <a:ext cx="390275" cy="7145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0">
            <a:extLst>
              <a:ext uri="{FF2B5EF4-FFF2-40B4-BE49-F238E27FC236}">
                <a16:creationId xmlns:a16="http://schemas.microsoft.com/office/drawing/2014/main" id="{EEBCD00A-CF29-49A6-9E2E-8FEE854B1F93}"/>
              </a:ext>
            </a:extLst>
          </p:cNvPr>
          <p:cNvCxnSpPr>
            <a:cxnSpLocks/>
          </p:cNvCxnSpPr>
          <p:nvPr/>
        </p:nvCxnSpPr>
        <p:spPr>
          <a:xfrm flipV="1">
            <a:off x="8325037" y="937409"/>
            <a:ext cx="381472" cy="10624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67AF86-65CE-4F3F-B5C9-1BC1DC3B4EF7}"/>
              </a:ext>
            </a:extLst>
          </p:cNvPr>
          <p:cNvSpPr txBox="1"/>
          <p:nvPr/>
        </p:nvSpPr>
        <p:spPr>
          <a:xfrm>
            <a:off x="6580298" y="1099176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6DEEA5-47B1-49D8-B7FF-01657AB5BFA1}"/>
              </a:ext>
            </a:extLst>
          </p:cNvPr>
          <p:cNvSpPr txBox="1"/>
          <p:nvPr/>
        </p:nvSpPr>
        <p:spPr>
          <a:xfrm>
            <a:off x="6596511" y="1452877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318667-68D7-4E5F-82C3-AF5B5F1340A3}"/>
              </a:ext>
            </a:extLst>
          </p:cNvPr>
          <p:cNvSpPr txBox="1"/>
          <p:nvPr/>
        </p:nvSpPr>
        <p:spPr>
          <a:xfrm>
            <a:off x="6705098" y="789787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2F869A-467F-4DC5-A611-773E37FA6733}"/>
              </a:ext>
            </a:extLst>
          </p:cNvPr>
          <p:cNvSpPr txBox="1"/>
          <p:nvPr/>
        </p:nvSpPr>
        <p:spPr>
          <a:xfrm>
            <a:off x="6596510" y="1819893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D2B0-93E5-4153-8CF9-ABB6E727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PBFT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815341"/>
                <a:ext cx="8569308" cy="42214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#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proof</a:t>
                </a:r>
                <a:r>
                  <a:rPr lang="en-US" altLang="en-US" sz="14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pre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[round] ≥ 2f+1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proof</a:t>
                </a:r>
                <a:r>
                  <a:rPr lang="en-US" altLang="en-US" sz="14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pre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[round] contains 2f+1 matching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estimate :=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; 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estround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round;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estimate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receiving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2f+1 processes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decide(v)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latin typeface="+mj-ea"/>
                    <a:ea typeface="+mj-ea"/>
                    <a:cs typeface="Times New Roman" panose="02020603050405020304" pitchFamily="18" charset="0"/>
                  </a:rPr>
                  <a:t>END OF </a:t>
                </a:r>
                <a:r>
                  <a:rPr lang="en-US" altLang="zh-CN" sz="1400" dirty="0">
                    <a:latin typeface="+mj-ea"/>
                    <a:ea typeface="+mj-ea"/>
                    <a:cs typeface="Times New Roman" panose="02020603050405020304" pitchFamily="18" charset="0"/>
                  </a:rPr>
                  <a:t>PBFT </a:t>
                </a:r>
                <a:r>
                  <a:rPr lang="en-US" altLang="en-US" sz="1400" dirty="0">
                    <a:latin typeface="+mj-ea"/>
                    <a:ea typeface="+mj-ea"/>
                    <a:cs typeface="Times New Roman" panose="02020603050405020304" pitchFamily="18" charset="0"/>
                  </a:rPr>
                  <a:t>CONSENSUS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15341"/>
                <a:ext cx="8569308" cy="4221480"/>
              </a:xfrm>
              <a:blipFill>
                <a:blip r:embed="rId2"/>
                <a:stretch>
                  <a:fillRect l="-213" t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EF9DC80-2E5C-4DCA-8C53-AA9CB7B0F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192ECA-22E1-4A3E-A06F-4F572D36DE3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16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5" name="直接箭头连接符 5">
            <a:extLst>
              <a:ext uri="{FF2B5EF4-FFF2-40B4-BE49-F238E27FC236}">
                <a16:creationId xmlns:a16="http://schemas.microsoft.com/office/drawing/2014/main" id="{581BC8FC-7CCF-4DBE-9424-F8180EB0A359}"/>
              </a:ext>
            </a:extLst>
          </p:cNvPr>
          <p:cNvCxnSpPr>
            <a:cxnSpLocks/>
          </p:cNvCxnSpPr>
          <p:nvPr/>
        </p:nvCxnSpPr>
        <p:spPr>
          <a:xfrm>
            <a:off x="6163359" y="3251425"/>
            <a:ext cx="193289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F0B4D2-7D70-46BE-819C-D7EA1739E706}"/>
              </a:ext>
            </a:extLst>
          </p:cNvPr>
          <p:cNvCxnSpPr>
            <a:cxnSpLocks/>
          </p:cNvCxnSpPr>
          <p:nvPr/>
        </p:nvCxnSpPr>
        <p:spPr>
          <a:xfrm flipV="1">
            <a:off x="6154998" y="2898487"/>
            <a:ext cx="1941252" cy="1115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5">
            <a:extLst>
              <a:ext uri="{FF2B5EF4-FFF2-40B4-BE49-F238E27FC236}">
                <a16:creationId xmlns:a16="http://schemas.microsoft.com/office/drawing/2014/main" id="{4DF3F59B-4642-4D7F-B488-96DA713E97BA}"/>
              </a:ext>
            </a:extLst>
          </p:cNvPr>
          <p:cNvCxnSpPr>
            <a:cxnSpLocks/>
          </p:cNvCxnSpPr>
          <p:nvPr/>
        </p:nvCxnSpPr>
        <p:spPr>
          <a:xfrm flipV="1">
            <a:off x="6163359" y="3588744"/>
            <a:ext cx="1932891" cy="109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90">
            <a:extLst>
              <a:ext uri="{FF2B5EF4-FFF2-40B4-BE49-F238E27FC236}">
                <a16:creationId xmlns:a16="http://schemas.microsoft.com/office/drawing/2014/main" id="{ED750B7B-736D-4536-950D-687C7D6B4085}"/>
              </a:ext>
            </a:extLst>
          </p:cNvPr>
          <p:cNvCxnSpPr/>
          <p:nvPr/>
        </p:nvCxnSpPr>
        <p:spPr>
          <a:xfrm flipV="1">
            <a:off x="6226076" y="2900154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>
            <a:extLst>
              <a:ext uri="{FF2B5EF4-FFF2-40B4-BE49-F238E27FC236}">
                <a16:creationId xmlns:a16="http://schemas.microsoft.com/office/drawing/2014/main" id="{D6D89EA4-174E-42A7-B088-7B2BFB8E5F80}"/>
              </a:ext>
            </a:extLst>
          </p:cNvPr>
          <p:cNvCxnSpPr>
            <a:cxnSpLocks/>
          </p:cNvCxnSpPr>
          <p:nvPr/>
        </p:nvCxnSpPr>
        <p:spPr>
          <a:xfrm flipV="1">
            <a:off x="6163358" y="3965958"/>
            <a:ext cx="1932892" cy="57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0">
            <a:extLst>
              <a:ext uri="{FF2B5EF4-FFF2-40B4-BE49-F238E27FC236}">
                <a16:creationId xmlns:a16="http://schemas.microsoft.com/office/drawing/2014/main" id="{F513371B-3B1A-49D7-BC89-F9E3DBD017E3}"/>
              </a:ext>
            </a:extLst>
          </p:cNvPr>
          <p:cNvCxnSpPr>
            <a:cxnSpLocks/>
          </p:cNvCxnSpPr>
          <p:nvPr/>
        </p:nvCxnSpPr>
        <p:spPr>
          <a:xfrm flipV="1">
            <a:off x="6254243" y="2900154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0">
            <a:extLst>
              <a:ext uri="{FF2B5EF4-FFF2-40B4-BE49-F238E27FC236}">
                <a16:creationId xmlns:a16="http://schemas.microsoft.com/office/drawing/2014/main" id="{5901FF62-7CAF-4838-8F12-C4B05CD3FA53}"/>
              </a:ext>
            </a:extLst>
          </p:cNvPr>
          <p:cNvCxnSpPr>
            <a:cxnSpLocks/>
          </p:cNvCxnSpPr>
          <p:nvPr/>
        </p:nvCxnSpPr>
        <p:spPr>
          <a:xfrm flipV="1">
            <a:off x="6275506" y="2900154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0">
            <a:extLst>
              <a:ext uri="{FF2B5EF4-FFF2-40B4-BE49-F238E27FC236}">
                <a16:creationId xmlns:a16="http://schemas.microsoft.com/office/drawing/2014/main" id="{E88DF02B-B1B0-4E07-BCFA-7B2BEB47498F}"/>
              </a:ext>
            </a:extLst>
          </p:cNvPr>
          <p:cNvCxnSpPr>
            <a:cxnSpLocks/>
          </p:cNvCxnSpPr>
          <p:nvPr/>
        </p:nvCxnSpPr>
        <p:spPr>
          <a:xfrm>
            <a:off x="6665442" y="2909644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0">
            <a:extLst>
              <a:ext uri="{FF2B5EF4-FFF2-40B4-BE49-F238E27FC236}">
                <a16:creationId xmlns:a16="http://schemas.microsoft.com/office/drawing/2014/main" id="{A05B5DBB-6C0D-4D83-843D-050300E3D31F}"/>
              </a:ext>
            </a:extLst>
          </p:cNvPr>
          <p:cNvCxnSpPr>
            <a:cxnSpLocks/>
          </p:cNvCxnSpPr>
          <p:nvPr/>
        </p:nvCxnSpPr>
        <p:spPr>
          <a:xfrm>
            <a:off x="6665442" y="2917317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0">
            <a:extLst>
              <a:ext uri="{FF2B5EF4-FFF2-40B4-BE49-F238E27FC236}">
                <a16:creationId xmlns:a16="http://schemas.microsoft.com/office/drawing/2014/main" id="{6057632F-1B72-46A5-9371-5862FA6AB468}"/>
              </a:ext>
            </a:extLst>
          </p:cNvPr>
          <p:cNvCxnSpPr>
            <a:cxnSpLocks/>
          </p:cNvCxnSpPr>
          <p:nvPr/>
        </p:nvCxnSpPr>
        <p:spPr>
          <a:xfrm>
            <a:off x="6665442" y="2906588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0">
            <a:extLst>
              <a:ext uri="{FF2B5EF4-FFF2-40B4-BE49-F238E27FC236}">
                <a16:creationId xmlns:a16="http://schemas.microsoft.com/office/drawing/2014/main" id="{AB9CF9C8-23A2-4B8C-A2DA-A5E8807B9D34}"/>
              </a:ext>
            </a:extLst>
          </p:cNvPr>
          <p:cNvCxnSpPr>
            <a:cxnSpLocks/>
          </p:cNvCxnSpPr>
          <p:nvPr/>
        </p:nvCxnSpPr>
        <p:spPr>
          <a:xfrm flipV="1">
            <a:off x="7118517" y="3248078"/>
            <a:ext cx="315107" cy="3406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0">
            <a:extLst>
              <a:ext uri="{FF2B5EF4-FFF2-40B4-BE49-F238E27FC236}">
                <a16:creationId xmlns:a16="http://schemas.microsoft.com/office/drawing/2014/main" id="{66CD45C6-CF3A-441A-91C8-39B157BC4CB1}"/>
              </a:ext>
            </a:extLst>
          </p:cNvPr>
          <p:cNvCxnSpPr>
            <a:cxnSpLocks/>
          </p:cNvCxnSpPr>
          <p:nvPr/>
        </p:nvCxnSpPr>
        <p:spPr>
          <a:xfrm>
            <a:off x="7103570" y="3265917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0">
            <a:extLst>
              <a:ext uri="{FF2B5EF4-FFF2-40B4-BE49-F238E27FC236}">
                <a16:creationId xmlns:a16="http://schemas.microsoft.com/office/drawing/2014/main" id="{7BCB5FB5-35B3-4846-A9E5-C78E55BFB397}"/>
              </a:ext>
            </a:extLst>
          </p:cNvPr>
          <p:cNvCxnSpPr>
            <a:cxnSpLocks/>
          </p:cNvCxnSpPr>
          <p:nvPr/>
        </p:nvCxnSpPr>
        <p:spPr>
          <a:xfrm>
            <a:off x="7103570" y="3263823"/>
            <a:ext cx="416014" cy="7093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90">
            <a:extLst>
              <a:ext uri="{FF2B5EF4-FFF2-40B4-BE49-F238E27FC236}">
                <a16:creationId xmlns:a16="http://schemas.microsoft.com/office/drawing/2014/main" id="{9405648F-70C5-43B1-8CC5-33996AFCEFBA}"/>
              </a:ext>
            </a:extLst>
          </p:cNvPr>
          <p:cNvCxnSpPr>
            <a:cxnSpLocks/>
          </p:cNvCxnSpPr>
          <p:nvPr/>
        </p:nvCxnSpPr>
        <p:spPr>
          <a:xfrm flipV="1">
            <a:off x="7103350" y="3608388"/>
            <a:ext cx="462642" cy="3575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90">
            <a:extLst>
              <a:ext uri="{FF2B5EF4-FFF2-40B4-BE49-F238E27FC236}">
                <a16:creationId xmlns:a16="http://schemas.microsoft.com/office/drawing/2014/main" id="{FCA71D6F-FC00-4683-BD4F-3488DE4DA900}"/>
              </a:ext>
            </a:extLst>
          </p:cNvPr>
          <p:cNvCxnSpPr>
            <a:cxnSpLocks/>
          </p:cNvCxnSpPr>
          <p:nvPr/>
        </p:nvCxnSpPr>
        <p:spPr>
          <a:xfrm>
            <a:off x="7103350" y="3598084"/>
            <a:ext cx="326340" cy="3739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0">
            <a:extLst>
              <a:ext uri="{FF2B5EF4-FFF2-40B4-BE49-F238E27FC236}">
                <a16:creationId xmlns:a16="http://schemas.microsoft.com/office/drawing/2014/main" id="{D2B9D580-ABD7-417E-981E-A63740A0B831}"/>
              </a:ext>
            </a:extLst>
          </p:cNvPr>
          <p:cNvCxnSpPr>
            <a:cxnSpLocks/>
          </p:cNvCxnSpPr>
          <p:nvPr/>
        </p:nvCxnSpPr>
        <p:spPr>
          <a:xfrm flipV="1">
            <a:off x="7118516" y="2906855"/>
            <a:ext cx="343588" cy="3347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0">
            <a:extLst>
              <a:ext uri="{FF2B5EF4-FFF2-40B4-BE49-F238E27FC236}">
                <a16:creationId xmlns:a16="http://schemas.microsoft.com/office/drawing/2014/main" id="{E4361A00-2533-4628-B4CA-ED65E178DA96}"/>
              </a:ext>
            </a:extLst>
          </p:cNvPr>
          <p:cNvCxnSpPr>
            <a:cxnSpLocks/>
          </p:cNvCxnSpPr>
          <p:nvPr/>
        </p:nvCxnSpPr>
        <p:spPr>
          <a:xfrm flipV="1">
            <a:off x="7103350" y="3258669"/>
            <a:ext cx="390275" cy="7145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0">
            <a:extLst>
              <a:ext uri="{FF2B5EF4-FFF2-40B4-BE49-F238E27FC236}">
                <a16:creationId xmlns:a16="http://schemas.microsoft.com/office/drawing/2014/main" id="{67DA2D23-7536-4BB8-BE2E-6B21471D9124}"/>
              </a:ext>
            </a:extLst>
          </p:cNvPr>
          <p:cNvCxnSpPr>
            <a:cxnSpLocks/>
          </p:cNvCxnSpPr>
          <p:nvPr/>
        </p:nvCxnSpPr>
        <p:spPr>
          <a:xfrm flipV="1">
            <a:off x="7112153" y="2909276"/>
            <a:ext cx="381472" cy="10624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0">
            <a:extLst>
              <a:ext uri="{FF2B5EF4-FFF2-40B4-BE49-F238E27FC236}">
                <a16:creationId xmlns:a16="http://schemas.microsoft.com/office/drawing/2014/main" id="{7A10C98E-EB18-4EEB-AB2A-38D849097785}"/>
              </a:ext>
            </a:extLst>
          </p:cNvPr>
          <p:cNvCxnSpPr>
            <a:cxnSpLocks/>
          </p:cNvCxnSpPr>
          <p:nvPr/>
        </p:nvCxnSpPr>
        <p:spPr>
          <a:xfrm flipV="1">
            <a:off x="7594544" y="3238110"/>
            <a:ext cx="315107" cy="3406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90">
            <a:extLst>
              <a:ext uri="{FF2B5EF4-FFF2-40B4-BE49-F238E27FC236}">
                <a16:creationId xmlns:a16="http://schemas.microsoft.com/office/drawing/2014/main" id="{E384730A-11E4-4073-84B6-4FEA2E993176}"/>
              </a:ext>
            </a:extLst>
          </p:cNvPr>
          <p:cNvCxnSpPr>
            <a:cxnSpLocks/>
          </p:cNvCxnSpPr>
          <p:nvPr/>
        </p:nvCxnSpPr>
        <p:spPr>
          <a:xfrm>
            <a:off x="7579597" y="3255949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90">
            <a:extLst>
              <a:ext uri="{FF2B5EF4-FFF2-40B4-BE49-F238E27FC236}">
                <a16:creationId xmlns:a16="http://schemas.microsoft.com/office/drawing/2014/main" id="{B236F122-CCDF-4625-8819-0A03CB81F8B2}"/>
              </a:ext>
            </a:extLst>
          </p:cNvPr>
          <p:cNvCxnSpPr>
            <a:cxnSpLocks/>
          </p:cNvCxnSpPr>
          <p:nvPr/>
        </p:nvCxnSpPr>
        <p:spPr>
          <a:xfrm>
            <a:off x="7579597" y="3253855"/>
            <a:ext cx="416014" cy="70937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90">
            <a:extLst>
              <a:ext uri="{FF2B5EF4-FFF2-40B4-BE49-F238E27FC236}">
                <a16:creationId xmlns:a16="http://schemas.microsoft.com/office/drawing/2014/main" id="{F05CA788-E5D0-432B-BEC8-72D5FCDA5B68}"/>
              </a:ext>
            </a:extLst>
          </p:cNvPr>
          <p:cNvCxnSpPr>
            <a:cxnSpLocks/>
          </p:cNvCxnSpPr>
          <p:nvPr/>
        </p:nvCxnSpPr>
        <p:spPr>
          <a:xfrm flipV="1">
            <a:off x="7579377" y="3598420"/>
            <a:ext cx="462642" cy="35757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90">
            <a:extLst>
              <a:ext uri="{FF2B5EF4-FFF2-40B4-BE49-F238E27FC236}">
                <a16:creationId xmlns:a16="http://schemas.microsoft.com/office/drawing/2014/main" id="{A35D3CD2-845E-4B4E-AC5A-3204FF0CCFF8}"/>
              </a:ext>
            </a:extLst>
          </p:cNvPr>
          <p:cNvCxnSpPr>
            <a:cxnSpLocks/>
          </p:cNvCxnSpPr>
          <p:nvPr/>
        </p:nvCxnSpPr>
        <p:spPr>
          <a:xfrm>
            <a:off x="7579377" y="3588116"/>
            <a:ext cx="326340" cy="3739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90">
            <a:extLst>
              <a:ext uri="{FF2B5EF4-FFF2-40B4-BE49-F238E27FC236}">
                <a16:creationId xmlns:a16="http://schemas.microsoft.com/office/drawing/2014/main" id="{4545CC74-AA64-44D4-8C92-FAD32A2D0D47}"/>
              </a:ext>
            </a:extLst>
          </p:cNvPr>
          <p:cNvCxnSpPr>
            <a:cxnSpLocks/>
          </p:cNvCxnSpPr>
          <p:nvPr/>
        </p:nvCxnSpPr>
        <p:spPr>
          <a:xfrm flipV="1">
            <a:off x="7594543" y="2896887"/>
            <a:ext cx="343588" cy="33470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90">
            <a:extLst>
              <a:ext uri="{FF2B5EF4-FFF2-40B4-BE49-F238E27FC236}">
                <a16:creationId xmlns:a16="http://schemas.microsoft.com/office/drawing/2014/main" id="{D0128022-DAF2-47D4-999F-EE4C075704E0}"/>
              </a:ext>
            </a:extLst>
          </p:cNvPr>
          <p:cNvCxnSpPr>
            <a:cxnSpLocks/>
          </p:cNvCxnSpPr>
          <p:nvPr/>
        </p:nvCxnSpPr>
        <p:spPr>
          <a:xfrm flipV="1">
            <a:off x="7579377" y="3248701"/>
            <a:ext cx="390275" cy="71453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90">
            <a:extLst>
              <a:ext uri="{FF2B5EF4-FFF2-40B4-BE49-F238E27FC236}">
                <a16:creationId xmlns:a16="http://schemas.microsoft.com/office/drawing/2014/main" id="{DBD47F7F-67EB-4BDC-8A41-1AA05352D653}"/>
              </a:ext>
            </a:extLst>
          </p:cNvPr>
          <p:cNvCxnSpPr>
            <a:cxnSpLocks/>
          </p:cNvCxnSpPr>
          <p:nvPr/>
        </p:nvCxnSpPr>
        <p:spPr>
          <a:xfrm flipV="1">
            <a:off x="7588180" y="2899308"/>
            <a:ext cx="381472" cy="10624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0DD9FE8-392E-478F-B46C-D12331EEC7A3}"/>
              </a:ext>
            </a:extLst>
          </p:cNvPr>
          <p:cNvSpPr txBox="1"/>
          <p:nvPr/>
        </p:nvSpPr>
        <p:spPr>
          <a:xfrm>
            <a:off x="5347129" y="3019521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395BF-3F85-4119-B51D-2DDE73E7E547}"/>
              </a:ext>
            </a:extLst>
          </p:cNvPr>
          <p:cNvSpPr txBox="1"/>
          <p:nvPr/>
        </p:nvSpPr>
        <p:spPr>
          <a:xfrm>
            <a:off x="5363342" y="3373222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7424EB-8F55-4CE7-A4F9-054FE4F55EEC}"/>
              </a:ext>
            </a:extLst>
          </p:cNvPr>
          <p:cNvSpPr txBox="1"/>
          <p:nvPr/>
        </p:nvSpPr>
        <p:spPr>
          <a:xfrm>
            <a:off x="5471929" y="2710132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D996F-F80E-4E29-80AC-073E750E9CEA}"/>
              </a:ext>
            </a:extLst>
          </p:cNvPr>
          <p:cNvSpPr txBox="1"/>
          <p:nvPr/>
        </p:nvSpPr>
        <p:spPr>
          <a:xfrm>
            <a:off x="5363341" y="3740238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9402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BB51-966B-41D2-A77D-9B8E5882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PBFT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C403-C105-4CD5-85A6-0619F6B1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Verify execution result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A0D5F6B-7541-4402-AF77-9D4D6264696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443672"/>
                <a:ext cx="7879676" cy="2750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50"/>
                  </a:spcBef>
                  <a:buFont typeface="Arial"/>
                  <a:buNone/>
                </a:pP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decide(v)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Font typeface="Arial"/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r := execute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v.o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			//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v.o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is the operation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REPLY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en-US" sz="1400" dirty="0"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en-US" sz="1400" baseline="-25000" dirty="0"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i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to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v.c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	// v.t is the timestamp;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v.c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is the client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REPLY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with matching r from f+1 processes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accept r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 </a:t>
                </a:r>
              </a:p>
              <a:p>
                <a:pPr>
                  <a:spcBef>
                    <a:spcPts val="450"/>
                  </a:spcBef>
                  <a:buFont typeface="Arial"/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Font typeface="Arial"/>
                  <a:buNone/>
                </a:pP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A0D5F6B-7541-4402-AF77-9D4D62646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3672"/>
                <a:ext cx="7879676" cy="2750324"/>
              </a:xfrm>
              <a:prstGeom prst="rect">
                <a:avLst/>
              </a:prstGeom>
              <a:blipFill>
                <a:blip r:embed="rId3"/>
                <a:stretch>
                  <a:fillRect l="-232" t="-4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128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70AB-D465-4DB3-B71A-83C93B7B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99" y="194369"/>
            <a:ext cx="6602581" cy="45213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Enter a new round</a:t>
            </a:r>
            <a:endParaRPr 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8B8F9B9-CDB9-4800-B06F-89F10F5BA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632" y="896212"/>
            <a:ext cx="3309534" cy="965187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buNone/>
            </a:pPr>
            <a:r>
              <a:rPr lang="en-US" altLang="en-US" sz="15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// </a:t>
            </a:r>
            <a:r>
              <a:rPr lang="en-US" altLang="en-US" sz="1500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Paxos</a:t>
            </a:r>
            <a:r>
              <a:rPr lang="en-US" altLang="en-US" sz="15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/Synod</a:t>
            </a:r>
          </a:p>
          <a:p>
            <a:pPr>
              <a:spcBef>
                <a:spcPts val="450"/>
              </a:spcBef>
              <a:buNone/>
            </a:pPr>
            <a:r>
              <a:rPr lang="en-US" altLang="en-US" sz="15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upon leader(round) </a:t>
            </a:r>
            <a:r>
              <a:rPr lang="en-US" altLang="en-US" sz="1500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 suspected</a:t>
            </a:r>
          </a:p>
          <a:p>
            <a:pPr>
              <a:spcBef>
                <a:spcPts val="450"/>
              </a:spcBef>
              <a:buNone/>
            </a:pPr>
            <a:r>
              <a:rPr lang="en-US" altLang="en-US" sz="15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round++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291F59A-D8B3-46BB-A44F-51F4B673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9956A02-857A-4BF5-845E-837C43FFAC9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717EA-0766-4B87-A31A-23318AF427E5}"/>
              </a:ext>
            </a:extLst>
          </p:cNvPr>
          <p:cNvSpPr txBox="1"/>
          <p:nvPr/>
        </p:nvSpPr>
        <p:spPr>
          <a:xfrm>
            <a:off x="887117" y="1939952"/>
            <a:ext cx="7846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Heartbeat mechanism is not working in the Byzantine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1F55364-7F4D-4557-ADA8-C59AFF7C22A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7049" y="2580709"/>
                <a:ext cx="7954433" cy="1779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微软雅黑" panose="020B0503020204020204" pitchFamily="34" charset="-122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receiving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req</m:t>
                    </m:r>
                    <m:r>
                      <a:rPr lang="en-US" altLang="en-US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en-US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&lt;</m:t>
                        </m:r>
                        <m:r>
                          <m:rPr>
                            <m:sty m:val="p"/>
                          </m:rPr>
                          <a:rPr lang="en-US" altLang="en-US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REQUEST</m:t>
                        </m:r>
                        <m:r>
                          <a:rPr lang="en-US" altLang="en-US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altLang="en-US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en-US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en-US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en-US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client </a:t>
                </a:r>
                <a14:m>
                  <m:oMath xmlns:m="http://schemas.openxmlformats.org/officeDocument/2006/math">
                    <m:r>
                      <a:rPr lang="en-US" altLang="en-US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Font typeface="Arial"/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forward req to leader(round)</a:t>
                </a:r>
              </a:p>
              <a:p>
                <a:pPr>
                  <a:spcBef>
                    <a:spcPts val="450"/>
                  </a:spcBef>
                  <a:buFont typeface="Arial"/>
                  <a:buNone/>
                </a:pP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set timeout</a:t>
                </a: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450"/>
                  </a:spcBef>
                  <a:buFont typeface="Arial"/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timeout expires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no request decided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round++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forward req to leader(round)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set timeout</a:t>
                </a:r>
                <a:endParaRPr lang="en-US" altLang="zh-CN" sz="1100" dirty="0">
                  <a:ea typeface="ＭＳ Ｐゴシック" panose="020B0600070205080204" pitchFamily="34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1F55364-7F4D-4557-ADA8-C59AFF7C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049" y="2580709"/>
                <a:ext cx="7954433" cy="1779250"/>
              </a:xfrm>
              <a:prstGeom prst="rect">
                <a:avLst/>
              </a:prstGeom>
              <a:blipFill>
                <a:blip r:embed="rId2"/>
                <a:stretch>
                  <a:fillRect l="-230" t="-1027" b="-308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96818A-5A9C-4A70-A080-1CD98F16D86E}"/>
              </a:ext>
            </a:extLst>
          </p:cNvPr>
          <p:cNvSpPr txBox="1">
            <a:spLocks/>
          </p:cNvSpPr>
          <p:nvPr/>
        </p:nvSpPr>
        <p:spPr bwMode="auto">
          <a:xfrm>
            <a:off x="121834" y="1058306"/>
            <a:ext cx="5669366" cy="64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微软雅黑" panose="020B0503020204020204" pitchFamily="34" charset="-122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1. When to enter a</a:t>
            </a:r>
            <a:r>
              <a:rPr lang="zh-CN" altLang="en-US" sz="2000" dirty="0"/>
              <a:t> </a:t>
            </a:r>
            <a:r>
              <a:rPr lang="en-US" altLang="zh-CN" sz="2000" dirty="0"/>
              <a:t>new round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13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F63D-536B-4C98-B0ED-5858024D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AF93-AE03-4012-87D0-5B624DEA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949504"/>
            <a:ext cx="8816340" cy="3818430"/>
          </a:xfrm>
        </p:spPr>
        <p:txBody>
          <a:bodyPr/>
          <a:lstStyle/>
          <a:p>
            <a:r>
              <a:rPr lang="en-US" sz="2000" dirty="0"/>
              <a:t>Message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best case: O(</a:t>
            </a:r>
            <a:r>
              <a:rPr lang="en-US" altLang="zh-CN" sz="2000" dirty="0"/>
              <a:t>n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However, communication complexity is O(</a:t>
            </a:r>
            <a:r>
              <a:rPr lang="en-US" altLang="zh-CN" sz="2000" dirty="0"/>
              <a:t>n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The new leader broadcasts NEWVIEW</a:t>
            </a:r>
            <a:r>
              <a:rPr lang="zh-CN" altLang="en-US" sz="2000" dirty="0"/>
              <a:t> </a:t>
            </a:r>
            <a:r>
              <a:rPr lang="en-US" altLang="zh-CN" sz="2000" dirty="0"/>
              <a:t>message to </a:t>
            </a:r>
            <a:r>
              <a:rPr lang="en-US" sz="2000" dirty="0"/>
              <a:t>O(n) processes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Each NEWVIEW message contains </a:t>
            </a:r>
            <a:r>
              <a:rPr lang="en-US" sz="2000" dirty="0"/>
              <a:t>O(n) VIEWCHANGE messages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Each </a:t>
            </a:r>
            <a:r>
              <a:rPr lang="en-US" sz="2000" dirty="0"/>
              <a:t>VIEWCHANGE message contains O(n) PREPARE messages</a:t>
            </a:r>
          </a:p>
        </p:txBody>
      </p:sp>
    </p:spTree>
    <p:extLst>
      <p:ext uri="{BB962C8B-B14F-4D97-AF65-F5344CB8AC3E}">
        <p14:creationId xmlns:p14="http://schemas.microsoft.com/office/powerpoint/2010/main" val="1719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F06E-DB61-48EC-ACC6-433A50C4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10A3-5C49-4623-8AFF-86574788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Last</a:t>
            </a:r>
            <a:r>
              <a:rPr lang="en-US" dirty="0"/>
              <a:t>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FLP impossibility result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Randomized Consensus</a:t>
            </a:r>
          </a:p>
        </p:txBody>
      </p:sp>
    </p:spTree>
    <p:extLst>
      <p:ext uri="{BB962C8B-B14F-4D97-AF65-F5344CB8AC3E}">
        <p14:creationId xmlns:p14="http://schemas.microsoft.com/office/powerpoint/2010/main" val="254550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B0E4-FF54-4F34-9F24-96052735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HotStuff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AD09-71B8-4392-AE6C-CD4BDDF17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18" y="949504"/>
            <a:ext cx="8461908" cy="3818430"/>
          </a:xfrm>
        </p:spPr>
        <p:txBody>
          <a:bodyPr>
            <a:normAutofit/>
          </a:bodyPr>
          <a:lstStyle/>
          <a:p>
            <a:r>
              <a:rPr lang="en-US" dirty="0"/>
              <a:t>Still a leader-based protocol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partially synchronous model</a:t>
            </a:r>
          </a:p>
          <a:p>
            <a:pPr lvl="1"/>
            <a:endParaRPr lang="en-US" dirty="0"/>
          </a:p>
          <a:p>
            <a:r>
              <a:rPr lang="en-US" dirty="0"/>
              <a:t>Its variant (</a:t>
            </a:r>
            <a:r>
              <a:rPr lang="en-US" dirty="0" err="1"/>
              <a:t>DiemBFT</a:t>
            </a:r>
            <a:r>
              <a:rPr lang="en-US" dirty="0"/>
              <a:t>) is used in Diem project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Facebook pilots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/>
              <a:t>Maofan</a:t>
            </a:r>
            <a:r>
              <a:rPr lang="en-US" sz="1800" dirty="0"/>
              <a:t> Yin, Dahlia </a:t>
            </a:r>
            <a:r>
              <a:rPr lang="en-US" sz="1800" dirty="0" err="1"/>
              <a:t>Malkhi</a:t>
            </a:r>
            <a:r>
              <a:rPr lang="en-US" sz="1800" dirty="0"/>
              <a:t>, Michael K. Reiter, Guy Golan </a:t>
            </a:r>
            <a:r>
              <a:rPr lang="en-US" sz="1800" dirty="0" err="1"/>
              <a:t>Gueta</a:t>
            </a:r>
            <a:r>
              <a:rPr lang="en-US" sz="1800" dirty="0"/>
              <a:t>, and </a:t>
            </a:r>
            <a:r>
              <a:rPr lang="en-US" sz="1800" dirty="0" err="1"/>
              <a:t>Ittai</a:t>
            </a:r>
            <a:r>
              <a:rPr lang="en-US" sz="1800" dirty="0"/>
              <a:t> Abraham: </a:t>
            </a:r>
            <a:r>
              <a:rPr lang="en-US" sz="1800" dirty="0" err="1"/>
              <a:t>HotStuff</a:t>
            </a:r>
            <a:r>
              <a:rPr lang="en-US" sz="1800" dirty="0"/>
              <a:t>: BFT Consensus with Linearity and Responsiveness. ACM PODC: 347–356 (2019).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17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E737-28A0-492B-A243-2C48A96D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HotStuff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D9BB-F377-4509-93B1-5A9E40F0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96" y="949504"/>
            <a:ext cx="8921578" cy="38184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 err="1"/>
              <a:t>HotStuff</a:t>
            </a:r>
            <a:r>
              <a:rPr lang="en-US" altLang="zh-CN" sz="2000" dirty="0"/>
              <a:t> has the following features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Rotate the leader-role proactively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Linear view change</a:t>
            </a:r>
            <a:r>
              <a:rPr lang="zh-CN" altLang="en-US" sz="2000" dirty="0"/>
              <a:t>：</a:t>
            </a:r>
            <a:r>
              <a:rPr lang="en-US" altLang="zh-CN" sz="2000" dirty="0"/>
              <a:t>O(n)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optimistic responsiveness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/>
              <a:t>New leader needs to wait just for the first n − f responses to guarantee that it can create a proposal that will make progress. </a:t>
            </a:r>
          </a:p>
          <a:p>
            <a:endParaRPr lang="en-US" altLang="zh-CN" sz="2000" dirty="0"/>
          </a:p>
          <a:p>
            <a:r>
              <a:rPr lang="en-US" altLang="zh-CN" sz="2000" dirty="0"/>
              <a:t>General idea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/>
              <a:t>The leader takes charge of message dissemination/aggregation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dirty="0"/>
              <a:t>Using (n, 2f+1) threshold signature to combine 2f+1 signature shares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700" dirty="0"/>
              <a:t>O(</a:t>
            </a:r>
            <a:r>
              <a:rPr lang="en-US" altLang="zh-CN" sz="1700" dirty="0"/>
              <a:t>n</a:t>
            </a:r>
            <a:r>
              <a:rPr lang="en-US" altLang="zh-CN" sz="1700" baseline="30000" dirty="0"/>
              <a:t>2</a:t>
            </a:r>
            <a:r>
              <a:rPr lang="en-US" altLang="zh-CN" sz="1700" dirty="0"/>
              <a:t>) -&gt; O(n)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700" u="sng" dirty="0"/>
              <a:t>Using a lock to prevent forwarding VIEWCHANGE messages (in PBFT)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700" dirty="0"/>
              <a:t>Similar to </a:t>
            </a:r>
            <a:r>
              <a:rPr lang="en-US" altLang="zh-CN" sz="1700" dirty="0" err="1"/>
              <a:t>Tendermint</a:t>
            </a:r>
            <a:endParaRPr lang="en-US" sz="17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73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F33F-4BFD-44CC-80E5-4AB4AAD7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Locking mechanism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EA3B-A0D3-4A9B-9953-436A0FEE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949504"/>
            <a:ext cx="8830653" cy="3818430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New leader in PBFT broadcasts 2f+1 VIEWCHANGE messages</a:t>
            </a:r>
            <a:r>
              <a:rPr lang="zh-CN" altLang="en-US" sz="1600" dirty="0"/>
              <a:t>，</a:t>
            </a:r>
            <a:r>
              <a:rPr lang="en-US" altLang="zh-CN" sz="1600" dirty="0"/>
              <a:t>such that other processes can verify the proposal imposed (i.e., replay selection procedure)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O(</a:t>
            </a:r>
            <a:r>
              <a:rPr lang="en-US" altLang="zh-CN" sz="1600" dirty="0"/>
              <a:t>n</a:t>
            </a:r>
            <a:r>
              <a:rPr lang="en-US" altLang="zh-CN" sz="1600" baseline="30000" dirty="0"/>
              <a:t>3</a:t>
            </a:r>
            <a:r>
              <a:rPr lang="en-US" altLang="zh-CN" sz="1600" dirty="0"/>
              <a:t>)</a:t>
            </a:r>
            <a:r>
              <a:rPr lang="zh-CN" altLang="en-US" sz="1600" dirty="0"/>
              <a:t> </a:t>
            </a:r>
            <a:r>
              <a:rPr lang="en-US" altLang="zh-CN" sz="1600" dirty="0"/>
              <a:t>communication complexity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altLang="zh-CN" sz="1600" dirty="0"/>
          </a:p>
          <a:p>
            <a:r>
              <a:rPr lang="en-US" altLang="zh-CN" sz="1600" dirty="0"/>
              <a:t>Processes in </a:t>
            </a:r>
            <a:r>
              <a:rPr lang="en-US" altLang="zh-CN" sz="1600" dirty="0" err="1"/>
              <a:t>HotStuff</a:t>
            </a:r>
            <a:r>
              <a:rPr lang="zh-CN" altLang="en-US" sz="1600" dirty="0"/>
              <a:t> </a:t>
            </a:r>
            <a:r>
              <a:rPr lang="en-US" altLang="zh-CN" sz="1600" b="1" u="sng" dirty="0"/>
              <a:t>lock</a:t>
            </a:r>
            <a:r>
              <a:rPr lang="en-US" altLang="zh-CN" sz="1600" dirty="0"/>
              <a:t> the estimate</a:t>
            </a:r>
            <a:r>
              <a:rPr lang="zh-CN" altLang="en-US" sz="1600" dirty="0"/>
              <a:t>，</a:t>
            </a:r>
            <a:r>
              <a:rPr lang="en-US" altLang="zh-CN" sz="1600" dirty="0"/>
              <a:t>thus each process can verify, </a:t>
            </a:r>
            <a:r>
              <a:rPr lang="en-US" altLang="zh-CN" sz="1600" b="1" dirty="0"/>
              <a:t>on its own</a:t>
            </a:r>
            <a:r>
              <a:rPr lang="en-US" altLang="zh-CN" sz="1600" dirty="0"/>
              <a:t>, whether a proposal is valid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Trade-off</a:t>
            </a:r>
            <a:r>
              <a:rPr lang="zh-CN" altLang="en-US" sz="1600" dirty="0"/>
              <a:t>：</a:t>
            </a:r>
            <a:r>
              <a:rPr lang="en-US" altLang="zh-CN" sz="1600" dirty="0"/>
              <a:t>one more round of message exchanges (compared to PBFT)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600" dirty="0"/>
              <a:t>Otherwise, </a:t>
            </a:r>
            <a:r>
              <a:rPr lang="en-US" altLang="zh-CN" sz="1600" dirty="0" err="1"/>
              <a:t>livelock</a:t>
            </a:r>
            <a:r>
              <a:rPr lang="en-US" altLang="zh-CN" sz="1600" dirty="0"/>
              <a:t> problem </a:t>
            </a:r>
          </a:p>
        </p:txBody>
      </p:sp>
      <p:cxnSp>
        <p:nvCxnSpPr>
          <p:cNvPr id="4" name="直接箭头连接符 5">
            <a:extLst>
              <a:ext uri="{FF2B5EF4-FFF2-40B4-BE49-F238E27FC236}">
                <a16:creationId xmlns:a16="http://schemas.microsoft.com/office/drawing/2014/main" id="{3006DA44-1885-423F-B878-E125B4D665BE}"/>
              </a:ext>
            </a:extLst>
          </p:cNvPr>
          <p:cNvCxnSpPr/>
          <p:nvPr/>
        </p:nvCxnSpPr>
        <p:spPr>
          <a:xfrm>
            <a:off x="3902457" y="2550404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5">
            <a:extLst>
              <a:ext uri="{FF2B5EF4-FFF2-40B4-BE49-F238E27FC236}">
                <a16:creationId xmlns:a16="http://schemas.microsoft.com/office/drawing/2014/main" id="{F0D6CC1D-6DA1-4F24-8400-E304FAD1BDDA}"/>
              </a:ext>
            </a:extLst>
          </p:cNvPr>
          <p:cNvCxnSpPr/>
          <p:nvPr/>
        </p:nvCxnSpPr>
        <p:spPr>
          <a:xfrm>
            <a:off x="3894096" y="2208623"/>
            <a:ext cx="163553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1A56057-71E9-4385-8F91-6DAC9D2E49E6}"/>
              </a:ext>
            </a:extLst>
          </p:cNvPr>
          <p:cNvCxnSpPr/>
          <p:nvPr/>
        </p:nvCxnSpPr>
        <p:spPr>
          <a:xfrm>
            <a:off x="3902457" y="2898674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90">
            <a:extLst>
              <a:ext uri="{FF2B5EF4-FFF2-40B4-BE49-F238E27FC236}">
                <a16:creationId xmlns:a16="http://schemas.microsoft.com/office/drawing/2014/main" id="{131B2002-9987-42E3-8C66-083B6B2B4297}"/>
              </a:ext>
            </a:extLst>
          </p:cNvPr>
          <p:cNvCxnSpPr>
            <a:cxnSpLocks/>
          </p:cNvCxnSpPr>
          <p:nvPr/>
        </p:nvCxnSpPr>
        <p:spPr>
          <a:xfrm flipV="1">
            <a:off x="4424287" y="2224302"/>
            <a:ext cx="321430" cy="30886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5">
            <a:extLst>
              <a:ext uri="{FF2B5EF4-FFF2-40B4-BE49-F238E27FC236}">
                <a16:creationId xmlns:a16="http://schemas.microsoft.com/office/drawing/2014/main" id="{1FD3ABCF-5075-4EEE-BB68-360AEEDD1F81}"/>
              </a:ext>
            </a:extLst>
          </p:cNvPr>
          <p:cNvCxnSpPr/>
          <p:nvPr/>
        </p:nvCxnSpPr>
        <p:spPr>
          <a:xfrm>
            <a:off x="3902456" y="3270735"/>
            <a:ext cx="162717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90">
            <a:extLst>
              <a:ext uri="{FF2B5EF4-FFF2-40B4-BE49-F238E27FC236}">
                <a16:creationId xmlns:a16="http://schemas.microsoft.com/office/drawing/2014/main" id="{4C9A523F-1C0E-4B0C-81F8-1DE29BE8943E}"/>
              </a:ext>
            </a:extLst>
          </p:cNvPr>
          <p:cNvCxnSpPr>
            <a:cxnSpLocks/>
          </p:cNvCxnSpPr>
          <p:nvPr/>
        </p:nvCxnSpPr>
        <p:spPr>
          <a:xfrm flipV="1">
            <a:off x="4404420" y="2212012"/>
            <a:ext cx="405877" cy="66745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0">
            <a:extLst>
              <a:ext uri="{FF2B5EF4-FFF2-40B4-BE49-F238E27FC236}">
                <a16:creationId xmlns:a16="http://schemas.microsoft.com/office/drawing/2014/main" id="{CB6DA1DF-9E10-4ECC-92CD-EB5B55DA2AE6}"/>
              </a:ext>
            </a:extLst>
          </p:cNvPr>
          <p:cNvCxnSpPr>
            <a:cxnSpLocks/>
          </p:cNvCxnSpPr>
          <p:nvPr/>
        </p:nvCxnSpPr>
        <p:spPr>
          <a:xfrm>
            <a:off x="4848993" y="2227352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0">
            <a:extLst>
              <a:ext uri="{FF2B5EF4-FFF2-40B4-BE49-F238E27FC236}">
                <a16:creationId xmlns:a16="http://schemas.microsoft.com/office/drawing/2014/main" id="{8766FB4A-3AAE-4B85-A7E4-65E80EC10F28}"/>
              </a:ext>
            </a:extLst>
          </p:cNvPr>
          <p:cNvCxnSpPr>
            <a:cxnSpLocks/>
          </p:cNvCxnSpPr>
          <p:nvPr/>
        </p:nvCxnSpPr>
        <p:spPr>
          <a:xfrm>
            <a:off x="4848993" y="2235025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0">
            <a:extLst>
              <a:ext uri="{FF2B5EF4-FFF2-40B4-BE49-F238E27FC236}">
                <a16:creationId xmlns:a16="http://schemas.microsoft.com/office/drawing/2014/main" id="{24C9AED9-9698-4D84-8133-F8AC48FE7DB5}"/>
              </a:ext>
            </a:extLst>
          </p:cNvPr>
          <p:cNvCxnSpPr>
            <a:cxnSpLocks/>
          </p:cNvCxnSpPr>
          <p:nvPr/>
        </p:nvCxnSpPr>
        <p:spPr>
          <a:xfrm>
            <a:off x="4848993" y="2224296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ED63F2-7D8E-4BAD-A0BE-B393EF3332D2}"/>
              </a:ext>
            </a:extLst>
          </p:cNvPr>
          <p:cNvSpPr txBox="1"/>
          <p:nvPr/>
        </p:nvSpPr>
        <p:spPr>
          <a:xfrm>
            <a:off x="4848993" y="1876494"/>
            <a:ext cx="256506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forward 2f+1 VIEWCHANGE </a:t>
            </a:r>
            <a:endParaRPr lang="zh-CN" altLang="en-US" sz="1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80457B-F961-46ED-9E1A-E4B693E1E3B5}"/>
              </a:ext>
            </a:extLst>
          </p:cNvPr>
          <p:cNvSpPr txBox="1"/>
          <p:nvPr/>
        </p:nvSpPr>
        <p:spPr>
          <a:xfrm>
            <a:off x="3820346" y="1915837"/>
            <a:ext cx="1028647" cy="2359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00" baseline="-25000" dirty="0"/>
              <a:t>VIEWCHANGE</a:t>
            </a:r>
            <a:endParaRPr lang="zh-CN" altLang="en-US" sz="14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C4F14-14F6-475E-8466-E174A257AFEB}"/>
              </a:ext>
            </a:extLst>
          </p:cNvPr>
          <p:cNvSpPr txBox="1"/>
          <p:nvPr/>
        </p:nvSpPr>
        <p:spPr>
          <a:xfrm>
            <a:off x="3060353" y="2322688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8CE66-FF23-4C66-9F77-F14538AEEC8C}"/>
              </a:ext>
            </a:extLst>
          </p:cNvPr>
          <p:cNvSpPr txBox="1"/>
          <p:nvPr/>
        </p:nvSpPr>
        <p:spPr>
          <a:xfrm>
            <a:off x="3076566" y="2676389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1910FA-05A7-45F4-B064-B3EE5CE0E838}"/>
              </a:ext>
            </a:extLst>
          </p:cNvPr>
          <p:cNvSpPr txBox="1"/>
          <p:nvPr/>
        </p:nvSpPr>
        <p:spPr>
          <a:xfrm>
            <a:off x="3185153" y="2013299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25D42A-7FEB-4FC6-84D1-66AAB21DCF06}"/>
              </a:ext>
            </a:extLst>
          </p:cNvPr>
          <p:cNvSpPr txBox="1"/>
          <p:nvPr/>
        </p:nvSpPr>
        <p:spPr>
          <a:xfrm>
            <a:off x="3076565" y="3043405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5052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9062-AC60-4BD8-8CA6-4C3FB2DB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" y="140223"/>
            <a:ext cx="6368310" cy="452135"/>
          </a:xfrm>
        </p:spPr>
        <p:txBody>
          <a:bodyPr/>
          <a:lstStyle/>
          <a:p>
            <a:pPr>
              <a:defRPr/>
            </a:pPr>
            <a:r>
              <a:rPr lang="en-US" altLang="zh-CN" dirty="0" err="1"/>
              <a:t>Hotstuff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omit signature operations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51041-BC1C-404D-990A-33F4946DA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551" y="804473"/>
                <a:ext cx="8663940" cy="408424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</a:rPr>
                  <a:t>at every process 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5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</a:t>
                </a:r>
                <a:endParaRPr lang="en-US" altLang="en-US" sz="1500" dirty="0"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</a:rPr>
                  <a:t>Init: </a:t>
                </a:r>
                <a:r>
                  <a:rPr lang="en-GB" altLang="en-US" sz="1500" dirty="0">
                    <a:ea typeface="ＭＳ Ｐゴシック" panose="020B0600070205080204" pitchFamily="34" charset="-128"/>
                  </a:rPr>
                  <a:t>round := 1; estimate := nil; proposal := nil; estround := 0; </a:t>
                </a:r>
                <a:endParaRPr lang="en-US" altLang="en-US" sz="1500" dirty="0"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			</a:t>
                </a:r>
                <a:r>
                  <a:rPr lang="en-US" altLang="zh-CN" sz="1500" dirty="0" err="1">
                    <a:ea typeface="ＭＳ Ｐゴシック" panose="020B0600070205080204" pitchFamily="34" charset="-128"/>
                  </a:rPr>
                  <a:t>proof</a:t>
                </a:r>
                <a:r>
                  <a:rPr lang="en-US" altLang="zh-CN" sz="1500" baseline="-25000" dirty="0" err="1">
                    <a:ea typeface="ＭＳ Ｐゴシック" panose="020B0600070205080204" pitchFamily="34" charset="-128"/>
                  </a:rPr>
                  <a:t>est</a:t>
                </a:r>
                <a:r>
                  <a:rPr lang="en-US" altLang="zh-CN" sz="1500" dirty="0">
                    <a:ea typeface="ＭＳ Ｐゴシック" panose="020B0600070205080204" pitchFamily="34" charset="-128"/>
                  </a:rPr>
                  <a:t> = </a:t>
                </a:r>
                <a:r>
                  <a:rPr lang="fr-CH" altLang="en-US" sz="1500" dirty="0"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Ø ; </a:t>
                </a:r>
                <a:r>
                  <a:rPr lang="en-GB" altLang="en-US" sz="1500" dirty="0">
                    <a:ea typeface="ＭＳ Ｐゴシック" panose="020B0600070205080204" pitchFamily="34" charset="-128"/>
                  </a:rPr>
                  <a:t>states</a:t>
                </a:r>
                <a:r>
                  <a:rPr lang="en-US" altLang="en-US" sz="1500" dirty="0">
                    <a:ea typeface="ＭＳ Ｐゴシック" panose="020B0600070205080204" pitchFamily="34" charset="-128"/>
                  </a:rPr>
                  <a:t>[][]</a:t>
                </a:r>
                <a:r>
                  <a:rPr lang="en-GB" altLang="en-US" sz="1500" dirty="0">
                    <a:ea typeface="ＭＳ Ｐゴシック" panose="020B0600070205080204" pitchFamily="34" charset="-128"/>
                  </a:rPr>
                  <a:t> := [nil,0]</a:t>
                </a:r>
                <a:r>
                  <a:rPr lang="zh-CN" altLang="en-US" sz="1500" dirty="0">
                    <a:ea typeface="ＭＳ Ｐゴシック" panose="020B0600070205080204" pitchFamily="34" charset="-128"/>
                  </a:rPr>
                  <a:t>；</a:t>
                </a:r>
                <a:r>
                  <a:rPr lang="en-US" altLang="zh-CN" sz="15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zh-CN" sz="1500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lockedest</a:t>
                </a:r>
                <a:r>
                  <a:rPr lang="en-US" altLang="zh-CN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:= nil; </a:t>
                </a:r>
                <a:r>
                  <a:rPr lang="en-US" altLang="zh-CN" sz="1500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lockedrnd</a:t>
                </a:r>
                <a:r>
                  <a:rPr lang="en-US" altLang="zh-CN" sz="15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:= 0</a:t>
                </a:r>
                <a:endParaRPr lang="en-GB" altLang="en-US" sz="1500" baseline="30000" dirty="0">
                  <a:solidFill>
                    <a:srgbClr val="FF0000"/>
                  </a:solidFill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GB" altLang="en-US" sz="1500" dirty="0">
                    <a:ea typeface="ＭＳ Ｐゴシック" panose="020B0600070205080204" pitchFamily="34" charset="-128"/>
                  </a:rPr>
                  <a:t>        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zh-CN" sz="1500" dirty="0">
                    <a:ea typeface="ＭＳ Ｐゴシック" panose="020B0600070205080204" pitchFamily="34" charset="-128"/>
                  </a:rPr>
                  <a:t>Client</a:t>
                </a:r>
                <a:r>
                  <a:rPr lang="zh-CN" altLang="en-US" sz="1500" dirty="0">
                    <a:ea typeface="ＭＳ Ｐゴシック" panose="020B0600070205080204" pitchFamily="34" charset="-128"/>
                  </a:rPr>
                  <a:t>： </a:t>
                </a:r>
                <a:r>
                  <a:rPr lang="en-US" altLang="zh-CN" sz="1500" dirty="0">
                    <a:ea typeface="ＭＳ Ｐゴシック" panose="020B0600070205080204" pitchFamily="34" charset="-128"/>
                  </a:rPr>
                  <a:t>s</a:t>
                </a:r>
                <a:r>
                  <a:rPr lang="en-GB" altLang="en-US" sz="1500" dirty="0">
                    <a:ea typeface="ＭＳ Ｐゴシック" panose="020B0600070205080204" pitchFamily="34" charset="-128"/>
                  </a:rPr>
                  <a:t>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REQUEST</m:t>
                        </m:r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1500" b="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sz="15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sub>
                    </m:sSub>
                    <m:r>
                      <a:rPr lang="en-US" altLang="en-US" sz="15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altLang="en-US" sz="1500" dirty="0">
                    <a:ea typeface="ＭＳ Ｐゴシック" panose="020B0600070205080204" pitchFamily="34" charset="-128"/>
                  </a:rPr>
                  <a:t>to all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GB" altLang="en-US" sz="1500" dirty="0">
                  <a:ea typeface="ＭＳ Ｐゴシック" panose="020B0600070205080204" pitchFamily="34" charset="-128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b="1" dirty="0">
                    <a:ea typeface="ＭＳ Ｐゴシック" panose="020B0600070205080204" pitchFamily="34" charset="-128"/>
                  </a:rPr>
                  <a:t>upon 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receiving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5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req</m:t>
                    </m:r>
                    <m:r>
                      <a:rPr lang="en-US" altLang="en-US" sz="15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en-US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REQUEST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a:rPr lang="en-US" altLang="en-US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en-US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15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en-US" sz="15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client </a:t>
                </a:r>
                <a14:m>
                  <m:oMath xmlns:m="http://schemas.openxmlformats.org/officeDocument/2006/math">
                    <m:r>
                      <a:rPr lang="en-US" altLang="en-US" sz="150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proposal = nil 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then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proposal 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5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req</m:t>
                    </m:r>
                  </m:oMath>
                </a14:m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endParaRPr lang="en-US" altLang="zh-CN" sz="1500" dirty="0">
                  <a:ea typeface="ＭＳ Ｐゴシック" panose="020B0600070205080204" pitchFamily="34" charset="-128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500" b="1" dirty="0">
                    <a:ea typeface="ＭＳ Ｐゴシック" panose="020B0600070205080204" pitchFamily="34" charset="-128"/>
                  </a:rPr>
                  <a:t>upon</a:t>
                </a:r>
                <a:r>
                  <a:rPr lang="en-US" altLang="zh-CN" sz="1500" dirty="0">
                    <a:ea typeface="ＭＳ Ｐゴシック" panose="020B0600070205080204" pitchFamily="34" charset="-128"/>
                  </a:rPr>
                  <a:t> round updated </a:t>
                </a:r>
                <a:r>
                  <a:rPr lang="en-US" altLang="zh-CN" sz="1500" b="1" dirty="0">
                    <a:ea typeface="ＭＳ Ｐゴシック" panose="020B0600070205080204" pitchFamily="34" charset="-128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500" dirty="0">
                    <a:ea typeface="ＭＳ Ｐゴシック" panose="020B0600070205080204" pitchFamily="34" charset="-128"/>
                  </a:rPr>
                  <a:t>	</a:t>
                </a:r>
                <a:r>
                  <a:rPr lang="en-US" altLang="zh-CN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5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NEW</m:t>
                        </m:r>
                        <m:r>
                          <a:rPr lang="en-US" altLang="zh-CN" sz="15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5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VIEW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estimate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estround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50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proof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50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est</m:t>
                            </m:r>
                          </m:sub>
                        </m:sSub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5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50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50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5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5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to leader(round)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US" altLang="zh-CN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≔&lt;</m:t>
                        </m:r>
                        <m:r>
                          <m:rPr>
                            <m:sty m:val="p"/>
                          </m:rPr>
                          <a:rPr lang="en-US" altLang="zh-CN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NEW</m:t>
                        </m:r>
                        <m:r>
                          <a:rPr lang="en-US" altLang="zh-CN" sz="15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5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VIEW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rnd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estrnd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proof</m:t>
                        </m:r>
                        <m:r>
                          <a:rPr lang="en-US" altLang="zh-CN" sz="15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5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50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5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500" i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5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zh-CN" altLang="en-US" sz="1500" i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from 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5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[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est,estrnd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 is matching with proof </a:t>
                </a:r>
                <a:r>
                  <a:rPr lang="en-US" altLang="en-US" sz="15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then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	states[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rnd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][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5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 := [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15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estrnd</a:t>
                </a:r>
                <a:r>
                  <a:rPr lang="en-US" altLang="en-US" sz="15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, proof]</a:t>
                </a:r>
                <a:endParaRPr lang="en-GB" altLang="en-US" sz="1500" dirty="0">
                  <a:ea typeface="ＭＳ Ｐゴシック" panose="020B0600070205080204" pitchFamily="34" charset="-128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sz="15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051041-BC1C-404D-990A-33F4946DA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551" y="804473"/>
                <a:ext cx="8663940" cy="4084246"/>
              </a:xfrm>
              <a:blipFill>
                <a:blip r:embed="rId2"/>
                <a:stretch>
                  <a:fillRect l="-211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A681C6E-3F40-4D20-B936-3C50CE5B01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F2FC91-02CA-47C4-B8A5-E6298F070BE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23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4BAD3B-0049-4D1F-BB8F-DD4D7EF247DF}"/>
              </a:ext>
            </a:extLst>
          </p:cNvPr>
          <p:cNvSpPr/>
          <p:nvPr/>
        </p:nvSpPr>
        <p:spPr>
          <a:xfrm rot="2860425">
            <a:off x="4661852" y="3164494"/>
            <a:ext cx="140297" cy="19944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F065F-9F16-474E-A845-E853796FEECE}"/>
              </a:ext>
            </a:extLst>
          </p:cNvPr>
          <p:cNvSpPr txBox="1"/>
          <p:nvPr/>
        </p:nvSpPr>
        <p:spPr>
          <a:xfrm>
            <a:off x="4759981" y="2952324"/>
            <a:ext cx="338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threshold signature</a:t>
            </a:r>
            <a:r>
              <a:rPr lang="zh-CN" altLang="en-US" sz="1400" dirty="0">
                <a:solidFill>
                  <a:srgbClr val="FF0000"/>
                </a:solidFill>
                <a:latin typeface="+mn-lt"/>
              </a:rPr>
              <a:t>：</a:t>
            </a:r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O</a:t>
            </a:r>
            <a:r>
              <a:rPr lang="zh-CN" altLang="en-US" sz="1400" dirty="0">
                <a:solidFill>
                  <a:srgbClr val="FF0000"/>
                </a:solidFill>
                <a:latin typeface="+mn-lt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1</a:t>
            </a:r>
            <a:r>
              <a:rPr lang="zh-CN" altLang="en-US" sz="1400" dirty="0">
                <a:solidFill>
                  <a:srgbClr val="FF0000"/>
                </a:solidFill>
                <a:latin typeface="+mn-lt"/>
              </a:rPr>
              <a:t>）</a:t>
            </a:r>
            <a:r>
              <a:rPr lang="en-US" altLang="zh-CN" sz="1400" dirty="0">
                <a:solidFill>
                  <a:srgbClr val="FF0000"/>
                </a:solidFill>
                <a:latin typeface="+mn-lt"/>
              </a:rPr>
              <a:t> space complexity</a:t>
            </a:r>
            <a:endParaRPr lang="en-US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1" name="直接箭头连接符 5">
            <a:extLst>
              <a:ext uri="{FF2B5EF4-FFF2-40B4-BE49-F238E27FC236}">
                <a16:creationId xmlns:a16="http://schemas.microsoft.com/office/drawing/2014/main" id="{6458E328-767C-4A7C-BE22-17FBB17B63C8}"/>
              </a:ext>
            </a:extLst>
          </p:cNvPr>
          <p:cNvCxnSpPr>
            <a:cxnSpLocks/>
          </p:cNvCxnSpPr>
          <p:nvPr/>
        </p:nvCxnSpPr>
        <p:spPr>
          <a:xfrm>
            <a:off x="6092461" y="1999038"/>
            <a:ext cx="2959464" cy="234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5">
            <a:extLst>
              <a:ext uri="{FF2B5EF4-FFF2-40B4-BE49-F238E27FC236}">
                <a16:creationId xmlns:a16="http://schemas.microsoft.com/office/drawing/2014/main" id="{771EC59C-BF5C-4F39-9B80-880DF69FC990}"/>
              </a:ext>
            </a:extLst>
          </p:cNvPr>
          <p:cNvCxnSpPr>
            <a:cxnSpLocks/>
          </p:cNvCxnSpPr>
          <p:nvPr/>
        </p:nvCxnSpPr>
        <p:spPr>
          <a:xfrm flipV="1">
            <a:off x="6084100" y="1657257"/>
            <a:ext cx="296782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5">
            <a:extLst>
              <a:ext uri="{FF2B5EF4-FFF2-40B4-BE49-F238E27FC236}">
                <a16:creationId xmlns:a16="http://schemas.microsoft.com/office/drawing/2014/main" id="{DA26A292-37BE-4467-99F9-9C1914C19FAA}"/>
              </a:ext>
            </a:extLst>
          </p:cNvPr>
          <p:cNvCxnSpPr>
            <a:cxnSpLocks/>
          </p:cNvCxnSpPr>
          <p:nvPr/>
        </p:nvCxnSpPr>
        <p:spPr>
          <a:xfrm flipV="1">
            <a:off x="6092461" y="2347308"/>
            <a:ext cx="295946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0">
            <a:extLst>
              <a:ext uri="{FF2B5EF4-FFF2-40B4-BE49-F238E27FC236}">
                <a16:creationId xmlns:a16="http://schemas.microsoft.com/office/drawing/2014/main" id="{A044EA75-8929-4317-928A-233286D7CDE2}"/>
              </a:ext>
            </a:extLst>
          </p:cNvPr>
          <p:cNvCxnSpPr/>
          <p:nvPr/>
        </p:nvCxnSpPr>
        <p:spPr>
          <a:xfrm flipV="1">
            <a:off x="6155178" y="1647767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5">
            <a:extLst>
              <a:ext uri="{FF2B5EF4-FFF2-40B4-BE49-F238E27FC236}">
                <a16:creationId xmlns:a16="http://schemas.microsoft.com/office/drawing/2014/main" id="{989DC218-660E-4EEA-A090-9F9E5281F0A3}"/>
              </a:ext>
            </a:extLst>
          </p:cNvPr>
          <p:cNvCxnSpPr>
            <a:cxnSpLocks/>
          </p:cNvCxnSpPr>
          <p:nvPr/>
        </p:nvCxnSpPr>
        <p:spPr>
          <a:xfrm>
            <a:off x="6092460" y="2719369"/>
            <a:ext cx="299439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0">
            <a:extLst>
              <a:ext uri="{FF2B5EF4-FFF2-40B4-BE49-F238E27FC236}">
                <a16:creationId xmlns:a16="http://schemas.microsoft.com/office/drawing/2014/main" id="{EA0DB358-0C1C-471C-BE50-9A966E7A121D}"/>
              </a:ext>
            </a:extLst>
          </p:cNvPr>
          <p:cNvCxnSpPr>
            <a:cxnSpLocks/>
          </p:cNvCxnSpPr>
          <p:nvPr/>
        </p:nvCxnSpPr>
        <p:spPr>
          <a:xfrm flipV="1">
            <a:off x="6183345" y="1647767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0">
            <a:extLst>
              <a:ext uri="{FF2B5EF4-FFF2-40B4-BE49-F238E27FC236}">
                <a16:creationId xmlns:a16="http://schemas.microsoft.com/office/drawing/2014/main" id="{0C1C79B3-A9C6-4B1E-82E8-CF00668CD921}"/>
              </a:ext>
            </a:extLst>
          </p:cNvPr>
          <p:cNvCxnSpPr>
            <a:cxnSpLocks/>
          </p:cNvCxnSpPr>
          <p:nvPr/>
        </p:nvCxnSpPr>
        <p:spPr>
          <a:xfrm flipV="1">
            <a:off x="6204608" y="1647767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871C45F-73CB-4B64-AE05-EA0FCD03B8AC}"/>
              </a:ext>
            </a:extLst>
          </p:cNvPr>
          <p:cNvSpPr txBox="1"/>
          <p:nvPr/>
        </p:nvSpPr>
        <p:spPr>
          <a:xfrm>
            <a:off x="5317473" y="1804301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9A9F1-A434-4E31-9A0C-4A23C9D6922D}"/>
              </a:ext>
            </a:extLst>
          </p:cNvPr>
          <p:cNvSpPr txBox="1"/>
          <p:nvPr/>
        </p:nvSpPr>
        <p:spPr>
          <a:xfrm>
            <a:off x="5333686" y="2158002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A3754-D24F-4A47-B21D-77E66352DFC1}"/>
              </a:ext>
            </a:extLst>
          </p:cNvPr>
          <p:cNvSpPr txBox="1"/>
          <p:nvPr/>
        </p:nvSpPr>
        <p:spPr>
          <a:xfrm>
            <a:off x="5442273" y="1494912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F7032E-9E99-4090-99C9-A576909AC476}"/>
              </a:ext>
            </a:extLst>
          </p:cNvPr>
          <p:cNvSpPr txBox="1"/>
          <p:nvPr/>
        </p:nvSpPr>
        <p:spPr>
          <a:xfrm>
            <a:off x="5333685" y="2525018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327722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/>
      <p:bldP spid="19" grpId="0"/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D2B0-93E5-4153-8CF9-ABB6E727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HotStuff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20" y="800016"/>
                <a:ext cx="8410948" cy="42214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#states[round] </a:t>
                </a:r>
                <a:r>
                  <a:rPr lang="en-US" altLang="en-US" sz="140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≥ 2f+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1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leader(round) = self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 states[round][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]≠[nil,0]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then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		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select states[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rnd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][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]=[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estrnd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, proof] with highest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estrnd</a:t>
                </a: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		proposal :=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est</a:t>
                </a:r>
                <a:endParaRPr lang="en-US" altLang="en-US" sz="1400" baseline="30000" dirty="0">
                  <a:ea typeface="ＭＳ Ｐゴシック" panose="020B0600070205080204" pitchFamily="34" charset="-128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aseline="30000" dirty="0">
                    <a:ea typeface="ＭＳ Ｐゴシック" panose="020B0600070205080204" pitchFamily="34" charset="-128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PREPARE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 i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proposal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 i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 i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i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estrnd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proof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baseline="300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&lt;&lt;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PREPARE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estrnd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proof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&gt; 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from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4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lang="en-US" altLang="en-US" sz="14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= leader(round)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[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est,estrnd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 is matching with proof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(</a:t>
                </a:r>
                <a:r>
                  <a:rPr lang="en-US" altLang="en-US" sz="1400" b="1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en-US" sz="14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= </a:t>
                </a:r>
                <a:r>
                  <a:rPr lang="en-US" altLang="en-US" sz="1400" b="1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lockedest</a:t>
                </a:r>
                <a:r>
                  <a:rPr lang="en-US" altLang="en-US" sz="14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or </a:t>
                </a:r>
                <a:r>
                  <a:rPr lang="en-US" altLang="en-US" sz="1400" b="1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estrnd</a:t>
                </a:r>
                <a:r>
                  <a:rPr lang="en-US" altLang="en-US" sz="14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&gt; </a:t>
                </a:r>
                <a:r>
                  <a:rPr lang="en-US" altLang="en-US" sz="1400" b="1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lockedrnd</a:t>
                </a:r>
                <a:r>
                  <a:rPr lang="en-US" altLang="en-US" sz="14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)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then</a:t>
                </a:r>
                <a:endParaRPr lang="fr-CH" altLang="en-US" sz="1400" b="1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fr-CH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	</a:t>
                </a:r>
                <a:r>
                  <a:rPr lang="fr-CH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send</a:t>
                </a:r>
                <a:r>
                  <a:rPr lang="fr-CH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PREPARE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to leader(round)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PREPARE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zh-CN" altLang="en-US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2f+1 processes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  <a:endParaRPr lang="en-US" altLang="en-US" sz="1400" b="1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combine 2f+1 PREPARE signatures into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</m:oMath>
                </a14:m>
                <a:endParaRPr lang="en-US" altLang="zh-CN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estimate := </a:t>
                </a:r>
                <a:r>
                  <a:rPr lang="en-US" altLang="zh-CN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estround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round; </a:t>
                </a:r>
                <a:r>
                  <a:rPr lang="en-US" altLang="zh-CN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proof</a:t>
                </a:r>
                <a:r>
                  <a:rPr lang="en-US" altLang="zh-CN" sz="14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</m:oMath>
                </a14:m>
                <a:endParaRPr lang="en-US" altLang="zh-CN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broadcast 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20" y="800016"/>
                <a:ext cx="8410948" cy="4221480"/>
              </a:xfrm>
              <a:blipFill>
                <a:blip r:embed="rId3"/>
                <a:stretch>
                  <a:fillRect l="-218" t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EF9DC80-2E5C-4DCA-8C53-AA9CB7B0F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192ECA-22E1-4A3E-A06F-4F572D36DE3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24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5" name="直接箭头连接符 5">
            <a:extLst>
              <a:ext uri="{FF2B5EF4-FFF2-40B4-BE49-F238E27FC236}">
                <a16:creationId xmlns:a16="http://schemas.microsoft.com/office/drawing/2014/main" id="{677ED2E1-E99C-4E69-ABDF-0FF10D84061A}"/>
              </a:ext>
            </a:extLst>
          </p:cNvPr>
          <p:cNvCxnSpPr>
            <a:cxnSpLocks/>
          </p:cNvCxnSpPr>
          <p:nvPr/>
        </p:nvCxnSpPr>
        <p:spPr>
          <a:xfrm>
            <a:off x="6124299" y="3720893"/>
            <a:ext cx="2959464" cy="234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0C99CAD-C88B-4737-9CCF-68DC01605135}"/>
              </a:ext>
            </a:extLst>
          </p:cNvPr>
          <p:cNvCxnSpPr>
            <a:cxnSpLocks/>
          </p:cNvCxnSpPr>
          <p:nvPr/>
        </p:nvCxnSpPr>
        <p:spPr>
          <a:xfrm flipV="1">
            <a:off x="6115938" y="3379112"/>
            <a:ext cx="2967825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5">
            <a:extLst>
              <a:ext uri="{FF2B5EF4-FFF2-40B4-BE49-F238E27FC236}">
                <a16:creationId xmlns:a16="http://schemas.microsoft.com/office/drawing/2014/main" id="{57649B2C-4067-433E-BFB7-55E456B72FA6}"/>
              </a:ext>
            </a:extLst>
          </p:cNvPr>
          <p:cNvCxnSpPr>
            <a:cxnSpLocks/>
          </p:cNvCxnSpPr>
          <p:nvPr/>
        </p:nvCxnSpPr>
        <p:spPr>
          <a:xfrm flipV="1">
            <a:off x="6124299" y="4069163"/>
            <a:ext cx="2959464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90">
            <a:extLst>
              <a:ext uri="{FF2B5EF4-FFF2-40B4-BE49-F238E27FC236}">
                <a16:creationId xmlns:a16="http://schemas.microsoft.com/office/drawing/2014/main" id="{3C830BB8-ECCD-4C7A-804C-86919F79FB8A}"/>
              </a:ext>
            </a:extLst>
          </p:cNvPr>
          <p:cNvCxnSpPr/>
          <p:nvPr/>
        </p:nvCxnSpPr>
        <p:spPr>
          <a:xfrm flipV="1">
            <a:off x="6187016" y="3369622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>
            <a:extLst>
              <a:ext uri="{FF2B5EF4-FFF2-40B4-BE49-F238E27FC236}">
                <a16:creationId xmlns:a16="http://schemas.microsoft.com/office/drawing/2014/main" id="{249F2D52-9DBC-4D69-B2C7-61AD6C52967B}"/>
              </a:ext>
            </a:extLst>
          </p:cNvPr>
          <p:cNvCxnSpPr>
            <a:cxnSpLocks/>
          </p:cNvCxnSpPr>
          <p:nvPr/>
        </p:nvCxnSpPr>
        <p:spPr>
          <a:xfrm>
            <a:off x="6124298" y="4441224"/>
            <a:ext cx="299439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0">
            <a:extLst>
              <a:ext uri="{FF2B5EF4-FFF2-40B4-BE49-F238E27FC236}">
                <a16:creationId xmlns:a16="http://schemas.microsoft.com/office/drawing/2014/main" id="{C6EF6FF9-392C-443D-A90D-1246C5A0EC93}"/>
              </a:ext>
            </a:extLst>
          </p:cNvPr>
          <p:cNvCxnSpPr>
            <a:cxnSpLocks/>
          </p:cNvCxnSpPr>
          <p:nvPr/>
        </p:nvCxnSpPr>
        <p:spPr>
          <a:xfrm flipV="1">
            <a:off x="6215183" y="3369622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0">
            <a:extLst>
              <a:ext uri="{FF2B5EF4-FFF2-40B4-BE49-F238E27FC236}">
                <a16:creationId xmlns:a16="http://schemas.microsoft.com/office/drawing/2014/main" id="{BE2ADA0D-DF8E-4398-AEED-57D1E14D3EDF}"/>
              </a:ext>
            </a:extLst>
          </p:cNvPr>
          <p:cNvCxnSpPr>
            <a:cxnSpLocks/>
          </p:cNvCxnSpPr>
          <p:nvPr/>
        </p:nvCxnSpPr>
        <p:spPr>
          <a:xfrm flipV="1">
            <a:off x="6236446" y="3369622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0">
            <a:extLst>
              <a:ext uri="{FF2B5EF4-FFF2-40B4-BE49-F238E27FC236}">
                <a16:creationId xmlns:a16="http://schemas.microsoft.com/office/drawing/2014/main" id="{ADCBFB68-01CF-4065-9395-22C18C5F9B7E}"/>
              </a:ext>
            </a:extLst>
          </p:cNvPr>
          <p:cNvCxnSpPr>
            <a:cxnSpLocks/>
          </p:cNvCxnSpPr>
          <p:nvPr/>
        </p:nvCxnSpPr>
        <p:spPr>
          <a:xfrm>
            <a:off x="6626382" y="3379112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0">
            <a:extLst>
              <a:ext uri="{FF2B5EF4-FFF2-40B4-BE49-F238E27FC236}">
                <a16:creationId xmlns:a16="http://schemas.microsoft.com/office/drawing/2014/main" id="{0F4E5793-7CEB-49FB-A08D-D4E3D8024A8D}"/>
              </a:ext>
            </a:extLst>
          </p:cNvPr>
          <p:cNvCxnSpPr>
            <a:cxnSpLocks/>
          </p:cNvCxnSpPr>
          <p:nvPr/>
        </p:nvCxnSpPr>
        <p:spPr>
          <a:xfrm>
            <a:off x="6626382" y="3386785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0">
            <a:extLst>
              <a:ext uri="{FF2B5EF4-FFF2-40B4-BE49-F238E27FC236}">
                <a16:creationId xmlns:a16="http://schemas.microsoft.com/office/drawing/2014/main" id="{70DF1DAB-C047-4A09-BA6F-E6B0D495B3AD}"/>
              </a:ext>
            </a:extLst>
          </p:cNvPr>
          <p:cNvCxnSpPr>
            <a:cxnSpLocks/>
          </p:cNvCxnSpPr>
          <p:nvPr/>
        </p:nvCxnSpPr>
        <p:spPr>
          <a:xfrm>
            <a:off x="6626382" y="3376056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0">
            <a:extLst>
              <a:ext uri="{FF2B5EF4-FFF2-40B4-BE49-F238E27FC236}">
                <a16:creationId xmlns:a16="http://schemas.microsoft.com/office/drawing/2014/main" id="{7774EFD8-1F6F-4E05-B0C5-BFF1AFA5CC65}"/>
              </a:ext>
            </a:extLst>
          </p:cNvPr>
          <p:cNvCxnSpPr/>
          <p:nvPr/>
        </p:nvCxnSpPr>
        <p:spPr>
          <a:xfrm flipV="1">
            <a:off x="7040222" y="3366898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0">
            <a:extLst>
              <a:ext uri="{FF2B5EF4-FFF2-40B4-BE49-F238E27FC236}">
                <a16:creationId xmlns:a16="http://schemas.microsoft.com/office/drawing/2014/main" id="{13CAE7D2-6369-4B64-B999-8258A7EF1978}"/>
              </a:ext>
            </a:extLst>
          </p:cNvPr>
          <p:cNvCxnSpPr>
            <a:cxnSpLocks/>
          </p:cNvCxnSpPr>
          <p:nvPr/>
        </p:nvCxnSpPr>
        <p:spPr>
          <a:xfrm flipV="1">
            <a:off x="7068389" y="3366898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0">
            <a:extLst>
              <a:ext uri="{FF2B5EF4-FFF2-40B4-BE49-F238E27FC236}">
                <a16:creationId xmlns:a16="http://schemas.microsoft.com/office/drawing/2014/main" id="{F7B844D9-E14F-437F-BD20-57C433B4DCD2}"/>
              </a:ext>
            </a:extLst>
          </p:cNvPr>
          <p:cNvCxnSpPr>
            <a:cxnSpLocks/>
          </p:cNvCxnSpPr>
          <p:nvPr/>
        </p:nvCxnSpPr>
        <p:spPr>
          <a:xfrm flipV="1">
            <a:off x="7089652" y="3366898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90">
            <a:extLst>
              <a:ext uri="{FF2B5EF4-FFF2-40B4-BE49-F238E27FC236}">
                <a16:creationId xmlns:a16="http://schemas.microsoft.com/office/drawing/2014/main" id="{FF24CE14-BDB0-4FF5-905A-4821AEF22E3B}"/>
              </a:ext>
            </a:extLst>
          </p:cNvPr>
          <p:cNvCxnSpPr>
            <a:cxnSpLocks/>
          </p:cNvCxnSpPr>
          <p:nvPr/>
        </p:nvCxnSpPr>
        <p:spPr>
          <a:xfrm>
            <a:off x="7478007" y="3380109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90">
            <a:extLst>
              <a:ext uri="{FF2B5EF4-FFF2-40B4-BE49-F238E27FC236}">
                <a16:creationId xmlns:a16="http://schemas.microsoft.com/office/drawing/2014/main" id="{48F75905-F173-4126-B864-96115EF7662B}"/>
              </a:ext>
            </a:extLst>
          </p:cNvPr>
          <p:cNvCxnSpPr>
            <a:cxnSpLocks/>
          </p:cNvCxnSpPr>
          <p:nvPr/>
        </p:nvCxnSpPr>
        <p:spPr>
          <a:xfrm>
            <a:off x="7478007" y="3387782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0">
            <a:extLst>
              <a:ext uri="{FF2B5EF4-FFF2-40B4-BE49-F238E27FC236}">
                <a16:creationId xmlns:a16="http://schemas.microsoft.com/office/drawing/2014/main" id="{C16FE80E-2BA6-4511-9FF5-5B925F6FA5A9}"/>
              </a:ext>
            </a:extLst>
          </p:cNvPr>
          <p:cNvCxnSpPr>
            <a:cxnSpLocks/>
          </p:cNvCxnSpPr>
          <p:nvPr/>
        </p:nvCxnSpPr>
        <p:spPr>
          <a:xfrm>
            <a:off x="7478007" y="3377053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B506C4-409E-4A3E-9B46-5CA0F7F4DA75}"/>
              </a:ext>
            </a:extLst>
          </p:cNvPr>
          <p:cNvSpPr txBox="1"/>
          <p:nvPr/>
        </p:nvSpPr>
        <p:spPr>
          <a:xfrm>
            <a:off x="5346265" y="3494020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461326-E281-4F82-A16A-3927DD5192E3}"/>
              </a:ext>
            </a:extLst>
          </p:cNvPr>
          <p:cNvSpPr txBox="1"/>
          <p:nvPr/>
        </p:nvSpPr>
        <p:spPr>
          <a:xfrm>
            <a:off x="5362478" y="3847721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3E1197-680B-4B99-ABC1-8C5D1B3A6544}"/>
              </a:ext>
            </a:extLst>
          </p:cNvPr>
          <p:cNvSpPr txBox="1"/>
          <p:nvPr/>
        </p:nvSpPr>
        <p:spPr>
          <a:xfrm>
            <a:off x="5471065" y="3184631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B27301-F034-433B-A7FC-84DD725A8DC3}"/>
              </a:ext>
            </a:extLst>
          </p:cNvPr>
          <p:cNvSpPr txBox="1"/>
          <p:nvPr/>
        </p:nvSpPr>
        <p:spPr>
          <a:xfrm>
            <a:off x="5362477" y="4214737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244188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D2B0-93E5-4153-8CF9-ABB6E727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HotStuff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20590" y="850437"/>
                <a:ext cx="8569308" cy="42214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= leader(round)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[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round,est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 is matching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then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estimate := </a:t>
                </a:r>
                <a:r>
                  <a:rPr lang="en-US" altLang="zh-CN" sz="1400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zh-CN" sz="1400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1400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estround</a:t>
                </a:r>
                <a:r>
                  <a:rPr lang="en-US" altLang="zh-CN" sz="1400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round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proof</a:t>
                </a:r>
                <a:r>
                  <a:rPr lang="en-US" altLang="zh-CN" sz="1400" baseline="-250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</m:oMath>
                </a14:m>
                <a:endParaRPr lang="en-US" altLang="zh-CN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 </a:t>
                </a:r>
                <a:r>
                  <a:rPr lang="fr-CH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send</a:t>
                </a:r>
                <a:r>
                  <a:rPr lang="fr-CH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</m:t>
                        </m:r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to leader(round)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PRE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1400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2t+1 processes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leader(round) = self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  <a:endParaRPr lang="en-US" altLang="en-US" sz="1400" b="1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combine 2f+1 PRE-COMMIT signatures into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</m:oMath>
                </a14:m>
                <a:endParaRPr lang="en-US" altLang="zh-CN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400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lockedest</a:t>
                </a:r>
                <a:r>
                  <a:rPr lang="en-US" altLang="zh-CN" sz="1400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</a:t>
                </a:r>
                <a:r>
                  <a:rPr lang="en-US" altLang="zh-CN" sz="1400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zh-CN" sz="1400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1400" dirty="0" err="1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lockedrnd</a:t>
                </a:r>
                <a:r>
                  <a:rPr lang="en-US" altLang="zh-CN" sz="1400" dirty="0">
                    <a:solidFill>
                      <a:srgbClr val="FF0000"/>
                    </a:solidFill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round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broadcast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= leader(round)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[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round,est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 is matching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then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	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lockedest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; 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lockedrnd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:= round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	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to leader(round)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0590" y="850437"/>
                <a:ext cx="8569308" cy="4221480"/>
              </a:xfrm>
              <a:blipFill>
                <a:blip r:embed="rId2"/>
                <a:stretch>
                  <a:fillRect l="-214" t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EF9DC80-2E5C-4DCA-8C53-AA9CB7B0F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192ECA-22E1-4A3E-A06F-4F572D36DE3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25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5" name="直接箭头连接符 5">
            <a:extLst>
              <a:ext uri="{FF2B5EF4-FFF2-40B4-BE49-F238E27FC236}">
                <a16:creationId xmlns:a16="http://schemas.microsoft.com/office/drawing/2014/main" id="{FF6CE012-B730-4B07-92BF-277A2C9C6FF6}"/>
              </a:ext>
            </a:extLst>
          </p:cNvPr>
          <p:cNvCxnSpPr>
            <a:cxnSpLocks/>
          </p:cNvCxnSpPr>
          <p:nvPr/>
        </p:nvCxnSpPr>
        <p:spPr>
          <a:xfrm>
            <a:off x="5832060" y="1621018"/>
            <a:ext cx="3227653" cy="302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21AAFA5-E312-48AA-9687-40E31304222D}"/>
              </a:ext>
            </a:extLst>
          </p:cNvPr>
          <p:cNvCxnSpPr>
            <a:cxnSpLocks/>
          </p:cNvCxnSpPr>
          <p:nvPr/>
        </p:nvCxnSpPr>
        <p:spPr>
          <a:xfrm flipV="1">
            <a:off x="5823699" y="1272680"/>
            <a:ext cx="3236014" cy="65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5">
            <a:extLst>
              <a:ext uri="{FF2B5EF4-FFF2-40B4-BE49-F238E27FC236}">
                <a16:creationId xmlns:a16="http://schemas.microsoft.com/office/drawing/2014/main" id="{CBCC0C91-E7B7-4AE7-9427-A10D40BA2C30}"/>
              </a:ext>
            </a:extLst>
          </p:cNvPr>
          <p:cNvCxnSpPr>
            <a:cxnSpLocks/>
          </p:cNvCxnSpPr>
          <p:nvPr/>
        </p:nvCxnSpPr>
        <p:spPr>
          <a:xfrm>
            <a:off x="5832060" y="1969290"/>
            <a:ext cx="3273628" cy="2567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90">
            <a:extLst>
              <a:ext uri="{FF2B5EF4-FFF2-40B4-BE49-F238E27FC236}">
                <a16:creationId xmlns:a16="http://schemas.microsoft.com/office/drawing/2014/main" id="{F87C0E9F-A2EF-4836-86A9-C93F514D39F2}"/>
              </a:ext>
            </a:extLst>
          </p:cNvPr>
          <p:cNvCxnSpPr/>
          <p:nvPr/>
        </p:nvCxnSpPr>
        <p:spPr>
          <a:xfrm flipV="1">
            <a:off x="5894777" y="1269747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>
            <a:extLst>
              <a:ext uri="{FF2B5EF4-FFF2-40B4-BE49-F238E27FC236}">
                <a16:creationId xmlns:a16="http://schemas.microsoft.com/office/drawing/2014/main" id="{3717F2B1-6D09-4AD9-B6EC-7BBCFCF61057}"/>
              </a:ext>
            </a:extLst>
          </p:cNvPr>
          <p:cNvCxnSpPr>
            <a:cxnSpLocks/>
          </p:cNvCxnSpPr>
          <p:nvPr/>
        </p:nvCxnSpPr>
        <p:spPr>
          <a:xfrm flipV="1">
            <a:off x="5832059" y="2338625"/>
            <a:ext cx="3273629" cy="272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0">
            <a:extLst>
              <a:ext uri="{FF2B5EF4-FFF2-40B4-BE49-F238E27FC236}">
                <a16:creationId xmlns:a16="http://schemas.microsoft.com/office/drawing/2014/main" id="{E0E1537D-274D-4C25-8DD5-423984797E06}"/>
              </a:ext>
            </a:extLst>
          </p:cNvPr>
          <p:cNvCxnSpPr>
            <a:cxnSpLocks/>
          </p:cNvCxnSpPr>
          <p:nvPr/>
        </p:nvCxnSpPr>
        <p:spPr>
          <a:xfrm flipV="1">
            <a:off x="5922944" y="1269747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0">
            <a:extLst>
              <a:ext uri="{FF2B5EF4-FFF2-40B4-BE49-F238E27FC236}">
                <a16:creationId xmlns:a16="http://schemas.microsoft.com/office/drawing/2014/main" id="{DAF84FF3-383B-4D20-8F6D-B60B94B83172}"/>
              </a:ext>
            </a:extLst>
          </p:cNvPr>
          <p:cNvCxnSpPr>
            <a:cxnSpLocks/>
          </p:cNvCxnSpPr>
          <p:nvPr/>
        </p:nvCxnSpPr>
        <p:spPr>
          <a:xfrm flipV="1">
            <a:off x="5944207" y="1269747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0">
            <a:extLst>
              <a:ext uri="{FF2B5EF4-FFF2-40B4-BE49-F238E27FC236}">
                <a16:creationId xmlns:a16="http://schemas.microsoft.com/office/drawing/2014/main" id="{34B2C38A-2D47-4AA9-92CD-5C09DBD3C13A}"/>
              </a:ext>
            </a:extLst>
          </p:cNvPr>
          <p:cNvCxnSpPr>
            <a:cxnSpLocks/>
          </p:cNvCxnSpPr>
          <p:nvPr/>
        </p:nvCxnSpPr>
        <p:spPr>
          <a:xfrm>
            <a:off x="6334143" y="1279237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0">
            <a:extLst>
              <a:ext uri="{FF2B5EF4-FFF2-40B4-BE49-F238E27FC236}">
                <a16:creationId xmlns:a16="http://schemas.microsoft.com/office/drawing/2014/main" id="{4A5A476B-6FDB-4951-B423-0EBD3AA0171A}"/>
              </a:ext>
            </a:extLst>
          </p:cNvPr>
          <p:cNvCxnSpPr>
            <a:cxnSpLocks/>
          </p:cNvCxnSpPr>
          <p:nvPr/>
        </p:nvCxnSpPr>
        <p:spPr>
          <a:xfrm>
            <a:off x="6334143" y="1286910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0">
            <a:extLst>
              <a:ext uri="{FF2B5EF4-FFF2-40B4-BE49-F238E27FC236}">
                <a16:creationId xmlns:a16="http://schemas.microsoft.com/office/drawing/2014/main" id="{69146851-F003-4FA5-A0F6-84F74E807479}"/>
              </a:ext>
            </a:extLst>
          </p:cNvPr>
          <p:cNvCxnSpPr>
            <a:cxnSpLocks/>
          </p:cNvCxnSpPr>
          <p:nvPr/>
        </p:nvCxnSpPr>
        <p:spPr>
          <a:xfrm>
            <a:off x="6334143" y="1276181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0">
            <a:extLst>
              <a:ext uri="{FF2B5EF4-FFF2-40B4-BE49-F238E27FC236}">
                <a16:creationId xmlns:a16="http://schemas.microsoft.com/office/drawing/2014/main" id="{96A0F660-9BC2-44FF-B8FB-BA1DD75B03AC}"/>
              </a:ext>
            </a:extLst>
          </p:cNvPr>
          <p:cNvCxnSpPr/>
          <p:nvPr/>
        </p:nvCxnSpPr>
        <p:spPr>
          <a:xfrm flipV="1">
            <a:off x="6747983" y="1267023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0">
            <a:extLst>
              <a:ext uri="{FF2B5EF4-FFF2-40B4-BE49-F238E27FC236}">
                <a16:creationId xmlns:a16="http://schemas.microsoft.com/office/drawing/2014/main" id="{6AC62D0F-EB84-432A-9287-AFFE57DDA263}"/>
              </a:ext>
            </a:extLst>
          </p:cNvPr>
          <p:cNvCxnSpPr>
            <a:cxnSpLocks/>
          </p:cNvCxnSpPr>
          <p:nvPr/>
        </p:nvCxnSpPr>
        <p:spPr>
          <a:xfrm flipV="1">
            <a:off x="6776150" y="1267023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0">
            <a:extLst>
              <a:ext uri="{FF2B5EF4-FFF2-40B4-BE49-F238E27FC236}">
                <a16:creationId xmlns:a16="http://schemas.microsoft.com/office/drawing/2014/main" id="{4AF75E25-23AF-4F36-89AE-F9E2AD29A8B8}"/>
              </a:ext>
            </a:extLst>
          </p:cNvPr>
          <p:cNvCxnSpPr>
            <a:cxnSpLocks/>
          </p:cNvCxnSpPr>
          <p:nvPr/>
        </p:nvCxnSpPr>
        <p:spPr>
          <a:xfrm flipV="1">
            <a:off x="6797413" y="1267023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90">
            <a:extLst>
              <a:ext uri="{FF2B5EF4-FFF2-40B4-BE49-F238E27FC236}">
                <a16:creationId xmlns:a16="http://schemas.microsoft.com/office/drawing/2014/main" id="{3AD30399-DC3C-4467-B166-2FA6E275F0FF}"/>
              </a:ext>
            </a:extLst>
          </p:cNvPr>
          <p:cNvCxnSpPr>
            <a:cxnSpLocks/>
          </p:cNvCxnSpPr>
          <p:nvPr/>
        </p:nvCxnSpPr>
        <p:spPr>
          <a:xfrm>
            <a:off x="7185768" y="1280234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90">
            <a:extLst>
              <a:ext uri="{FF2B5EF4-FFF2-40B4-BE49-F238E27FC236}">
                <a16:creationId xmlns:a16="http://schemas.microsoft.com/office/drawing/2014/main" id="{40704A47-3067-457A-92A2-0E0C7276835F}"/>
              </a:ext>
            </a:extLst>
          </p:cNvPr>
          <p:cNvCxnSpPr>
            <a:cxnSpLocks/>
          </p:cNvCxnSpPr>
          <p:nvPr/>
        </p:nvCxnSpPr>
        <p:spPr>
          <a:xfrm>
            <a:off x="7185768" y="1287907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0">
            <a:extLst>
              <a:ext uri="{FF2B5EF4-FFF2-40B4-BE49-F238E27FC236}">
                <a16:creationId xmlns:a16="http://schemas.microsoft.com/office/drawing/2014/main" id="{145C2908-A99B-4BBC-8C76-B46498ED2835}"/>
              </a:ext>
            </a:extLst>
          </p:cNvPr>
          <p:cNvCxnSpPr>
            <a:cxnSpLocks/>
          </p:cNvCxnSpPr>
          <p:nvPr/>
        </p:nvCxnSpPr>
        <p:spPr>
          <a:xfrm>
            <a:off x="7185768" y="1277178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90">
            <a:extLst>
              <a:ext uri="{FF2B5EF4-FFF2-40B4-BE49-F238E27FC236}">
                <a16:creationId xmlns:a16="http://schemas.microsoft.com/office/drawing/2014/main" id="{C63487F9-A2F5-473B-99A4-B21C8FCC29B7}"/>
              </a:ext>
            </a:extLst>
          </p:cNvPr>
          <p:cNvCxnSpPr/>
          <p:nvPr/>
        </p:nvCxnSpPr>
        <p:spPr>
          <a:xfrm flipV="1">
            <a:off x="7584970" y="1276181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0">
            <a:extLst>
              <a:ext uri="{FF2B5EF4-FFF2-40B4-BE49-F238E27FC236}">
                <a16:creationId xmlns:a16="http://schemas.microsoft.com/office/drawing/2014/main" id="{1469FFC1-BE71-4034-951B-B21AD6CF566E}"/>
              </a:ext>
            </a:extLst>
          </p:cNvPr>
          <p:cNvCxnSpPr>
            <a:cxnSpLocks/>
          </p:cNvCxnSpPr>
          <p:nvPr/>
        </p:nvCxnSpPr>
        <p:spPr>
          <a:xfrm flipV="1">
            <a:off x="7613137" y="1276181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90">
            <a:extLst>
              <a:ext uri="{FF2B5EF4-FFF2-40B4-BE49-F238E27FC236}">
                <a16:creationId xmlns:a16="http://schemas.microsoft.com/office/drawing/2014/main" id="{5B7D7E49-13EA-4703-96BC-701EB16614A6}"/>
              </a:ext>
            </a:extLst>
          </p:cNvPr>
          <p:cNvCxnSpPr>
            <a:cxnSpLocks/>
          </p:cNvCxnSpPr>
          <p:nvPr/>
        </p:nvCxnSpPr>
        <p:spPr>
          <a:xfrm flipV="1">
            <a:off x="7634400" y="1276181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0">
            <a:extLst>
              <a:ext uri="{FF2B5EF4-FFF2-40B4-BE49-F238E27FC236}">
                <a16:creationId xmlns:a16="http://schemas.microsoft.com/office/drawing/2014/main" id="{F2F13DD8-8CC6-4A3C-801B-7C02369A7451}"/>
              </a:ext>
            </a:extLst>
          </p:cNvPr>
          <p:cNvCxnSpPr>
            <a:cxnSpLocks/>
          </p:cNvCxnSpPr>
          <p:nvPr/>
        </p:nvCxnSpPr>
        <p:spPr>
          <a:xfrm>
            <a:off x="8009929" y="1288728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0">
            <a:extLst>
              <a:ext uri="{FF2B5EF4-FFF2-40B4-BE49-F238E27FC236}">
                <a16:creationId xmlns:a16="http://schemas.microsoft.com/office/drawing/2014/main" id="{EB835EEF-FEDF-4198-8EBA-9E3AADB5760E}"/>
              </a:ext>
            </a:extLst>
          </p:cNvPr>
          <p:cNvCxnSpPr>
            <a:cxnSpLocks/>
          </p:cNvCxnSpPr>
          <p:nvPr/>
        </p:nvCxnSpPr>
        <p:spPr>
          <a:xfrm>
            <a:off x="8009929" y="1296401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0">
            <a:extLst>
              <a:ext uri="{FF2B5EF4-FFF2-40B4-BE49-F238E27FC236}">
                <a16:creationId xmlns:a16="http://schemas.microsoft.com/office/drawing/2014/main" id="{24E785AF-9808-464D-BF19-B2658B7A6C84}"/>
              </a:ext>
            </a:extLst>
          </p:cNvPr>
          <p:cNvCxnSpPr>
            <a:cxnSpLocks/>
          </p:cNvCxnSpPr>
          <p:nvPr/>
        </p:nvCxnSpPr>
        <p:spPr>
          <a:xfrm>
            <a:off x="8009929" y="1285672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90">
            <a:extLst>
              <a:ext uri="{FF2B5EF4-FFF2-40B4-BE49-F238E27FC236}">
                <a16:creationId xmlns:a16="http://schemas.microsoft.com/office/drawing/2014/main" id="{C0ED61C9-A20B-4B9D-B5E0-5D98282524D7}"/>
              </a:ext>
            </a:extLst>
          </p:cNvPr>
          <p:cNvCxnSpPr/>
          <p:nvPr/>
        </p:nvCxnSpPr>
        <p:spPr>
          <a:xfrm flipV="1">
            <a:off x="8400837" y="1285672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90">
            <a:extLst>
              <a:ext uri="{FF2B5EF4-FFF2-40B4-BE49-F238E27FC236}">
                <a16:creationId xmlns:a16="http://schemas.microsoft.com/office/drawing/2014/main" id="{52EBD82F-224B-4F32-9DB0-ADD72D2AC44F}"/>
              </a:ext>
            </a:extLst>
          </p:cNvPr>
          <p:cNvCxnSpPr>
            <a:cxnSpLocks/>
          </p:cNvCxnSpPr>
          <p:nvPr/>
        </p:nvCxnSpPr>
        <p:spPr>
          <a:xfrm flipV="1">
            <a:off x="8429004" y="1285672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90">
            <a:extLst>
              <a:ext uri="{FF2B5EF4-FFF2-40B4-BE49-F238E27FC236}">
                <a16:creationId xmlns:a16="http://schemas.microsoft.com/office/drawing/2014/main" id="{45D0C5DA-1DD5-4EC2-B5D7-610BB6BE9EDB}"/>
              </a:ext>
            </a:extLst>
          </p:cNvPr>
          <p:cNvCxnSpPr>
            <a:cxnSpLocks/>
          </p:cNvCxnSpPr>
          <p:nvPr/>
        </p:nvCxnSpPr>
        <p:spPr>
          <a:xfrm flipV="1">
            <a:off x="8450267" y="1285672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9AF6AE-BA5C-4FCA-8110-D1E04598C35E}"/>
              </a:ext>
            </a:extLst>
          </p:cNvPr>
          <p:cNvSpPr txBox="1"/>
          <p:nvPr/>
        </p:nvSpPr>
        <p:spPr>
          <a:xfrm>
            <a:off x="5044529" y="1403257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7DFEBA-1123-4E07-B9F7-CD77397AA670}"/>
              </a:ext>
            </a:extLst>
          </p:cNvPr>
          <p:cNvSpPr txBox="1"/>
          <p:nvPr/>
        </p:nvSpPr>
        <p:spPr>
          <a:xfrm>
            <a:off x="5060742" y="1756958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FE1F07-9996-46B3-BF12-4D6E5C5E8AFF}"/>
              </a:ext>
            </a:extLst>
          </p:cNvPr>
          <p:cNvSpPr txBox="1"/>
          <p:nvPr/>
        </p:nvSpPr>
        <p:spPr>
          <a:xfrm>
            <a:off x="5169329" y="1093868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60A02A-EF59-49C1-AF44-E6CB3F68A409}"/>
              </a:ext>
            </a:extLst>
          </p:cNvPr>
          <p:cNvSpPr txBox="1"/>
          <p:nvPr/>
        </p:nvSpPr>
        <p:spPr>
          <a:xfrm>
            <a:off x="5060741" y="2123974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16673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D2B0-93E5-4153-8CF9-ABB6E727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HotStuff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815341"/>
                <a:ext cx="8569308" cy="42214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COMMIT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2f+1 processes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self=leader(round) </a:t>
                </a:r>
                <a:r>
                  <a:rPr lang="en-US" altLang="zh-CN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  <a:endParaRPr lang="en-US" altLang="en-US" sz="1400" b="1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combine 2t+1 COMMIT signatures into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</m:oMath>
                </a14:m>
                <a:endParaRPr lang="en-US" altLang="zh-CN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DECIDE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decide(</a:t>
                </a:r>
                <a:r>
                  <a:rPr lang="en-US" altLang="zh-CN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zh-CN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upon receiving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DECIDE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round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est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Times New Roman" panose="02020603050405020304" pitchFamily="18" charset="0"/>
                          </a:rPr>
                          <m:t>&gt;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140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40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from 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and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p</a:t>
                </a:r>
                <a:r>
                  <a:rPr lang="en-US" altLang="en-US" sz="1400" baseline="-250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j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= leader(round)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do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if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[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round,est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] is matching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Times New Roman" panose="02020603050405020304" pitchFamily="18" charset="0"/>
                      </a:rPr>
                      <m:t>sig</m:t>
                    </m:r>
                  </m:oMath>
                </a14:m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en-US" sz="1400" b="1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then</a:t>
                </a: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		decide(</a:t>
                </a:r>
                <a:r>
                  <a:rPr lang="en-US" altLang="en-US" sz="1400" dirty="0" err="1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est</a:t>
                </a:r>
                <a:r>
                  <a:rPr lang="en-US" altLang="en-US" sz="1400" dirty="0"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4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  <a:p>
                <a:pPr>
                  <a:spcBef>
                    <a:spcPts val="450"/>
                  </a:spcBef>
                  <a:buNone/>
                </a:pPr>
                <a:r>
                  <a:rPr lang="en-US" altLang="en-US" sz="1400" dirty="0">
                    <a:latin typeface="+mj-ea"/>
                    <a:cs typeface="Times New Roman" panose="02020603050405020304" pitchFamily="18" charset="0"/>
                  </a:rPr>
                  <a:t>END OF </a:t>
                </a:r>
                <a:r>
                  <a:rPr lang="en-US" altLang="zh-CN" sz="1400" dirty="0">
                    <a:latin typeface="+mj-ea"/>
                    <a:cs typeface="Times New Roman" panose="02020603050405020304" pitchFamily="18" charset="0"/>
                  </a:rPr>
                  <a:t>HOTSTUFF </a:t>
                </a:r>
                <a:r>
                  <a:rPr lang="en-US" altLang="en-US" sz="1400" dirty="0">
                    <a:latin typeface="+mj-ea"/>
                    <a:cs typeface="Times New Roman" panose="02020603050405020304" pitchFamily="18" charset="0"/>
                  </a:rPr>
                  <a:t>CONSENSUS</a:t>
                </a:r>
              </a:p>
              <a:p>
                <a:pPr>
                  <a:spcBef>
                    <a:spcPts val="450"/>
                  </a:spcBef>
                  <a:buNone/>
                </a:pPr>
                <a:endParaRPr lang="en-US" altLang="en-US" sz="1500" dirty="0">
                  <a:ea typeface="ＭＳ Ｐゴシック" panose="020B0600070205080204" pitchFamily="34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6ED719-C7C5-453D-8D56-305C059F3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15341"/>
                <a:ext cx="8569308" cy="4221480"/>
              </a:xfrm>
              <a:blipFill>
                <a:blip r:embed="rId2"/>
                <a:stretch>
                  <a:fillRect l="-213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EF9DC80-2E5C-4DCA-8C53-AA9CB7B0FA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192ECA-22E1-4A3E-A06F-4F572D36DE3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26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5" name="直接箭头连接符 5">
            <a:extLst>
              <a:ext uri="{FF2B5EF4-FFF2-40B4-BE49-F238E27FC236}">
                <a16:creationId xmlns:a16="http://schemas.microsoft.com/office/drawing/2014/main" id="{3C9E9E90-D563-4F8E-942C-2E36771D3DD1}"/>
              </a:ext>
            </a:extLst>
          </p:cNvPr>
          <p:cNvCxnSpPr>
            <a:cxnSpLocks/>
          </p:cNvCxnSpPr>
          <p:nvPr/>
        </p:nvCxnSpPr>
        <p:spPr>
          <a:xfrm>
            <a:off x="4302099" y="3802297"/>
            <a:ext cx="3694139" cy="3280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DC97540-8D96-4BEE-A737-1A2F0F1792D4}"/>
              </a:ext>
            </a:extLst>
          </p:cNvPr>
          <p:cNvCxnSpPr>
            <a:cxnSpLocks/>
          </p:cNvCxnSpPr>
          <p:nvPr/>
        </p:nvCxnSpPr>
        <p:spPr>
          <a:xfrm flipV="1">
            <a:off x="4293738" y="3454679"/>
            <a:ext cx="3702500" cy="584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5">
            <a:extLst>
              <a:ext uri="{FF2B5EF4-FFF2-40B4-BE49-F238E27FC236}">
                <a16:creationId xmlns:a16="http://schemas.microsoft.com/office/drawing/2014/main" id="{825F3F11-1F0B-4DD7-93D8-D1671CBF2BCE}"/>
              </a:ext>
            </a:extLst>
          </p:cNvPr>
          <p:cNvCxnSpPr>
            <a:cxnSpLocks/>
          </p:cNvCxnSpPr>
          <p:nvPr/>
        </p:nvCxnSpPr>
        <p:spPr>
          <a:xfrm>
            <a:off x="4302099" y="4150569"/>
            <a:ext cx="3694139" cy="301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90">
            <a:extLst>
              <a:ext uri="{FF2B5EF4-FFF2-40B4-BE49-F238E27FC236}">
                <a16:creationId xmlns:a16="http://schemas.microsoft.com/office/drawing/2014/main" id="{CE2A22F1-AD79-4138-B19A-262F0F9157DE}"/>
              </a:ext>
            </a:extLst>
          </p:cNvPr>
          <p:cNvCxnSpPr/>
          <p:nvPr/>
        </p:nvCxnSpPr>
        <p:spPr>
          <a:xfrm flipV="1">
            <a:off x="4364816" y="3451026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>
            <a:extLst>
              <a:ext uri="{FF2B5EF4-FFF2-40B4-BE49-F238E27FC236}">
                <a16:creationId xmlns:a16="http://schemas.microsoft.com/office/drawing/2014/main" id="{3B7EE2AF-B4EB-4C2B-85B4-BCA65B215001}"/>
              </a:ext>
            </a:extLst>
          </p:cNvPr>
          <p:cNvCxnSpPr>
            <a:cxnSpLocks/>
          </p:cNvCxnSpPr>
          <p:nvPr/>
        </p:nvCxnSpPr>
        <p:spPr>
          <a:xfrm>
            <a:off x="4302098" y="4522628"/>
            <a:ext cx="3694140" cy="23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90">
            <a:extLst>
              <a:ext uri="{FF2B5EF4-FFF2-40B4-BE49-F238E27FC236}">
                <a16:creationId xmlns:a16="http://schemas.microsoft.com/office/drawing/2014/main" id="{8184A69B-825E-4EF3-BCE0-B6A1920C0404}"/>
              </a:ext>
            </a:extLst>
          </p:cNvPr>
          <p:cNvCxnSpPr>
            <a:cxnSpLocks/>
          </p:cNvCxnSpPr>
          <p:nvPr/>
        </p:nvCxnSpPr>
        <p:spPr>
          <a:xfrm flipV="1">
            <a:off x="4392983" y="3451026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90">
            <a:extLst>
              <a:ext uri="{FF2B5EF4-FFF2-40B4-BE49-F238E27FC236}">
                <a16:creationId xmlns:a16="http://schemas.microsoft.com/office/drawing/2014/main" id="{F2A4EAB1-514A-4E7E-B893-F492B9B7641A}"/>
              </a:ext>
            </a:extLst>
          </p:cNvPr>
          <p:cNvCxnSpPr>
            <a:cxnSpLocks/>
          </p:cNvCxnSpPr>
          <p:nvPr/>
        </p:nvCxnSpPr>
        <p:spPr>
          <a:xfrm flipV="1">
            <a:off x="4414246" y="3451026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0">
            <a:extLst>
              <a:ext uri="{FF2B5EF4-FFF2-40B4-BE49-F238E27FC236}">
                <a16:creationId xmlns:a16="http://schemas.microsoft.com/office/drawing/2014/main" id="{FEB32C7C-D195-4F93-B8C2-DBA9EACAFAB8}"/>
              </a:ext>
            </a:extLst>
          </p:cNvPr>
          <p:cNvCxnSpPr>
            <a:cxnSpLocks/>
          </p:cNvCxnSpPr>
          <p:nvPr/>
        </p:nvCxnSpPr>
        <p:spPr>
          <a:xfrm>
            <a:off x="4804182" y="3460516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0">
            <a:extLst>
              <a:ext uri="{FF2B5EF4-FFF2-40B4-BE49-F238E27FC236}">
                <a16:creationId xmlns:a16="http://schemas.microsoft.com/office/drawing/2014/main" id="{2BD43F62-8249-4629-86D6-D711EDAE2FC0}"/>
              </a:ext>
            </a:extLst>
          </p:cNvPr>
          <p:cNvCxnSpPr>
            <a:cxnSpLocks/>
          </p:cNvCxnSpPr>
          <p:nvPr/>
        </p:nvCxnSpPr>
        <p:spPr>
          <a:xfrm>
            <a:off x="4804182" y="3468189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90">
            <a:extLst>
              <a:ext uri="{FF2B5EF4-FFF2-40B4-BE49-F238E27FC236}">
                <a16:creationId xmlns:a16="http://schemas.microsoft.com/office/drawing/2014/main" id="{6B297BB0-6DDA-4AFF-A0AE-76B35CEF170B}"/>
              </a:ext>
            </a:extLst>
          </p:cNvPr>
          <p:cNvCxnSpPr>
            <a:cxnSpLocks/>
          </p:cNvCxnSpPr>
          <p:nvPr/>
        </p:nvCxnSpPr>
        <p:spPr>
          <a:xfrm>
            <a:off x="4804182" y="3457460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90">
            <a:extLst>
              <a:ext uri="{FF2B5EF4-FFF2-40B4-BE49-F238E27FC236}">
                <a16:creationId xmlns:a16="http://schemas.microsoft.com/office/drawing/2014/main" id="{C13E19E6-2098-4724-BA02-B71729BD83BB}"/>
              </a:ext>
            </a:extLst>
          </p:cNvPr>
          <p:cNvCxnSpPr/>
          <p:nvPr/>
        </p:nvCxnSpPr>
        <p:spPr>
          <a:xfrm flipV="1">
            <a:off x="5218022" y="3448302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0">
            <a:extLst>
              <a:ext uri="{FF2B5EF4-FFF2-40B4-BE49-F238E27FC236}">
                <a16:creationId xmlns:a16="http://schemas.microsoft.com/office/drawing/2014/main" id="{6947FA47-6B20-4034-9183-08E4D51F7FD7}"/>
              </a:ext>
            </a:extLst>
          </p:cNvPr>
          <p:cNvCxnSpPr>
            <a:cxnSpLocks/>
          </p:cNvCxnSpPr>
          <p:nvPr/>
        </p:nvCxnSpPr>
        <p:spPr>
          <a:xfrm flipV="1">
            <a:off x="5246189" y="3448302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90">
            <a:extLst>
              <a:ext uri="{FF2B5EF4-FFF2-40B4-BE49-F238E27FC236}">
                <a16:creationId xmlns:a16="http://schemas.microsoft.com/office/drawing/2014/main" id="{931E63F9-9DD3-4311-8F67-4664BC658A00}"/>
              </a:ext>
            </a:extLst>
          </p:cNvPr>
          <p:cNvCxnSpPr>
            <a:cxnSpLocks/>
          </p:cNvCxnSpPr>
          <p:nvPr/>
        </p:nvCxnSpPr>
        <p:spPr>
          <a:xfrm flipV="1">
            <a:off x="5267452" y="3448302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90">
            <a:extLst>
              <a:ext uri="{FF2B5EF4-FFF2-40B4-BE49-F238E27FC236}">
                <a16:creationId xmlns:a16="http://schemas.microsoft.com/office/drawing/2014/main" id="{F16E2E9D-B193-477B-9AC9-13A545625EE8}"/>
              </a:ext>
            </a:extLst>
          </p:cNvPr>
          <p:cNvCxnSpPr>
            <a:cxnSpLocks/>
          </p:cNvCxnSpPr>
          <p:nvPr/>
        </p:nvCxnSpPr>
        <p:spPr>
          <a:xfrm>
            <a:off x="5655807" y="3461513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90">
            <a:extLst>
              <a:ext uri="{FF2B5EF4-FFF2-40B4-BE49-F238E27FC236}">
                <a16:creationId xmlns:a16="http://schemas.microsoft.com/office/drawing/2014/main" id="{6021F705-56FC-4A99-8D71-6741F0A77AD6}"/>
              </a:ext>
            </a:extLst>
          </p:cNvPr>
          <p:cNvCxnSpPr>
            <a:cxnSpLocks/>
          </p:cNvCxnSpPr>
          <p:nvPr/>
        </p:nvCxnSpPr>
        <p:spPr>
          <a:xfrm>
            <a:off x="5655807" y="3469186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90">
            <a:extLst>
              <a:ext uri="{FF2B5EF4-FFF2-40B4-BE49-F238E27FC236}">
                <a16:creationId xmlns:a16="http://schemas.microsoft.com/office/drawing/2014/main" id="{DE3CA3C4-554F-4B85-91BC-5BEDC8614AC5}"/>
              </a:ext>
            </a:extLst>
          </p:cNvPr>
          <p:cNvCxnSpPr>
            <a:cxnSpLocks/>
          </p:cNvCxnSpPr>
          <p:nvPr/>
        </p:nvCxnSpPr>
        <p:spPr>
          <a:xfrm>
            <a:off x="5655807" y="3458457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90">
            <a:extLst>
              <a:ext uri="{FF2B5EF4-FFF2-40B4-BE49-F238E27FC236}">
                <a16:creationId xmlns:a16="http://schemas.microsoft.com/office/drawing/2014/main" id="{40EDE7F2-E2AA-4844-B4D6-A04BF2419B1A}"/>
              </a:ext>
            </a:extLst>
          </p:cNvPr>
          <p:cNvCxnSpPr/>
          <p:nvPr/>
        </p:nvCxnSpPr>
        <p:spPr>
          <a:xfrm flipV="1">
            <a:off x="6055009" y="3457460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90">
            <a:extLst>
              <a:ext uri="{FF2B5EF4-FFF2-40B4-BE49-F238E27FC236}">
                <a16:creationId xmlns:a16="http://schemas.microsoft.com/office/drawing/2014/main" id="{2F8C2F8A-AEC6-41CD-82E5-0168C1925222}"/>
              </a:ext>
            </a:extLst>
          </p:cNvPr>
          <p:cNvCxnSpPr>
            <a:cxnSpLocks/>
          </p:cNvCxnSpPr>
          <p:nvPr/>
        </p:nvCxnSpPr>
        <p:spPr>
          <a:xfrm flipV="1">
            <a:off x="6083176" y="3457460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90">
            <a:extLst>
              <a:ext uri="{FF2B5EF4-FFF2-40B4-BE49-F238E27FC236}">
                <a16:creationId xmlns:a16="http://schemas.microsoft.com/office/drawing/2014/main" id="{EE02561B-1FA1-4824-A3BB-8CD6F050E99F}"/>
              </a:ext>
            </a:extLst>
          </p:cNvPr>
          <p:cNvCxnSpPr>
            <a:cxnSpLocks/>
          </p:cNvCxnSpPr>
          <p:nvPr/>
        </p:nvCxnSpPr>
        <p:spPr>
          <a:xfrm flipV="1">
            <a:off x="6104439" y="3457460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190">
            <a:extLst>
              <a:ext uri="{FF2B5EF4-FFF2-40B4-BE49-F238E27FC236}">
                <a16:creationId xmlns:a16="http://schemas.microsoft.com/office/drawing/2014/main" id="{9154A47B-E634-4E9D-8E8A-85560CACA4CD}"/>
              </a:ext>
            </a:extLst>
          </p:cNvPr>
          <p:cNvCxnSpPr>
            <a:cxnSpLocks/>
          </p:cNvCxnSpPr>
          <p:nvPr/>
        </p:nvCxnSpPr>
        <p:spPr>
          <a:xfrm>
            <a:off x="6479968" y="3470007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90">
            <a:extLst>
              <a:ext uri="{FF2B5EF4-FFF2-40B4-BE49-F238E27FC236}">
                <a16:creationId xmlns:a16="http://schemas.microsoft.com/office/drawing/2014/main" id="{8A1B05CE-4122-4ABE-93DF-59D3D619B9FA}"/>
              </a:ext>
            </a:extLst>
          </p:cNvPr>
          <p:cNvCxnSpPr>
            <a:cxnSpLocks/>
          </p:cNvCxnSpPr>
          <p:nvPr/>
        </p:nvCxnSpPr>
        <p:spPr>
          <a:xfrm>
            <a:off x="6479968" y="3477680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90">
            <a:extLst>
              <a:ext uri="{FF2B5EF4-FFF2-40B4-BE49-F238E27FC236}">
                <a16:creationId xmlns:a16="http://schemas.microsoft.com/office/drawing/2014/main" id="{D7E3A6F4-6553-4354-8E65-D071112E101D}"/>
              </a:ext>
            </a:extLst>
          </p:cNvPr>
          <p:cNvCxnSpPr>
            <a:cxnSpLocks/>
          </p:cNvCxnSpPr>
          <p:nvPr/>
        </p:nvCxnSpPr>
        <p:spPr>
          <a:xfrm>
            <a:off x="6479968" y="3466951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0">
            <a:extLst>
              <a:ext uri="{FF2B5EF4-FFF2-40B4-BE49-F238E27FC236}">
                <a16:creationId xmlns:a16="http://schemas.microsoft.com/office/drawing/2014/main" id="{E5FBFC28-02DD-49E1-9B28-E60EF5AE1FD8}"/>
              </a:ext>
            </a:extLst>
          </p:cNvPr>
          <p:cNvCxnSpPr/>
          <p:nvPr/>
        </p:nvCxnSpPr>
        <p:spPr>
          <a:xfrm flipV="1">
            <a:off x="6870876" y="3466951"/>
            <a:ext cx="295762" cy="34234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90">
            <a:extLst>
              <a:ext uri="{FF2B5EF4-FFF2-40B4-BE49-F238E27FC236}">
                <a16:creationId xmlns:a16="http://schemas.microsoft.com/office/drawing/2014/main" id="{73457455-51F4-4546-A9B5-41B51B7A2AD9}"/>
              </a:ext>
            </a:extLst>
          </p:cNvPr>
          <p:cNvCxnSpPr>
            <a:cxnSpLocks/>
          </p:cNvCxnSpPr>
          <p:nvPr/>
        </p:nvCxnSpPr>
        <p:spPr>
          <a:xfrm flipV="1">
            <a:off x="6899043" y="3466951"/>
            <a:ext cx="338673" cy="6995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90">
            <a:extLst>
              <a:ext uri="{FF2B5EF4-FFF2-40B4-BE49-F238E27FC236}">
                <a16:creationId xmlns:a16="http://schemas.microsoft.com/office/drawing/2014/main" id="{E362AF23-899D-415F-B0D7-16364FF6BFDA}"/>
              </a:ext>
            </a:extLst>
          </p:cNvPr>
          <p:cNvCxnSpPr>
            <a:cxnSpLocks/>
          </p:cNvCxnSpPr>
          <p:nvPr/>
        </p:nvCxnSpPr>
        <p:spPr>
          <a:xfrm flipV="1">
            <a:off x="6920306" y="3466951"/>
            <a:ext cx="380040" cy="107160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90">
            <a:extLst>
              <a:ext uri="{FF2B5EF4-FFF2-40B4-BE49-F238E27FC236}">
                <a16:creationId xmlns:a16="http://schemas.microsoft.com/office/drawing/2014/main" id="{C2705585-D665-44BC-A16D-9C944184B533}"/>
              </a:ext>
            </a:extLst>
          </p:cNvPr>
          <p:cNvCxnSpPr>
            <a:cxnSpLocks/>
          </p:cNvCxnSpPr>
          <p:nvPr/>
        </p:nvCxnSpPr>
        <p:spPr>
          <a:xfrm>
            <a:off x="7341489" y="3460516"/>
            <a:ext cx="401067" cy="3352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190">
            <a:extLst>
              <a:ext uri="{FF2B5EF4-FFF2-40B4-BE49-F238E27FC236}">
                <a16:creationId xmlns:a16="http://schemas.microsoft.com/office/drawing/2014/main" id="{104DB07D-B9B7-4B20-A018-CAD06D63BEEF}"/>
              </a:ext>
            </a:extLst>
          </p:cNvPr>
          <p:cNvCxnSpPr>
            <a:cxnSpLocks/>
          </p:cNvCxnSpPr>
          <p:nvPr/>
        </p:nvCxnSpPr>
        <p:spPr>
          <a:xfrm>
            <a:off x="7341489" y="3468189"/>
            <a:ext cx="416644" cy="67932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90">
            <a:extLst>
              <a:ext uri="{FF2B5EF4-FFF2-40B4-BE49-F238E27FC236}">
                <a16:creationId xmlns:a16="http://schemas.microsoft.com/office/drawing/2014/main" id="{9E03443C-5254-44F7-8DC9-572AA7EEF5DE}"/>
              </a:ext>
            </a:extLst>
          </p:cNvPr>
          <p:cNvCxnSpPr>
            <a:cxnSpLocks/>
          </p:cNvCxnSpPr>
          <p:nvPr/>
        </p:nvCxnSpPr>
        <p:spPr>
          <a:xfrm>
            <a:off x="7341489" y="3457460"/>
            <a:ext cx="401067" cy="106789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3B9A493-272E-4FF4-8581-DC94E0507669}"/>
              </a:ext>
            </a:extLst>
          </p:cNvPr>
          <p:cNvSpPr txBox="1"/>
          <p:nvPr/>
        </p:nvSpPr>
        <p:spPr>
          <a:xfrm>
            <a:off x="3492531" y="3582989"/>
            <a:ext cx="91353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69C883-E6EA-4C54-8F6A-8BC42F6249DF}"/>
              </a:ext>
            </a:extLst>
          </p:cNvPr>
          <p:cNvSpPr txBox="1"/>
          <p:nvPr/>
        </p:nvSpPr>
        <p:spPr>
          <a:xfrm>
            <a:off x="3508744" y="3936690"/>
            <a:ext cx="89732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2</a:t>
            </a:r>
            <a:endParaRPr lang="zh-CN" altLang="en-US" sz="18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6F65DC-B1F8-4E0B-BAF1-57C7C60FF332}"/>
              </a:ext>
            </a:extLst>
          </p:cNvPr>
          <p:cNvSpPr txBox="1"/>
          <p:nvPr/>
        </p:nvSpPr>
        <p:spPr>
          <a:xfrm>
            <a:off x="3617331" y="3273600"/>
            <a:ext cx="939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leader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99E6E9-8ABD-4DD6-8EE0-189F138999E0}"/>
              </a:ext>
            </a:extLst>
          </p:cNvPr>
          <p:cNvSpPr txBox="1"/>
          <p:nvPr/>
        </p:nvSpPr>
        <p:spPr>
          <a:xfrm>
            <a:off x="3508743" y="4303706"/>
            <a:ext cx="8700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3</a:t>
            </a:r>
            <a:endParaRPr lang="zh-CN" altLang="en-US" sz="1800" baseline="-25000" dirty="0"/>
          </a:p>
        </p:txBody>
      </p:sp>
    </p:spTree>
    <p:extLst>
      <p:ext uri="{BB962C8B-B14F-4D97-AF65-F5344CB8AC3E}">
        <p14:creationId xmlns:p14="http://schemas.microsoft.com/office/powerpoint/2010/main" val="17751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0B71-8F10-4C09-B92C-DF40B0F7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E037-8E88-4A00-A651-6DB00F33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Message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best case: O(</a:t>
            </a:r>
            <a:r>
              <a:rPr lang="en-US" altLang="zh-CN" sz="2000" dirty="0"/>
              <a:t>n)</a:t>
            </a:r>
          </a:p>
          <a:p>
            <a:endParaRPr lang="en-US" dirty="0"/>
          </a:p>
          <a:p>
            <a:r>
              <a:rPr lang="en-US" sz="2000" dirty="0"/>
              <a:t>Communication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best case: O(</a:t>
            </a:r>
            <a:r>
              <a:rPr lang="en-US" altLang="zh-CN" sz="2000" dirty="0"/>
              <a:t>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58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40BB-D702-43C1-8237-5F004F5F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E5454-431F-4178-8DE1-8F51BEDC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628"/>
            <a:ext cx="9144000" cy="24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7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03D7-666F-4BA3-990F-E4EC10DB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60C8-E527-4BE2-A86F-C13BDD30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Byzantine consensus: PBFT, </a:t>
            </a:r>
            <a:r>
              <a:rPr lang="en-US" dirty="0" err="1"/>
              <a:t>HotStuff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C238-35E7-47BE-88E0-2034208F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Byzantine consensus (the origins)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B242A23B-7316-4008-8914-253CB86762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Marshall C. Pease, Robert E. </a:t>
            </a:r>
            <a:r>
              <a:rPr lang="en-US" altLang="en-US" dirty="0" err="1">
                <a:ea typeface="ＭＳ Ｐゴシック" panose="020B0600070205080204" pitchFamily="34" charset="-128"/>
              </a:rPr>
              <a:t>Shostak</a:t>
            </a:r>
            <a:r>
              <a:rPr lang="en-US" altLang="en-US" dirty="0">
                <a:ea typeface="ＭＳ Ｐゴシック" panose="020B0600070205080204" pitchFamily="34" charset="-128"/>
              </a:rPr>
              <a:t>, Leslie </a:t>
            </a:r>
            <a:r>
              <a:rPr lang="en-US" altLang="en-US" dirty="0" err="1">
                <a:ea typeface="ＭＳ Ｐゴシック" panose="020B0600070205080204" pitchFamily="34" charset="-128"/>
              </a:rPr>
              <a:t>Lamport</a:t>
            </a:r>
            <a:r>
              <a:rPr lang="en-US" altLang="en-US" dirty="0">
                <a:ea typeface="ＭＳ Ｐゴシック" panose="020B0600070205080204" pitchFamily="34" charset="-128"/>
              </a:rPr>
              <a:t>: Reaching Agreement in the Presence of Faults.  J.ACM 27 (2): 228-234 (1980)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Dijkstra prize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Leslie </a:t>
            </a:r>
            <a:r>
              <a:rPr lang="en-US" altLang="en-US" dirty="0" err="1">
                <a:ea typeface="ＭＳ Ｐゴシック" panose="020B0600070205080204" pitchFamily="34" charset="-128"/>
              </a:rPr>
              <a:t>Lamport</a:t>
            </a:r>
            <a:r>
              <a:rPr lang="en-US" altLang="en-US" dirty="0">
                <a:ea typeface="ＭＳ Ｐゴシック" panose="020B0600070205080204" pitchFamily="34" charset="-128"/>
              </a:rPr>
              <a:t>, Robert E. </a:t>
            </a:r>
            <a:r>
              <a:rPr lang="en-US" altLang="en-US" dirty="0" err="1">
                <a:ea typeface="ＭＳ Ｐゴシック" panose="020B0600070205080204" pitchFamily="34" charset="-128"/>
              </a:rPr>
              <a:t>Shostak</a:t>
            </a:r>
            <a:r>
              <a:rPr lang="en-US" altLang="en-US" dirty="0">
                <a:ea typeface="ＭＳ Ｐゴシック" panose="020B0600070205080204" pitchFamily="34" charset="-128"/>
              </a:rPr>
              <a:t>, Marshall C. Pease: The Byzantine Generals Problem. ACM TOPLAS 4 (3): 382-401 (1982)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C26DC9A1-AA4F-4989-AD98-4C65077FE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0099CC"/>
              </a:buClr>
              <a:buFont typeface="Wingdings" panose="05000000000000000000" pitchFamily="2" charset="2"/>
              <a:buChar char="§"/>
              <a:defRPr sz="2100" b="1">
                <a:solidFill>
                  <a:schemeClr val="tx1"/>
                </a:solidFill>
                <a:latin typeface="Eurostile LT Std"/>
                <a:ea typeface="ＭＳ Ｐゴシック" panose="020B0600070205080204" pitchFamily="34" charset="-128"/>
              </a:defRPr>
            </a:lvl1pPr>
            <a:lvl2pPr marL="557213" indent="-214313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Eurostile LT Std"/>
                <a:ea typeface="ＭＳ Ｐゴシック" panose="020B0600070205080204" pitchFamily="34" charset="-128"/>
              </a:defRPr>
            </a:lvl2pPr>
            <a:lvl3pPr marL="857250" indent="-171450">
              <a:spcBef>
                <a:spcPct val="20000"/>
              </a:spcBef>
              <a:buClr>
                <a:srgbClr val="0099CC"/>
              </a:buClr>
              <a:buFont typeface="Wingdings" panose="05000000000000000000" pitchFamily="2" charset="2"/>
              <a:buChar char="F"/>
              <a:defRPr sz="1500">
                <a:solidFill>
                  <a:schemeClr val="tx1"/>
                </a:solidFill>
                <a:latin typeface="Eurostile LT Std"/>
                <a:ea typeface="ＭＳ Ｐゴシック" panose="020B0600070205080204" pitchFamily="34" charset="-128"/>
              </a:defRPr>
            </a:lvl3pPr>
            <a:lvl4pPr marL="1200150" indent="-171450">
              <a:spcBef>
                <a:spcPct val="20000"/>
              </a:spcBef>
              <a:buClr>
                <a:srgbClr val="0099CC"/>
              </a:buClr>
              <a:buChar char="•"/>
              <a:defRPr>
                <a:solidFill>
                  <a:schemeClr val="tx1"/>
                </a:solidFill>
                <a:latin typeface="Eurostile LT Std"/>
                <a:ea typeface="ＭＳ Ｐゴシック" panose="020B0600070205080204" pitchFamily="34" charset="-128"/>
              </a:defRPr>
            </a:lvl4pPr>
            <a:lvl5pPr marL="1543050" indent="-171450">
              <a:spcBef>
                <a:spcPct val="20000"/>
              </a:spcBef>
              <a:buClr>
                <a:srgbClr val="0099CC"/>
              </a:buClr>
              <a:buFont typeface="Eurostile LT Std"/>
              <a:buChar char="–"/>
              <a:defRPr sz="1200">
                <a:solidFill>
                  <a:schemeClr val="tx1"/>
                </a:solidFill>
                <a:latin typeface="Eurostile LT Std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Eurostile LT Std"/>
              <a:buChar char="–"/>
              <a:defRPr sz="1200">
                <a:solidFill>
                  <a:schemeClr val="tx1"/>
                </a:solidFill>
                <a:latin typeface="Eurostile LT Std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Eurostile LT Std"/>
              <a:buChar char="–"/>
              <a:defRPr sz="1200">
                <a:solidFill>
                  <a:schemeClr val="tx1"/>
                </a:solidFill>
                <a:latin typeface="Eurostile LT Std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Eurostile LT Std"/>
              <a:buChar char="–"/>
              <a:defRPr sz="1200">
                <a:solidFill>
                  <a:schemeClr val="tx1"/>
                </a:solidFill>
                <a:latin typeface="Eurostile LT Std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Eurostile LT Std"/>
              <a:buChar char="–"/>
              <a:defRPr sz="1200">
                <a:solidFill>
                  <a:schemeClr val="tx1"/>
                </a:solidFill>
                <a:latin typeface="Eurostile LT Std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51CEF4-8209-4EB8-83DE-C6963871CC48}" type="slidenum">
              <a:rPr lang="fr-FR" altLang="en-US" sz="825">
                <a:solidFill>
                  <a:schemeClr val="bg2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fr-FR" altLang="en-US" sz="825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c.</a:t>
            </a:r>
          </a:p>
          <a:p>
            <a:endParaRPr lang="en-US" sz="1800" dirty="0"/>
          </a:p>
          <a:p>
            <a:r>
              <a:rPr lang="en-US" sz="1800" dirty="0"/>
              <a:t>Request: &lt; c, Propose | v &gt;: Proposes value v for consensus.</a:t>
            </a:r>
          </a:p>
          <a:p>
            <a:r>
              <a:rPr lang="en-US" sz="1800" dirty="0"/>
              <a:t>Indication: &lt; c,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</a:t>
            </a:r>
            <a:r>
              <a:rPr lang="en-US" sz="1800" b="1" dirty="0">
                <a:solidFill>
                  <a:srgbClr val="FF0000"/>
                </a:solidFill>
              </a:rPr>
              <a:t>Validity</a:t>
            </a:r>
            <a:r>
              <a:rPr lang="en-US" sz="1800" dirty="0">
                <a:solidFill>
                  <a:srgbClr val="FF0000"/>
                </a:solidFill>
              </a:rPr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Agreement</a:t>
            </a:r>
            <a:r>
              <a:rPr lang="en-US" sz="1800" dirty="0"/>
              <a:t>: No two correct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7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403-DD36-43AA-A93D-F4FA119A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variants in the Byzantine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0362-3540-4154-A6C7-E09F502B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(Strong validity) If all correct processes propose v, then no correct process decides a value other than 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(Weak validity) If all processes are correct and propose the same value v, then no correct process decides a value different from v; furthermore, if all processes are correct and some process decides v, then v was proposed by some process.</a:t>
            </a:r>
          </a:p>
        </p:txBody>
      </p:sp>
    </p:spTree>
    <p:extLst>
      <p:ext uri="{BB962C8B-B14F-4D97-AF65-F5344CB8AC3E}">
        <p14:creationId xmlns:p14="http://schemas.microsoft.com/office/powerpoint/2010/main" val="37266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3FCA-8523-40D3-84EF-741C7C5C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9BF1-8ED3-4EBB-9B8A-161C81BC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" y="949504"/>
            <a:ext cx="8709660" cy="3818430"/>
          </a:xfrm>
        </p:spPr>
        <p:txBody>
          <a:bodyPr/>
          <a:lstStyle/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Digital signature scheme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Associates a public-key/private-key pair with each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Private key remains secret to other processes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l-GR" altLang="en-US" sz="1600" dirty="0">
                <a:ea typeface="ＭＳ Ｐゴシック" panose="020B0600070205080204" pitchFamily="34" charset="-128"/>
              </a:rPr>
              <a:t>σ </a:t>
            </a:r>
            <a:r>
              <a:rPr lang="en-US" altLang="en-US" sz="1600" dirty="0">
                <a:ea typeface="ＭＳ Ｐゴシック" panose="020B0600070205080204" pitchFamily="34" charset="-128"/>
              </a:rPr>
              <a:t>= sign(sender, message)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private key of the sender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 err="1">
                <a:ea typeface="ＭＳ Ｐゴシック" panose="020B0600070205080204" pitchFamily="34" charset="-128"/>
              </a:rPr>
              <a:t>verifysig</a:t>
            </a:r>
            <a:r>
              <a:rPr lang="en-US" altLang="en-US" sz="1600" dirty="0">
                <a:ea typeface="ＭＳ Ｐゴシック" panose="020B0600070205080204" pitchFamily="34" charset="-128"/>
              </a:rPr>
              <a:t>(sender, message,</a:t>
            </a:r>
            <a:r>
              <a:rPr lang="el-GR" altLang="en-US" sz="1600" dirty="0">
                <a:ea typeface="ＭＳ Ｐゴシック" panose="020B0600070205080204" pitchFamily="34" charset="-128"/>
              </a:rPr>
              <a:t> σ</a:t>
            </a:r>
            <a:r>
              <a:rPr lang="en-US" altLang="en-US" sz="1600" dirty="0">
                <a:ea typeface="ＭＳ Ｐゴシック" panose="020B0600070205080204" pitchFamily="34" charset="-128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Can be invoked by any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the public key of the sender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5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399C-F06C-478C-9D6F-90CB1181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7" y="218404"/>
            <a:ext cx="7215587" cy="452135"/>
          </a:xfrm>
        </p:spPr>
        <p:txBody>
          <a:bodyPr/>
          <a:lstStyle/>
          <a:p>
            <a:r>
              <a:rPr lang="en-US" altLang="zh-CN" dirty="0"/>
              <a:t>Byzantine fault</a:t>
            </a:r>
            <a:r>
              <a:rPr lang="zh-CN" altLang="en-US" dirty="0"/>
              <a:t>：</a:t>
            </a:r>
            <a:r>
              <a:rPr lang="en-US" altLang="zh-CN" dirty="0"/>
              <a:t>equivocation</a:t>
            </a:r>
            <a:endParaRPr lang="en-US" dirty="0"/>
          </a:p>
        </p:txBody>
      </p:sp>
      <p:cxnSp>
        <p:nvCxnSpPr>
          <p:cNvPr id="4" name="直接箭头连接符 5">
            <a:extLst>
              <a:ext uri="{FF2B5EF4-FFF2-40B4-BE49-F238E27FC236}">
                <a16:creationId xmlns:a16="http://schemas.microsoft.com/office/drawing/2014/main" id="{10871CD8-8657-4956-9EAC-F7B801E09604}"/>
              </a:ext>
            </a:extLst>
          </p:cNvPr>
          <p:cNvCxnSpPr>
            <a:cxnSpLocks/>
          </p:cNvCxnSpPr>
          <p:nvPr/>
        </p:nvCxnSpPr>
        <p:spPr>
          <a:xfrm>
            <a:off x="3088991" y="2908903"/>
            <a:ext cx="361932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5">
            <a:extLst>
              <a:ext uri="{FF2B5EF4-FFF2-40B4-BE49-F238E27FC236}">
                <a16:creationId xmlns:a16="http://schemas.microsoft.com/office/drawing/2014/main" id="{059517F8-16C2-492B-9D6D-AF2A01E17230}"/>
              </a:ext>
            </a:extLst>
          </p:cNvPr>
          <p:cNvCxnSpPr>
            <a:cxnSpLocks/>
          </p:cNvCxnSpPr>
          <p:nvPr/>
        </p:nvCxnSpPr>
        <p:spPr>
          <a:xfrm flipV="1">
            <a:off x="3089835" y="2103554"/>
            <a:ext cx="3571492" cy="22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77FBF8D-F667-42B0-A761-1845AF5B0AC1}"/>
              </a:ext>
            </a:extLst>
          </p:cNvPr>
          <p:cNvCxnSpPr>
            <a:cxnSpLocks/>
          </p:cNvCxnSpPr>
          <p:nvPr/>
        </p:nvCxnSpPr>
        <p:spPr>
          <a:xfrm flipV="1">
            <a:off x="3088991" y="3709888"/>
            <a:ext cx="3619323" cy="425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CEE554-0055-4381-842A-655B617CD398}"/>
              </a:ext>
            </a:extLst>
          </p:cNvPr>
          <p:cNvSpPr txBox="1"/>
          <p:nvPr/>
        </p:nvSpPr>
        <p:spPr>
          <a:xfrm>
            <a:off x="2247458" y="2717396"/>
            <a:ext cx="89747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0</a:t>
            </a:r>
            <a:endParaRPr lang="zh-CN" altLang="en-US" sz="1800" baseline="-25000" dirty="0"/>
          </a:p>
        </p:txBody>
      </p:sp>
      <p:cxnSp>
        <p:nvCxnSpPr>
          <p:cNvPr id="8" name="Straight Arrow Connector 190">
            <a:extLst>
              <a:ext uri="{FF2B5EF4-FFF2-40B4-BE49-F238E27FC236}">
                <a16:creationId xmlns:a16="http://schemas.microsoft.com/office/drawing/2014/main" id="{78FCA84E-FBF2-424D-89E7-2B6CF3C6A144}"/>
              </a:ext>
            </a:extLst>
          </p:cNvPr>
          <p:cNvCxnSpPr>
            <a:cxnSpLocks/>
          </p:cNvCxnSpPr>
          <p:nvPr/>
        </p:nvCxnSpPr>
        <p:spPr>
          <a:xfrm>
            <a:off x="3572355" y="2103554"/>
            <a:ext cx="897477" cy="8047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90">
            <a:extLst>
              <a:ext uri="{FF2B5EF4-FFF2-40B4-BE49-F238E27FC236}">
                <a16:creationId xmlns:a16="http://schemas.microsoft.com/office/drawing/2014/main" id="{8CC7339C-DA04-4CB4-876B-EC1AD24DB728}"/>
              </a:ext>
            </a:extLst>
          </p:cNvPr>
          <p:cNvCxnSpPr>
            <a:cxnSpLocks/>
          </p:cNvCxnSpPr>
          <p:nvPr/>
        </p:nvCxnSpPr>
        <p:spPr>
          <a:xfrm>
            <a:off x="3572355" y="2104673"/>
            <a:ext cx="897477" cy="160521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AB1185E-D308-4BE1-B031-AC0EDFC71DEE}"/>
              </a:ext>
            </a:extLst>
          </p:cNvPr>
          <p:cNvSpPr txBox="1"/>
          <p:nvPr/>
        </p:nvSpPr>
        <p:spPr>
          <a:xfrm>
            <a:off x="2191514" y="3528464"/>
            <a:ext cx="89747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process 1</a:t>
            </a:r>
            <a:endParaRPr lang="zh-CN" altLang="en-US" sz="1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2C20B-AB2E-4C61-9E97-2053EDB2D745}"/>
              </a:ext>
            </a:extLst>
          </p:cNvPr>
          <p:cNvSpPr txBox="1"/>
          <p:nvPr/>
        </p:nvSpPr>
        <p:spPr>
          <a:xfrm>
            <a:off x="2029142" y="1906328"/>
            <a:ext cx="11317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aseline="-25000" dirty="0"/>
              <a:t>         </a:t>
            </a:r>
            <a:r>
              <a:rPr lang="en-US" altLang="zh-CN" sz="1800" baseline="-25000" dirty="0"/>
              <a:t>Leader</a:t>
            </a:r>
          </a:p>
        </p:txBody>
      </p:sp>
      <p:pic>
        <p:nvPicPr>
          <p:cNvPr id="23" name="Picture 11" descr="bolt.png">
            <a:extLst>
              <a:ext uri="{FF2B5EF4-FFF2-40B4-BE49-F238E27FC236}">
                <a16:creationId xmlns:a16="http://schemas.microsoft.com/office/drawing/2014/main" id="{F402C62D-D7BC-477C-9EFA-27A6AE31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4806033" y="3002619"/>
            <a:ext cx="244350" cy="62801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BE7020-460D-4B0F-A36E-13A133B67BD1}"/>
              </a:ext>
            </a:extLst>
          </p:cNvPr>
          <p:cNvSpPr txBox="1"/>
          <p:nvPr/>
        </p:nvSpPr>
        <p:spPr>
          <a:xfrm>
            <a:off x="3519937" y="2170518"/>
            <a:ext cx="11317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800" baseline="-25000" dirty="0"/>
              <a:t>         </a:t>
            </a:r>
            <a:r>
              <a:rPr lang="en-US" altLang="zh-CN" sz="1800" baseline="-25000" dirty="0"/>
              <a:t>req1</a:t>
            </a:r>
            <a:r>
              <a:rPr lang="zh-CN" altLang="en-US" sz="1800" baseline="-25000" dirty="0"/>
              <a:t> </a:t>
            </a:r>
            <a:endParaRPr lang="en-US" altLang="zh-CN" sz="1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05F753-6F4A-4D93-91D4-A631B3820626}"/>
              </a:ext>
            </a:extLst>
          </p:cNvPr>
          <p:cNvSpPr txBox="1"/>
          <p:nvPr/>
        </p:nvSpPr>
        <p:spPr>
          <a:xfrm>
            <a:off x="3348640" y="2535597"/>
            <a:ext cx="61035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800" baseline="-25000" dirty="0"/>
              <a:t>req2</a:t>
            </a:r>
            <a:r>
              <a:rPr lang="zh-CN" altLang="en-US" sz="1800" baseline="-25000" dirty="0"/>
              <a:t> </a:t>
            </a:r>
            <a:endParaRPr lang="en-US" altLang="zh-CN" sz="1800" baseline="-25000" dirty="0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CABC1A6A-E35E-4A45-9B2F-17129B4E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52" y="866538"/>
            <a:ext cx="8812839" cy="562201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The Byzantine leader sends inconsistent requests to correct processes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584EA1-3059-4394-BEF6-190CB5615A35}"/>
              </a:ext>
            </a:extLst>
          </p:cNvPr>
          <p:cNvSpPr txBox="1"/>
          <p:nvPr/>
        </p:nvSpPr>
        <p:spPr>
          <a:xfrm>
            <a:off x="1776446" y="1847352"/>
            <a:ext cx="42784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E3379B-8707-4F0B-AF43-EE63C7EEB16C}"/>
              </a:ext>
            </a:extLst>
          </p:cNvPr>
          <p:cNvSpPr txBox="1"/>
          <p:nvPr/>
        </p:nvSpPr>
        <p:spPr>
          <a:xfrm>
            <a:off x="1809551" y="2637486"/>
            <a:ext cx="42784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E284E5-A525-4DF0-A282-B59120F2C5DE}"/>
              </a:ext>
            </a:extLst>
          </p:cNvPr>
          <p:cNvSpPr txBox="1"/>
          <p:nvPr/>
        </p:nvSpPr>
        <p:spPr>
          <a:xfrm>
            <a:off x="1819611" y="3479055"/>
            <a:ext cx="427847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" name="Picture 18">
            <a:extLst>
              <a:ext uri="{FF2B5EF4-FFF2-40B4-BE49-F238E27FC236}">
                <a16:creationId xmlns:a16="http://schemas.microsoft.com/office/drawing/2014/main" id="{8FB9BA10-6DE5-4DFF-972E-6D504C43ED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32" y="1769014"/>
            <a:ext cx="654156" cy="61834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0C6AB93-53F3-458E-B252-CD877DF2C8FA}"/>
              </a:ext>
            </a:extLst>
          </p:cNvPr>
          <p:cNvSpPr txBox="1"/>
          <p:nvPr/>
        </p:nvSpPr>
        <p:spPr>
          <a:xfrm>
            <a:off x="5698778" y="2524405"/>
            <a:ext cx="197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decide</a:t>
            </a:r>
            <a:r>
              <a:rPr lang="zh-CN" altLang="en-US" sz="1800" dirty="0">
                <a:latin typeface="+mn-lt"/>
              </a:rPr>
              <a:t>（</a:t>
            </a:r>
            <a:r>
              <a:rPr lang="en-US" altLang="zh-CN" sz="1800" dirty="0">
                <a:latin typeface="+mn-lt"/>
              </a:rPr>
              <a:t>req1 </a:t>
            </a:r>
            <a:r>
              <a:rPr lang="zh-CN" altLang="en-US" sz="1800" dirty="0">
                <a:latin typeface="+mn-lt"/>
              </a:rPr>
              <a:t>）</a:t>
            </a:r>
            <a:endParaRPr lang="en-US" sz="1800" dirty="0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84B6E-CBE5-4D04-BD8B-B99FC09FB764}"/>
              </a:ext>
            </a:extLst>
          </p:cNvPr>
          <p:cNvSpPr txBox="1"/>
          <p:nvPr/>
        </p:nvSpPr>
        <p:spPr>
          <a:xfrm>
            <a:off x="5698778" y="3291146"/>
            <a:ext cx="187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decide</a:t>
            </a:r>
            <a:r>
              <a:rPr lang="zh-CN" altLang="en-US" sz="1800" dirty="0">
                <a:latin typeface="+mn-lt"/>
              </a:rPr>
              <a:t>（</a:t>
            </a:r>
            <a:r>
              <a:rPr lang="en-US" altLang="zh-CN" sz="1800" dirty="0">
                <a:latin typeface="+mn-lt"/>
              </a:rPr>
              <a:t>req2</a:t>
            </a:r>
            <a:r>
              <a:rPr lang="zh-CN" altLang="en-US" sz="1800" dirty="0">
                <a:latin typeface="+mn-lt"/>
              </a:rPr>
              <a:t>）</a:t>
            </a:r>
            <a:endParaRPr lang="en-US" sz="180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B78F69-2543-4F0B-B916-0A647088D098}"/>
              </a:ext>
            </a:extLst>
          </p:cNvPr>
          <p:cNvSpPr txBox="1"/>
          <p:nvPr/>
        </p:nvSpPr>
        <p:spPr>
          <a:xfrm>
            <a:off x="3160913" y="1713106"/>
            <a:ext cx="235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+mn-lt"/>
              </a:rPr>
              <a:t>propose</a:t>
            </a:r>
            <a:r>
              <a:rPr lang="zh-CN" altLang="en-US" sz="1800" dirty="0">
                <a:latin typeface="+mn-lt"/>
              </a:rPr>
              <a:t>（</a:t>
            </a:r>
            <a:r>
              <a:rPr lang="en-US" altLang="zh-CN" sz="1800" dirty="0">
                <a:latin typeface="+mn-lt"/>
              </a:rPr>
              <a:t>req1 | </a:t>
            </a:r>
            <a:r>
              <a:rPr lang="en-US" altLang="zh-CN" sz="1800" dirty="0"/>
              <a:t>req2 </a:t>
            </a:r>
            <a:r>
              <a:rPr lang="zh-CN" altLang="en-US" sz="1800" dirty="0">
                <a:latin typeface="+mn-lt"/>
              </a:rPr>
              <a:t>）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9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oud 40">
            <a:extLst>
              <a:ext uri="{FF2B5EF4-FFF2-40B4-BE49-F238E27FC236}">
                <a16:creationId xmlns:a16="http://schemas.microsoft.com/office/drawing/2014/main" id="{93B83DB0-2023-428A-A25E-711EA803721B}"/>
              </a:ext>
            </a:extLst>
          </p:cNvPr>
          <p:cNvSpPr/>
          <p:nvPr/>
        </p:nvSpPr>
        <p:spPr bwMode="auto">
          <a:xfrm>
            <a:off x="1543056" y="3677999"/>
            <a:ext cx="6172200" cy="40005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F1B60-0B15-4F3C-A6B8-975498D1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 &lt; N/3 Lower bound (sketch)</a:t>
            </a:r>
          </a:p>
        </p:txBody>
      </p:sp>
      <p:sp>
        <p:nvSpPr>
          <p:cNvPr id="18437" name="Content Placeholder 2">
            <a:extLst>
              <a:ext uri="{FF2B5EF4-FFF2-40B4-BE49-F238E27FC236}">
                <a16:creationId xmlns:a16="http://schemas.microsoft.com/office/drawing/2014/main" id="{D0633248-FA8F-4DA7-8C04-DF1A1ACF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16" y="781051"/>
            <a:ext cx="8928081" cy="881044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Assume N = 3f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Show that Byzantine consistent broadcast (w/o FD) is impossible</a:t>
            </a:r>
          </a:p>
        </p:txBody>
      </p:sp>
      <p:sp>
        <p:nvSpPr>
          <p:cNvPr id="18438" name="Slide Number Placeholder 3">
            <a:extLst>
              <a:ext uri="{FF2B5EF4-FFF2-40B4-BE49-F238E27FC236}">
                <a16:creationId xmlns:a16="http://schemas.microsoft.com/office/drawing/2014/main" id="{0467FC66-9B58-46E1-BE6A-DB9BF801A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D999E1-7849-41A2-8893-C457194C21B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4DF781-FC47-433B-89D6-F042C71C5CD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38276" y="2089547"/>
            <a:ext cx="6309122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BB610A-740A-4C73-8610-277D2DB46F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26369" y="2382442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2C4F21-A01F-4AE3-BCE6-44EB75B617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37085" y="2920604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D2F65B-3917-46D0-AD1A-26172F148F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13272" y="3245644"/>
            <a:ext cx="6310313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38FA14-6270-4471-B7F6-7F227FE71C5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72791" y="4659313"/>
            <a:ext cx="6310313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C63519-9C7C-45B3-920E-C575A0E662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82316" y="4298554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4753FA-A033-448E-99E7-C8D9C1D2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604" y="1988344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696EA-3968-4AB8-B7C5-00A24F4B6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705" y="1677592"/>
            <a:ext cx="1838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bcbroadcast</a:t>
            </a:r>
            <a:r>
              <a:rPr lang="en-US" altLang="en-US" sz="1800" dirty="0"/>
              <a:t>(m’)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8C21D-1CAB-42A8-B2CE-D5257707DFF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51822" y="2358629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F409F93-0E21-4862-8F6E-386EB83EB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646" y="2411929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(m’)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75A9D0-0614-435E-83F6-B28DBBB01E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179344" y="4262835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CE1626E-4C8D-441A-857D-F0D77BB0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4300697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bcbdeliver(m’)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599F16-D3AB-4A9B-B33D-5251AF23A0C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23472" y="4664076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4C898E5-E9C1-437B-84F0-F85C3DC0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090" y="4691222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(m’)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CAD11A-0A2D-4BC4-B55F-0B6DB25B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222" y="1988344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28B64-B16A-4BC4-9730-6C2E7A699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1677592"/>
            <a:ext cx="1787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bcbroadcast</a:t>
            </a:r>
            <a:r>
              <a:rPr lang="en-US" altLang="en-US" sz="1800" dirty="0"/>
              <a:t>(m)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CD665-00F1-4D4B-BEE6-DE07DA2C84C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340769" y="2411016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283349-AF2C-4ADE-8B8A-0C125FB4C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532" y="2409111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1298EB-499C-44BD-ACBA-9E5F2BC0D86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33663" y="2883695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B2F11-3F7B-4ACF-88C1-D5AB3420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871" y="2862303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2F9257-F879-47D0-A6D5-A2F394E0CE2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14688" y="3232547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0993DD-AD72-49B3-A0B3-1705130F1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560" y="3286761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(m)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316A86F-302F-40F8-9D0A-EBE0F5560782}"/>
              </a:ext>
            </a:extLst>
          </p:cNvPr>
          <p:cNvSpPr/>
          <p:nvPr/>
        </p:nvSpPr>
        <p:spPr>
          <a:xfrm>
            <a:off x="1256440" y="1997878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99B337-EBC8-4FFE-AF7A-02546A69B2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3675" y="1947446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99B337-EBC8-4FFE-AF7A-02546A69B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675" y="1947446"/>
                <a:ext cx="448584" cy="461665"/>
              </a:xfrm>
              <a:prstGeom prst="rect">
                <a:avLst/>
              </a:prstGeom>
              <a:blipFill>
                <a:blip r:embed="rId2"/>
                <a:stretch>
                  <a:fillRect l="-2740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e 39">
            <a:extLst>
              <a:ext uri="{FF2B5EF4-FFF2-40B4-BE49-F238E27FC236}">
                <a16:creationId xmlns:a16="http://schemas.microsoft.com/office/drawing/2014/main" id="{BCAB7C95-1E31-4A06-94EF-7476DBC007EE}"/>
              </a:ext>
            </a:extLst>
          </p:cNvPr>
          <p:cNvSpPr/>
          <p:nvPr/>
        </p:nvSpPr>
        <p:spPr>
          <a:xfrm>
            <a:off x="1256440" y="2827545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248DF4-69C5-44F5-93A5-FD9DE5FD2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0795" y="2791034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248DF4-69C5-44F5-93A5-FD9DE5FD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0795" y="2791034"/>
                <a:ext cx="448584" cy="461665"/>
              </a:xfrm>
              <a:prstGeom prst="rect">
                <a:avLst/>
              </a:prstGeom>
              <a:blipFill>
                <a:blip r:embed="rId3"/>
                <a:stretch>
                  <a:fillRect l="-1351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eft Brace 42">
            <a:extLst>
              <a:ext uri="{FF2B5EF4-FFF2-40B4-BE49-F238E27FC236}">
                <a16:creationId xmlns:a16="http://schemas.microsoft.com/office/drawing/2014/main" id="{ED9E5AD4-2601-4947-BBC8-7F5D5067C2F4}"/>
              </a:ext>
            </a:extLst>
          </p:cNvPr>
          <p:cNvSpPr/>
          <p:nvPr/>
        </p:nvSpPr>
        <p:spPr>
          <a:xfrm>
            <a:off x="1215461" y="4251731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43725C-4DC9-4446-AEE8-5BC0BAC79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900" y="4219207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43725C-4DC9-4446-AEE8-5BC0BAC79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900" y="4219207"/>
                <a:ext cx="448584" cy="461665"/>
              </a:xfrm>
              <a:prstGeom prst="rect">
                <a:avLst/>
              </a:prstGeom>
              <a:blipFill>
                <a:blip r:embed="rId4"/>
                <a:stretch>
                  <a:fillRect l="-2740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003955CF-E735-4A9D-AE91-8F28CED0B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6" y="1932754"/>
            <a:ext cx="516248" cy="51624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6CEC107-722C-4651-999C-357E788B669D}"/>
              </a:ext>
            </a:extLst>
          </p:cNvPr>
          <p:cNvSpPr/>
          <p:nvPr/>
        </p:nvSpPr>
        <p:spPr>
          <a:xfrm>
            <a:off x="4905517" y="3360966"/>
            <a:ext cx="34512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宋体" panose="02010600030101010101" pitchFamily="2" charset="-122"/>
                <a:ea typeface="ＭＳ Ｐゴシック" panose="020B0600070205080204" pitchFamily="34" charset="-128"/>
                <a:cs typeface="+mn-cs"/>
              </a:rPr>
              <a:t>Consistency is violated!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3" grpId="0" animBg="1"/>
      <p:bldP spid="34" grpId="0"/>
      <p:bldP spid="45" grpId="0"/>
      <p:bldP spid="47" grpId="0"/>
      <p:bldP spid="51" grpId="0"/>
      <p:bldP spid="21" grpId="0" animBg="1"/>
      <p:bldP spid="22" grpId="0"/>
      <p:bldP spid="24" grpId="0"/>
      <p:bldP spid="26" grpId="0"/>
      <p:bldP spid="39" grpId="0"/>
      <p:bldP spid="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98889</TotalTime>
  <Words>2014</Words>
  <Application>Microsoft Office PowerPoint</Application>
  <PresentationFormat>On-screen Show (16:9)</PresentationFormat>
  <Paragraphs>377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Eurostile LT Std</vt:lpstr>
      <vt:lpstr>微软雅黑</vt:lpstr>
      <vt:lpstr>ＭＳ Ｐゴシック</vt:lpstr>
      <vt:lpstr>宋体</vt:lpstr>
      <vt:lpstr>幼圆</vt:lpstr>
      <vt:lpstr>Arial</vt:lpstr>
      <vt:lpstr>Calibri</vt:lpstr>
      <vt:lpstr>Cambria Math</vt:lpstr>
      <vt:lpstr>Symbol</vt:lpstr>
      <vt:lpstr>Times</vt:lpstr>
      <vt:lpstr>Times New Roman</vt:lpstr>
      <vt:lpstr>Wingdings</vt:lpstr>
      <vt:lpstr>Office Theme</vt:lpstr>
      <vt:lpstr>Distributed Algorithms Consensus – Part III</vt:lpstr>
      <vt:lpstr>Outline</vt:lpstr>
      <vt:lpstr>Outline</vt:lpstr>
      <vt:lpstr>Byzantine consensus (the origins)</vt:lpstr>
      <vt:lpstr>Consensus</vt:lpstr>
      <vt:lpstr>Validity variants in the Byzantine world</vt:lpstr>
      <vt:lpstr>Cryptographic Abstractions</vt:lpstr>
      <vt:lpstr>Byzantine fault：equivocation</vt:lpstr>
      <vt:lpstr>f &lt; N/3 Lower bound (sketch)</vt:lpstr>
      <vt:lpstr>PBFT</vt:lpstr>
      <vt:lpstr>Message pattern of Paxos/Synod</vt:lpstr>
      <vt:lpstr>Problems in the Byzantine world</vt:lpstr>
      <vt:lpstr>Problems in the Byzantine world</vt:lpstr>
      <vt:lpstr>PBFT （omit signature sign/verify）</vt:lpstr>
      <vt:lpstr>PBFT</vt:lpstr>
      <vt:lpstr>PBFT</vt:lpstr>
      <vt:lpstr>PBFT</vt:lpstr>
      <vt:lpstr>Enter a new round</vt:lpstr>
      <vt:lpstr>Performance</vt:lpstr>
      <vt:lpstr>HotStuff</vt:lpstr>
      <vt:lpstr>HotStuff</vt:lpstr>
      <vt:lpstr>Locking mechanism</vt:lpstr>
      <vt:lpstr>Hotstuff （omit signature operations）</vt:lpstr>
      <vt:lpstr>HotStuff</vt:lpstr>
      <vt:lpstr>HotStuff</vt:lpstr>
      <vt:lpstr>HotStuff</vt:lpstr>
      <vt:lpstr>Performance</vt:lpstr>
      <vt:lpstr>Pipelining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milane</cp:lastModifiedBy>
  <cp:revision>2603</cp:revision>
  <cp:lastPrinted>2015-09-20T23:02:57Z</cp:lastPrinted>
  <dcterms:created xsi:type="dcterms:W3CDTF">2010-10-17T19:58:05Z</dcterms:created>
  <dcterms:modified xsi:type="dcterms:W3CDTF">2021-12-28T02:20:58Z</dcterms:modified>
</cp:coreProperties>
</file>