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1664" r:id="rId2"/>
    <p:sldId id="1762" r:id="rId3"/>
    <p:sldId id="1763" r:id="rId4"/>
    <p:sldId id="1764" r:id="rId5"/>
    <p:sldId id="1765" r:id="rId6"/>
    <p:sldId id="1766" r:id="rId7"/>
    <p:sldId id="1767" r:id="rId8"/>
    <p:sldId id="1768" r:id="rId9"/>
    <p:sldId id="1769" r:id="rId10"/>
    <p:sldId id="1770" r:id="rId11"/>
    <p:sldId id="1771" r:id="rId12"/>
    <p:sldId id="1772" r:id="rId13"/>
    <p:sldId id="1773" r:id="rId14"/>
    <p:sldId id="1774" r:id="rId15"/>
    <p:sldId id="1776" r:id="rId16"/>
    <p:sldId id="1777" r:id="rId17"/>
    <p:sldId id="1778" r:id="rId18"/>
    <p:sldId id="1779" r:id="rId19"/>
    <p:sldId id="1780" r:id="rId20"/>
    <p:sldId id="1806" r:id="rId21"/>
    <p:sldId id="1807" r:id="rId22"/>
    <p:sldId id="1808" r:id="rId23"/>
    <p:sldId id="1809" r:id="rId24"/>
    <p:sldId id="1810" r:id="rId25"/>
    <p:sldId id="1811" r:id="rId26"/>
    <p:sldId id="1812" r:id="rId27"/>
    <p:sldId id="1813" r:id="rId28"/>
    <p:sldId id="1814" r:id="rId29"/>
    <p:sldId id="1815" r:id="rId30"/>
    <p:sldId id="1817" r:id="rId31"/>
    <p:sldId id="1781" r:id="rId32"/>
    <p:sldId id="1782" r:id="rId33"/>
    <p:sldId id="1783" r:id="rId34"/>
    <p:sldId id="1784" r:id="rId35"/>
    <p:sldId id="1785" r:id="rId36"/>
    <p:sldId id="1786" r:id="rId37"/>
    <p:sldId id="1787" r:id="rId38"/>
    <p:sldId id="1788" r:id="rId39"/>
    <p:sldId id="1789" r:id="rId40"/>
    <p:sldId id="1790" r:id="rId41"/>
    <p:sldId id="1791" r:id="rId42"/>
    <p:sldId id="1792" r:id="rId43"/>
    <p:sldId id="1793" r:id="rId44"/>
    <p:sldId id="1794" r:id="rId45"/>
    <p:sldId id="1795" r:id="rId46"/>
    <p:sldId id="1796" r:id="rId47"/>
    <p:sldId id="1797" r:id="rId48"/>
    <p:sldId id="1798" r:id="rId49"/>
    <p:sldId id="1799" r:id="rId50"/>
    <p:sldId id="1800" r:id="rId51"/>
    <p:sldId id="1801" r:id="rId52"/>
    <p:sldId id="1802" r:id="rId53"/>
    <p:sldId id="1803" r:id="rId54"/>
    <p:sldId id="1804" r:id="rId55"/>
    <p:sldId id="1805" r:id="rId56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9959" autoAdjust="0"/>
  </p:normalViewPr>
  <p:slideViewPr>
    <p:cSldViewPr snapToGrid="0">
      <p:cViewPr varScale="1">
        <p:scale>
          <a:sx n="123" d="100"/>
          <a:sy n="123" d="100"/>
        </p:scale>
        <p:origin x="600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12/26/2024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Distributed Algorithms</a:t>
            </a:r>
            <a:b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ea typeface="幼圆" panose="02010509060101010101" pitchFamily="49" charset="-122"/>
              </a:rPr>
              <a:t>Consensus variants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17A4-95C8-4DCB-82C7-FE4EA63A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E3EF-D401-4FBA-8061-5365EDB9F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Defined for a specific broadcaster process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pi = </a:t>
            </a:r>
            <a:r>
              <a:rPr lang="en-US" dirty="0" err="1"/>
              <a:t>src</a:t>
            </a:r>
            <a:r>
              <a:rPr lang="en-US" dirty="0"/>
              <a:t> (known by all processes)</a:t>
            </a:r>
          </a:p>
          <a:p>
            <a:endParaRPr lang="en-US" dirty="0"/>
          </a:p>
          <a:p>
            <a:r>
              <a:rPr lang="en-US" dirty="0"/>
              <a:t>Process </a:t>
            </a:r>
            <a:r>
              <a:rPr lang="en-US" dirty="0" err="1"/>
              <a:t>src</a:t>
            </a:r>
            <a:r>
              <a:rPr lang="en-US" dirty="0"/>
              <a:t> is supposed to broadcast a message </a:t>
            </a:r>
            <a:r>
              <a:rPr lang="fr-CH" altLang="en-US" dirty="0">
                <a:ea typeface="ＭＳ Ｐゴシック" panose="020B0600070205080204" pitchFamily="34" charset="-128"/>
              </a:rPr>
              <a:t>m</a:t>
            </a:r>
            <a:r>
              <a:rPr lang="fr-CH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</a:t>
            </a:r>
            <a:r>
              <a:rPr lang="en-US" dirty="0"/>
              <a:t>  (distinct from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dirty="0"/>
              <a:t> = Source Failure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dirty="0"/>
              <a:t> </a:t>
            </a:r>
            <a:r>
              <a:rPr lang="fr-CH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 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other processes need to deliver a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 if </a:t>
            </a:r>
            <a:r>
              <a:rPr lang="en-US" dirty="0" err="1"/>
              <a:t>src</a:t>
            </a:r>
            <a:r>
              <a:rPr lang="en-US" dirty="0"/>
              <a:t> is correct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but may deliver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dirty="0"/>
              <a:t> if </a:t>
            </a:r>
            <a:r>
              <a:rPr lang="en-US" dirty="0" err="1"/>
              <a:t>src</a:t>
            </a:r>
            <a:r>
              <a:rPr lang="en-US" dirty="0"/>
              <a:t> crashes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6503-E02D-4BB2-A2D6-3ABB3FB9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Uniform</a:t>
            </a:r>
            <a:r>
              <a:rPr lang="zh-CN" altLang="en-US" dirty="0"/>
              <a:t> </a:t>
            </a:r>
            <a:r>
              <a:rPr lang="en-US" dirty="0"/>
              <a:t>Terminating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19AF0-7C8C-4D03-B430-85B41E04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949504"/>
            <a:ext cx="8763000" cy="401619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UniformTerminatingReliableBroadcast</a:t>
            </a:r>
            <a:r>
              <a:rPr lang="en-US" dirty="0"/>
              <a:t>, instance </a:t>
            </a:r>
            <a:r>
              <a:rPr lang="en-US" dirty="0" err="1"/>
              <a:t>utrb</a:t>
            </a:r>
            <a:r>
              <a:rPr lang="en-US" dirty="0"/>
              <a:t>, with sender s.</a:t>
            </a:r>
          </a:p>
          <a:p>
            <a:endParaRPr lang="en-US" dirty="0"/>
          </a:p>
          <a:p>
            <a:r>
              <a:rPr lang="en-US" dirty="0"/>
              <a:t>Request: &lt; </a:t>
            </a:r>
            <a:r>
              <a:rPr lang="en-US" dirty="0" err="1"/>
              <a:t>utrb</a:t>
            </a:r>
            <a:r>
              <a:rPr lang="en-US" dirty="0"/>
              <a:t>, Broadcast | m &gt;: Broadcasts a message m to all processes. Executed only by process </a:t>
            </a:r>
            <a:r>
              <a:rPr lang="en-US" dirty="0" err="1"/>
              <a:t>src</a:t>
            </a:r>
            <a:r>
              <a:rPr lang="en-US" dirty="0"/>
              <a:t>.</a:t>
            </a:r>
          </a:p>
          <a:p>
            <a:r>
              <a:rPr lang="en-US" dirty="0"/>
              <a:t>Indication: &lt; </a:t>
            </a:r>
            <a:r>
              <a:rPr lang="en-US" dirty="0" err="1"/>
              <a:t>utrb</a:t>
            </a:r>
            <a:r>
              <a:rPr lang="en-US" dirty="0"/>
              <a:t>, Deliver | </a:t>
            </a:r>
            <a:r>
              <a:rPr lang="en-US" dirty="0" err="1"/>
              <a:t>src</a:t>
            </a:r>
            <a:r>
              <a:rPr lang="en-US" dirty="0"/>
              <a:t>, m &gt;: Delivers a message m broadcast by process </a:t>
            </a:r>
            <a:r>
              <a:rPr lang="en-US" dirty="0" err="1"/>
              <a:t>src</a:t>
            </a:r>
            <a:r>
              <a:rPr lang="en-US" dirty="0"/>
              <a:t> or the symbol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UTRB1. Validity</a:t>
            </a:r>
            <a:r>
              <a:rPr lang="en-US" dirty="0"/>
              <a:t>: If a correct process </a:t>
            </a:r>
            <a:r>
              <a:rPr lang="en-US" dirty="0" err="1"/>
              <a:t>src</a:t>
            </a:r>
            <a:r>
              <a:rPr lang="en-US" dirty="0"/>
              <a:t> broadcasts a message m, then </a:t>
            </a:r>
            <a:r>
              <a:rPr lang="en-US" dirty="0" err="1"/>
              <a:t>src</a:t>
            </a:r>
            <a:r>
              <a:rPr lang="en-US" dirty="0"/>
              <a:t> eventually delivers 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UTRB2. Termination</a:t>
            </a:r>
            <a:r>
              <a:rPr lang="en-US" dirty="0"/>
              <a:t>: Every correct process eventually delivers exactly one message.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UTRB3. Integrity</a:t>
            </a:r>
            <a:r>
              <a:rPr lang="en-US" dirty="0"/>
              <a:t>: If a correct process delivers some message m, then m was either previously broadcast by process </a:t>
            </a:r>
            <a:r>
              <a:rPr lang="en-US" dirty="0" err="1"/>
              <a:t>src</a:t>
            </a:r>
            <a:r>
              <a:rPr lang="en-US" dirty="0"/>
              <a:t> or it holds m =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UTRB4. Uniform Agreement</a:t>
            </a:r>
            <a:r>
              <a:rPr lang="en-US" dirty="0"/>
              <a:t>: If any process delivers a message m, then every correct process eventually delivers m.</a:t>
            </a:r>
          </a:p>
        </p:txBody>
      </p:sp>
    </p:spTree>
    <p:extLst>
      <p:ext uri="{BB962C8B-B14F-4D97-AF65-F5344CB8AC3E}">
        <p14:creationId xmlns:p14="http://schemas.microsoft.com/office/powerpoint/2010/main" val="31581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8A9A-D79A-4998-8A55-EF5EC382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UTRB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B2E15-3DE9-4E36-BB50-47850A39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" y="782763"/>
            <a:ext cx="8282940" cy="4582987"/>
          </a:xfrm>
        </p:spPr>
        <p:txBody>
          <a:bodyPr>
            <a:normAutofit/>
          </a:bodyPr>
          <a:lstStyle/>
          <a:p>
            <a:r>
              <a:rPr lang="en-US" sz="1500" dirty="0"/>
              <a:t>Implements: </a:t>
            </a:r>
            <a:r>
              <a:rPr lang="en-US" sz="1500" dirty="0" err="1"/>
              <a:t>UniformTerminatingReliableBroadcast</a:t>
            </a:r>
            <a:r>
              <a:rPr lang="en-US" sz="1500" dirty="0"/>
              <a:t>, instance </a:t>
            </a:r>
            <a:r>
              <a:rPr lang="en-US" sz="1500" dirty="0" err="1"/>
              <a:t>utrb</a:t>
            </a:r>
            <a:r>
              <a:rPr lang="en-US" sz="1500" dirty="0"/>
              <a:t>, with sender </a:t>
            </a:r>
            <a:r>
              <a:rPr lang="en-US" sz="1500" dirty="0" err="1"/>
              <a:t>src</a:t>
            </a:r>
            <a:r>
              <a:rPr lang="en-US" sz="1500" dirty="0"/>
              <a:t>.</a:t>
            </a:r>
          </a:p>
          <a:p>
            <a:r>
              <a:rPr lang="en-US" sz="1500" dirty="0"/>
              <a:t>Uses: </a:t>
            </a:r>
            <a:r>
              <a:rPr lang="en-US" sz="1500" dirty="0" err="1"/>
              <a:t>BestEffortBroadcast</a:t>
            </a:r>
            <a:r>
              <a:rPr lang="en-US" sz="1500" dirty="0"/>
              <a:t>, instance </a:t>
            </a:r>
            <a:r>
              <a:rPr lang="en-US" sz="1500" dirty="0" err="1"/>
              <a:t>beb</a:t>
            </a:r>
            <a:r>
              <a:rPr lang="en-US" sz="1500" dirty="0"/>
              <a:t>; </a:t>
            </a:r>
            <a:r>
              <a:rPr lang="en-US" sz="1500" dirty="0" err="1"/>
              <a:t>UniformConsensus</a:t>
            </a:r>
            <a:r>
              <a:rPr lang="en-US" sz="1500" dirty="0"/>
              <a:t>, instance </a:t>
            </a:r>
            <a:r>
              <a:rPr lang="en-US" sz="1500" dirty="0" err="1"/>
              <a:t>uc</a:t>
            </a:r>
            <a:r>
              <a:rPr lang="en-US" sz="1500" dirty="0"/>
              <a:t>; </a:t>
            </a:r>
            <a:r>
              <a:rPr lang="en-US" sz="1500" b="1" dirty="0" err="1"/>
              <a:t>PerfectFailureDetector</a:t>
            </a:r>
            <a:r>
              <a:rPr lang="en-US" sz="1500" dirty="0"/>
              <a:t>, instance P.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utrb</a:t>
            </a:r>
            <a:r>
              <a:rPr lang="en-US" sz="1500" dirty="0"/>
              <a:t>, Init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proposal := ⊥ 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utrb</a:t>
            </a:r>
            <a:r>
              <a:rPr lang="en-US" sz="1500" dirty="0"/>
              <a:t>, Broadcast | m &gt; </a:t>
            </a:r>
            <a:r>
              <a:rPr lang="en-US" sz="1500" b="1" dirty="0"/>
              <a:t>do</a:t>
            </a: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	trigger</a:t>
            </a:r>
            <a:r>
              <a:rPr lang="en-US" sz="1500" dirty="0"/>
              <a:t> &lt; </a:t>
            </a:r>
            <a:r>
              <a:rPr lang="en-US" sz="1500" dirty="0" err="1"/>
              <a:t>beb</a:t>
            </a:r>
            <a:r>
              <a:rPr lang="en-US" sz="1500" dirty="0"/>
              <a:t>, Broadcast | m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beb</a:t>
            </a:r>
            <a:r>
              <a:rPr lang="en-US" sz="1500" dirty="0"/>
              <a:t>, Deliver | </a:t>
            </a:r>
            <a:r>
              <a:rPr lang="en-US" sz="1500" dirty="0" err="1"/>
              <a:t>src</a:t>
            </a:r>
            <a:r>
              <a:rPr lang="en-US" sz="1500" dirty="0"/>
              <a:t>, m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if</a:t>
            </a:r>
            <a:r>
              <a:rPr lang="en-US" sz="1500" dirty="0"/>
              <a:t> proposal = ⊥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proposal := m;</a:t>
            </a:r>
          </a:p>
          <a:p>
            <a:pPr marL="0" indent="0">
              <a:buNone/>
            </a:pPr>
            <a:r>
              <a:rPr lang="en-US" sz="1500" dirty="0"/>
              <a:t>	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uc</a:t>
            </a:r>
            <a:r>
              <a:rPr lang="en-US" sz="1500" dirty="0"/>
              <a:t>, Propose | proposal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58A6B-5EBC-4B78-9D3C-0BB96B792C11}"/>
              </a:ext>
            </a:extLst>
          </p:cNvPr>
          <p:cNvSpPr/>
          <p:nvPr/>
        </p:nvSpPr>
        <p:spPr>
          <a:xfrm>
            <a:off x="4483100" y="1840448"/>
            <a:ext cx="4572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&lt; P, Crash | p &gt;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p =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∧ proposal = ⊥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then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	proposal := </a:t>
            </a:r>
            <a:r>
              <a:rPr lang="en-US" sz="1600" b="1" dirty="0">
                <a:solidFill>
                  <a:srgbClr val="202124"/>
                </a:solidFill>
                <a:latin typeface="Google Sans"/>
              </a:rPr>
              <a:t>△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Propose | proposal &gt;;</a:t>
            </a:r>
          </a:p>
          <a:p>
            <a:pPr marL="0" indent="0">
              <a:buNone/>
            </a:pP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Decide | decided &gt;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utrb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Deliver |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decided &gt;;</a:t>
            </a:r>
          </a:p>
        </p:txBody>
      </p:sp>
    </p:spTree>
    <p:extLst>
      <p:ext uri="{BB962C8B-B14F-4D97-AF65-F5344CB8AC3E}">
        <p14:creationId xmlns:p14="http://schemas.microsoft.com/office/powerpoint/2010/main" val="291716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EF5D-A006-4E71-A7F8-6F9C8C82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24C2A5C5-5E06-43F4-9877-3C5E486F4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" y="17273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9E754E6-8AE7-40E2-A85A-CDCFFC5AC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225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8672988C-BA07-4FFF-BDE6-1E789E2DB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7179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538EFD2-CF9E-4AE8-9DF4-EB98552D4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0895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7BED13DB-39A1-459E-BB0B-113F3D21E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750" y="46991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025D22C9-2BFC-416A-8636-1C33C3C0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128963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 err="1"/>
              <a:t>trbBroadcast</a:t>
            </a:r>
            <a:r>
              <a:rPr lang="fr-CH" altLang="en-US" sz="2800" dirty="0"/>
              <a:t>(m)</a:t>
            </a:r>
            <a:endParaRPr lang="en-GB" altLang="en-US" sz="2800" dirty="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D6BCE98A-8E21-4CAF-8842-B4CC44E15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135267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C5AEC899-7B70-4332-A015-B50B14F14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712913"/>
            <a:ext cx="2498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 trbDeliver(m)</a:t>
            </a:r>
            <a:endParaRPr lang="en-GB" altLang="en-US" sz="2800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8F60BB5E-162F-4A87-A051-7F07A659C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1750" y="439432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240E044A-C509-4309-90C9-80C081C6A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3673600"/>
            <a:ext cx="268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 trbDeliver(m)</a:t>
            </a:r>
            <a:endParaRPr lang="en-GB" altLang="en-US" sz="2800"/>
          </a:p>
        </p:txBody>
      </p:sp>
      <p:cxnSp>
        <p:nvCxnSpPr>
          <p:cNvPr id="15" name="Straight Arrow Connector 21">
            <a:extLst>
              <a:ext uri="{FF2B5EF4-FFF2-40B4-BE49-F238E27FC236}">
                <a16:creationId xmlns:a16="http://schemas.microsoft.com/office/drawing/2014/main" id="{F056E52A-9160-406F-AB76-4E46DD49E482}"/>
              </a:ext>
            </a:extLst>
          </p:cNvPr>
          <p:cNvCxnSpPr>
            <a:cxnSpLocks noChangeShapeType="1"/>
            <a:stCxn id="18" idx="7"/>
          </p:cNvCxnSpPr>
          <p:nvPr/>
        </p:nvCxnSpPr>
        <p:spPr bwMode="auto">
          <a:xfrm flipV="1">
            <a:off x="1493838" y="1733675"/>
            <a:ext cx="1163637" cy="1082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Straight Arrow Connector 23">
            <a:extLst>
              <a:ext uri="{FF2B5EF4-FFF2-40B4-BE49-F238E27FC236}">
                <a16:creationId xmlns:a16="http://schemas.microsoft.com/office/drawing/2014/main" id="{8013969C-6967-403B-8EDA-F7F04CFE65C1}"/>
              </a:ext>
            </a:extLst>
          </p:cNvPr>
          <p:cNvCxnSpPr>
            <a:cxnSpLocks noChangeShapeType="1"/>
            <a:stCxn id="18" idx="5"/>
          </p:cNvCxnSpPr>
          <p:nvPr/>
        </p:nvCxnSpPr>
        <p:spPr bwMode="auto">
          <a:xfrm>
            <a:off x="1493838" y="3065588"/>
            <a:ext cx="885825" cy="16335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7" name="Line 2">
            <a:extLst>
              <a:ext uri="{FF2B5EF4-FFF2-40B4-BE49-F238E27FC236}">
                <a16:creationId xmlns:a16="http://schemas.microsoft.com/office/drawing/2014/main" id="{D729C519-0B3E-4749-9818-D30A89FC2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63" y="29322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99DD71AE-A0CD-4471-87E1-B141D794B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765550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6EAA3E7D-3D69-47F2-A1F9-5E662C9CD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4538" y="27099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9B1FD5C4-21E6-4972-BA70-FECE852A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2070225"/>
            <a:ext cx="2498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 trbDeliver(m)</a:t>
            </a:r>
            <a:endParaRPr lang="en-GB" altLang="en-US" sz="2800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794A3C97-9742-4756-88AD-6A9A00C9D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575" y="1252663"/>
            <a:ext cx="249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/>
              <a:t>propose(m)</a:t>
            </a:r>
            <a:endParaRPr lang="en-GB" altLang="en-US" sz="200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675776E3-75D8-40D8-8696-57F2ABDD4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50" y="2556000"/>
            <a:ext cx="249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/>
              <a:t>propose(m)</a:t>
            </a:r>
            <a:endParaRPr lang="en-GB" altLang="en-US" sz="2000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FBB23B7E-FFB8-4088-A5BC-F59E0C69A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4245100"/>
            <a:ext cx="249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/>
              <a:t>propose(m)</a:t>
            </a:r>
            <a:endParaRPr lang="en-GB" altLang="en-US" sz="2000"/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FB4574C1-BC16-4FE4-85F4-04EA9B0BB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2688" y="1349500"/>
            <a:ext cx="250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decide(m)</a:t>
            </a:r>
            <a:endParaRPr lang="en-GB" altLang="en-US" sz="2000" dirty="0"/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B0C03F48-3B5E-4B2B-BD4C-7CEAA844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2541713"/>
            <a:ext cx="249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decide(m)</a:t>
            </a:r>
            <a:endParaRPr lang="en-GB" altLang="en-US" sz="2000" dirty="0"/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5320A025-1F29-4DEE-B887-A58D0B52E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314950"/>
            <a:ext cx="250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decide(m)</a:t>
            </a:r>
            <a:endParaRPr lang="en-GB" altLang="en-US" sz="2000" dirty="0"/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89E9DBE0-2CD5-4886-A4C8-B9BF8D8B1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6369" y="1292475"/>
            <a:ext cx="1093787" cy="3698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2E993EC4-C64E-4DD5-9EA2-8687A840189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34632" y="3163219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101629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8B83-EB3D-4E55-9E27-1D52994A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DCB32C1D-E193-4265-B34C-07E76D49F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1384300"/>
            <a:ext cx="1093787" cy="3698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FB4A2947-7A58-45A0-BF1A-D9C6086C7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" y="17653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F1993F2-2432-45A3-B1BA-4703BB32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14605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16638B8-3D8B-4CD8-A9E8-A8A33F671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27559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F6EDCA33-3017-44B0-A3C6-4ED7E04B2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41275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238E03BB-2552-4365-95A3-43B38E5CD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47371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47301EEF-BA5A-405F-AC0B-5FEC46880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216693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trbBroadcast(m)</a:t>
            </a:r>
            <a:endParaRPr lang="en-GB" altLang="en-US" sz="2800" dirty="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EE9D93CD-B33C-4C39-A3B3-06F28FDA5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5013" y="13906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DDCCF3A7-4907-4FBA-A007-6A498162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38" y="750888"/>
            <a:ext cx="2498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 trbDeliver(m)</a:t>
            </a:r>
            <a:endParaRPr lang="en-GB" altLang="en-US" sz="2800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E5FFCCD0-B762-44F1-B7B9-875530C5F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44323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5D7774D6-7CC3-4277-8FD1-88D992512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138" y="3711575"/>
            <a:ext cx="268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 trbDeliver(m)</a:t>
            </a:r>
            <a:endParaRPr lang="en-GB" altLang="en-US" sz="2800"/>
          </a:p>
        </p:txBody>
      </p:sp>
      <p:cxnSp>
        <p:nvCxnSpPr>
          <p:cNvPr id="15" name="Straight Arrow Connector 23">
            <a:extLst>
              <a:ext uri="{FF2B5EF4-FFF2-40B4-BE49-F238E27FC236}">
                <a16:creationId xmlns:a16="http://schemas.microsoft.com/office/drawing/2014/main" id="{3C162D07-83BF-41EB-BD2E-40C42ACCF0E6}"/>
              </a:ext>
            </a:extLst>
          </p:cNvPr>
          <p:cNvCxnSpPr>
            <a:cxnSpLocks noChangeShapeType="1"/>
            <a:stCxn id="17" idx="5"/>
          </p:cNvCxnSpPr>
          <p:nvPr/>
        </p:nvCxnSpPr>
        <p:spPr bwMode="auto">
          <a:xfrm>
            <a:off x="1443038" y="3103563"/>
            <a:ext cx="885825" cy="16335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" name="Line 2">
            <a:extLst>
              <a:ext uri="{FF2B5EF4-FFF2-40B4-BE49-F238E27FC236}">
                <a16:creationId xmlns:a16="http://schemas.microsoft.com/office/drawing/2014/main" id="{BBB67A10-91AE-406A-8865-5FFA07BE9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3" y="2970213"/>
            <a:ext cx="3254375" cy="79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DB4A4117-A7E8-4442-84D5-AB6417D31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80352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2AAD45DA-F391-4B26-B9B3-92EB44A0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1263650"/>
            <a:ext cx="25003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propose(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000" dirty="0"/>
              <a:t>)</a:t>
            </a:r>
            <a:endParaRPr lang="en-GB" altLang="en-US" sz="2000" dirty="0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2321E562-0B3B-4B96-A64B-89525F59F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4283075"/>
            <a:ext cx="249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/>
              <a:t>propose(m)</a:t>
            </a:r>
            <a:endParaRPr lang="en-GB" altLang="en-US" sz="2000"/>
          </a:p>
        </p:txBody>
      </p:sp>
      <p:sp>
        <p:nvSpPr>
          <p:cNvPr id="20" name="TextBox 31">
            <a:extLst>
              <a:ext uri="{FF2B5EF4-FFF2-40B4-BE49-F238E27FC236}">
                <a16:creationId xmlns:a16="http://schemas.microsoft.com/office/drawing/2014/main" id="{F4C73568-23DB-4A8F-A0CF-44D1A30AFF1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33838" y="3227388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CONS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2DFC9CCF-AAE8-4DA7-A90D-A371A5502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888" y="1387475"/>
            <a:ext cx="250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decide(m)</a:t>
            </a:r>
            <a:endParaRPr lang="en-GB" altLang="en-US" sz="2000" dirty="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06DFF6F7-DD4B-410F-874C-BBC97BA9C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725" y="4352925"/>
            <a:ext cx="250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decide(m)</a:t>
            </a:r>
            <a:endParaRPr lang="en-GB" altLang="en-US" sz="2000" dirty="0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159689A0-0D7B-4A32-A81D-073974D494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4263" y="265271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8CDCF85F-5DA0-4349-820A-FB8C894BD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0463" y="257651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AFD16BCD-3BA5-4FA3-BAE6-A74127C5B9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35956" y="1214563"/>
            <a:ext cx="365919" cy="5158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6" name="TextBox 39">
            <a:extLst>
              <a:ext uri="{FF2B5EF4-FFF2-40B4-BE49-F238E27FC236}">
                <a16:creationId xmlns:a16="http://schemas.microsoft.com/office/drawing/2014/main" id="{18768215-C958-4596-ADC7-A0AC8C33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778794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crash,p2</a:t>
            </a:r>
          </a:p>
        </p:txBody>
      </p:sp>
    </p:spTree>
    <p:extLst>
      <p:ext uri="{BB962C8B-B14F-4D97-AF65-F5344CB8AC3E}">
        <p14:creationId xmlns:p14="http://schemas.microsoft.com/office/powerpoint/2010/main" val="310477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5427-BF57-4533-8C83-3DF9F308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3D107325-CA8B-4166-9613-FC2FA22AE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1763" y="1308100"/>
            <a:ext cx="1093787" cy="36988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BC0A0599-ED9E-4997-AA98-C6BF0A6D5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891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456D079-6C24-40AD-B553-AC7D79184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84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FC6A6C5-CD7C-4B17-BF7C-DE0FB72F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6797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C4FF255-C1FE-4C35-89F3-86BA1FBF7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051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95F3A0EA-C402-4D2E-BCD9-4AB38BDD4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6609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F3E9B949-18AA-43C7-A694-1F94ECC10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09073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trbBroadcast(m)</a:t>
            </a:r>
            <a:endParaRPr lang="en-GB" altLang="en-US" sz="280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D07415CE-CA2B-4957-B028-7DE5EC06D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13144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8589FAC9-F9B2-49F9-B355-8553CE059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9988" y="674688"/>
            <a:ext cx="2498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trbDeliver(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800" dirty="0"/>
              <a:t>)</a:t>
            </a:r>
            <a:endParaRPr lang="en-GB" altLang="en-US" sz="2800" dirty="0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46A765C4-D2F9-4640-8E76-49493C30C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3561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0CE553AC-E176-4D3A-BDC1-61C18275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188" y="3635375"/>
            <a:ext cx="2689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trbDeliver(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800" dirty="0"/>
              <a:t>)</a:t>
            </a:r>
            <a:endParaRPr lang="en-GB" altLang="en-US" sz="2800" dirty="0"/>
          </a:p>
        </p:txBody>
      </p:sp>
      <p:sp>
        <p:nvSpPr>
          <p:cNvPr id="15" name="Line 2">
            <a:extLst>
              <a:ext uri="{FF2B5EF4-FFF2-40B4-BE49-F238E27FC236}">
                <a16:creationId xmlns:a16="http://schemas.microsoft.com/office/drawing/2014/main" id="{301A0BBC-D108-413B-ADC9-57A5D36CF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3" y="2894013"/>
            <a:ext cx="3254375" cy="79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3C37B9-F584-4AC6-802B-B640A8135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38" y="272732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BA5FA743-E8D8-4069-937B-46F3DC046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138" y="1187450"/>
            <a:ext cx="250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propose(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000" dirty="0"/>
              <a:t>)</a:t>
            </a:r>
            <a:endParaRPr lang="en-GB" altLang="en-US" sz="2000" dirty="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9C64102A-3208-4052-9823-700007A6D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4206875"/>
            <a:ext cx="2498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propose(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000" dirty="0"/>
              <a:t>)</a:t>
            </a:r>
            <a:endParaRPr lang="en-GB" altLang="en-US" sz="2000" dirty="0"/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FD3D32B6-FA88-459B-8D93-8B8AB436666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52888" y="3151188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CONS</a:t>
            </a: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11404AE2-052B-424C-B7CB-78C54686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938" y="1311275"/>
            <a:ext cx="2500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000" dirty="0"/>
              <a:t>)</a:t>
            </a:r>
            <a:endParaRPr lang="en-GB" altLang="en-US" sz="2000" dirty="0"/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35969949-C126-4A94-A139-2B0936799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4276725"/>
            <a:ext cx="250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000" dirty="0"/>
              <a:t>decide(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000" dirty="0"/>
              <a:t>)</a:t>
            </a:r>
            <a:endParaRPr lang="en-GB" altLang="en-US" sz="2000" dirty="0"/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98B28CE4-2BD7-4C5A-91CF-042AB4EB89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3313" y="257651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03A74262-CA4F-4991-B9AE-4F9766407E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250031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24" name="Straight Arrow Connector 26">
            <a:extLst>
              <a:ext uri="{FF2B5EF4-FFF2-40B4-BE49-F238E27FC236}">
                <a16:creationId xmlns:a16="http://schemas.microsoft.com/office/drawing/2014/main" id="{BE1042DE-DF3E-4DDE-B00A-50C153F457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12132" y="1294607"/>
            <a:ext cx="508793" cy="35956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25" name="TextBox 27">
            <a:extLst>
              <a:ext uri="{FF2B5EF4-FFF2-40B4-BE49-F238E27FC236}">
                <a16:creationId xmlns:a16="http://schemas.microsoft.com/office/drawing/2014/main" id="{B6044C87-B209-43FD-968E-27DEDE26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382" y="859632"/>
            <a:ext cx="1069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crash,p2</a:t>
            </a:r>
          </a:p>
        </p:txBody>
      </p:sp>
      <p:cxnSp>
        <p:nvCxnSpPr>
          <p:cNvPr id="26" name="Straight Arrow Connector 29">
            <a:extLst>
              <a:ext uri="{FF2B5EF4-FFF2-40B4-BE49-F238E27FC236}">
                <a16:creationId xmlns:a16="http://schemas.microsoft.com/office/drawing/2014/main" id="{2C3FD215-BCCC-4D3D-8006-D52D68314C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20110" y="1314450"/>
            <a:ext cx="669078" cy="33194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321449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69D4-D346-46EE-BF5F-E8A33189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</a:t>
            </a:r>
            <a:r>
              <a:rPr lang="en-US" dirty="0" err="1"/>
              <a:t>utrb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A5FB-51EA-4E7A-827B-5829FEF6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other value is proposed to consensus, the property follows by consensus Validity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9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E9D3-3C1A-4FE3-85EF-3BBD114B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</a:t>
            </a:r>
            <a:r>
              <a:rPr lang="en-US" dirty="0" err="1"/>
              <a:t>utrb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413A-420C-4E78-BBF7-D7EDA37F1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50" y="949504"/>
            <a:ext cx="8451850" cy="381843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Validity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Since </a:t>
            </a:r>
            <a:r>
              <a:rPr lang="en-US" dirty="0" err="1"/>
              <a:t>src</a:t>
            </a:r>
            <a:r>
              <a:rPr lang="en-US" dirty="0"/>
              <a:t> is correct, by </a:t>
            </a:r>
            <a:r>
              <a:rPr lang="en-US" dirty="0" err="1"/>
              <a:t>bebBroadcast</a:t>
            </a:r>
            <a:r>
              <a:rPr lang="en-US" dirty="0"/>
              <a:t> Validity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Every correct process delivers m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By Strong accuracy P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no process changes proposal to </a:t>
            </a:r>
            <a:r>
              <a:rPr lang="en-US" b="1" dirty="0">
                <a:solidFill>
                  <a:srgbClr val="202124"/>
                </a:solidFill>
                <a:latin typeface="Google Sans"/>
              </a:rPr>
              <a:t>△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Hence, every process proposes m to consensus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dirty="0"/>
              <a:t>m is the only possible decision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trbDelivers</a:t>
            </a:r>
            <a:r>
              <a:rPr lang="en-US" dirty="0"/>
              <a:t> m </a:t>
            </a:r>
          </a:p>
        </p:txBody>
      </p:sp>
    </p:spTree>
    <p:extLst>
      <p:ext uri="{BB962C8B-B14F-4D97-AF65-F5344CB8AC3E}">
        <p14:creationId xmlns:p14="http://schemas.microsoft.com/office/powerpoint/2010/main" val="9866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0CFA-E473-4135-8089-51FFED5B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</a:t>
            </a:r>
            <a:r>
              <a:rPr lang="en-US" dirty="0" err="1"/>
              <a:t>utrb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08F7-A46D-4F38-AD1F-7A76CCBF2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686800" cy="3818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Uniform Agreement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Consensus Uniform Agreement</a:t>
            </a:r>
          </a:p>
          <a:p>
            <a:endParaRPr lang="en-US" dirty="0"/>
          </a:p>
          <a:p>
            <a:r>
              <a:rPr lang="en-US" dirty="0"/>
              <a:t>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</a:t>
            </a:r>
            <a:r>
              <a:rPr lang="en-US" dirty="0" err="1"/>
              <a:t>bebBroadcast</a:t>
            </a:r>
            <a:r>
              <a:rPr lang="en-US" dirty="0"/>
              <a:t> No Duplication and strong completeness of 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Every process proposes to consensus (exactly once)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Consensus Termination, Integrity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2F37-E19A-480B-90DC-577B6290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P necessary for </a:t>
            </a:r>
            <a:r>
              <a:rPr lang="en-US" dirty="0" err="1"/>
              <a:t>utrb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35E2-5147-4183-954C-01D5E70B5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49504"/>
            <a:ext cx="8864600" cy="3818430"/>
          </a:xfrm>
        </p:spPr>
        <p:txBody>
          <a:bodyPr>
            <a:normAutofit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What is the weakest failure detector for </a:t>
            </a:r>
            <a:r>
              <a:rPr lang="en-US" altLang="en-US" sz="2200" dirty="0" err="1">
                <a:ea typeface="ＭＳ Ｐゴシック" panose="020B0600070205080204" pitchFamily="34" charset="-128"/>
              </a:rPr>
              <a:t>utrb</a:t>
            </a:r>
            <a:r>
              <a:rPr lang="en-US" altLang="en-US" sz="2200" dirty="0">
                <a:ea typeface="ＭＳ Ｐゴシック" panose="020B0600070205080204" pitchFamily="34" charset="-128"/>
              </a:rPr>
              <a:t>?</a:t>
            </a:r>
          </a:p>
          <a:p>
            <a:endParaRPr lang="en-US" sz="2200" dirty="0"/>
          </a:p>
          <a:p>
            <a:r>
              <a:rPr lang="en-US" sz="2200" dirty="0"/>
              <a:t>Exercise 9.1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Prove that P is the weakest failure detector to implement </a:t>
            </a:r>
            <a:r>
              <a:rPr lang="en-US" sz="2200" dirty="0" err="1"/>
              <a:t>utrb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dirty="0"/>
              <a:t>Hint: Try to implement P assuming </a:t>
            </a:r>
            <a:r>
              <a:rPr lang="en-US" sz="2200" dirty="0" err="1"/>
              <a:t>utrb</a:t>
            </a:r>
            <a:r>
              <a:rPr lang="en-US" sz="2200" dirty="0"/>
              <a:t> (and reliable channels)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200" dirty="0"/>
              <a:t>This would mean that P and </a:t>
            </a:r>
            <a:r>
              <a:rPr lang="en-US" sz="2200" dirty="0" err="1"/>
              <a:t>utrb</a:t>
            </a:r>
            <a:r>
              <a:rPr lang="en-US" sz="2200" dirty="0"/>
              <a:t> are equivalent in a system with reliable channels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61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03D7-666F-4BA3-990F-E4EC10DB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60C8-E527-4BE2-A86F-C13BDD30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Last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Byzantine consensus: PBFT, </a:t>
            </a:r>
            <a:r>
              <a:rPr lang="en-US" dirty="0" err="1"/>
              <a:t>HotStuff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62A9-0763-4DD5-996D-2FDC6B69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CEFC-B680-46A4-B11C-D44E779C8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65820" cy="3818430"/>
          </a:xfrm>
        </p:spPr>
        <p:txBody>
          <a:bodyPr/>
          <a:lstStyle/>
          <a:p>
            <a:r>
              <a:rPr lang="en-US" dirty="0"/>
              <a:t>In some distributed applications, processes need to know which processes are participating in the computation and which are not</a:t>
            </a:r>
          </a:p>
          <a:p>
            <a:endParaRPr lang="en-US" dirty="0"/>
          </a:p>
          <a:p>
            <a:r>
              <a:rPr lang="en-US" dirty="0"/>
              <a:t>Failure detectors?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provide such information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however, that information is not </a:t>
            </a:r>
            <a:r>
              <a:rPr lang="en-US" b="1" dirty="0"/>
              <a:t>coordinated</a:t>
            </a:r>
            <a:r>
              <a:rPr lang="en-US" dirty="0"/>
              <a:t> even if the failure detector is perfect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DB8B-4562-415A-A406-95BE6D8D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Failure Detector (P)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021B5D0C-992F-48A2-A07F-3594C806E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987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AF246AE1-FD98-47F5-B13D-9CABFE4AB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692525"/>
            <a:ext cx="2665412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18EE266-98BC-494B-AF44-F2B0444C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939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8F8530C-E011-49FC-9656-A5AA1CF58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893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2291118-71C8-4A59-9323-79D39E6E5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23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p4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C0C5FC3-5752-4C8D-BAE3-F7D23FB29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4705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20">
            <a:extLst>
              <a:ext uri="{FF2B5EF4-FFF2-40B4-BE49-F238E27FC236}">
                <a16:creationId xmlns:a16="http://schemas.microsoft.com/office/drawing/2014/main" id="{5BB48CA9-2507-4016-8426-E272B53EFB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2476625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F9662B85-D935-4167-BB0C-F9F844C74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233216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27">
            <a:extLst>
              <a:ext uri="{FF2B5EF4-FFF2-40B4-BE49-F238E27FC236}">
                <a16:creationId xmlns:a16="http://schemas.microsoft.com/office/drawing/2014/main" id="{C98C4802-4BBB-4FF8-87CA-3A449DEF1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9733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  <p:sp>
        <p:nvSpPr>
          <p:cNvPr id="13" name="Line 36">
            <a:extLst>
              <a:ext uri="{FF2B5EF4-FFF2-40B4-BE49-F238E27FC236}">
                <a16:creationId xmlns:a16="http://schemas.microsoft.com/office/drawing/2014/main" id="{2956F9C5-2F0B-4F7A-ADCB-361B7065A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119392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37">
            <a:extLst>
              <a:ext uri="{FF2B5EF4-FFF2-40B4-BE49-F238E27FC236}">
                <a16:creationId xmlns:a16="http://schemas.microsoft.com/office/drawing/2014/main" id="{B617D6A1-538C-4520-8FE3-8A88B9803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713" y="712913"/>
            <a:ext cx="3062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400" dirty="0"/>
              <a:t> crashed={p2,p3}</a:t>
            </a:r>
            <a:endParaRPr lang="en-GB" altLang="en-US" sz="2400" dirty="0"/>
          </a:p>
        </p:txBody>
      </p:sp>
      <p:sp>
        <p:nvSpPr>
          <p:cNvPr id="15" name="Line 40">
            <a:extLst>
              <a:ext uri="{FF2B5EF4-FFF2-40B4-BE49-F238E27FC236}">
                <a16:creationId xmlns:a16="http://schemas.microsoft.com/office/drawing/2014/main" id="{5242EEA0-2CB3-4710-B90F-5336BEB31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2513" y="13368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41">
            <a:extLst>
              <a:ext uri="{FF2B5EF4-FFF2-40B4-BE49-F238E27FC236}">
                <a16:creationId xmlns:a16="http://schemas.microsoft.com/office/drawing/2014/main" id="{C31AF4BB-46C2-4128-8D54-E75C840A3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814513"/>
            <a:ext cx="2611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400" dirty="0"/>
              <a:t> crashed={p2}</a:t>
            </a:r>
            <a:endParaRPr lang="en-GB" altLang="en-US" sz="2400" dirty="0"/>
          </a:p>
        </p:txBody>
      </p:sp>
      <p:sp>
        <p:nvSpPr>
          <p:cNvPr id="17" name="Line 42">
            <a:extLst>
              <a:ext uri="{FF2B5EF4-FFF2-40B4-BE49-F238E27FC236}">
                <a16:creationId xmlns:a16="http://schemas.microsoft.com/office/drawing/2014/main" id="{5B57F9B3-CC8A-436E-84B0-5F2A4AFBC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5263" y="4218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44">
            <a:extLst>
              <a:ext uri="{FF2B5EF4-FFF2-40B4-BE49-F238E27FC236}">
                <a16:creationId xmlns:a16="http://schemas.microsoft.com/office/drawing/2014/main" id="{C30ADDC9-CD41-4FC3-AC1E-89B2087FF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2054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Text Box 45">
            <a:extLst>
              <a:ext uri="{FF2B5EF4-FFF2-40B4-BE49-F238E27FC236}">
                <a16:creationId xmlns:a16="http://schemas.microsoft.com/office/drawing/2014/main" id="{4B388FAE-F1F7-47EB-9FC4-3010BE657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63" y="3589463"/>
            <a:ext cx="2300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400"/>
              <a:t> crashed={p3}</a:t>
            </a:r>
            <a:endParaRPr lang="en-GB" altLang="en-US" sz="2400"/>
          </a:p>
        </p:txBody>
      </p:sp>
      <p:sp>
        <p:nvSpPr>
          <p:cNvPr id="20" name="Line 46">
            <a:extLst>
              <a:ext uri="{FF2B5EF4-FFF2-40B4-BE49-F238E27FC236}">
                <a16:creationId xmlns:a16="http://schemas.microsoft.com/office/drawing/2014/main" id="{339B6079-9EF5-4DBD-9456-3D0AAAC7B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4218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47">
            <a:extLst>
              <a:ext uri="{FF2B5EF4-FFF2-40B4-BE49-F238E27FC236}">
                <a16:creationId xmlns:a16="http://schemas.microsoft.com/office/drawing/2014/main" id="{0E87935A-06C2-43B0-B310-B2449C933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3740275"/>
            <a:ext cx="2301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400" dirty="0" err="1"/>
              <a:t>crashed</a:t>
            </a:r>
            <a:r>
              <a:rPr lang="fr-CH" altLang="en-US" sz="2400" dirty="0"/>
              <a:t>={}</a:t>
            </a:r>
            <a:endParaRPr lang="en-GB" altLang="en-US" sz="2400" dirty="0"/>
          </a:p>
        </p:txBody>
      </p:sp>
      <p:sp>
        <p:nvSpPr>
          <p:cNvPr id="22" name="Line 48">
            <a:extLst>
              <a:ext uri="{FF2B5EF4-FFF2-40B4-BE49-F238E27FC236}">
                <a16:creationId xmlns:a16="http://schemas.microsoft.com/office/drawing/2014/main" id="{127BECEA-69E6-46CC-A625-CE3E1EE32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413250"/>
            <a:ext cx="2665412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49">
            <a:extLst>
              <a:ext uri="{FF2B5EF4-FFF2-40B4-BE49-F238E27FC236}">
                <a16:creationId xmlns:a16="http://schemas.microsoft.com/office/drawing/2014/main" id="{07B4BE87-08C9-4BB0-9895-1699F4990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100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24" name="Line 50">
            <a:extLst>
              <a:ext uri="{FF2B5EF4-FFF2-40B4-BE49-F238E27FC236}">
                <a16:creationId xmlns:a16="http://schemas.microsoft.com/office/drawing/2014/main" id="{81091E54-A130-48ED-AFC3-2623A358D0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9113" y="319735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51">
            <a:extLst>
              <a:ext uri="{FF2B5EF4-FFF2-40B4-BE49-F238E27FC236}">
                <a16:creationId xmlns:a16="http://schemas.microsoft.com/office/drawing/2014/main" id="{FD8E3BEB-EC60-4520-A993-DC8A640ED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3052888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52">
            <a:extLst>
              <a:ext uri="{FF2B5EF4-FFF2-40B4-BE49-F238E27FC236}">
                <a16:creationId xmlns:a16="http://schemas.microsoft.com/office/drawing/2014/main" id="{B990D0FD-9131-4DAD-8A84-F2046B019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69411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749D0497-EC7C-4978-AB1F-FA15D8A2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38" y="3567238"/>
            <a:ext cx="30622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400"/>
              <a:t> crashed={p2,p3}</a:t>
            </a:r>
            <a:endParaRPr lang="en-GB" altLang="en-US" sz="2400"/>
          </a:p>
        </p:txBody>
      </p:sp>
    </p:spTree>
    <p:extLst>
      <p:ext uri="{BB962C8B-B14F-4D97-AF65-F5344CB8AC3E}">
        <p14:creationId xmlns:p14="http://schemas.microsoft.com/office/powerpoint/2010/main" val="80922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8795-732D-4C70-9CE2-3FAAF912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</a:t>
            </a:r>
            <a:br>
              <a:rPr lang="en-US" dirty="0"/>
            </a:br>
            <a:endParaRPr lang="en-US" dirty="0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22CD5D42-9560-4445-AFD8-7FF9B5D1E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397" y="1479391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E493EF2E-ABCA-4404-95F2-28ED2DDFB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985" y="2673191"/>
            <a:ext cx="2665412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D9A76D82-6CAC-41B9-BF5C-536858A8A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97" y="117459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67FF859F-42EF-41E4-B8D8-4E084F5E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97" y="2469991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70370B75-5798-4BBA-80B8-1038AE0B3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97" y="4113054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p4</a:t>
            </a:r>
            <a:endParaRPr lang="en-GB" altLang="en-US" sz="2800"/>
          </a:p>
        </p:txBody>
      </p:sp>
      <p:sp>
        <p:nvSpPr>
          <p:cNvPr id="27" name="Line 22">
            <a:extLst>
              <a:ext uri="{FF2B5EF4-FFF2-40B4-BE49-F238E27FC236}">
                <a16:creationId xmlns:a16="http://schemas.microsoft.com/office/drawing/2014/main" id="{4FFF3ED2-A731-456F-ACB6-C30DD5DE2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597" y="4451191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8696542D-B39F-46FD-B729-B5D2CDF98F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4910" y="2457291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B0950D4E-F05D-406C-98A3-AAAF771A2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935" y="2312829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5">
            <a:extLst>
              <a:ext uri="{FF2B5EF4-FFF2-40B4-BE49-F238E27FC236}">
                <a16:creationId xmlns:a16="http://schemas.microsoft.com/office/drawing/2014/main" id="{9F14E736-B490-4C6C-85C5-DC91F3864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197" y="1954054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03F0FBFA-4856-4575-BACB-CA7DB7A51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2622" y="411305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62CD5035-4508-4189-B23A-2AAEF38E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4197" y="657066"/>
            <a:ext cx="2449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 V1 = {p1,p4}</a:t>
            </a:r>
            <a:endParaRPr lang="en-GB" altLang="en-US" sz="2800"/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23FC5130-FC30-4551-84E3-1DC514518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997" y="4546441"/>
            <a:ext cx="2449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 V1 = {p1,p4}</a:t>
            </a:r>
            <a:endParaRPr lang="en-GB" altLang="en-US" sz="2800"/>
          </a:p>
        </p:txBody>
      </p:sp>
      <p:sp>
        <p:nvSpPr>
          <p:cNvPr id="34" name="Line 42">
            <a:extLst>
              <a:ext uri="{FF2B5EF4-FFF2-40B4-BE49-F238E27FC236}">
                <a16:creationId xmlns:a16="http://schemas.microsoft.com/office/drawing/2014/main" id="{03AFF33A-7C74-43AC-867A-39FCB9A52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3697" y="1161891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Line 43">
            <a:extLst>
              <a:ext uri="{FF2B5EF4-FFF2-40B4-BE49-F238E27FC236}">
                <a16:creationId xmlns:a16="http://schemas.microsoft.com/office/drawing/2014/main" id="{C32C1AE5-E8C7-4114-9559-9C28500FA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985" y="3393916"/>
            <a:ext cx="2665412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Text Box 44">
            <a:extLst>
              <a:ext uri="{FF2B5EF4-FFF2-40B4-BE49-F238E27FC236}">
                <a16:creationId xmlns:a16="http://schemas.microsoft.com/office/drawing/2014/main" id="{BADDC5FB-4688-482D-9574-E5D5CECD1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97" y="3178016"/>
            <a:ext cx="5854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altLang="en-US" sz="2800"/>
              <a:t>p</a:t>
            </a:r>
            <a:r>
              <a:rPr lang="en-US" altLang="en-US" sz="2800" dirty="0"/>
              <a:t>3</a:t>
            </a:r>
            <a:endParaRPr lang="en-GB" altLang="en-US" sz="2800" dirty="0"/>
          </a:p>
        </p:txBody>
      </p:sp>
      <p:sp>
        <p:nvSpPr>
          <p:cNvPr id="37" name="Line 45">
            <a:extLst>
              <a:ext uri="{FF2B5EF4-FFF2-40B4-BE49-F238E27FC236}">
                <a16:creationId xmlns:a16="http://schemas.microsoft.com/office/drawing/2014/main" id="{4791CDCF-C139-4957-81F9-FCB95F1D90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3472" y="3104991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8F098449-019A-4E3E-A672-7D2CEC365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935" y="3033554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Text Box 47">
            <a:extLst>
              <a:ext uri="{FF2B5EF4-FFF2-40B4-BE49-F238E27FC236}">
                <a16:creationId xmlns:a16="http://schemas.microsoft.com/office/drawing/2014/main" id="{A6DD0372-E859-4B21-93D4-A62416FC7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97" y="2674779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</p:spTree>
    <p:extLst>
      <p:ext uri="{BB962C8B-B14F-4D97-AF65-F5344CB8AC3E}">
        <p14:creationId xmlns:p14="http://schemas.microsoft.com/office/powerpoint/2010/main" val="1867089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555B-AB2F-4847-8FBC-1EAA0BFB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CCA1-BF74-4214-8A10-D761BF46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Tolerance focus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Group membership abstraction to coordinate the information about crashes</a:t>
            </a:r>
          </a:p>
          <a:p>
            <a:endParaRPr lang="en-US" dirty="0"/>
          </a:p>
          <a:p>
            <a:r>
              <a:rPr lang="en-US" dirty="0"/>
              <a:t>More generally,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/>
              <a:t> </a:t>
            </a:r>
            <a:r>
              <a:rPr lang="en-US" dirty="0"/>
              <a:t>group membership abstraction can also typically be used to coordinate the processes joining and leaving explicitly the set of processes (i.e., without crashes)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1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C1D6-6945-44CB-9C81-698093FB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107DA-B082-40F7-8971-8FA275BB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Like with a failure detector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processes are informed about failures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 say that the processes install views</a:t>
            </a:r>
          </a:p>
          <a:p>
            <a:endParaRPr lang="en-US" dirty="0"/>
          </a:p>
          <a:p>
            <a:r>
              <a:rPr lang="en-US" dirty="0"/>
              <a:t>Like with a perfect failure detector 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processes have accurate knowledge about failures  </a:t>
            </a:r>
          </a:p>
          <a:p>
            <a:endParaRPr lang="en-US" dirty="0"/>
          </a:p>
          <a:p>
            <a:r>
              <a:rPr lang="en-US" dirty="0"/>
              <a:t>Unlike with a perfect failure detector 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information about failures are coordinated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processes install the same sequence of views</a:t>
            </a:r>
          </a:p>
        </p:txBody>
      </p:sp>
    </p:spTree>
    <p:extLst>
      <p:ext uri="{BB962C8B-B14F-4D97-AF65-F5344CB8AC3E}">
        <p14:creationId xmlns:p14="http://schemas.microsoft.com/office/powerpoint/2010/main" val="209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9A13-D9EE-4B13-8454-288E4D9D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and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B7FEA-A302-48D9-BCE6-F897E518D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750" y="768350"/>
                <a:ext cx="8655050" cy="43053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Name: </a:t>
                </a:r>
                <a:r>
                  <a:rPr lang="en-US" dirty="0" err="1"/>
                  <a:t>GroupMembership</a:t>
                </a:r>
                <a:r>
                  <a:rPr lang="en-US" dirty="0"/>
                  <a:t>, instance gm.</a:t>
                </a:r>
              </a:p>
              <a:p>
                <a:endParaRPr lang="en-US" dirty="0"/>
              </a:p>
              <a:p>
                <a:r>
                  <a:rPr lang="en-US" dirty="0"/>
                  <a:t>Indication: &lt; gm, View | V &gt;: Installs a new view V = (id, M) with view identifier id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(0, 1, 2, ...) </a:t>
                </a:r>
                <a:r>
                  <a:rPr lang="en-US" dirty="0"/>
                  <a:t>and membership M.</a:t>
                </a:r>
              </a:p>
              <a:p>
                <a:endParaRPr lang="en-US" dirty="0"/>
              </a:p>
              <a:p>
                <a:r>
                  <a:rPr lang="en-US" dirty="0"/>
                  <a:t>Properties: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GM1. Monotonicity</a:t>
                </a:r>
                <a:r>
                  <a:rPr lang="en-US" dirty="0"/>
                  <a:t>: If a process p installs a view V = (id, M) and subsequently installs a view V' = (id', M'), then id &lt; id' and M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⊋</m:t>
                    </m:r>
                  </m:oMath>
                </a14:m>
                <a:r>
                  <a:rPr lang="en-US" dirty="0"/>
                  <a:t> M'.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GM2. Uniform Agreement</a:t>
                </a:r>
                <a:r>
                  <a:rPr lang="en-US" dirty="0"/>
                  <a:t>: If some process installs a view V = (id, M) and another process installs some view V' = (id, M'), then M = M'.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GM3. Completeness</a:t>
                </a:r>
                <a:r>
                  <a:rPr lang="en-US" dirty="0"/>
                  <a:t>: If a process p crashes, then eventually every correct process installs a view (id, M) such that 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M.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1" dirty="0"/>
                  <a:t>GM4. Accuracy</a:t>
                </a:r>
                <a:r>
                  <a:rPr lang="en-US" dirty="0"/>
                  <a:t>: If some process installs a view (id, M) with q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M for some process q ∈ Π, then q has crashed.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B7FEA-A302-48D9-BCE6-F897E518D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750" y="768350"/>
                <a:ext cx="8655050" cy="4305300"/>
              </a:xfrm>
              <a:blipFill>
                <a:blip r:embed="rId2"/>
                <a:stretch>
                  <a:fillRect l="-493" t="-2125" r="-141" b="-1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10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85D1-4817-4EF9-8A83-263082D8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Group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38D7A-39D2-4849-9E16-A930DB8D7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49" y="756233"/>
            <a:ext cx="8229600" cy="4230953"/>
          </a:xfrm>
        </p:spPr>
        <p:txBody>
          <a:bodyPr>
            <a:normAutofit/>
          </a:bodyPr>
          <a:lstStyle/>
          <a:p>
            <a:r>
              <a:rPr lang="en-US" sz="1500" dirty="0"/>
              <a:t>Implements: </a:t>
            </a:r>
            <a:r>
              <a:rPr lang="en-US" sz="1500" dirty="0" err="1"/>
              <a:t>GroupMembership</a:t>
            </a:r>
            <a:r>
              <a:rPr lang="en-US" sz="1500" dirty="0"/>
              <a:t>, instance gm.</a:t>
            </a:r>
          </a:p>
          <a:p>
            <a:r>
              <a:rPr lang="en-US" sz="1500" dirty="0"/>
              <a:t>Uses: </a:t>
            </a:r>
            <a:r>
              <a:rPr lang="en-US" sz="1500" dirty="0" err="1"/>
              <a:t>UniformConsensus</a:t>
            </a:r>
            <a:r>
              <a:rPr lang="en-US" sz="1500" dirty="0"/>
              <a:t> (multiple instance); </a:t>
            </a:r>
            <a:r>
              <a:rPr lang="en-US" sz="1500" b="1" dirty="0" err="1"/>
              <a:t>PerfectFailureDetector</a:t>
            </a:r>
            <a:r>
              <a:rPr lang="en-US" sz="1500" dirty="0"/>
              <a:t>, instance P.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gm, Init &gt; </a:t>
            </a:r>
            <a:r>
              <a:rPr lang="en-US" sz="1500" b="1" dirty="0"/>
              <a:t>do</a:t>
            </a:r>
          </a:p>
          <a:p>
            <a:pPr marL="400050" lvl="1" indent="0">
              <a:buNone/>
            </a:pPr>
            <a:r>
              <a:rPr lang="en-US" sz="1500" dirty="0"/>
              <a:t>(id, M) := (0, </a:t>
            </a:r>
            <a:r>
              <a:rPr lang="el-GR" sz="1500" dirty="0"/>
              <a:t>Π);</a:t>
            </a:r>
          </a:p>
          <a:p>
            <a:pPr marL="400050" lvl="1" indent="0">
              <a:buNone/>
            </a:pPr>
            <a:r>
              <a:rPr lang="en-US" sz="1500" dirty="0"/>
              <a:t>correct := </a:t>
            </a:r>
            <a:r>
              <a:rPr lang="el-GR" sz="1500" dirty="0"/>
              <a:t>Π;</a:t>
            </a:r>
          </a:p>
          <a:p>
            <a:pPr marL="400050" lvl="1" indent="0">
              <a:buNone/>
            </a:pPr>
            <a:r>
              <a:rPr lang="en-US" sz="1500" dirty="0"/>
              <a:t>wait := FALSE;</a:t>
            </a:r>
          </a:p>
          <a:p>
            <a:pPr marL="400050" lvl="1" indent="0">
              <a:buNone/>
            </a:pPr>
            <a:r>
              <a:rPr lang="en-US" sz="1500" b="1" dirty="0"/>
              <a:t>trigger</a:t>
            </a:r>
            <a:r>
              <a:rPr lang="en-US" sz="1500" dirty="0"/>
              <a:t> &lt; gm, View | (id, M )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P, Crash | p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correct := correct \ {p};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AD0798-95C3-4F3C-A2BD-4E829AAB667B}"/>
                  </a:ext>
                </a:extLst>
              </p:cNvPr>
              <p:cNvSpPr/>
              <p:nvPr/>
            </p:nvSpPr>
            <p:spPr>
              <a:xfrm>
                <a:off x="3830595" y="1640551"/>
                <a:ext cx="5197256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upon</a:t>
                </a:r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correct </a:t>
                </a: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</m:oMath>
                </a14:m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M ∧ wait = FALSE </a:t>
                </a:r>
                <a:r>
                  <a:rPr lang="en-US" sz="1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do</a:t>
                </a:r>
              </a:p>
              <a:p>
                <a:pPr lvl="1"/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id := id + 1;</a:t>
                </a:r>
              </a:p>
              <a:p>
                <a:pPr lvl="1"/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wait := TRUE;</a:t>
                </a:r>
              </a:p>
              <a:p>
                <a:pPr lvl="1"/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Initialize a new instance uc.id;</a:t>
                </a:r>
              </a:p>
              <a:p>
                <a:pPr lvl="1"/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trigger &lt; uc.id, Propose | correct &gt;;</a:t>
                </a:r>
              </a:p>
              <a:p>
                <a:pPr marL="0" indent="0">
                  <a:buNone/>
                </a:pPr>
                <a:endParaRPr lang="en-US" sz="15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1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upon event </a:t>
                </a:r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&lt; </a:t>
                </a:r>
                <a:r>
                  <a:rPr lang="en-US" sz="15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uc.i</a:t>
                </a:r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Decide | M' &gt; </a:t>
                </a:r>
                <a:r>
                  <a:rPr lang="en-US" sz="1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such that </a:t>
                </a:r>
                <a:r>
                  <a:rPr lang="en-US" sz="15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= id </a:t>
                </a:r>
                <a:r>
                  <a:rPr lang="en-US" sz="1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do</a:t>
                </a:r>
              </a:p>
              <a:p>
                <a:pPr lvl="1"/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M := M';</a:t>
                </a:r>
              </a:p>
              <a:p>
                <a:pPr lvl="1"/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wait := FALSE;</a:t>
                </a:r>
              </a:p>
              <a:p>
                <a:pPr lvl="1"/>
                <a:r>
                  <a:rPr lang="en-US" sz="15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trigger</a:t>
                </a:r>
                <a:r>
                  <a:rPr lang="en-US" sz="15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&lt; gm, View | (id, M) &gt;;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AD0798-95C3-4F3C-A2BD-4E829AAB6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95" y="1640551"/>
                <a:ext cx="5197256" cy="2400657"/>
              </a:xfrm>
              <a:prstGeom prst="rect">
                <a:avLst/>
              </a:prstGeom>
              <a:blipFill>
                <a:blip r:embed="rId2"/>
                <a:stretch>
                  <a:fillRect l="-469" t="-761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91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766E-7692-47C9-95B4-6A0E156A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6FFDBDC4-4D6B-4552-9F62-BC57D2A9B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750" y="15495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5828330B-3C73-49D1-98D3-735542235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" y="2311525"/>
            <a:ext cx="3581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418D125-D806-4816-8210-7920E1227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1320925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000"/>
              <a:t>p1</a:t>
            </a:r>
            <a:endParaRPr lang="en-GB" altLang="en-US" sz="20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B36D5A2-0730-427D-9AB0-44F651E8F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2095625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000"/>
              <a:t>p2</a:t>
            </a:r>
            <a:endParaRPr lang="en-GB" altLang="en-US" sz="20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C4DA9BD-EE51-442A-836A-D5FCD5F0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418318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000"/>
              <a:t>p4</a:t>
            </a:r>
            <a:endParaRPr lang="en-GB" altLang="en-US" sz="2000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4215697-62A7-4A71-843E-E3A8731AF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363" y="432765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636AFDF-A9DA-4B95-A20A-C16849D1E9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4450" y="195116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48AA87D-A58D-48C7-BE7E-6779A28FE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5888" y="2024188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2B5BA34-4C90-46F0-B6AB-244C38E6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7825" y="1806700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1800" b="1" i="1"/>
              <a:t>crash</a:t>
            </a:r>
            <a:endParaRPr lang="en-GB" altLang="en-US" sz="1800" b="1" i="1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98FB4C0B-0ADB-45D8-8F7A-FCFF683A8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6350" y="124472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7E6BF0D7-5FB3-4790-A575-EB5F0A694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5263" y="4040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5" name="Line 26">
            <a:extLst>
              <a:ext uri="{FF2B5EF4-FFF2-40B4-BE49-F238E27FC236}">
                <a16:creationId xmlns:a16="http://schemas.microsoft.com/office/drawing/2014/main" id="{39D8268C-E423-49AC-8C49-E278F5B47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6975" y="130346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EB31AB-6E7F-4EE5-B275-D3447D7AB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939925"/>
            <a:ext cx="4321175" cy="325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fr-CH" altLang="en-US" sz="1800" dirty="0"/>
              <a:t>propose(1, {p1,p2,p4}) </a:t>
            </a:r>
            <a:r>
              <a:rPr lang="fr-CH" altLang="en-US" sz="1800" dirty="0">
                <a:sym typeface="Wingdings" panose="05000000000000000000" pitchFamily="2" charset="2"/>
              </a:rPr>
              <a:t> (1,{</a:t>
            </a:r>
            <a:r>
              <a:rPr lang="fr-CH" altLang="en-US" sz="1800" dirty="0"/>
              <a:t>p1,p2,p4})</a:t>
            </a:r>
            <a:endParaRPr lang="en-GB" altLang="en-US" sz="2000" dirty="0">
              <a:sym typeface="Symbol" panose="05050102010706020507" pitchFamily="18" charset="2"/>
            </a:endParaRPr>
          </a:p>
        </p:txBody>
      </p:sp>
      <p:sp>
        <p:nvSpPr>
          <p:cNvPr id="17" name="Line 41">
            <a:extLst>
              <a:ext uri="{FF2B5EF4-FFF2-40B4-BE49-F238E27FC236}">
                <a16:creationId xmlns:a16="http://schemas.microsoft.com/office/drawing/2014/main" id="{CDE7AF75-9058-4C36-955E-04006AE52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41117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8" name="Line 42">
            <a:extLst>
              <a:ext uri="{FF2B5EF4-FFF2-40B4-BE49-F238E27FC236}">
                <a16:creationId xmlns:a16="http://schemas.microsoft.com/office/drawing/2014/main" id="{FD35CFA2-7943-4A41-86B8-806A9A392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00" y="3248150"/>
            <a:ext cx="3581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9" name="Text Box 43">
            <a:extLst>
              <a:ext uri="{FF2B5EF4-FFF2-40B4-BE49-F238E27FC236}">
                <a16:creationId xmlns:a16="http://schemas.microsoft.com/office/drawing/2014/main" id="{536313AC-5897-466C-A3AF-E75E2306A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750" y="2959225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000"/>
              <a:t>p3</a:t>
            </a:r>
            <a:endParaRPr lang="en-GB" altLang="en-US" sz="2000"/>
          </a:p>
        </p:txBody>
      </p:sp>
      <p:sp>
        <p:nvSpPr>
          <p:cNvPr id="20" name="Text Box 44">
            <a:extLst>
              <a:ext uri="{FF2B5EF4-FFF2-40B4-BE49-F238E27FC236}">
                <a16:creationId xmlns:a16="http://schemas.microsoft.com/office/drawing/2014/main" id="{C9FD7B13-05D4-40AA-B9EC-98CF58EB6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388" y="2671888"/>
            <a:ext cx="1524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1800" b="1" i="1"/>
              <a:t>crash</a:t>
            </a:r>
            <a:endParaRPr lang="en-GB" altLang="en-US" sz="1800" b="1" i="1"/>
          </a:p>
        </p:txBody>
      </p:sp>
      <p:sp>
        <p:nvSpPr>
          <p:cNvPr id="21" name="Line 45">
            <a:extLst>
              <a:ext uri="{FF2B5EF4-FFF2-40B4-BE49-F238E27FC236}">
                <a16:creationId xmlns:a16="http://schemas.microsoft.com/office/drawing/2014/main" id="{CD235080-6EB4-4228-B84B-8364D88382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1425" y="2959225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2" name="Line 46">
            <a:extLst>
              <a:ext uri="{FF2B5EF4-FFF2-40B4-BE49-F238E27FC236}">
                <a16:creationId xmlns:a16="http://schemas.microsoft.com/office/drawing/2014/main" id="{9CCEB894-FB89-41AC-9275-E21116025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4450" y="281635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A683D-E1C8-423F-B806-B9A4589C9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636" y="1937309"/>
            <a:ext cx="3333750" cy="32543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fr-CH" altLang="en-US" sz="1800" dirty="0"/>
              <a:t>propose(2,{p1,p4}) </a:t>
            </a:r>
            <a:r>
              <a:rPr lang="fr-CH" altLang="en-US" sz="1800" dirty="0">
                <a:sym typeface="Wingdings" panose="05000000000000000000" pitchFamily="2" charset="2"/>
              </a:rPr>
              <a:t> (2,{</a:t>
            </a:r>
            <a:r>
              <a:rPr lang="fr-CH" altLang="en-US" sz="1800" dirty="0"/>
              <a:t>p1,p4})</a:t>
            </a:r>
            <a:endParaRPr lang="en-GB" altLang="en-US" sz="2000" dirty="0">
              <a:sym typeface="Symbol" panose="05050102010706020507" pitchFamily="18" charset="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5CAFF3-EFE2-4F0F-A59B-44A629FB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6387" y="3698536"/>
            <a:ext cx="4321175" cy="31750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fr-CH" altLang="en-US" sz="1800" dirty="0"/>
              <a:t>propose(1,{p1,p3,p4}) </a:t>
            </a:r>
            <a:r>
              <a:rPr lang="fr-CH" altLang="en-US" sz="1800" dirty="0">
                <a:sym typeface="Wingdings" panose="05000000000000000000" pitchFamily="2" charset="2"/>
              </a:rPr>
              <a:t> (1,{</a:t>
            </a:r>
            <a:r>
              <a:rPr lang="fr-CH" altLang="en-US" sz="1800" dirty="0"/>
              <a:t>p1,p2,p4})</a:t>
            </a:r>
            <a:endParaRPr lang="en-GB" altLang="en-US" sz="2000" dirty="0">
              <a:sym typeface="Symbol" panose="05050102010706020507" pitchFamily="18" charset="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C715EB-3E4A-4A42-9992-FE7F403DB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4637023"/>
            <a:ext cx="3433762" cy="32543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r>
              <a:rPr lang="fr-CH" altLang="en-US" sz="1800" dirty="0"/>
              <a:t>propose(2,{p1,p4}) </a:t>
            </a:r>
            <a:r>
              <a:rPr lang="fr-CH" altLang="en-US" sz="1800" dirty="0">
                <a:sym typeface="Wingdings" panose="05000000000000000000" pitchFamily="2" charset="2"/>
              </a:rPr>
              <a:t> (2,{</a:t>
            </a:r>
            <a:r>
              <a:rPr lang="fr-CH" altLang="en-US" sz="1800" dirty="0"/>
              <a:t>p1,p4})</a:t>
            </a:r>
            <a:endParaRPr lang="en-GB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77629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9B58-1890-4757-877F-1C26B259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(gm)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3AC48-CAAA-45B5-AAC1-20DBF0AC8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950" y="949504"/>
                <a:ext cx="8839200" cy="381843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Monotonicity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Assume id' ≤ id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i.e., consensus instance id' ≤ id decides after id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Impossible since a process will not propose to instance id, before all lower-numbered instances decide (wait flag)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To see M'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</m:oMath>
                </a14:m>
                <a:r>
                  <a:rPr lang="en-US" dirty="0"/>
                  <a:t> </a:t>
                </a:r>
                <a:r>
                  <a:rPr lang="en-US" altLang="zh-CN" dirty="0"/>
                  <a:t>M</a:t>
                </a:r>
                <a:endParaRPr lang="en-US" dirty="0"/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By </a:t>
                </a:r>
                <a:r>
                  <a:rPr lang="en-US" dirty="0" err="1"/>
                  <a:t>ucons</a:t>
                </a:r>
                <a:r>
                  <a:rPr lang="en-US" dirty="0"/>
                  <a:t> Validity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/>
                  <a:t>Since a consensus is triggered only when correct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</m:oMath>
                </a14:m>
                <a:r>
                  <a:rPr lang="en-US" dirty="0"/>
                  <a:t>  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63AC48-CAAA-45B5-AAC1-20DBF0AC8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950" y="949504"/>
                <a:ext cx="8839200" cy="3818430"/>
              </a:xfrm>
              <a:blipFill>
                <a:blip r:embed="rId2"/>
                <a:stretch>
                  <a:fillRect l="-828" t="-1278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32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0DB9-0D8C-4BC2-B03E-EC71FEAB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(gm)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70A3-DE99-46E0-9080-2EA8B2AFE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Agreement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</a:t>
            </a:r>
            <a:r>
              <a:rPr lang="en-US" dirty="0" err="1"/>
              <a:t>ucons</a:t>
            </a:r>
            <a:r>
              <a:rPr lang="en-US" dirty="0"/>
              <a:t> Uniform Agreement</a:t>
            </a:r>
          </a:p>
          <a:p>
            <a:r>
              <a:rPr lang="en-US" dirty="0"/>
              <a:t>Completeness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strong completeness of P all correct processes suspect p eventually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Once all correct processes suspect p, a member set without p will be proposed by all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</a:t>
            </a:r>
            <a:r>
              <a:rPr lang="en-US" dirty="0" err="1"/>
              <a:t>ucons</a:t>
            </a:r>
            <a:r>
              <a:rPr lang="en-US" dirty="0"/>
              <a:t> Validity a view without p is installed</a:t>
            </a:r>
          </a:p>
          <a:p>
            <a:r>
              <a:rPr lang="en-US" dirty="0"/>
              <a:t>Accuracy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Strong Accuracy of P</a:t>
            </a:r>
          </a:p>
        </p:txBody>
      </p:sp>
    </p:spTree>
    <p:extLst>
      <p:ext uri="{BB962C8B-B14F-4D97-AF65-F5344CB8AC3E}">
        <p14:creationId xmlns:p14="http://schemas.microsoft.com/office/powerpoint/2010/main" val="67121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03D7-666F-4BA3-990F-E4EC10DB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60C8-E527-4BE2-A86F-C13BDD30D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Consensus variants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Terminating Reliable Broadcast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Group Membership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Non-Blocking Atomic Commit</a:t>
            </a:r>
          </a:p>
        </p:txBody>
      </p:sp>
    </p:spTree>
    <p:extLst>
      <p:ext uri="{BB962C8B-B14F-4D97-AF65-F5344CB8AC3E}">
        <p14:creationId xmlns:p14="http://schemas.microsoft.com/office/powerpoint/2010/main" val="744306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51F1-953F-4F33-AAEA-5427FF1C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membership vs. 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8961-0068-4251-B6AB-5890AFC1C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is clearly sufficient for gm</a:t>
            </a:r>
          </a:p>
          <a:p>
            <a:endParaRPr lang="en-US" dirty="0"/>
          </a:p>
          <a:p>
            <a:r>
              <a:rPr lang="en-US" dirty="0"/>
              <a:t>Is it necessary?</a:t>
            </a:r>
          </a:p>
          <a:p>
            <a:endParaRPr lang="en-US" dirty="0"/>
          </a:p>
          <a:p>
            <a:r>
              <a:rPr lang="en-US" dirty="0"/>
              <a:t>Exercise 9.2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you implement P using gm?</a:t>
            </a:r>
          </a:p>
        </p:txBody>
      </p:sp>
    </p:spTree>
    <p:extLst>
      <p:ext uri="{BB962C8B-B14F-4D97-AF65-F5344CB8AC3E}">
        <p14:creationId xmlns:p14="http://schemas.microsoft.com/office/powerpoint/2010/main" val="2977550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BE30-C4D4-40CB-AACB-332877D9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Non-blocking Atomic Commit (NBAC)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530DB-D674-4B77-99B6-46FAE418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agreement problem</a:t>
            </a:r>
          </a:p>
          <a:p>
            <a:endParaRPr lang="en-US" dirty="0"/>
          </a:p>
          <a:p>
            <a:r>
              <a:rPr lang="en-US" dirty="0"/>
              <a:t>Used in database transactions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07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E3C96-1380-4E3C-AC16-3E122037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C005-D026-4003-A67E-83280F62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064500" cy="3818430"/>
          </a:xfrm>
        </p:spPr>
        <p:txBody>
          <a:bodyPr/>
          <a:lstStyle/>
          <a:p>
            <a:r>
              <a:rPr lang="en-US" dirty="0"/>
              <a:t>A transaction is an atomic program describing a sequence of accesses to shared and distributed information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Jim Gray, late 1970s….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 transaction can be terminated either by </a:t>
            </a:r>
            <a:r>
              <a:rPr lang="en-US" altLang="en-US" dirty="0">
                <a:solidFill>
                  <a:srgbClr val="00C000"/>
                </a:solidFill>
                <a:ea typeface="ＭＳ Ｐゴシック" panose="020B0600070205080204" pitchFamily="34" charset="-128"/>
              </a:rPr>
              <a:t>committing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aborting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A2A4-18CC-4ED8-87D8-9CCA737A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5470-0AE0-4323-B22E-870959EC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begin.transaction</a:t>
            </a:r>
          </a:p>
          <a:p>
            <a:pPr marL="457200" lvl="1" indent="0">
              <a:buNone/>
            </a:pPr>
            <a:r>
              <a:rPr lang="en-US" dirty="0"/>
              <a:t>Alice.withdraw(¥1000)</a:t>
            </a:r>
          </a:p>
          <a:p>
            <a:pPr marL="457200" lvl="1" indent="0">
              <a:buNone/>
            </a:pPr>
            <a:r>
              <a:rPr lang="en-US" dirty="0"/>
              <a:t>Bob.deposit(¥1000)</a:t>
            </a:r>
          </a:p>
          <a:p>
            <a:pPr marL="0" indent="0">
              <a:buNone/>
            </a:pPr>
            <a:r>
              <a:rPr lang="en-US" dirty="0"/>
              <a:t>end.transaction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5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2BFA-9813-4A4D-BBCF-F5B296D8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E63E-FCE1-435A-908F-935D34CE4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begin.transaction</a:t>
            </a:r>
          </a:p>
          <a:p>
            <a:pPr marL="0" indent="0">
              <a:buNone/>
            </a:pPr>
            <a:r>
              <a:rPr lang="en-US" dirty="0"/>
              <a:t>	EasternAirline.book(Shanghai, Beijing)</a:t>
            </a:r>
          </a:p>
          <a:p>
            <a:pPr marL="0" indent="0">
              <a:buNone/>
            </a:pPr>
            <a:r>
              <a:rPr lang="en-US" dirty="0"/>
              <a:t>	AirChina.book(Beijing, Shanghai)</a:t>
            </a:r>
          </a:p>
          <a:p>
            <a:pPr marL="0" indent="0">
              <a:buNone/>
            </a:pPr>
            <a:r>
              <a:rPr lang="en-US" dirty="0"/>
              <a:t>end.transaction</a:t>
            </a:r>
          </a:p>
          <a:p>
            <a:endParaRPr lang="en-US" dirty="0"/>
          </a:p>
          <a:p>
            <a:r>
              <a:rPr lang="en-US" dirty="0"/>
              <a:t>Either both instructions are executed (</a:t>
            </a:r>
            <a:r>
              <a:rPr lang="en-US" dirty="0" err="1"/>
              <a:t>tx</a:t>
            </a:r>
            <a:r>
              <a:rPr lang="en-US" dirty="0"/>
              <a:t> commits) or neither of them is (</a:t>
            </a:r>
            <a:r>
              <a:rPr lang="en-US" dirty="0" err="1"/>
              <a:t>tx</a:t>
            </a:r>
            <a:r>
              <a:rPr lang="en-US" dirty="0"/>
              <a:t> aborts)</a:t>
            </a:r>
          </a:p>
          <a:p>
            <a:endParaRPr lang="en-US" dirty="0"/>
          </a:p>
          <a:p>
            <a:r>
              <a:rPr lang="en-US" dirty="0"/>
              <a:t>A transaction may abort due to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Concurrency, and/or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Failures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9846-954A-4A82-9698-3AB08A37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553F-DAE7-40FF-92A9-6125A24DB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949504"/>
            <a:ext cx="8731250" cy="381843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</a:t>
            </a:r>
            <a:r>
              <a:rPr lang="en-US" dirty="0"/>
              <a:t>tomicity: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transaction either performs entirely or none at all</a:t>
            </a:r>
          </a:p>
          <a:p>
            <a:r>
              <a:rPr lang="en-US" b="1" dirty="0"/>
              <a:t>C</a:t>
            </a:r>
            <a:r>
              <a:rPr lang="en-US" dirty="0"/>
              <a:t>onsistency: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transaction transforms a consistent state into another consistent state</a:t>
            </a:r>
          </a:p>
          <a:p>
            <a:r>
              <a:rPr lang="en-US" b="1" dirty="0"/>
              <a:t>I</a:t>
            </a:r>
            <a:r>
              <a:rPr lang="en-US" dirty="0"/>
              <a:t>solation: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transaction appears to be executed in isolation</a:t>
            </a:r>
          </a:p>
          <a:p>
            <a:r>
              <a:rPr lang="en-US" b="1" dirty="0"/>
              <a:t>D</a:t>
            </a:r>
            <a:r>
              <a:rPr lang="en-US" dirty="0"/>
              <a:t>urability: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effects of a transaction that commits are permanent</a:t>
            </a:r>
          </a:p>
        </p:txBody>
      </p:sp>
    </p:spTree>
    <p:extLst>
      <p:ext uri="{BB962C8B-B14F-4D97-AF65-F5344CB8AC3E}">
        <p14:creationId xmlns:p14="http://schemas.microsoft.com/office/powerpoint/2010/main" val="593816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025F-E155-4AB7-AC56-FAB03034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D664-674E-4B5F-B22A-B6FE44FFC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consensus variant used to reach decision on whether to abort/commit a </a:t>
            </a:r>
            <a:r>
              <a:rPr lang="en-US" dirty="0" err="1"/>
              <a:t>tx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precisely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variant of binary consensus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Decision biased towards 0</a:t>
            </a:r>
          </a:p>
        </p:txBody>
      </p:sp>
    </p:spTree>
    <p:extLst>
      <p:ext uri="{BB962C8B-B14F-4D97-AF65-F5344CB8AC3E}">
        <p14:creationId xmlns:p14="http://schemas.microsoft.com/office/powerpoint/2010/main" val="115110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2A94-6A66-4A93-82B6-A56EE8B3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B4DA-F99C-48E6-8ED9-C1DADA31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in binary consensus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 process has an initial value 0 (no) or 1 (yes) and must decide on a final value 0 (abort) or 1 (commit)</a:t>
            </a:r>
          </a:p>
          <a:p>
            <a:endParaRPr lang="en-US" dirty="0"/>
          </a:p>
          <a:p>
            <a:r>
              <a:rPr lang="en-US" dirty="0"/>
              <a:t>Unlike consensus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processes here seek to decide 1 but every process has a veto right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i.e., there is a bias towards deciding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06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3C3A-C0DE-4E50-B159-614F6EFF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AF95-8C7A-4E8C-8313-1FD0B1B6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949504"/>
            <a:ext cx="8763000" cy="406064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Name: </a:t>
            </a:r>
            <a:r>
              <a:rPr lang="en-US" dirty="0" err="1"/>
              <a:t>NonBlockingAtomicCommit</a:t>
            </a:r>
            <a:r>
              <a:rPr lang="en-US" dirty="0"/>
              <a:t>, instance </a:t>
            </a:r>
            <a:r>
              <a:rPr lang="en-US" dirty="0" err="1"/>
              <a:t>nbac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Request: &lt; </a:t>
            </a:r>
            <a:r>
              <a:rPr lang="en-US" dirty="0" err="1"/>
              <a:t>nbac</a:t>
            </a:r>
            <a:r>
              <a:rPr lang="en-US" dirty="0"/>
              <a:t>, Propose | v &gt;: Proposes value v = COMMIT or v = ABORT for</a:t>
            </a:r>
          </a:p>
          <a:p>
            <a:r>
              <a:rPr lang="en-US" dirty="0"/>
              <a:t>the commit.</a:t>
            </a:r>
          </a:p>
          <a:p>
            <a:r>
              <a:rPr lang="en-US" dirty="0"/>
              <a:t>Indication: &lt; </a:t>
            </a:r>
            <a:r>
              <a:rPr lang="en-US" dirty="0" err="1"/>
              <a:t>nbac</a:t>
            </a:r>
            <a:r>
              <a:rPr lang="en-US" dirty="0"/>
              <a:t>, Decide | v &gt;: Outputs the decided value for the commit.</a:t>
            </a:r>
          </a:p>
          <a:p>
            <a:endParaRPr lang="en-US" dirty="0"/>
          </a:p>
          <a:p>
            <a:r>
              <a:rPr lang="en-US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NBAC1. Termination</a:t>
            </a:r>
            <a:r>
              <a:rPr lang="en-US" dirty="0"/>
              <a:t>: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NBAC2. Abort-Validity</a:t>
            </a:r>
            <a:r>
              <a:rPr lang="en-US" dirty="0"/>
              <a:t>: A process can only decide A BORT if some process proposes A BORT or a process crashes.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NBAC3. Commit-Validity</a:t>
            </a:r>
            <a:r>
              <a:rPr lang="en-US" dirty="0"/>
              <a:t>: A process can only decide C OMMIT if no process proposes ABORT.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NBAC4. Integrity</a:t>
            </a:r>
            <a:r>
              <a:rPr lang="en-US" dirty="0"/>
              <a:t>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NBAC5. Uniform Agreement</a:t>
            </a:r>
            <a:r>
              <a:rPr lang="en-US" dirty="0"/>
              <a:t>: No two processes decide differently.</a:t>
            </a:r>
          </a:p>
        </p:txBody>
      </p:sp>
    </p:spTree>
    <p:extLst>
      <p:ext uri="{BB962C8B-B14F-4D97-AF65-F5344CB8AC3E}">
        <p14:creationId xmlns:p14="http://schemas.microsoft.com/office/powerpoint/2010/main" val="50942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6EB5-5FFA-4034-8373-9DE4D16E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3E6054B8-0BFD-4512-B0ED-981DF8087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7511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3F57941-5F2C-49A5-B3DD-F0E773A65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4463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B59C9A4-8898-4A66-8838-9371DD999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17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8349F6E-4879-432B-80CB-3DAAB734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33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CC4C20F-17A0-4E5D-A7DF-35BB6CCE0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7229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12922818-E799-46D0-9AA4-473021CCE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152776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F14A5AF3-3F6B-4F4A-AC1D-D7CC842A8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0263" y="13764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FB8D5520-BEAE-4609-91BD-0BAFC24983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013" y="2949701"/>
            <a:ext cx="8215312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C24F3E8E-C9CE-4FB8-BF0D-957208E2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2789363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02B83364-A8FE-4CAF-8C6E-C7C63F16C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238" y="96215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51175279-C709-4FB5-BFD2-11144799F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1597151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3093FDA1-B1AF-4899-87CD-9BB90EED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968876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11D245DB-3688-4641-8EC9-6AEBEF815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4603876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7D7FCB58-6D92-4E88-B9E5-1D6EDE73E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712913"/>
            <a:ext cx="281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71749295-37E3-4CE8-8CB0-A70502D88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550" y="26083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DD8F15EE-8059-431F-BE85-DB889973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1944813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27DD92A7-4AE8-4CDD-BC6B-5D93A3AFB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8225" y="436892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B2132104-5DFA-4FDA-AFBA-80AC4BDD7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563" y="370535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6861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AA46-A5E0-4724-B2C9-CDB6AD4D2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(Uniform) Reliable Broadcast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22F64610-402A-4FF4-B380-BF9C4C88A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626" y="145616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837C3B04-A4A6-4053-989E-08A50174D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826" y="2675365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8D122BD-8A7C-46FD-AE35-C3FF73CB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" y="115136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2ED94F6-9788-4241-9704-3E4DD4D4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" y="244676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595ADF49-16A1-4322-AB38-572CD57B2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6" y="381836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3F3E52D5-A5E4-4C0F-B05E-146BC0012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826" y="442796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14952F24-9751-4065-9AC8-7E2274171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76" y="1652222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broadcast(m)</a:t>
            </a:r>
            <a:endParaRPr lang="en-GB" altLang="en-US" sz="2800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99C87E6A-5185-4FFF-A22B-B786CC407E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9026" y="2370565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F9FEE23D-0713-4FAF-907D-9357DEAC4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5226" y="2294365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FFFC455C-48EC-435A-9D55-FEE13F07F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3826" y="237056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  <p:sp>
        <p:nvSpPr>
          <p:cNvPr id="14" name="Line 34">
            <a:extLst>
              <a:ext uri="{FF2B5EF4-FFF2-40B4-BE49-F238E27FC236}">
                <a16:creationId xmlns:a16="http://schemas.microsoft.com/office/drawing/2014/main" id="{F580BD86-0EA9-445F-BD81-C6CE5757AC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90551" y="1532365"/>
            <a:ext cx="2098675" cy="1101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35">
            <a:extLst>
              <a:ext uri="{FF2B5EF4-FFF2-40B4-BE49-F238E27FC236}">
                <a16:creationId xmlns:a16="http://schemas.microsoft.com/office/drawing/2014/main" id="{C0B6F5AD-5740-41F4-9715-14C539D04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551" y="2775378"/>
            <a:ext cx="4765675" cy="150018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6411E7A6-166D-47BD-8B07-2B1DC9987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3026" y="115136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37">
            <a:extLst>
              <a:ext uri="{FF2B5EF4-FFF2-40B4-BE49-F238E27FC236}">
                <a16:creationId xmlns:a16="http://schemas.microsoft.com/office/drawing/2014/main" id="{4906297C-68E2-4B59-B07F-1D801B8E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226" y="26077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deliver(m)</a:t>
            </a:r>
            <a:endParaRPr lang="en-GB" altLang="en-US" sz="2800" dirty="0"/>
          </a:p>
        </p:txBody>
      </p:sp>
      <p:sp>
        <p:nvSpPr>
          <p:cNvPr id="18" name="Line 38">
            <a:extLst>
              <a:ext uri="{FF2B5EF4-FFF2-40B4-BE49-F238E27FC236}">
                <a16:creationId xmlns:a16="http://schemas.microsoft.com/office/drawing/2014/main" id="{07C1C29E-4A1A-4AA7-8089-1A8DCF20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7826" y="412316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39">
            <a:extLst>
              <a:ext uri="{FF2B5EF4-FFF2-40B4-BE49-F238E27FC236}">
                <a16:creationId xmlns:a16="http://schemas.microsoft.com/office/drawing/2014/main" id="{F45F972C-FE6A-4390-8247-D983ACC4B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026" y="366596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deliver(m)</a:t>
            </a:r>
            <a:endParaRPr lang="en-GB" altLang="en-US" sz="2800" dirty="0"/>
          </a:p>
        </p:txBody>
      </p:sp>
      <p:sp>
        <p:nvSpPr>
          <p:cNvPr id="20" name="Oval 20">
            <a:extLst>
              <a:ext uri="{FF2B5EF4-FFF2-40B4-BE49-F238E27FC236}">
                <a16:creationId xmlns:a16="http://schemas.microsoft.com/office/drawing/2014/main" id="{EB39E130-6D75-49A6-BFEF-67810CDBC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564" y="2494390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192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76FE-5B80-40D2-8709-035F110D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FE2300B2-9939-4468-9245-9AC479B45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" y="1679147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6BD37A1-49D1-4BD8-81F1-352754C5F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13743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3740648-946B-4A2B-B96F-D560B23D3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26697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39D348D-DF28-4F61-8B43-9BE13DC45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40413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E1C2248D-A309-4E0B-99DD-569FF601F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" y="4650947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79D4D3FE-D5A6-49C9-94FA-A6C548C11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2080785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6223CE57-1BC8-4627-8132-E9A35BE8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1363" y="1304497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321FA1A6-E702-4FD6-AA9A-F4FFF9E9F2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113" y="2877710"/>
            <a:ext cx="8215312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899765D4-0E02-4A2F-AB44-F2857F742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2717372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24B9EA16-0BBF-41C3-BAAB-8E116D87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890160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propose(0)</a:t>
            </a:r>
            <a:endParaRPr lang="en-GB" altLang="en-US" sz="280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0AB15E91-B168-4ECB-A4ED-09F5D1AC6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1525160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85F210F0-A8BF-4D11-A838-BF6B74250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896885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01132E8C-9238-4627-ADDB-06BBECD0A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4531885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870911DB-95BC-4D4A-8D60-64C0A68B0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700" y="640922"/>
            <a:ext cx="281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5EC7BC1C-3A51-4F9F-9943-5D0ABB513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650" y="2536397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57BD33AF-4861-4639-93DF-5EA7B01BF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1872822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6420B052-22CB-4482-9B21-89D18EAB2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9325" y="429693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7F2CDF06-1665-4763-8053-7F3071AB8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2663" y="3633360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06945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8D1B-C035-49B5-894B-E9E0638A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854C4409-4541-4312-A1E0-798FEA021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650" y="17511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69FA3C6-4EE7-44C4-9883-CC7A300C5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14463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F3D003B-08AE-4D86-9FF3-22323B336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27417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6C4F53B-E507-4105-B3A2-384D80FEA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41133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F68AE289-C9BE-47D2-B3BD-B3A21645B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850" y="47229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D7E2A506-5CC1-4B98-AFFB-C853DA16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152776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propose(1)</a:t>
            </a:r>
            <a:endParaRPr lang="en-GB" altLang="en-US" sz="2800" dirty="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272FCD8-BE0A-4B41-B489-A152AF8C26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3913" y="13764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0C9BD326-B0C5-40BE-B257-1B49462DF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663" y="2949701"/>
            <a:ext cx="4294187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F42FE521-10D3-46A1-9137-ADD999499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789363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A158CFD-0172-42F5-AC5D-CC8CA4ABE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96215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propose(1)</a:t>
            </a:r>
            <a:endParaRPr lang="en-GB" altLang="en-US" sz="2800" dirty="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9551D0AF-8D5A-4B0D-B049-36BDA7E93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1597151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D3ED483-1E6D-4FB5-ADA9-06BF42D51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3968876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5559241D-D03E-45BA-B776-8F5803E0A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63" y="4603876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C8D80784-B8F9-40A0-A0D5-01AC2BDB4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712913"/>
            <a:ext cx="281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decide(0/1)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2DC1840A-31F4-44F7-BB2F-54E75751E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1875" y="436892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25C1B280-DB5D-43F7-9FEB-9B7738394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370535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decide(0/1)</a:t>
            </a:r>
            <a:endParaRPr lang="en-GB" altLang="en-US" sz="2800" dirty="0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F6DA0518-4F5E-45B8-911F-989DB5C02E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9963" y="2638551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C715649E-D3CB-4BAE-80A1-EF5234C72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3" y="2562351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79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53C0-8388-4890-B8E7-14A3F65FF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NBAC?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1113D5AD-5C95-4237-9E59-EB93D52F3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" y="15019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461DA03-3B78-4A67-AADD-69F3E3949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11971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A3C0A11-B207-4F26-B95D-F653E1222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24925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07104C7-F49D-47BE-A600-4D6F1E68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38641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77B861FE-C801-4B47-B9A4-618C5C4A8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" y="44737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E59C5075-306E-4310-83C0-21ED24F8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190353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propose(0)</a:t>
            </a:r>
            <a:endParaRPr lang="en-GB" altLang="en-US" sz="2800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7929AFE8-EF19-466F-B7B2-7B0CC17C02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113" y="2700463"/>
            <a:ext cx="4294187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52567494-2796-455A-BE0A-A70EE27E1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254012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34BAFDDB-5A59-412B-8AB6-BA17BC538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712913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FBB6A2B1-1B3A-4B89-BA97-715544E7C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1347913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3B927FA8-627C-4FD4-90D9-56B89CFA2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3719638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E23D0B1B-034D-422B-B9E5-D30EDEB38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913" y="4354638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F948CF11-3037-401C-B90E-34EA06B64D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7413" y="238931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914D01C-E07B-4474-9103-B8EAF8DCB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3613" y="231311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41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3B83-D2EA-490B-B046-9524E05B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Commit (AC)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18B6-DC52-4702-9346-41D232D5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NBAC1, NBAC3 and NBAC4</a:t>
            </a:r>
          </a:p>
          <a:p>
            <a:endParaRPr lang="en-US" dirty="0"/>
          </a:p>
          <a:p>
            <a:r>
              <a:rPr lang="en-US" dirty="0"/>
              <a:t>Might violate termination (i.e., might block)</a:t>
            </a:r>
          </a:p>
          <a:p>
            <a:endParaRPr lang="en-US" dirty="0"/>
          </a:p>
          <a:p>
            <a:r>
              <a:rPr lang="en-US" dirty="0"/>
              <a:t>Databases: standard textbook implementation of AC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2-phase commit (2PC)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1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F36E-2532-41C1-8AEE-684407E5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commit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49109955-CDE1-4A9C-BD38-77D9BD96F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679147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D2B10C9-3336-48E9-A9F2-0215EACA1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743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FA4834E-F5B9-4044-9B80-24AC2347E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697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F3F5BD1-FFE9-4188-9D0B-BA5A5C117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13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10CC3355-2DCB-430F-875E-BC4610967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650947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B07B9C16-5248-464E-A787-28D37BAB1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2080785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8833A7CF-FD53-47F6-B0E4-2A2C294A1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1428322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FD7B0432-431B-4062-9139-A0B9C1DC2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613" y="2884060"/>
            <a:ext cx="8159750" cy="79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2DC844A0-E2F9-4B1D-A5FE-EE46D7FDB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2717372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F19D33A4-DE1A-4FF2-B3C1-6F4DF40E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875872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DBE58AEC-044F-4815-94A4-EBA35E6C0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1525160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BFB01395-79CB-40BE-978D-70ED27028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896885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A18C18EA-799F-4F62-AC06-2255F7B6B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4531885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CBB9A0EF-6FAC-4993-B05E-A6208036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696485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C377E007-CDFB-4CCE-A7E4-EBA3DDF71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538" y="422708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F39D4403-CE6D-4BF9-815C-0277D9DB3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3" y="3563510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95C0AAB8-3320-44D7-8E32-EAE574909DB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41563" y="1699785"/>
            <a:ext cx="955675" cy="1163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5">
            <a:extLst>
              <a:ext uri="{FF2B5EF4-FFF2-40B4-BE49-F238E27FC236}">
                <a16:creationId xmlns:a16="http://schemas.microsoft.com/office/drawing/2014/main" id="{978D5A46-97AE-437A-91B5-860191BD17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00288" y="1685497"/>
            <a:ext cx="1190625" cy="296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9380FAE6-90D6-4E96-B233-E8044F7F44A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297238" y="1699785"/>
            <a:ext cx="844550" cy="1149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DC50E369-027F-4B11-A4D6-4FD28BEA0F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49638" y="1699785"/>
            <a:ext cx="762000" cy="2924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2">
            <a:extLst>
              <a:ext uri="{FF2B5EF4-FFF2-40B4-BE49-F238E27FC236}">
                <a16:creationId xmlns:a16="http://schemas.microsoft.com/office/drawing/2014/main" id="{9A14F8CE-7C4E-4949-8089-D544988B81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37050" y="1699785"/>
            <a:ext cx="927100" cy="1149350"/>
          </a:xfrm>
          <a:prstGeom prst="straightConnector1">
            <a:avLst/>
          </a:prstGeom>
          <a:noFill/>
          <a:ln w="9525" algn="ctr">
            <a:solidFill>
              <a:srgbClr val="00C000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4">
            <a:extLst>
              <a:ext uri="{FF2B5EF4-FFF2-40B4-BE49-F238E27FC236}">
                <a16:creationId xmlns:a16="http://schemas.microsoft.com/office/drawing/2014/main" id="{9F74963A-C847-4CAF-83E5-C5D69521D1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22763" y="1714072"/>
            <a:ext cx="1025525" cy="2951163"/>
          </a:xfrm>
          <a:prstGeom prst="straightConnector1">
            <a:avLst/>
          </a:prstGeom>
          <a:noFill/>
          <a:ln w="9525" algn="ctr">
            <a:solidFill>
              <a:srgbClr val="00C000"/>
            </a:solidFill>
            <a:round/>
            <a:headEnd/>
            <a:tailEnd type="arrow" w="med" len="med"/>
          </a:ln>
        </p:spPr>
      </p:cxnSp>
      <p:sp>
        <p:nvSpPr>
          <p:cNvPr id="26" name="Line 16">
            <a:extLst>
              <a:ext uri="{FF2B5EF4-FFF2-40B4-BE49-F238E27FC236}">
                <a16:creationId xmlns:a16="http://schemas.microsoft.com/office/drawing/2014/main" id="{25D83A66-7862-49B6-9E1A-B9F9C3A7F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1425" y="2676097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DCBF9BB1-CE80-4725-AA03-269C306A5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1942672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05899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B801-8B2A-4554-9C05-A98900AA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commit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BFFB658-46BE-4D23-81DB-C2E03987A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550" y="169557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2B04688-17AB-4C52-AC65-230ABE9B9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3907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9B53F9B-BFBE-41E5-974E-725C7F9C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6861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87320BA-29C3-4EA2-8430-E82E1539C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05777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1DA0AED6-3311-402C-B3EE-189EC4BAB6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750" y="466737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12CEC143-DC30-4D1F-8847-BB390C08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097213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propose(0)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4244318C-B717-43D3-9C6C-8D9E2837C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4063" y="14447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C4B55303-3B25-434D-B3B1-8835B4056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563" y="2900488"/>
            <a:ext cx="8159750" cy="79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310B15E4-B7C4-4B87-B01D-BBCF1758E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88" y="2733800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85D36B04-7974-41BD-90AA-FFA033FB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892300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89E60936-E09D-43E9-BC44-52438FD01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1541588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96DB28B1-3877-4669-9787-86428776C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3913313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B09ABB39-CD5C-4239-8259-3A9483C82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63" y="4548313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94C0E61A-6270-4FF6-ACCC-84FD96AB8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712913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91CC1573-A1AC-47CC-9DB1-638891248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7488" y="42435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06A1B332-08C8-43AC-8E90-EB0FD1775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3579938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79D49837-3D86-40C8-8DD9-A72A0D8C48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49513" y="1716213"/>
            <a:ext cx="955675" cy="1163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5">
            <a:extLst>
              <a:ext uri="{FF2B5EF4-FFF2-40B4-BE49-F238E27FC236}">
                <a16:creationId xmlns:a16="http://schemas.microsoft.com/office/drawing/2014/main" id="{031D01BC-ECA2-4A80-A037-E13AEB0710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08238" y="1701925"/>
            <a:ext cx="1190625" cy="296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BAC61144-CEC6-4FEE-BA00-1C5E95FE869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05188" y="1716213"/>
            <a:ext cx="844550" cy="1149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229E35F3-1F0A-4049-8CE9-FE541DF370B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57588" y="1716213"/>
            <a:ext cx="762000" cy="2924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2">
            <a:extLst>
              <a:ext uri="{FF2B5EF4-FFF2-40B4-BE49-F238E27FC236}">
                <a16:creationId xmlns:a16="http://schemas.microsoft.com/office/drawing/2014/main" id="{1E278C0E-66B1-4299-8898-32A9DE6BB5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45000" y="1716213"/>
            <a:ext cx="927100" cy="11493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4">
            <a:extLst>
              <a:ext uri="{FF2B5EF4-FFF2-40B4-BE49-F238E27FC236}">
                <a16:creationId xmlns:a16="http://schemas.microsoft.com/office/drawing/2014/main" id="{E9518375-26F5-436C-AF44-0F9AFF4D84E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30713" y="1730500"/>
            <a:ext cx="1025525" cy="29511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6" name="Line 16">
            <a:extLst>
              <a:ext uri="{FF2B5EF4-FFF2-40B4-BE49-F238E27FC236}">
                <a16:creationId xmlns:a16="http://schemas.microsoft.com/office/drawing/2014/main" id="{1178F873-1CC4-4636-8D63-813043B44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269252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CBAED830-CB15-4AB5-9F79-B2AD71E7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1959100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63395F12-46CB-4EE7-94F9-B12751F41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5" y="2076575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2768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750C-AA0D-47AD-A3E6-2CEC5E2D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commit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85039630-B18A-40C2-9E13-3217B3AAA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150" y="16638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755994C-649A-4F26-9526-982B2F3F4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3590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A9A97EF-6C5B-4292-BF76-33CD3800E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6544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65A809F-B280-49E2-B2A3-E1C37CC49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40260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775A2E4-2168-4191-8D22-164916FD4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463562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763B9704-910D-4B82-BF0A-76C7AEC1D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2065463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propose(0)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962E108A-3374-458C-8848-26F1E62C6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413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04E9535C-A27D-4506-896D-25C7DD9038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5163" y="2862388"/>
            <a:ext cx="3101975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BBE5C44B-EE2D-4A90-B607-CA989C52A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702050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4D700E5-CE74-4F5F-B7CC-B42C589CC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860550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940268BB-CB52-4FFA-BC4D-F4A1AF2EE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1509838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D2A1977A-77B5-47DF-A9FF-846B43EF1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3881563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958F7365-F7DB-433D-9FAC-3A7C94C90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4516563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950F5D08-51D8-4ACD-ACE5-81F046ED1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681163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4FC3989A-2484-4B9A-A6F1-19625DC82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2088" y="421176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42F55519-0042-4885-A009-BCEDD12CB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3548188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cxnSp>
        <p:nvCxnSpPr>
          <p:cNvPr id="20" name="Straight Arrow Connector 23">
            <a:extLst>
              <a:ext uri="{FF2B5EF4-FFF2-40B4-BE49-F238E27FC236}">
                <a16:creationId xmlns:a16="http://schemas.microsoft.com/office/drawing/2014/main" id="{86B7AAD5-BE11-4AC7-B082-0FAB57BA57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24113" y="1684463"/>
            <a:ext cx="955675" cy="1163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1" name="Straight Arrow Connector 25">
            <a:extLst>
              <a:ext uri="{FF2B5EF4-FFF2-40B4-BE49-F238E27FC236}">
                <a16:creationId xmlns:a16="http://schemas.microsoft.com/office/drawing/2014/main" id="{E3FD936C-2E7A-4766-B9C3-E57EC6DA00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82838" y="1670175"/>
            <a:ext cx="1190625" cy="296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2" name="Straight Arrow Connector 30">
            <a:extLst>
              <a:ext uri="{FF2B5EF4-FFF2-40B4-BE49-F238E27FC236}">
                <a16:creationId xmlns:a16="http://schemas.microsoft.com/office/drawing/2014/main" id="{6C9FFE8C-4FEB-43BC-B16C-B83C737CC0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32188" y="1684463"/>
            <a:ext cx="762000" cy="2924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" name="Straight Arrow Connector 32">
            <a:extLst>
              <a:ext uri="{FF2B5EF4-FFF2-40B4-BE49-F238E27FC236}">
                <a16:creationId xmlns:a16="http://schemas.microsoft.com/office/drawing/2014/main" id="{CB590670-7F9E-4053-8F2B-6EE16FA1CA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1684463"/>
            <a:ext cx="927100" cy="11493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4">
            <a:extLst>
              <a:ext uri="{FF2B5EF4-FFF2-40B4-BE49-F238E27FC236}">
                <a16:creationId xmlns:a16="http://schemas.microsoft.com/office/drawing/2014/main" id="{8CC0A067-B875-4F21-88FE-65B23338FC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05313" y="1698750"/>
            <a:ext cx="1025525" cy="29511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5" name="Line 20">
            <a:extLst>
              <a:ext uri="{FF2B5EF4-FFF2-40B4-BE49-F238E27FC236}">
                <a16:creationId xmlns:a16="http://schemas.microsoft.com/office/drawing/2014/main" id="{7B8B9799-8458-4299-8B30-BD615B0ED4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4713" y="2536950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21">
            <a:extLst>
              <a:ext uri="{FF2B5EF4-FFF2-40B4-BE49-F238E27FC236}">
                <a16:creationId xmlns:a16="http://schemas.microsoft.com/office/drawing/2014/main" id="{0FE4A74A-3F7C-41F0-A3AA-6074B464F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2460750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44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0733-7F8F-4F68-8CEE-49094521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2-phase commit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BBC66703-7C74-476C-B163-967BA04D7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587500"/>
            <a:ext cx="4419600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787DCE1-F65B-4C65-9DEF-66D237029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827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652F5D4-36B4-4664-B59B-FEBDDB630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5781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827587F-3A3E-44A7-91E6-1C6B749F8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497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716D307-2ACE-4A63-AAEF-3884E014F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5593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37071F3B-3F56-4C14-937A-74868806A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98913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propose(0)</a:t>
            </a:r>
            <a:endParaRPr lang="en-GB" altLang="en-US" sz="2800"/>
          </a:p>
        </p:txBody>
      </p:sp>
      <p:sp>
        <p:nvSpPr>
          <p:cNvPr id="10" name="Line 2">
            <a:extLst>
              <a:ext uri="{FF2B5EF4-FFF2-40B4-BE49-F238E27FC236}">
                <a16:creationId xmlns:a16="http://schemas.microsoft.com/office/drawing/2014/main" id="{5CB15FA6-EE31-42BB-ABA1-D8A6080E5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013" y="2792413"/>
            <a:ext cx="8159750" cy="7937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384895E3-7F5C-4976-B0D6-772637FAA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38" y="262572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5FEA1CE6-23AA-451E-B98C-DCA2AC3A1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784225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3" name="Oval 14">
            <a:extLst>
              <a:ext uri="{FF2B5EF4-FFF2-40B4-BE49-F238E27FC236}">
                <a16:creationId xmlns:a16="http://schemas.microsoft.com/office/drawing/2014/main" id="{472708D5-8A85-422F-BE5A-775C1EA79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1433513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20B0564F-D489-4C99-9B10-5CA3B4661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805238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18345365-B9FF-4AEA-B29F-867C7DADC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13" y="4440238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16" name="Straight Arrow Connector 23">
            <a:extLst>
              <a:ext uri="{FF2B5EF4-FFF2-40B4-BE49-F238E27FC236}">
                <a16:creationId xmlns:a16="http://schemas.microsoft.com/office/drawing/2014/main" id="{860C00D2-6010-48BE-BE30-3610B4D9BD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93963" y="1608138"/>
            <a:ext cx="955675" cy="11636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7" name="Straight Arrow Connector 25">
            <a:extLst>
              <a:ext uri="{FF2B5EF4-FFF2-40B4-BE49-F238E27FC236}">
                <a16:creationId xmlns:a16="http://schemas.microsoft.com/office/drawing/2014/main" id="{F66E7850-FF87-4E40-A686-78599C59D4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452688" y="1593850"/>
            <a:ext cx="1190625" cy="29654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" name="Straight Arrow Connector 27">
            <a:extLst>
              <a:ext uri="{FF2B5EF4-FFF2-40B4-BE49-F238E27FC236}">
                <a16:creationId xmlns:a16="http://schemas.microsoft.com/office/drawing/2014/main" id="{862D2995-BF59-495F-B64F-A7D55BEFC82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49638" y="1608138"/>
            <a:ext cx="844550" cy="1149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30">
            <a:extLst>
              <a:ext uri="{FF2B5EF4-FFF2-40B4-BE49-F238E27FC236}">
                <a16:creationId xmlns:a16="http://schemas.microsoft.com/office/drawing/2014/main" id="{F695C9D9-92A3-4496-BD3F-FF9598D512C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02038" y="1608138"/>
            <a:ext cx="762000" cy="2924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0" name="TextBox 28">
            <a:extLst>
              <a:ext uri="{FF2B5EF4-FFF2-40B4-BE49-F238E27FC236}">
                <a16:creationId xmlns:a16="http://schemas.microsoft.com/office/drawing/2014/main" id="{94AA54B6-90DA-425D-A7FC-D7DBB441D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19685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BD717DAB-25DD-4D81-AEF3-7712044356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3150" y="125571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0AE77215-8959-4003-99ED-AE2E3AA2F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350" y="117951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F91CD347-83C2-4DF0-A33B-01EF9CDCA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23431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?</a:t>
            </a: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30D1357B-1678-4B4E-ADE2-28C8394EB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9163" y="4129088"/>
            <a:ext cx="312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0065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7F3C-5057-4393-B5BE-836304A8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Consensus-based NBAC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5691-0C06-466B-8EF3-32DFE854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995224"/>
            <a:ext cx="8229600" cy="38184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Implements: </a:t>
            </a:r>
            <a:r>
              <a:rPr lang="en-US" dirty="0" err="1"/>
              <a:t>NonBlockingAtomicCommit</a:t>
            </a:r>
            <a:r>
              <a:rPr lang="en-US" dirty="0"/>
              <a:t>, instance </a:t>
            </a:r>
            <a:r>
              <a:rPr lang="en-US" dirty="0" err="1"/>
              <a:t>nbac</a:t>
            </a:r>
            <a:r>
              <a:rPr lang="en-US" dirty="0"/>
              <a:t>.</a:t>
            </a:r>
          </a:p>
          <a:p>
            <a:r>
              <a:rPr lang="en-US" dirty="0"/>
              <a:t>Uses: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; </a:t>
            </a:r>
            <a:r>
              <a:rPr lang="en-US" dirty="0" err="1"/>
              <a:t>UniformConsensus</a:t>
            </a:r>
            <a:r>
              <a:rPr lang="en-US" dirty="0"/>
              <a:t>, instance </a:t>
            </a:r>
            <a:r>
              <a:rPr lang="en-US" dirty="0" err="1"/>
              <a:t>uc</a:t>
            </a:r>
            <a:r>
              <a:rPr lang="en-US" dirty="0"/>
              <a:t>; </a:t>
            </a:r>
            <a:r>
              <a:rPr lang="en-US" dirty="0" err="1"/>
              <a:t>PerfectFailureDetector</a:t>
            </a:r>
            <a:r>
              <a:rPr lang="en-US" dirty="0"/>
              <a:t>, instance 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nbac</a:t>
            </a:r>
            <a:r>
              <a:rPr lang="en-US" dirty="0"/>
              <a:t>, Init &gt; </a:t>
            </a:r>
            <a:r>
              <a:rPr lang="en-US" b="1" dirty="0"/>
              <a:t>do</a:t>
            </a:r>
          </a:p>
          <a:p>
            <a:pPr marL="400050" lvl="1" indent="0">
              <a:buNone/>
            </a:pPr>
            <a:r>
              <a:rPr lang="en-US" dirty="0"/>
              <a:t>voted := ∅;</a:t>
            </a:r>
          </a:p>
          <a:p>
            <a:pPr marL="400050" lvl="1" indent="0">
              <a:buNone/>
            </a:pPr>
            <a:r>
              <a:rPr lang="en-US" dirty="0"/>
              <a:t>proposed :=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P, Crash | p &gt; </a:t>
            </a:r>
            <a:r>
              <a:rPr lang="en-US" b="1" dirty="0"/>
              <a:t>do</a:t>
            </a:r>
          </a:p>
          <a:p>
            <a:pPr marL="400050" lvl="1" indent="0">
              <a:buNone/>
            </a:pPr>
            <a:r>
              <a:rPr lang="en-US" b="1" dirty="0"/>
              <a:t>if</a:t>
            </a:r>
            <a:r>
              <a:rPr lang="en-US" dirty="0"/>
              <a:t> proposed = FALSE </a:t>
            </a:r>
            <a:r>
              <a:rPr lang="en-US" b="1" dirty="0"/>
              <a:t>then</a:t>
            </a:r>
          </a:p>
          <a:p>
            <a:pPr marL="400050" lvl="1" indent="0">
              <a:buNone/>
            </a:pPr>
            <a:r>
              <a:rPr lang="en-US" dirty="0"/>
              <a:t>	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uc</a:t>
            </a:r>
            <a:r>
              <a:rPr lang="en-US" dirty="0"/>
              <a:t>, Propose | ABORT &gt;;</a:t>
            </a:r>
          </a:p>
          <a:p>
            <a:pPr marL="400050" lvl="1" indent="0">
              <a:buNone/>
            </a:pPr>
            <a:r>
              <a:rPr lang="en-US" dirty="0"/>
              <a:t>		proposed :=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cs typeface="+mn-cs"/>
              </a:rPr>
              <a:t>upon event </a:t>
            </a:r>
            <a:r>
              <a:rPr lang="en-US" dirty="0"/>
              <a:t>&lt; </a:t>
            </a:r>
            <a:r>
              <a:rPr lang="en-US" dirty="0" err="1"/>
              <a:t>nbac</a:t>
            </a:r>
            <a:r>
              <a:rPr lang="en-US" dirty="0"/>
              <a:t>, Propose | v &gt; </a:t>
            </a:r>
            <a:r>
              <a:rPr lang="en-US" b="1" dirty="0">
                <a:cs typeface="+mn-cs"/>
              </a:rPr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cs typeface="+mn-cs"/>
              </a:rPr>
              <a:t>trigger</a:t>
            </a:r>
            <a:r>
              <a:rPr lang="en-US" dirty="0"/>
              <a:t> &lt; </a:t>
            </a:r>
            <a:r>
              <a:rPr lang="en-US" dirty="0" err="1"/>
              <a:t>beb</a:t>
            </a:r>
            <a:r>
              <a:rPr lang="en-US" dirty="0"/>
              <a:t>, Broadcast | v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F8F69-9E2C-4588-A7D9-505B9E8EF5C4}"/>
              </a:ext>
            </a:extLst>
          </p:cNvPr>
          <p:cNvSpPr/>
          <p:nvPr/>
        </p:nvSpPr>
        <p:spPr>
          <a:xfrm>
            <a:off x="4391660" y="1829245"/>
            <a:ext cx="470154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beb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Deliver | p, v &gt;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400050" lvl="1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if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v = ABORT ∧ proposed = FALSE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then</a:t>
            </a:r>
          </a:p>
          <a:p>
            <a:pPr marL="857250" lvl="2"/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Propose | ABORT &gt;;</a:t>
            </a:r>
          </a:p>
          <a:p>
            <a:pPr marL="857250" lvl="2"/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proposed := TRUE;</a:t>
            </a:r>
          </a:p>
          <a:p>
            <a:pPr marL="400050" lvl="1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</a:p>
          <a:p>
            <a:pPr marL="857250" lvl="2"/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voted := voted ∪ {p};</a:t>
            </a:r>
          </a:p>
          <a:p>
            <a:pPr marL="857250" lvl="2"/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voted = </a:t>
            </a:r>
            <a:r>
              <a:rPr lang="en-US" sz="1600" dirty="0"/>
              <a:t>Π</a:t>
            </a:r>
            <a:r>
              <a:rPr lang="el-GR" sz="1500" dirty="0">
                <a:ea typeface="宋体" panose="02010600030101010101" pitchFamily="2" charset="-122"/>
              </a:rPr>
              <a:t> ∧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proposed = FALSE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then</a:t>
            </a:r>
          </a:p>
          <a:p>
            <a:pPr marL="400050" lvl="1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Propose | COMMIT &gt;;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		proposed := TRUE;</a:t>
            </a:r>
          </a:p>
          <a:p>
            <a:pPr marL="0" indent="0">
              <a:buNone/>
            </a:pPr>
            <a:endParaRPr lang="en-US" sz="15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upon event 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uc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Decide | decided &gt; 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do</a:t>
            </a:r>
          </a:p>
          <a:p>
            <a:pPr marL="0" indent="0">
              <a:buNone/>
            </a:pP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sz="1500" b="1" dirty="0">
                <a:latin typeface="宋体" panose="02010600030101010101" pitchFamily="2" charset="-122"/>
                <a:ea typeface="宋体" panose="02010600030101010101" pitchFamily="2" charset="-122"/>
              </a:rPr>
              <a:t>trigger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 &lt; </a:t>
            </a:r>
            <a:r>
              <a:rPr lang="en-US" sz="1500" dirty="0" err="1">
                <a:latin typeface="宋体" panose="02010600030101010101" pitchFamily="2" charset="-122"/>
                <a:ea typeface="宋体" panose="02010600030101010101" pitchFamily="2" charset="-122"/>
              </a:rPr>
              <a:t>nbac</a:t>
            </a:r>
            <a:r>
              <a:rPr 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, Decide | decided &gt;;</a:t>
            </a:r>
          </a:p>
        </p:txBody>
      </p:sp>
    </p:spTree>
    <p:extLst>
      <p:ext uri="{BB962C8B-B14F-4D97-AF65-F5344CB8AC3E}">
        <p14:creationId xmlns:p14="http://schemas.microsoft.com/office/powerpoint/2010/main" val="121259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3866-89CE-4C62-BE74-13C4E83F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CA598E04-283A-4F46-B527-29263873D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" y="17511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B136932-4684-4BD2-AFB7-8D697D241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" y="14463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3C8D4BE-EF87-43B5-B634-5EFCB94F9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" y="27417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C3176DA-3F3B-4F08-B945-86574386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" y="411333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4166B2A6-0B39-40D6-B75F-16ECADE55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" y="472293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31C0FA70-3F92-488F-860D-19A8C7887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8" y="2152776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54073215-15F7-4BD6-90A5-2E6FC7DA4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4543" y="13764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9D74411F-C57C-48FE-8748-93B222349A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443" y="2949701"/>
            <a:ext cx="8215312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C230377F-5E8A-4019-B236-41E6134FB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218" y="2789363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C54EF551-8F98-4C46-9AAD-D74795043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518" y="96215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5" name="Oval 25">
            <a:extLst>
              <a:ext uri="{FF2B5EF4-FFF2-40B4-BE49-F238E27FC236}">
                <a16:creationId xmlns:a16="http://schemas.microsoft.com/office/drawing/2014/main" id="{9ECE7457-C201-421A-99F4-94058A425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818" y="1597151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77880262-8074-4F16-9A13-2B639F5E4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380" y="3968876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propose(1)</a:t>
            </a:r>
            <a:endParaRPr lang="en-GB" altLang="en-US" sz="2800" dirty="0"/>
          </a:p>
        </p:txBody>
      </p:sp>
      <p:sp>
        <p:nvSpPr>
          <p:cNvPr id="17" name="Oval 27">
            <a:extLst>
              <a:ext uri="{FF2B5EF4-FFF2-40B4-BE49-F238E27FC236}">
                <a16:creationId xmlns:a16="http://schemas.microsoft.com/office/drawing/2014/main" id="{130C5FBB-F61D-41AE-9757-257ACE703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093" y="4603876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B50CC8B9-49FB-45EE-9D13-4ED2E4268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880" y="712913"/>
            <a:ext cx="281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D8CE9E94-82DC-4A04-B032-D5249CD03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8830" y="26083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4C7A0909-2760-4EF8-A62D-0212F6EE0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168" y="1944813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25499CE8-B268-4BDA-848A-76DADD189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2505" y="436892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8D9AA7CA-AA57-44B1-9CAB-67D666CAD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843" y="370535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cxnSp>
        <p:nvCxnSpPr>
          <p:cNvPr id="23" name="Straight Arrow Connector 23">
            <a:extLst>
              <a:ext uri="{FF2B5EF4-FFF2-40B4-BE49-F238E27FC236}">
                <a16:creationId xmlns:a16="http://schemas.microsoft.com/office/drawing/2014/main" id="{C2CF501D-F63B-4C00-8573-FDE82DC9D13E}"/>
              </a:ext>
            </a:extLst>
          </p:cNvPr>
          <p:cNvCxnSpPr>
            <a:cxnSpLocks noChangeShapeType="1"/>
            <a:stCxn id="13" idx="7"/>
          </p:cNvCxnSpPr>
          <p:nvPr/>
        </p:nvCxnSpPr>
        <p:spPr bwMode="auto">
          <a:xfrm flipV="1">
            <a:off x="1492568" y="1771776"/>
            <a:ext cx="1343025" cy="1068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4">
            <a:extLst>
              <a:ext uri="{FF2B5EF4-FFF2-40B4-BE49-F238E27FC236}">
                <a16:creationId xmlns:a16="http://schemas.microsoft.com/office/drawing/2014/main" id="{EC2F1E1B-D680-4411-99F7-2A5FA2054F06}"/>
              </a:ext>
            </a:extLst>
          </p:cNvPr>
          <p:cNvCxnSpPr>
            <a:cxnSpLocks noChangeShapeType="1"/>
            <a:stCxn id="13" idx="5"/>
          </p:cNvCxnSpPr>
          <p:nvPr/>
        </p:nvCxnSpPr>
        <p:spPr bwMode="auto">
          <a:xfrm>
            <a:off x="1492568" y="3089401"/>
            <a:ext cx="1579562" cy="167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6">
            <a:extLst>
              <a:ext uri="{FF2B5EF4-FFF2-40B4-BE49-F238E27FC236}">
                <a16:creationId xmlns:a16="http://schemas.microsoft.com/office/drawing/2014/main" id="{BAAB5D5E-7F57-4CD5-A301-056806901DEC}"/>
              </a:ext>
            </a:extLst>
          </p:cNvPr>
          <p:cNvCxnSpPr>
            <a:cxnSpLocks noChangeShapeType="1"/>
            <a:stCxn id="15" idx="5"/>
          </p:cNvCxnSpPr>
          <p:nvPr/>
        </p:nvCxnSpPr>
        <p:spPr bwMode="auto">
          <a:xfrm>
            <a:off x="2102168" y="1897188"/>
            <a:ext cx="803275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38">
            <a:extLst>
              <a:ext uri="{FF2B5EF4-FFF2-40B4-BE49-F238E27FC236}">
                <a16:creationId xmlns:a16="http://schemas.microsoft.com/office/drawing/2014/main" id="{94C4A5C1-73A5-4EF0-B44A-30D7EAE3FD9D}"/>
              </a:ext>
            </a:extLst>
          </p:cNvPr>
          <p:cNvCxnSpPr>
            <a:cxnSpLocks noChangeShapeType="1"/>
            <a:stCxn id="15" idx="5"/>
          </p:cNvCxnSpPr>
          <p:nvPr/>
        </p:nvCxnSpPr>
        <p:spPr bwMode="auto">
          <a:xfrm>
            <a:off x="2102168" y="1897188"/>
            <a:ext cx="941387" cy="2852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40">
            <a:extLst>
              <a:ext uri="{FF2B5EF4-FFF2-40B4-BE49-F238E27FC236}">
                <a16:creationId xmlns:a16="http://schemas.microsoft.com/office/drawing/2014/main" id="{C107BC21-B171-4A48-83E1-8A53990435E9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 flipV="1">
            <a:off x="2187893" y="1771776"/>
            <a:ext cx="1244600" cy="3008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D1823C32-60A7-4AE9-9970-23F58C24D92C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 flipV="1">
            <a:off x="2187893" y="2935413"/>
            <a:ext cx="1077912" cy="184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43">
            <a:extLst>
              <a:ext uri="{FF2B5EF4-FFF2-40B4-BE49-F238E27FC236}">
                <a16:creationId xmlns:a16="http://schemas.microsoft.com/office/drawing/2014/main" id="{19C9DCF6-950F-4592-A0E9-A7071D152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155" y="1343151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0" name="TextBox 44">
            <a:extLst>
              <a:ext uri="{FF2B5EF4-FFF2-40B4-BE49-F238E27FC236}">
                <a16:creationId xmlns:a16="http://schemas.microsoft.com/office/drawing/2014/main" id="{4189AB58-EDD2-4385-B111-1424F2B52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430" y="135585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1" name="TextBox 45">
            <a:extLst>
              <a:ext uri="{FF2B5EF4-FFF2-40B4-BE49-F238E27FC236}">
                <a16:creationId xmlns:a16="http://schemas.microsoft.com/office/drawing/2014/main" id="{73AA27EA-2A0C-4F33-AD26-3E4DAF7A5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868" y="2575051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2" name="TextBox 46">
            <a:extLst>
              <a:ext uri="{FF2B5EF4-FFF2-40B4-BE49-F238E27FC236}">
                <a16:creationId xmlns:a16="http://schemas.microsoft.com/office/drawing/2014/main" id="{6BE54CCD-4334-4988-9149-FCDAB8B46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1293" y="2562351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70C8D646-4256-4281-8DD3-606DE49F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868" y="4348288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F768E579-AF07-41C9-9A82-6DCF7EA58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005" y="4348288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148EC230-9958-44A7-8836-DE861935B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243" y="1002917"/>
            <a:ext cx="1274762" cy="39766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U</a:t>
            </a:r>
          </a:p>
          <a:p>
            <a:pPr algn="ctr" eaLnBrk="1" hangingPunct="1"/>
            <a:r>
              <a:rPr lang="en-US" altLang="en-US" dirty="0"/>
              <a:t>C</a:t>
            </a:r>
          </a:p>
          <a:p>
            <a:pPr algn="ctr" eaLnBrk="1" hangingPunct="1"/>
            <a:r>
              <a:rPr lang="en-US" altLang="en-US" dirty="0"/>
              <a:t>O</a:t>
            </a:r>
          </a:p>
          <a:p>
            <a:pPr algn="ctr" eaLnBrk="1" hangingPunct="1"/>
            <a:r>
              <a:rPr lang="en-US" altLang="en-US" dirty="0"/>
              <a:t>N</a:t>
            </a:r>
          </a:p>
          <a:p>
            <a:pPr algn="ctr" eaLnBrk="1" hangingPunct="1"/>
            <a:r>
              <a:rPr lang="en-US" alt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9147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9B54-09D0-4E01-B4A0-04AF92B6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(Uniform) Reliable Broadcast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E455F132-B5C0-489D-A6A1-D02983494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11" y="1554892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7AB86514-5D9F-4832-A2D7-4C5112D3A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11" y="2774092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54CFF1F-191C-4B20-A04A-23DAD69D1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1" y="125009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9CBB08C-8A6D-4E58-A567-8A042151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1" y="254549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D69FB33C-7F25-4C4D-A97C-E5868322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11" y="391709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039C2387-6367-4FF2-8D77-D01F335F6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11" y="4526692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32D5DD68-F0CC-4FD6-8D38-BCD14E929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36" y="1873980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broadcast(m)</a:t>
            </a:r>
            <a:endParaRPr lang="en-GB" altLang="en-US" sz="2800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C996C163-BA22-4531-B68D-B859152C0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8911" y="2469292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3EE46F07-6587-4CFA-A650-C5BD3B08A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111" y="2393092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B92B54C6-0FEF-4FF2-93FE-323B3F96B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711" y="246929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b="1" i="1" dirty="0"/>
              <a:t>crash</a:t>
            </a:r>
            <a:endParaRPr lang="en-GB" altLang="en-US" b="1" i="1" dirty="0"/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B32D949E-2011-4B30-9564-7A4449812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449" y="2593117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id="{28A933F2-4B43-463A-8601-0BAA2F155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124" y="973867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?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C623031E-2846-4AEF-BABB-1BF28B954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436" y="4128230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53806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ED7F-33DB-45D8-94D0-778E0DB7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0190C5C3-72FA-4A68-87F1-DACF7C85D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" y="170160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7768FF8-D381-4CF6-A58D-FF9AA1828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" y="139680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05E992E-B588-4D7A-88B1-ADFC8B814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" y="269220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067A486-7AC5-408F-99CA-9BE39E03A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" y="4063808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7240E24-6A78-458D-98EA-ED0199E47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" y="4673408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4416BAE6-6F96-4C65-9A92-BCFC0CCFE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8" y="2103246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97804A31-308C-4CD1-90A7-B1689682E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5023" y="132695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2">
            <a:extLst>
              <a:ext uri="{FF2B5EF4-FFF2-40B4-BE49-F238E27FC236}">
                <a16:creationId xmlns:a16="http://schemas.microsoft.com/office/drawing/2014/main" id="{235D7910-84FF-499F-9538-5ADF1A45F1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923" y="2900171"/>
            <a:ext cx="8215312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Oval 16">
            <a:extLst>
              <a:ext uri="{FF2B5EF4-FFF2-40B4-BE49-F238E27FC236}">
                <a16:creationId xmlns:a16="http://schemas.microsoft.com/office/drawing/2014/main" id="{187F1952-61FF-4041-A668-17ACCEF54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698" y="2739833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D59EBAA7-35D0-4631-9F90-73AA10352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998" y="91262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propose(0)</a:t>
            </a:r>
            <a:endParaRPr lang="en-GB" altLang="en-US" sz="2800"/>
          </a:p>
        </p:txBody>
      </p:sp>
      <p:sp>
        <p:nvSpPr>
          <p:cNvPr id="15" name="Oval 25">
            <a:extLst>
              <a:ext uri="{FF2B5EF4-FFF2-40B4-BE49-F238E27FC236}">
                <a16:creationId xmlns:a16="http://schemas.microsoft.com/office/drawing/2014/main" id="{D3F4757F-8C32-4413-B882-698504E9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298" y="1547621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38AC4B74-84DA-43D2-A189-F5A2594E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860" y="3919346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7" name="Oval 27">
            <a:extLst>
              <a:ext uri="{FF2B5EF4-FFF2-40B4-BE49-F238E27FC236}">
                <a16:creationId xmlns:a16="http://schemas.microsoft.com/office/drawing/2014/main" id="{0E11BA3C-BD79-43E6-A067-3153391A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573" y="4554346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11D0AC00-E211-488C-9021-E41AD1CEB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360" y="663383"/>
            <a:ext cx="281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05A628D3-DAEE-4B29-9E61-918F4E202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310" y="255885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E50A708C-5061-45FB-91B8-5C9B2C717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648" y="1895283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02DCEF12-89BD-41E0-B0EF-3ABFA3873B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985" y="4319396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EF060136-7EFE-47CD-991A-3DCC717B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323" y="3655821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cxnSp>
        <p:nvCxnSpPr>
          <p:cNvPr id="23" name="Straight Arrow Connector 23">
            <a:extLst>
              <a:ext uri="{FF2B5EF4-FFF2-40B4-BE49-F238E27FC236}">
                <a16:creationId xmlns:a16="http://schemas.microsoft.com/office/drawing/2014/main" id="{5CADBE11-7071-48D6-BC8F-ABB8197C2E32}"/>
              </a:ext>
            </a:extLst>
          </p:cNvPr>
          <p:cNvCxnSpPr>
            <a:cxnSpLocks noChangeShapeType="1"/>
            <a:stCxn id="13" idx="7"/>
          </p:cNvCxnSpPr>
          <p:nvPr/>
        </p:nvCxnSpPr>
        <p:spPr bwMode="auto">
          <a:xfrm flipV="1">
            <a:off x="1523048" y="1722246"/>
            <a:ext cx="1343025" cy="1068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4">
            <a:extLst>
              <a:ext uri="{FF2B5EF4-FFF2-40B4-BE49-F238E27FC236}">
                <a16:creationId xmlns:a16="http://schemas.microsoft.com/office/drawing/2014/main" id="{823F7112-A2C8-4D6C-BD0D-95A4EAB5DF54}"/>
              </a:ext>
            </a:extLst>
          </p:cNvPr>
          <p:cNvCxnSpPr>
            <a:cxnSpLocks noChangeShapeType="1"/>
            <a:stCxn id="13" idx="5"/>
          </p:cNvCxnSpPr>
          <p:nvPr/>
        </p:nvCxnSpPr>
        <p:spPr bwMode="auto">
          <a:xfrm>
            <a:off x="1523048" y="3039871"/>
            <a:ext cx="1579562" cy="167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6">
            <a:extLst>
              <a:ext uri="{FF2B5EF4-FFF2-40B4-BE49-F238E27FC236}">
                <a16:creationId xmlns:a16="http://schemas.microsoft.com/office/drawing/2014/main" id="{D352D053-388A-403E-8910-E20E91C150C1}"/>
              </a:ext>
            </a:extLst>
          </p:cNvPr>
          <p:cNvCxnSpPr>
            <a:cxnSpLocks noChangeShapeType="1"/>
            <a:stCxn id="15" idx="5"/>
          </p:cNvCxnSpPr>
          <p:nvPr/>
        </p:nvCxnSpPr>
        <p:spPr bwMode="auto">
          <a:xfrm>
            <a:off x="2132648" y="1847658"/>
            <a:ext cx="803275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38">
            <a:extLst>
              <a:ext uri="{FF2B5EF4-FFF2-40B4-BE49-F238E27FC236}">
                <a16:creationId xmlns:a16="http://schemas.microsoft.com/office/drawing/2014/main" id="{4354A3A6-A46F-4E5E-B147-E5387927AE36}"/>
              </a:ext>
            </a:extLst>
          </p:cNvPr>
          <p:cNvCxnSpPr>
            <a:cxnSpLocks noChangeShapeType="1"/>
            <a:stCxn id="15" idx="5"/>
          </p:cNvCxnSpPr>
          <p:nvPr/>
        </p:nvCxnSpPr>
        <p:spPr bwMode="auto">
          <a:xfrm>
            <a:off x="2132648" y="1847658"/>
            <a:ext cx="941387" cy="2852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40">
            <a:extLst>
              <a:ext uri="{FF2B5EF4-FFF2-40B4-BE49-F238E27FC236}">
                <a16:creationId xmlns:a16="http://schemas.microsoft.com/office/drawing/2014/main" id="{4B7E33BD-FE85-4A1C-85DA-574C3CDE01C2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 flipV="1">
            <a:off x="2218373" y="1722246"/>
            <a:ext cx="1244600" cy="3008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42">
            <a:extLst>
              <a:ext uri="{FF2B5EF4-FFF2-40B4-BE49-F238E27FC236}">
                <a16:creationId xmlns:a16="http://schemas.microsoft.com/office/drawing/2014/main" id="{A158FB73-A68A-4002-838C-AA78A87671F6}"/>
              </a:ext>
            </a:extLst>
          </p:cNvPr>
          <p:cNvCxnSpPr>
            <a:cxnSpLocks noChangeShapeType="1"/>
            <a:stCxn id="17" idx="6"/>
          </p:cNvCxnSpPr>
          <p:nvPr/>
        </p:nvCxnSpPr>
        <p:spPr bwMode="auto">
          <a:xfrm flipV="1">
            <a:off x="2218373" y="2885883"/>
            <a:ext cx="1077912" cy="184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43">
            <a:extLst>
              <a:ext uri="{FF2B5EF4-FFF2-40B4-BE49-F238E27FC236}">
                <a16:creationId xmlns:a16="http://schemas.microsoft.com/office/drawing/2014/main" id="{6E5D4E32-98E8-41B9-976C-EC1B1342C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635" y="1293621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0" name="TextBox 44">
            <a:extLst>
              <a:ext uri="{FF2B5EF4-FFF2-40B4-BE49-F238E27FC236}">
                <a16:creationId xmlns:a16="http://schemas.microsoft.com/office/drawing/2014/main" id="{AB655C9C-8D57-40FE-A19B-EA9866156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910" y="1306321"/>
            <a:ext cx="312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1" name="TextBox 45">
            <a:extLst>
              <a:ext uri="{FF2B5EF4-FFF2-40B4-BE49-F238E27FC236}">
                <a16:creationId xmlns:a16="http://schemas.microsoft.com/office/drawing/2014/main" id="{3D668207-B722-4F16-8D84-D0D097E24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348" y="2525521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2" name="TextBox 46">
            <a:extLst>
              <a:ext uri="{FF2B5EF4-FFF2-40B4-BE49-F238E27FC236}">
                <a16:creationId xmlns:a16="http://schemas.microsoft.com/office/drawing/2014/main" id="{15556665-9B50-4A7D-836B-740B7E9D8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773" y="2512821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0185646C-C92E-40BC-92EF-4C0942D3E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348" y="4298758"/>
            <a:ext cx="314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14AB9321-B3B4-4D94-849F-8150DDAE1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485" y="4298758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0BC59368-EE1E-4008-99A7-A500E5CF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86" y="1051527"/>
            <a:ext cx="1274762" cy="39766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U</a:t>
            </a:r>
          </a:p>
          <a:p>
            <a:pPr algn="ctr" eaLnBrk="1" hangingPunct="1"/>
            <a:r>
              <a:rPr lang="en-US" altLang="en-US" dirty="0"/>
              <a:t>C</a:t>
            </a:r>
          </a:p>
          <a:p>
            <a:pPr algn="ctr" eaLnBrk="1" hangingPunct="1"/>
            <a:r>
              <a:rPr lang="en-US" altLang="en-US" dirty="0"/>
              <a:t>O</a:t>
            </a:r>
          </a:p>
          <a:p>
            <a:pPr algn="ctr" eaLnBrk="1" hangingPunct="1"/>
            <a:r>
              <a:rPr lang="en-US" altLang="en-US" dirty="0"/>
              <a:t>N</a:t>
            </a:r>
          </a:p>
          <a:p>
            <a:pPr algn="ctr" eaLnBrk="1" hangingPunct="1"/>
            <a:r>
              <a:rPr lang="en-US" alt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832325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2A76-F880-4C25-9B78-330F4EF4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B6805021-DC30-49D4-A541-D2C47B763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6002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58136ED-0726-4808-AA44-8A27296B2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95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A0E3AFF0-DF14-4FE8-9622-5B09C102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908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1B32B45-6E55-45C5-BA56-6119E0CB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62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9C1AFE8B-3BFA-47BD-82DB-FB801A387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5720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15C018DA-CDC2-4FB5-AABC-5B7E55081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200183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363630B2-AD74-41A1-8518-686AEDD66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863" y="122555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6D5D09D6-ED38-4554-BAAF-17D1BE570F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613" y="2798763"/>
            <a:ext cx="4294187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D61AE3DE-C5EB-402D-A923-B515EBE8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263842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79E3278D-D624-4293-BBE4-BE7FB82C5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811213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8C6BD636-8B21-424F-99E7-A5AA1C68F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138" y="1446213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2BC5256-9E50-4E96-B63E-5E6D988D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3817938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DDAEA7F8-8647-4390-B70B-63302CEF7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4452938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C9ECD948-4474-4E37-A65E-F9682A912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0" y="721518"/>
            <a:ext cx="2813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D40C89DD-41CE-4087-B0C5-52421FF1D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825" y="42179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D8B1929E-EAA1-419E-92C0-565A6DD85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3470275"/>
            <a:ext cx="2811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AC43970E-91EE-4249-871C-6C63CA6F92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33913" y="248761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DA2D7935-7A2A-41B1-8A89-903AC2EC73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0113" y="241141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909F34AB-A2B9-4506-9624-EEC408DFC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371" y="950913"/>
            <a:ext cx="1274763" cy="3975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U</a:t>
            </a:r>
          </a:p>
          <a:p>
            <a:pPr algn="ctr" eaLnBrk="1" hangingPunct="1"/>
            <a:r>
              <a:rPr lang="en-US" altLang="en-US" dirty="0"/>
              <a:t>C</a:t>
            </a:r>
          </a:p>
          <a:p>
            <a:pPr algn="ctr" eaLnBrk="1" hangingPunct="1"/>
            <a:r>
              <a:rPr lang="en-US" altLang="en-US" dirty="0"/>
              <a:t>O</a:t>
            </a:r>
          </a:p>
          <a:p>
            <a:pPr algn="ctr" eaLnBrk="1" hangingPunct="1"/>
            <a:r>
              <a:rPr lang="en-US" altLang="en-US" dirty="0"/>
              <a:t>N</a:t>
            </a:r>
          </a:p>
          <a:p>
            <a:pPr algn="ctr" eaLnBrk="1" hangingPunct="1"/>
            <a:r>
              <a:rPr lang="en-US" altLang="en-US" dirty="0"/>
              <a:t>S</a:t>
            </a:r>
          </a:p>
        </p:txBody>
      </p:sp>
      <p:cxnSp>
        <p:nvCxnSpPr>
          <p:cNvPr id="23" name="Straight Arrow Connector 29">
            <a:extLst>
              <a:ext uri="{FF2B5EF4-FFF2-40B4-BE49-F238E27FC236}">
                <a16:creationId xmlns:a16="http://schemas.microsoft.com/office/drawing/2014/main" id="{A6EE6D1D-37BF-409D-AADC-B40F877809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85888" y="1620838"/>
            <a:ext cx="1343025" cy="1068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0">
            <a:extLst>
              <a:ext uri="{FF2B5EF4-FFF2-40B4-BE49-F238E27FC236}">
                <a16:creationId xmlns:a16="http://schemas.microsoft.com/office/drawing/2014/main" id="{AFDE8169-32AA-46A3-994D-2663D58E39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5888" y="2938463"/>
            <a:ext cx="1579562" cy="167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3">
            <a:extLst>
              <a:ext uri="{FF2B5EF4-FFF2-40B4-BE49-F238E27FC236}">
                <a16:creationId xmlns:a16="http://schemas.microsoft.com/office/drawing/2014/main" id="{7689AAD9-6D91-45CB-8FFD-5F07915655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5488" y="1746250"/>
            <a:ext cx="803275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34">
            <a:extLst>
              <a:ext uri="{FF2B5EF4-FFF2-40B4-BE49-F238E27FC236}">
                <a16:creationId xmlns:a16="http://schemas.microsoft.com/office/drawing/2014/main" id="{C82068FD-F9F7-4ED0-85C6-B11801C79E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5488" y="1746250"/>
            <a:ext cx="941387" cy="2852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35">
            <a:extLst>
              <a:ext uri="{FF2B5EF4-FFF2-40B4-BE49-F238E27FC236}">
                <a16:creationId xmlns:a16="http://schemas.microsoft.com/office/drawing/2014/main" id="{219B2D43-9646-456B-BC42-FD6506997C0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81213" y="1620838"/>
            <a:ext cx="1244600" cy="3008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36">
            <a:extLst>
              <a:ext uri="{FF2B5EF4-FFF2-40B4-BE49-F238E27FC236}">
                <a16:creationId xmlns:a16="http://schemas.microsoft.com/office/drawing/2014/main" id="{803CA060-F213-449C-9D04-C535A8B0C2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81213" y="2784475"/>
            <a:ext cx="1077912" cy="184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37">
            <a:extLst>
              <a:ext uri="{FF2B5EF4-FFF2-40B4-BE49-F238E27FC236}">
                <a16:creationId xmlns:a16="http://schemas.microsoft.com/office/drawing/2014/main" id="{83FE5E17-A00A-4F2E-8712-05122321A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350" y="1219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34ED34C8-C0C9-4843-BEE9-379F93557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8" y="12192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CD386E39-F528-4E8D-9EF5-FE6F18A74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25" y="41846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CF3338BA-738F-440C-9D5F-F3874B46F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418465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76014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EF7D-5EFE-4EB6-A8A0-FF1B239F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509C335C-58CB-466D-9599-1417A6DDC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" y="176414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3761BE1-C4C5-40E1-B458-B45B3C862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" y="145934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2CFA0320-8471-4F52-9BB5-882A5479E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" y="275474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2A47B99-04C2-4991-B42C-EDF595EE8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" y="412634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D61950D5-7CCC-414A-A6E4-D0AEB6C7F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" y="473594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C3C96811-87D6-4198-8D91-4B012BC47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78" y="216577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07769E98-765B-476E-AA40-DDEA3CC6F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303" y="138949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65AE9C42-1805-4A19-A843-B917C0DBC1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053" y="2962703"/>
            <a:ext cx="4294187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5C882205-8D0E-4004-8A20-F7D52A48C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78" y="280236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97E0F5EF-14EE-4CDA-BE78-379009AA7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278" y="975153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propose(1)</a:t>
            </a:r>
            <a:endParaRPr lang="en-GB" altLang="en-US" sz="2800" dirty="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8AC0A7E1-7A74-462A-92F5-324A4E2F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578" y="1610153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E7762A2-CEB8-4E94-AF3C-A98391603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140" y="3981878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D1F8409F-2D69-484E-871F-9CAE950A8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853" y="4616878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E705027B-4388-4AA3-9306-594FF708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283" y="929909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B4545DCE-6AE8-4894-B9AF-C2BE91A76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7265" y="438192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2D7F9A35-ADFD-4A6A-94A6-66AB32285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340" y="3634215"/>
            <a:ext cx="2811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decide(1)</a:t>
            </a:r>
            <a:endParaRPr lang="en-GB" altLang="en-US" sz="2800" dirty="0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04CEB90D-E56C-4048-91E5-2B93A6B99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5353" y="265155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5E02A61E-628B-4D2B-947C-ACE5EFAC0C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553" y="257535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71F196BF-F094-4478-AB05-D4D154978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527" y="990234"/>
            <a:ext cx="1274763" cy="3975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U</a:t>
            </a:r>
          </a:p>
          <a:p>
            <a:pPr algn="ctr" eaLnBrk="1" hangingPunct="1"/>
            <a:r>
              <a:rPr lang="en-US" altLang="en-US" dirty="0"/>
              <a:t>C</a:t>
            </a:r>
          </a:p>
          <a:p>
            <a:pPr algn="ctr" eaLnBrk="1" hangingPunct="1"/>
            <a:r>
              <a:rPr lang="en-US" altLang="en-US" dirty="0"/>
              <a:t>O</a:t>
            </a:r>
          </a:p>
          <a:p>
            <a:pPr algn="ctr" eaLnBrk="1" hangingPunct="1"/>
            <a:r>
              <a:rPr lang="en-US" altLang="en-US" dirty="0"/>
              <a:t>N</a:t>
            </a:r>
          </a:p>
          <a:p>
            <a:pPr algn="ctr" eaLnBrk="1" hangingPunct="1"/>
            <a:r>
              <a:rPr lang="en-US" altLang="en-US" dirty="0"/>
              <a:t>S</a:t>
            </a:r>
          </a:p>
        </p:txBody>
      </p:sp>
      <p:cxnSp>
        <p:nvCxnSpPr>
          <p:cNvPr id="23" name="Straight Arrow Connector 29">
            <a:extLst>
              <a:ext uri="{FF2B5EF4-FFF2-40B4-BE49-F238E27FC236}">
                <a16:creationId xmlns:a16="http://schemas.microsoft.com/office/drawing/2014/main" id="{7D185221-C3B5-4D15-88A4-58C5BD72FFF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77328" y="1784778"/>
            <a:ext cx="1343025" cy="1068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0">
            <a:extLst>
              <a:ext uri="{FF2B5EF4-FFF2-40B4-BE49-F238E27FC236}">
                <a16:creationId xmlns:a16="http://schemas.microsoft.com/office/drawing/2014/main" id="{5FBF0A69-3403-40AD-85F7-999AE54803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77328" y="3102403"/>
            <a:ext cx="1579562" cy="167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3">
            <a:extLst>
              <a:ext uri="{FF2B5EF4-FFF2-40B4-BE49-F238E27FC236}">
                <a16:creationId xmlns:a16="http://schemas.microsoft.com/office/drawing/2014/main" id="{45A18BDC-F751-438D-AB98-BAB8D816F4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86928" y="1910190"/>
            <a:ext cx="803275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34">
            <a:extLst>
              <a:ext uri="{FF2B5EF4-FFF2-40B4-BE49-F238E27FC236}">
                <a16:creationId xmlns:a16="http://schemas.microsoft.com/office/drawing/2014/main" id="{1DB9C7DC-5EEA-4882-A3C1-BF56C884C3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86928" y="1910190"/>
            <a:ext cx="941387" cy="2852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35">
            <a:extLst>
              <a:ext uri="{FF2B5EF4-FFF2-40B4-BE49-F238E27FC236}">
                <a16:creationId xmlns:a16="http://schemas.microsoft.com/office/drawing/2014/main" id="{301E80F7-AF86-43CA-B887-7EF8DD8FBC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72653" y="1784778"/>
            <a:ext cx="1244600" cy="3008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36">
            <a:extLst>
              <a:ext uri="{FF2B5EF4-FFF2-40B4-BE49-F238E27FC236}">
                <a16:creationId xmlns:a16="http://schemas.microsoft.com/office/drawing/2014/main" id="{AE8ECA83-A924-4ED4-8C86-F202C85DAE1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72653" y="2948415"/>
            <a:ext cx="1077912" cy="184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37">
            <a:extLst>
              <a:ext uri="{FF2B5EF4-FFF2-40B4-BE49-F238E27FC236}">
                <a16:creationId xmlns:a16="http://schemas.microsoft.com/office/drawing/2014/main" id="{7B83479F-8338-4B3B-A2B1-C21B8E711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790" y="138314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16AB77BC-8583-4735-909B-9BAE97468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078" y="138314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A5374620-15A0-4F3E-BA32-78E31FE0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9365" y="434859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6B12FB05-A56C-4D42-8EF1-DE64931F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7653" y="434859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FECD7DC9-38CD-4AC5-892D-D1087D4DD1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76772" y="1268841"/>
            <a:ext cx="148907" cy="43742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4" name="TextBox 44">
            <a:extLst>
              <a:ext uri="{FF2B5EF4-FFF2-40B4-BE49-F238E27FC236}">
                <a16:creationId xmlns:a16="http://schemas.microsoft.com/office/drawing/2014/main" id="{05ACE8C8-A5FC-4DDE-B0DC-DDD6E4002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722" y="812831"/>
            <a:ext cx="122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(crash,p2)</a:t>
            </a:r>
          </a:p>
        </p:txBody>
      </p:sp>
      <p:cxnSp>
        <p:nvCxnSpPr>
          <p:cNvPr id="35" name="Straight Arrow Connector 45">
            <a:extLst>
              <a:ext uri="{FF2B5EF4-FFF2-40B4-BE49-F238E27FC236}">
                <a16:creationId xmlns:a16="http://schemas.microsoft.com/office/drawing/2014/main" id="{1D61FB63-4717-49E1-86B2-D826B58707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58528" y="1268841"/>
            <a:ext cx="3657600" cy="3370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852835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E4A9-6B70-4081-B3F1-359B48ED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EF719870-0044-47EB-BF4D-1974E9334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" y="165735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140130D-A18D-4985-A35C-A43295182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13525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9017217-EB37-4F27-BBEF-2EEF4E198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26479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CF96A6F2-44DB-483C-8062-DDC66569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" y="40195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38F4D68-8F50-47A0-A45A-860C912AD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025" y="462915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id="{37CF10B2-DD8A-4B46-83B2-A9A0DC173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2058988"/>
            <a:ext cx="2813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D2064CFA-EC71-4B2A-B4D7-E54E91B81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4088" y="12827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8BC56725-C69C-45D9-87EA-791ED43ADD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838" y="2855913"/>
            <a:ext cx="4294187" cy="635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CC653885-BC8E-4015-BE13-BED5A58C4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763" y="2695575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3A4017C3-02CF-403A-966C-D26E285B2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868363"/>
            <a:ext cx="2813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F97115D1-0919-406A-AAA9-F668BBF4F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63" y="1503363"/>
            <a:ext cx="304800" cy="3524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D74ED816-3B9D-4767-98B2-577BC9021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3875088"/>
            <a:ext cx="2811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propose(1)</a:t>
            </a:r>
            <a:endParaRPr lang="en-GB" altLang="en-US" sz="2800"/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2760125A-1459-4C23-BEC3-B96E56754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4510088"/>
            <a:ext cx="304800" cy="350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9ABBC263-37C9-444B-B6E9-F0B067FF8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6419" y="827088"/>
            <a:ext cx="2811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decide(0)</a:t>
            </a:r>
            <a:endParaRPr lang="en-GB" altLang="en-US" sz="2800" dirty="0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33072355-F742-48BD-8624-05E6454409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050" y="42751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70DF47D5-FD85-4C08-BE67-491348789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3527425"/>
            <a:ext cx="28114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decide(0)</a:t>
            </a:r>
            <a:endParaRPr lang="en-GB" altLang="en-US" sz="2800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0FBFD43C-A876-4AC2-AAF9-618D813A12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0138" y="2544763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E2BB16D9-0A2B-4789-8F05-2707E2143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338" y="2468563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064339A0-25A3-4BF5-A750-74BDEDADA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74" y="1019968"/>
            <a:ext cx="1274763" cy="39751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endParaRPr lang="en-US" altLang="en-US" dirty="0"/>
          </a:p>
          <a:p>
            <a:pPr algn="ctr" eaLnBrk="1" hangingPunct="1"/>
            <a:r>
              <a:rPr lang="en-US" altLang="en-US" dirty="0"/>
              <a:t>U</a:t>
            </a:r>
          </a:p>
          <a:p>
            <a:pPr algn="ctr" eaLnBrk="1" hangingPunct="1"/>
            <a:r>
              <a:rPr lang="en-US" altLang="en-US" dirty="0"/>
              <a:t>C</a:t>
            </a:r>
          </a:p>
          <a:p>
            <a:pPr algn="ctr" eaLnBrk="1" hangingPunct="1"/>
            <a:r>
              <a:rPr lang="en-US" altLang="en-US" dirty="0"/>
              <a:t>O</a:t>
            </a:r>
          </a:p>
          <a:p>
            <a:pPr algn="ctr" eaLnBrk="1" hangingPunct="1"/>
            <a:r>
              <a:rPr lang="en-US" altLang="en-US" dirty="0"/>
              <a:t>N</a:t>
            </a:r>
          </a:p>
          <a:p>
            <a:pPr algn="ctr" eaLnBrk="1" hangingPunct="1"/>
            <a:r>
              <a:rPr lang="en-US" altLang="en-US" dirty="0"/>
              <a:t>S</a:t>
            </a:r>
          </a:p>
        </p:txBody>
      </p:sp>
      <p:cxnSp>
        <p:nvCxnSpPr>
          <p:cNvPr id="23" name="Straight Arrow Connector 29">
            <a:extLst>
              <a:ext uri="{FF2B5EF4-FFF2-40B4-BE49-F238E27FC236}">
                <a16:creationId xmlns:a16="http://schemas.microsoft.com/office/drawing/2014/main" id="{55D6BCED-E558-4475-B8CE-96165E9331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62113" y="1677988"/>
            <a:ext cx="1343025" cy="10683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30">
            <a:extLst>
              <a:ext uri="{FF2B5EF4-FFF2-40B4-BE49-F238E27FC236}">
                <a16:creationId xmlns:a16="http://schemas.microsoft.com/office/drawing/2014/main" id="{6FD6E4FA-7308-4AD4-9A28-A7D68D8F42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62113" y="2995613"/>
            <a:ext cx="1579562" cy="16748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33">
            <a:extLst>
              <a:ext uri="{FF2B5EF4-FFF2-40B4-BE49-F238E27FC236}">
                <a16:creationId xmlns:a16="http://schemas.microsoft.com/office/drawing/2014/main" id="{42B87D53-DDA6-43B3-9F19-38C12AF5CF5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71713" y="1803400"/>
            <a:ext cx="803275" cy="10382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" name="Straight Arrow Connector 34">
            <a:extLst>
              <a:ext uri="{FF2B5EF4-FFF2-40B4-BE49-F238E27FC236}">
                <a16:creationId xmlns:a16="http://schemas.microsoft.com/office/drawing/2014/main" id="{D4B5A487-C0FA-4768-BA55-3ED2665EC8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71713" y="1803400"/>
            <a:ext cx="941387" cy="28527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35">
            <a:extLst>
              <a:ext uri="{FF2B5EF4-FFF2-40B4-BE49-F238E27FC236}">
                <a16:creationId xmlns:a16="http://schemas.microsoft.com/office/drawing/2014/main" id="{CB13142B-EF39-4E5C-9BF5-7A8157AC9CF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57438" y="1677988"/>
            <a:ext cx="1244600" cy="3008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36">
            <a:extLst>
              <a:ext uri="{FF2B5EF4-FFF2-40B4-BE49-F238E27FC236}">
                <a16:creationId xmlns:a16="http://schemas.microsoft.com/office/drawing/2014/main" id="{2051231E-8F93-4BE8-9102-5C0F475D1D8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57438" y="2841625"/>
            <a:ext cx="1077912" cy="184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37">
            <a:extLst>
              <a:ext uri="{FF2B5EF4-FFF2-40B4-BE49-F238E27FC236}">
                <a16:creationId xmlns:a16="http://schemas.microsoft.com/office/drawing/2014/main" id="{8B5746FE-5122-4C29-974D-003F83D68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12763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0" name="TextBox 38">
            <a:extLst>
              <a:ext uri="{FF2B5EF4-FFF2-40B4-BE49-F238E27FC236}">
                <a16:creationId xmlns:a16="http://schemas.microsoft.com/office/drawing/2014/main" id="{605BEA29-B111-41C2-8008-4808D695F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127635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31" name="TextBox 40">
            <a:extLst>
              <a:ext uri="{FF2B5EF4-FFF2-40B4-BE49-F238E27FC236}">
                <a16:creationId xmlns:a16="http://schemas.microsoft.com/office/drawing/2014/main" id="{8F8B1BC8-6A15-4FAD-A652-39C185943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4150" y="42418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32" name="TextBox 41">
            <a:extLst>
              <a:ext uri="{FF2B5EF4-FFF2-40B4-BE49-F238E27FC236}">
                <a16:creationId xmlns:a16="http://schemas.microsoft.com/office/drawing/2014/main" id="{50A1B216-C462-4FDE-A551-CBB20F08D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438" y="4241800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cxnSp>
        <p:nvCxnSpPr>
          <p:cNvPr id="33" name="Straight Arrow Connector 42">
            <a:extLst>
              <a:ext uri="{FF2B5EF4-FFF2-40B4-BE49-F238E27FC236}">
                <a16:creationId xmlns:a16="http://schemas.microsoft.com/office/drawing/2014/main" id="{9F28408B-DC97-4568-B2DD-30E3265FAB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11551" y="1196976"/>
            <a:ext cx="168273" cy="41195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34" name="TextBox 44">
            <a:extLst>
              <a:ext uri="{FF2B5EF4-FFF2-40B4-BE49-F238E27FC236}">
                <a16:creationId xmlns:a16="http://schemas.microsoft.com/office/drawing/2014/main" id="{6D61C439-50A5-4961-8CA0-2277B894E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26" y="794544"/>
            <a:ext cx="1222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(crash,p2)</a:t>
            </a:r>
          </a:p>
        </p:txBody>
      </p:sp>
      <p:cxnSp>
        <p:nvCxnSpPr>
          <p:cNvPr id="35" name="Straight Arrow Connector 45">
            <a:extLst>
              <a:ext uri="{FF2B5EF4-FFF2-40B4-BE49-F238E27FC236}">
                <a16:creationId xmlns:a16="http://schemas.microsoft.com/office/drawing/2014/main" id="{CA580A69-117B-4864-81E3-212ECE4C57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83384" y="1196976"/>
            <a:ext cx="3717529" cy="3335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281268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6C77-7A58-4613-843F-72AD60DE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</a:t>
            </a:r>
            <a:r>
              <a:rPr lang="en-US" dirty="0" err="1"/>
              <a:t>nbac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6632-0810-4E61-B84E-A6C29A66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458200" cy="381843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Agreement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</a:t>
            </a:r>
            <a:r>
              <a:rPr lang="en-US" dirty="0" err="1"/>
              <a:t>ucons</a:t>
            </a:r>
            <a:r>
              <a:rPr lang="en-US" dirty="0"/>
              <a:t> Agreement</a:t>
            </a:r>
          </a:p>
          <a:p>
            <a:endParaRPr lang="en-US" dirty="0"/>
          </a:p>
          <a:p>
            <a:r>
              <a:rPr lang="en-US" dirty="0"/>
              <a:t>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Either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Some process crashes and, by Strong completeness of P, all correct propose to </a:t>
            </a:r>
            <a:r>
              <a:rPr lang="en-US" dirty="0" err="1"/>
              <a:t>ucons</a:t>
            </a:r>
            <a:r>
              <a:rPr lang="en-US" dirty="0"/>
              <a:t>, or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No process crashes and by </a:t>
            </a:r>
            <a:r>
              <a:rPr lang="en-US" dirty="0" err="1"/>
              <a:t>beb</a:t>
            </a:r>
            <a:r>
              <a:rPr lang="en-US" dirty="0"/>
              <a:t> Validity, all correct propose to </a:t>
            </a:r>
            <a:r>
              <a:rPr lang="en-US" dirty="0" err="1"/>
              <a:t>ucons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Termination of </a:t>
            </a:r>
            <a:r>
              <a:rPr lang="en-US" dirty="0" err="1"/>
              <a:t>ucons</a:t>
            </a:r>
            <a:r>
              <a:rPr lang="en-US" dirty="0"/>
              <a:t>, every correct process eventually decides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7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736B-9706-4A11-8264-C46D4F59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(</a:t>
            </a:r>
            <a:r>
              <a:rPr lang="en-US" dirty="0" err="1"/>
              <a:t>nbac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F04B-FD86-4FAD-BA63-7B316002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949504"/>
            <a:ext cx="8625840" cy="38184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Commit Validity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 can only be decided if all processes propose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algorithm, 1 is proposed to </a:t>
            </a:r>
            <a:r>
              <a:rPr lang="en-US" dirty="0" err="1"/>
              <a:t>ucons</a:t>
            </a:r>
            <a:r>
              <a:rPr lang="en-US" dirty="0"/>
              <a:t> only if all propose 1</a:t>
            </a:r>
          </a:p>
          <a:p>
            <a:endParaRPr lang="en-US" dirty="0"/>
          </a:p>
          <a:p>
            <a:r>
              <a:rPr lang="en-US" dirty="0"/>
              <a:t>Abort Validity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0 can only be decided if some process fails or proposes 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contradiction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Assume all are correct and propose 1, yet some process decides 0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Then all propose 1 to </a:t>
            </a:r>
            <a:r>
              <a:rPr lang="en-US" dirty="0" err="1"/>
              <a:t>ucons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Since 0 is decided, it is a decision of </a:t>
            </a:r>
            <a:r>
              <a:rPr lang="en-US" dirty="0" err="1"/>
              <a:t>ucons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Violation of </a:t>
            </a:r>
            <a:r>
              <a:rPr lang="en-US" dirty="0" err="1"/>
              <a:t>ucons</a:t>
            </a:r>
            <a:r>
              <a:rPr lang="en-US" dirty="0"/>
              <a:t> Validity (a contradiction)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CF4A-C586-4A43-BDF0-5C7724A0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285F-E430-46BB-955C-E58266D3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602774" cy="3818430"/>
          </a:xfrm>
        </p:spPr>
        <p:txBody>
          <a:bodyPr/>
          <a:lstStyle/>
          <a:p>
            <a:r>
              <a:rPr lang="en-US" dirty="0"/>
              <a:t>Like reliable broadcast…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/>
              <a:t>A</a:t>
            </a:r>
            <a:r>
              <a:rPr lang="en-US"/>
              <a:t> </a:t>
            </a:r>
            <a:r>
              <a:rPr lang="en-US" dirty="0"/>
              <a:t>communication primitive used to disseminate a message among a set of processes in a reliable way</a:t>
            </a:r>
          </a:p>
          <a:p>
            <a:endParaRPr lang="en-US" dirty="0"/>
          </a:p>
          <a:p>
            <a:r>
              <a:rPr lang="en-US" dirty="0"/>
              <a:t>Unlike reliable broadcast…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correct process has to deliver a message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TRB is strictly stronger than (uniform) reliable broadcast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2345-2B61-4315-BADD-92AD6779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reliable broadcast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208216B1-5B4B-472E-A735-58C46DBF4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970" y="169111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C97D706E-E20F-4617-9472-3DB83358F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70" y="2910315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7F8042F-BCA7-4E52-8F2F-57735A8CA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0" y="138631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2DE15DD-EB40-46EA-BDFD-D4FC5316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0" y="268171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613CFD51-F77E-4CB8-99CE-3DC87296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0" y="405331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63FE765-0366-4395-9AA3-351EBC80E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70" y="4662915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0523A6F0-AC81-4B01-866C-CA22F9DB9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70" y="1995915"/>
            <a:ext cx="235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broadcast(m)</a:t>
            </a:r>
            <a:endParaRPr lang="en-GB" altLang="en-US" sz="280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37E280A-D795-4139-8171-22BAB55A9A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9370" y="2605515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64BE54C6-D56E-44FB-946B-8E9235BA6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5570" y="2529315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B1F58F8A-BEC3-4C82-AFD3-996D9A971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770" y="260551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3EEA4A26-CB42-453C-9F0A-CF49F9605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3445" y="3034140"/>
            <a:ext cx="4683125" cy="14763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70DA96C2-CF3E-494B-A837-53A4FBD1B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2233" y="131646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15C694FA-7356-436D-B68B-6DDCB6A24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145" y="26077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deliver(m)</a:t>
            </a:r>
            <a:endParaRPr lang="en-GB" altLang="en-US" sz="2800" dirty="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4ADFA6D6-5BAB-4F03-A46F-FA89D7C68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8170" y="435811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90CBEA5E-7734-4346-A42F-8391D022E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2370" y="390091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deliver(m)</a:t>
            </a:r>
            <a:endParaRPr lang="en-GB" altLang="en-US" sz="2800" dirty="0"/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F0638266-4BC9-4728-9DF4-DFC47DAFA0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0895" y="1767315"/>
            <a:ext cx="2098675" cy="11017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id="{3A97A5E0-095A-4494-A1D2-C664C486F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908" y="2729340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0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DB4B-BB74-4F60-930D-FA14288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reliable broadcast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A2CA5EBF-0307-4247-A666-7445BDAC5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053" y="1485694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5066D07B-42C4-4296-B28E-0CF316002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253" y="2704894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664F3B4-E097-48DA-9680-5CB71634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53" y="1180894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CD259BC-E3BE-4ACC-9A8E-0E4F2EC6C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53" y="2476294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6403FAF-B681-430D-ACFD-A7B06BC4F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453" y="3847894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C4AD7FE5-3D52-4B52-9F3E-22CD4D3A6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253" y="4457494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A7814921-113F-4EC8-B01E-47DB5A539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78" y="1804782"/>
            <a:ext cx="2374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/>
              <a:t>broadcast(m)</a:t>
            </a:r>
            <a:endParaRPr lang="en-GB" altLang="en-US" sz="2800"/>
          </a:p>
        </p:txBody>
      </p:sp>
      <p:sp>
        <p:nvSpPr>
          <p:cNvPr id="11" name="Line 20">
            <a:extLst>
              <a:ext uri="{FF2B5EF4-FFF2-40B4-BE49-F238E27FC236}">
                <a16:creationId xmlns:a16="http://schemas.microsoft.com/office/drawing/2014/main" id="{1B53A241-4A9C-46D1-A3F6-8250D6805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8453" y="2400094"/>
            <a:ext cx="45720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21">
            <a:extLst>
              <a:ext uri="{FF2B5EF4-FFF2-40B4-BE49-F238E27FC236}">
                <a16:creationId xmlns:a16="http://schemas.microsoft.com/office/drawing/2014/main" id="{B31E461A-DF3B-401C-8084-E2467F1BB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653" y="2323894"/>
            <a:ext cx="30480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04DD375B-AB69-4F2A-B7D4-99B3195A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253" y="2400094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b="1" i="1"/>
              <a:t>crash</a:t>
            </a:r>
            <a:endParaRPr lang="en-GB" altLang="en-US" b="1" i="1"/>
          </a:p>
        </p:txBody>
      </p:sp>
      <p:sp>
        <p:nvSpPr>
          <p:cNvPr id="14" name="Oval 20">
            <a:extLst>
              <a:ext uri="{FF2B5EF4-FFF2-40B4-BE49-F238E27FC236}">
                <a16:creationId xmlns:a16="http://schemas.microsoft.com/office/drawing/2014/main" id="{413B13D4-ED46-4518-AE87-2DE57D4AE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91" y="2523919"/>
            <a:ext cx="304800" cy="35083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7750CA69-12F5-4327-A00A-C05985872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1316" y="111104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F201F880-B0B1-49E5-B7E9-B16608541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746" y="696706"/>
            <a:ext cx="2063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deliver(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800" dirty="0"/>
              <a:t>)</a:t>
            </a:r>
            <a:endParaRPr lang="en-GB" altLang="en-US" sz="2800" dirty="0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3D4F65E4-74AC-4AE4-891A-F0F7D4B2B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253" y="4152694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6CD5A1C2-DF48-4E68-B809-B6C87134C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453" y="3695494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fr-CH" altLang="en-US" sz="2800" dirty="0"/>
              <a:t> deliver(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△</a:t>
            </a:r>
            <a:r>
              <a:rPr lang="fr-CH" altLang="en-US" sz="2800" dirty="0"/>
              <a:t>)</a:t>
            </a: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675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D960-795E-4092-BE6E-B2AFA33A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reliable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142A-AD8A-4D23-8A3B-72CB8056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Like with (uniform) reliable broadcast…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correct processes in TRB agree on the set of messages they deliver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 correct process in TRB delivers every message delivered by any process</a:t>
            </a:r>
          </a:p>
          <a:p>
            <a:endParaRPr lang="en-US" dirty="0"/>
          </a:p>
          <a:p>
            <a:r>
              <a:rPr lang="en-US" dirty="0"/>
              <a:t>Unlike (uniform) reliable broadcast…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TRB is defined with a designated broadcaster (source)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Like Byzantine consistent broadcast and Byzantine reliable broadcast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err="1"/>
              <a:t>src</a:t>
            </a:r>
            <a:r>
              <a:rPr lang="en-US" dirty="0"/>
              <a:t> known to all processes in advance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 correct process delivers a message, even if the broadcaster crashes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2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99093</TotalTime>
  <Words>2756</Words>
  <Application>Microsoft Office PowerPoint</Application>
  <PresentationFormat>全屏显示(16:9)</PresentationFormat>
  <Paragraphs>583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Google Sans</vt:lpstr>
      <vt:lpstr>微软雅黑</vt:lpstr>
      <vt:lpstr>宋体</vt:lpstr>
      <vt:lpstr>幼圆</vt:lpstr>
      <vt:lpstr>Arial</vt:lpstr>
      <vt:lpstr>Calibri</vt:lpstr>
      <vt:lpstr>Cambria Math</vt:lpstr>
      <vt:lpstr>Wingdings</vt:lpstr>
      <vt:lpstr>Office Theme</vt:lpstr>
      <vt:lpstr>Distributed Algorithms Consensus variants</vt:lpstr>
      <vt:lpstr>Outline</vt:lpstr>
      <vt:lpstr>Outline</vt:lpstr>
      <vt:lpstr>(Uniform) Reliable Broadcast </vt:lpstr>
      <vt:lpstr>(Uniform) Reliable Broadcast </vt:lpstr>
      <vt:lpstr>Terminating reliable broadcast</vt:lpstr>
      <vt:lpstr>Terminating reliable broadcast</vt:lpstr>
      <vt:lpstr>Terminating reliable broadcast </vt:lpstr>
      <vt:lpstr>Terminating reliable broadcast</vt:lpstr>
      <vt:lpstr>Terminating reliable broadcast</vt:lpstr>
      <vt:lpstr>Uniform Terminating Reliable Broadcast</vt:lpstr>
      <vt:lpstr>Consensus-Based UTRB</vt:lpstr>
      <vt:lpstr>Example</vt:lpstr>
      <vt:lpstr>Example</vt:lpstr>
      <vt:lpstr>Example</vt:lpstr>
      <vt:lpstr>Correctness (utrb)</vt:lpstr>
      <vt:lpstr>Correctness (utrb)</vt:lpstr>
      <vt:lpstr>Correctness (utrb)</vt:lpstr>
      <vt:lpstr>Is P necessary for utrb?</vt:lpstr>
      <vt:lpstr>Group membership</vt:lpstr>
      <vt:lpstr>Perfect Failure Detector (P) </vt:lpstr>
      <vt:lpstr>Group membership </vt:lpstr>
      <vt:lpstr>Group membership</vt:lpstr>
      <vt:lpstr>Group membership</vt:lpstr>
      <vt:lpstr>Interface and properties</vt:lpstr>
      <vt:lpstr>Consensus-Based Group Membership</vt:lpstr>
      <vt:lpstr>Example</vt:lpstr>
      <vt:lpstr>Correctness (gm)</vt:lpstr>
      <vt:lpstr>Correctness (gm)</vt:lpstr>
      <vt:lpstr>Group membership vs. P?</vt:lpstr>
      <vt:lpstr>Non-blocking Atomic Commit (NBAC) </vt:lpstr>
      <vt:lpstr>Transactions</vt:lpstr>
      <vt:lpstr>Transaction example</vt:lpstr>
      <vt:lpstr>Transaction example 2</vt:lpstr>
      <vt:lpstr>ACID properties</vt:lpstr>
      <vt:lpstr>NBAC</vt:lpstr>
      <vt:lpstr>NBAC</vt:lpstr>
      <vt:lpstr>NBAC</vt:lpstr>
      <vt:lpstr>NBAC</vt:lpstr>
      <vt:lpstr>NBAC</vt:lpstr>
      <vt:lpstr>NBAC</vt:lpstr>
      <vt:lpstr>NBAC?</vt:lpstr>
      <vt:lpstr>Atomic Commit (AC)</vt:lpstr>
      <vt:lpstr>2-phase commit</vt:lpstr>
      <vt:lpstr>2-phase commit</vt:lpstr>
      <vt:lpstr>2-phase commit</vt:lpstr>
      <vt:lpstr>2-phase commit</vt:lpstr>
      <vt:lpstr>Consensus-based NBAC</vt:lpstr>
      <vt:lpstr>NBAC</vt:lpstr>
      <vt:lpstr>NBAC</vt:lpstr>
      <vt:lpstr>NBAC</vt:lpstr>
      <vt:lpstr>NBAC</vt:lpstr>
      <vt:lpstr>NBAC</vt:lpstr>
      <vt:lpstr>Correctness (nbac)</vt:lpstr>
      <vt:lpstr>Correctness (nbac)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2678</cp:revision>
  <cp:lastPrinted>2015-09-20T23:02:57Z</cp:lastPrinted>
  <dcterms:created xsi:type="dcterms:W3CDTF">2010-10-17T19:58:05Z</dcterms:created>
  <dcterms:modified xsi:type="dcterms:W3CDTF">2024-12-26T05:48:07Z</dcterms:modified>
</cp:coreProperties>
</file>